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86" r:id="rId3"/>
    <p:sldId id="275" r:id="rId4"/>
    <p:sldId id="287" r:id="rId5"/>
    <p:sldId id="288" r:id="rId6"/>
    <p:sldId id="290" r:id="rId7"/>
    <p:sldId id="289" r:id="rId8"/>
    <p:sldId id="270" r:id="rId9"/>
    <p:sldId id="282" r:id="rId10"/>
    <p:sldId id="291" r:id="rId11"/>
    <p:sldId id="292" r:id="rId12"/>
    <p:sldId id="294" r:id="rId13"/>
    <p:sldId id="293" r:id="rId14"/>
    <p:sldId id="296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24-12-15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82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Overheidsinterventie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776864" cy="10081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dirty="0" smtClean="0"/>
              <a:t>Overheidsingrijpen bij een markt van volkomen concurrentie:</a:t>
            </a:r>
          </a:p>
          <a:p>
            <a:r>
              <a:rPr lang="nl-NL" sz="2200" dirty="0" smtClean="0"/>
              <a:t>minimum- en maximumprijzen</a:t>
            </a:r>
            <a:endParaRPr lang="nl-NL" sz="2200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475656" y="3933056"/>
            <a:ext cx="6400800" cy="237626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 smtClean="0"/>
              <a:t>Kenmerken van een markt met volkomen concurrentie:</a:t>
            </a:r>
          </a:p>
          <a:p>
            <a:pPr marL="342900" indent="-342900" algn="l">
              <a:buFont typeface="Arial" charset="0"/>
              <a:buChar char="•"/>
            </a:pPr>
            <a:r>
              <a:rPr lang="nl-NL" sz="2200" dirty="0" smtClean="0"/>
              <a:t>Prijs is gegeven (</a:t>
            </a:r>
            <a:r>
              <a:rPr lang="nl-NL" sz="2200" dirty="0" err="1" smtClean="0"/>
              <a:t>hoeveelheidaanpassers</a:t>
            </a:r>
            <a:r>
              <a:rPr lang="nl-NL" sz="2200" dirty="0" smtClean="0"/>
              <a:t>) </a:t>
            </a:r>
            <a:r>
              <a:rPr lang="nl-NL" sz="2200" dirty="0" err="1" smtClean="0"/>
              <a:t>a.g.v.</a:t>
            </a:r>
            <a:endParaRPr lang="nl-NL" sz="2200" dirty="0" smtClean="0"/>
          </a:p>
          <a:p>
            <a:pPr marL="342900" indent="-342900" algn="l">
              <a:buFont typeface="Arial" charset="0"/>
              <a:buChar char="•"/>
            </a:pPr>
            <a:r>
              <a:rPr lang="nl-NL" sz="2200" dirty="0" smtClean="0"/>
              <a:t>Homogene producten</a:t>
            </a:r>
          </a:p>
          <a:p>
            <a:pPr marL="342900" indent="-342900" algn="l">
              <a:buFont typeface="Arial" charset="0"/>
              <a:buChar char="•"/>
            </a:pPr>
            <a:r>
              <a:rPr lang="nl-NL" sz="2200" dirty="0" smtClean="0"/>
              <a:t>Veel aanbieders en vragers</a:t>
            </a:r>
          </a:p>
          <a:p>
            <a:pPr marL="342900" indent="-342900" algn="l">
              <a:buFont typeface="Arial" charset="0"/>
              <a:buChar char="•"/>
            </a:pPr>
            <a:r>
              <a:rPr lang="nl-NL" sz="2200" dirty="0" smtClean="0"/>
              <a:t>Vrije toetreding en uittreding</a:t>
            </a:r>
          </a:p>
          <a:p>
            <a:pPr marL="342900" indent="-342900" algn="l">
              <a:buFont typeface="Arial" charset="0"/>
              <a:buChar char="•"/>
            </a:pPr>
            <a:r>
              <a:rPr lang="nl-NL" sz="2200" dirty="0" smtClean="0"/>
              <a:t>Transparante markt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65641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/>
              <a:t>Wereldmarktprijs van </a:t>
            </a:r>
            <a:r>
              <a:rPr lang="nl-NL" sz="1600"/>
              <a:t>€</a:t>
            </a:r>
            <a:r>
              <a:rPr lang="nl-NL" sz="1600" smtClean="0"/>
              <a:t>350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Minimumprijs van €</a:t>
            </a:r>
            <a:r>
              <a:rPr lang="nl-NL" sz="1600" dirty="0" smtClean="0">
                <a:solidFill>
                  <a:srgbClr val="C00000"/>
                </a:solidFill>
              </a:rPr>
              <a:t>600</a:t>
            </a:r>
          </a:p>
          <a:p>
            <a:pPr marL="0" lvl="1" indent="0"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Aanbodoverschot: 100.000 stuks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9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Kosten minimumprijs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indent="0">
              <a:buFont typeface="Arial" pitchFamily="34" charset="0"/>
              <a:buNone/>
            </a:pPr>
            <a:r>
              <a:rPr lang="nl-NL" sz="2200" dirty="0" smtClean="0"/>
              <a:t>Het overschot (100.000 stuks) moet worden opgekocht tegen €600</a:t>
            </a:r>
          </a:p>
          <a:p>
            <a:pPr marL="0" indent="0">
              <a:buFont typeface="Arial" pitchFamily="34" charset="0"/>
              <a:buNone/>
            </a:pPr>
            <a:r>
              <a:rPr lang="nl-NL" sz="2200" dirty="0" smtClean="0"/>
              <a:t>Kosten: € 60 mln.</a:t>
            </a:r>
          </a:p>
          <a:p>
            <a:pPr marL="0" indent="0">
              <a:buFont typeface="Arial" pitchFamily="34" charset="0"/>
              <a:buNone/>
            </a:pPr>
            <a:r>
              <a:rPr lang="nl-NL" sz="2200" dirty="0" smtClean="0"/>
              <a:t>Bovendien betalen consumenten meer dan noodzakelijk is.</a:t>
            </a: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echte verbindingslijn 7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kstvak 7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80" name="Tekstvak 79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81" name="Tekstvak 80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82" name="Tekstvak 81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83" name="Tekstvak 82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84" name="Tekstvak 83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85" name="Tekstvak 84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86" name="Tekstvak 8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87" name="Tekstvak 86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88" name="Tekstvak 87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89" name="Tekstvak 88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90" name="Tekstvak 8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91" name="Rechte verbindingslijn 90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2" name="Rechthoek 91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93" name="Rechte verbindingslijn 92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4" name="Rechthoek 93"/>
          <p:cNvSpPr/>
          <p:nvPr/>
        </p:nvSpPr>
        <p:spPr>
          <a:xfrm>
            <a:off x="8465738" y="2477457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95" name="Rechte verbindingslijn 94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Rechte verbindingslijn 95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Ovaal 96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8" name="Rechte verbindingslijn 97"/>
          <p:cNvCxnSpPr/>
          <p:nvPr/>
        </p:nvCxnSpPr>
        <p:spPr>
          <a:xfrm>
            <a:off x="5286780" y="3150260"/>
            <a:ext cx="3568732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9" name="Rechthoek 98"/>
          <p:cNvSpPr/>
          <p:nvPr/>
        </p:nvSpPr>
        <p:spPr>
          <a:xfrm>
            <a:off x="8413932" y="2952564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min</a:t>
            </a:r>
            <a:endParaRPr lang="nl-NL" dirty="0"/>
          </a:p>
        </p:txBody>
      </p:sp>
      <p:sp>
        <p:nvSpPr>
          <p:cNvPr id="100" name="Ovaal 99"/>
          <p:cNvSpPr/>
          <p:nvPr/>
        </p:nvSpPr>
        <p:spPr>
          <a:xfrm>
            <a:off x="6641182" y="3097535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1" name="Ovaal 100"/>
          <p:cNvSpPr/>
          <p:nvPr/>
        </p:nvSpPr>
        <p:spPr>
          <a:xfrm>
            <a:off x="807603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2" name="Rechte verbindingslijn 101"/>
          <p:cNvCxnSpPr/>
          <p:nvPr/>
        </p:nvCxnSpPr>
        <p:spPr>
          <a:xfrm>
            <a:off x="6701451" y="3284984"/>
            <a:ext cx="2214" cy="1872208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" name="Rechte verbindingslijn 102"/>
          <p:cNvCxnSpPr/>
          <p:nvPr/>
        </p:nvCxnSpPr>
        <p:spPr>
          <a:xfrm>
            <a:off x="8141611" y="3284984"/>
            <a:ext cx="2214" cy="1872208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4" name="Rechteraccolade 103"/>
          <p:cNvSpPr/>
          <p:nvPr/>
        </p:nvSpPr>
        <p:spPr>
          <a:xfrm rot="5400000">
            <a:off x="7213468" y="5115771"/>
            <a:ext cx="436983" cy="1422864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Tekstvak 104"/>
          <p:cNvSpPr txBox="1"/>
          <p:nvPr/>
        </p:nvSpPr>
        <p:spPr>
          <a:xfrm>
            <a:off x="6501358" y="6124733"/>
            <a:ext cx="188622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err="1" smtClean="0"/>
              <a:t>aanbod-overschot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30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/>
              <a:t>Wereldmarktprijs van €</a:t>
            </a:r>
            <a:r>
              <a:rPr lang="nl-NL" sz="1600" dirty="0" smtClean="0"/>
              <a:t>350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Minimumprijs van €600</a:t>
            </a:r>
          </a:p>
          <a:p>
            <a:pPr marL="0" indent="0">
              <a:buNone/>
            </a:pPr>
            <a:endParaRPr lang="nl-NL" sz="9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Invoerheffing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indent="0">
              <a:buFont typeface="Arial" pitchFamily="34" charset="0"/>
              <a:buNone/>
            </a:pPr>
            <a:r>
              <a:rPr lang="nl-NL" sz="2000" dirty="0" smtClean="0"/>
              <a:t>Waar koop jij je product?</a:t>
            </a:r>
          </a:p>
          <a:p>
            <a:pPr marL="266700" indent="0">
              <a:buFont typeface="Arial" pitchFamily="34" charset="0"/>
              <a:buNone/>
            </a:pPr>
            <a:r>
              <a:rPr lang="nl-NL" sz="1800" dirty="0" smtClean="0"/>
              <a:t>op de wereldmarkt voor €350</a:t>
            </a:r>
          </a:p>
          <a:p>
            <a:pPr marL="266700" indent="0">
              <a:buFont typeface="Arial" pitchFamily="34" charset="0"/>
              <a:buNone/>
            </a:pPr>
            <a:r>
              <a:rPr lang="nl-NL" sz="1800" dirty="0" smtClean="0"/>
              <a:t>of in eigen land voor €600 ?? </a:t>
            </a:r>
          </a:p>
          <a:p>
            <a:pPr marL="0" indent="0">
              <a:buFont typeface="Arial" pitchFamily="34" charset="0"/>
              <a:buNone/>
            </a:pPr>
            <a:endParaRPr lang="nl-NL" sz="2000" dirty="0"/>
          </a:p>
          <a:p>
            <a:pPr marL="0" indent="0">
              <a:buFont typeface="Arial" pitchFamily="34" charset="0"/>
              <a:buNone/>
            </a:pPr>
            <a:r>
              <a:rPr lang="nl-NL" sz="2000" dirty="0" smtClean="0"/>
              <a:t>Buitenlandse producten moeten dus minimaal €600 gaan kosten:</a:t>
            </a:r>
          </a:p>
          <a:p>
            <a:pPr marL="0" indent="0">
              <a:buFont typeface="Arial" pitchFamily="34" charset="0"/>
              <a:buNone/>
            </a:pPr>
            <a:r>
              <a:rPr lang="nl-NL" sz="2000" b="1" dirty="0" smtClean="0"/>
              <a:t>invoerheffing minimaal € 250</a:t>
            </a:r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58" name="Tekstvak 57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61" name="Tekstvak 60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62" name="Tekstvak 61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63" name="Tekstvak 62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64" name="Tekstvak 63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65" name="Tekstvak 64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66" name="Rechte verbindingslijn 65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7" name="Rechthoek 66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68" name="Rechte verbindingslijn 67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9" name="Rechthoek 68"/>
          <p:cNvSpPr/>
          <p:nvPr/>
        </p:nvSpPr>
        <p:spPr>
          <a:xfrm>
            <a:off x="8514149" y="2467932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70" name="Rechte verbindingslijn 69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 w="1905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 w="1905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Ovaal 71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86780" y="3150260"/>
            <a:ext cx="3568732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413932" y="2952564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min</a:t>
            </a:r>
            <a:endParaRPr lang="nl-NL" dirty="0"/>
          </a:p>
        </p:txBody>
      </p:sp>
      <p:sp>
        <p:nvSpPr>
          <p:cNvPr id="43" name="Ovaal 42"/>
          <p:cNvSpPr/>
          <p:nvPr/>
        </p:nvSpPr>
        <p:spPr>
          <a:xfrm>
            <a:off x="6641182" y="3097535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Ovaal 43"/>
          <p:cNvSpPr/>
          <p:nvPr/>
        </p:nvSpPr>
        <p:spPr>
          <a:xfrm>
            <a:off x="807603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3" name="Rechte verbindingslijn 72"/>
          <p:cNvCxnSpPr/>
          <p:nvPr/>
        </p:nvCxnSpPr>
        <p:spPr>
          <a:xfrm>
            <a:off x="5292080" y="4087738"/>
            <a:ext cx="3568732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4" name="Rechthoek 73"/>
          <p:cNvSpPr/>
          <p:nvPr/>
        </p:nvSpPr>
        <p:spPr>
          <a:xfrm>
            <a:off x="8422352" y="3915380"/>
            <a:ext cx="732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wereld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482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64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66667E-6 -4.81481E-6 L 0.00035 -0.1398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6991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4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4.81481E-6 L 0.01458 -0.1652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3" grpId="0" animBg="1"/>
      <p:bldP spid="44" grpId="0" animBg="1"/>
      <p:bldP spid="74" grpId="0"/>
      <p:bldP spid="7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3753418" cy="387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hthoek 13"/>
          <p:cNvSpPr/>
          <p:nvPr/>
        </p:nvSpPr>
        <p:spPr>
          <a:xfrm>
            <a:off x="2771800" y="3501008"/>
            <a:ext cx="1008112" cy="1584176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Opkopen of </a:t>
            </a:r>
            <a:r>
              <a:rPr lang="nl-NL" dirty="0" err="1" smtClean="0"/>
              <a:t>subsidieren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988840"/>
            <a:ext cx="3757355" cy="3878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Rechte verbindingslijn 3"/>
          <p:cNvCxnSpPr/>
          <p:nvPr/>
        </p:nvCxnSpPr>
        <p:spPr>
          <a:xfrm>
            <a:off x="2699792" y="3501008"/>
            <a:ext cx="0" cy="16561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3833267" y="3491483"/>
            <a:ext cx="0" cy="16561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5940152" y="4581128"/>
            <a:ext cx="23042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H="1">
            <a:off x="5940152" y="3501008"/>
            <a:ext cx="23042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244408" y="3501008"/>
            <a:ext cx="0" cy="10801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5220072" y="5949280"/>
            <a:ext cx="3744416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Consument betaalt € 0,22</a:t>
            </a:r>
          </a:p>
          <a:p>
            <a:r>
              <a:rPr lang="nl-NL" dirty="0" smtClean="0"/>
              <a:t>Overheid betaalt € 0,38 subsidie</a:t>
            </a:r>
          </a:p>
          <a:p>
            <a:r>
              <a:rPr lang="nl-NL" dirty="0" smtClean="0"/>
              <a:t>Kosten € 0,38 x 80.000 = € 30.400 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971600" y="5934670"/>
            <a:ext cx="3672408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Consument betaalt € 0,60</a:t>
            </a:r>
          </a:p>
          <a:p>
            <a:r>
              <a:rPr lang="nl-NL" dirty="0" smtClean="0"/>
              <a:t>Overheid koopt alles op</a:t>
            </a:r>
          </a:p>
          <a:p>
            <a:r>
              <a:rPr lang="nl-NL" dirty="0" smtClean="0"/>
              <a:t>Kosten € 0,60 x 40.000 = € 24.000 </a:t>
            </a:r>
            <a:endParaRPr lang="nl-NL" dirty="0"/>
          </a:p>
        </p:txBody>
      </p:sp>
      <p:sp>
        <p:nvSpPr>
          <p:cNvPr id="15" name="Rechthoek 14"/>
          <p:cNvSpPr/>
          <p:nvPr/>
        </p:nvSpPr>
        <p:spPr>
          <a:xfrm>
            <a:off x="5972174" y="3573016"/>
            <a:ext cx="2200225" cy="936104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87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17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Doordenker…..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/>
              <a:t>Wereldmarktprijs van €</a:t>
            </a:r>
            <a:r>
              <a:rPr lang="nl-NL" sz="1600" dirty="0" smtClean="0"/>
              <a:t>350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Minimumprijs van €600</a:t>
            </a:r>
          </a:p>
          <a:p>
            <a:pPr marL="0" indent="0">
              <a:buNone/>
            </a:pPr>
            <a:endParaRPr lang="nl-NL" sz="9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0" indent="0" algn="ctr">
              <a:buNone/>
            </a:pPr>
            <a:r>
              <a:rPr lang="nl-NL" sz="1800" b="1" dirty="0"/>
              <a:t>Afschaffen minimumprijs en invoerheffing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indent="0">
              <a:buFont typeface="Arial" pitchFamily="34" charset="0"/>
              <a:buNone/>
            </a:pPr>
            <a:r>
              <a:rPr lang="nl-NL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Hoeveel producten zullen dan geïmporteerd worden?</a:t>
            </a:r>
          </a:p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Binnenlandse vraag bij €350:</a:t>
            </a:r>
          </a:p>
          <a:p>
            <a:pPr marL="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</a:t>
            </a:r>
            <a:r>
              <a:rPr lang="nl-NL" sz="1600" dirty="0" smtClean="0"/>
              <a:t>-¼</a:t>
            </a:r>
            <a:r>
              <a:rPr lang="nl-NL" sz="1600" dirty="0" smtClean="0">
                <a:solidFill>
                  <a:srgbClr val="FF0000"/>
                </a:solidFill>
              </a:rPr>
              <a:t>x350</a:t>
            </a:r>
            <a:r>
              <a:rPr lang="nl-NL" sz="1600" dirty="0" smtClean="0"/>
              <a:t> </a:t>
            </a:r>
            <a:r>
              <a:rPr lang="nl-NL" sz="1600" dirty="0"/>
              <a:t>+ </a:t>
            </a:r>
            <a:r>
              <a:rPr lang="nl-NL" sz="1600" dirty="0" smtClean="0"/>
              <a:t>250 = 162,5 (x 1.000) </a:t>
            </a:r>
            <a:endParaRPr lang="nl-NL" sz="1600" dirty="0"/>
          </a:p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Binnenlands aanbod bij €350:</a:t>
            </a:r>
          </a:p>
          <a:p>
            <a:pPr marL="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</a:t>
            </a:r>
            <a:r>
              <a:rPr lang="nl-NL" sz="1600" dirty="0" smtClean="0"/>
              <a:t>½</a:t>
            </a:r>
            <a:r>
              <a:rPr lang="nl-NL" sz="1600" dirty="0" smtClean="0">
                <a:solidFill>
                  <a:srgbClr val="FF0000"/>
                </a:solidFill>
              </a:rPr>
              <a:t>x350</a:t>
            </a:r>
            <a:r>
              <a:rPr lang="nl-NL" sz="1600" dirty="0" smtClean="0"/>
              <a:t> </a:t>
            </a:r>
            <a:r>
              <a:rPr lang="nl-NL" sz="1600" dirty="0"/>
              <a:t>– </a:t>
            </a:r>
            <a:r>
              <a:rPr lang="nl-NL" sz="1600" dirty="0" smtClean="0"/>
              <a:t>100 = 75 ( x 1.000)</a:t>
            </a:r>
          </a:p>
          <a:p>
            <a:pPr marL="0" lvl="1" indent="0">
              <a:buNone/>
            </a:pPr>
            <a:endParaRPr lang="nl-NL" sz="1600" dirty="0"/>
          </a:p>
          <a:p>
            <a:pPr marL="0" lvl="1" indent="0">
              <a:buNone/>
            </a:pPr>
            <a:r>
              <a:rPr lang="nl-NL" sz="2000" dirty="0" smtClean="0"/>
              <a:t>Import: 87.500 stuks</a:t>
            </a:r>
            <a:endParaRPr lang="nl-NL" sz="2000" dirty="0"/>
          </a:p>
          <a:p>
            <a:pPr marL="0" indent="0">
              <a:buFont typeface="Arial" pitchFamily="34" charset="0"/>
              <a:buNone/>
            </a:pPr>
            <a:endParaRPr lang="nl-NL" sz="1600" dirty="0"/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58" name="Tekstvak 57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61" name="Tekstvak 60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62" name="Tekstvak 61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63" name="Tekstvak 62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64" name="Tekstvak 63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65" name="Tekstvak 64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66" name="Rechte verbindingslijn 65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7" name="Rechthoek 66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68" name="Rechte verbindingslijn 67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9" name="Rechthoek 68"/>
          <p:cNvSpPr/>
          <p:nvPr/>
        </p:nvSpPr>
        <p:spPr>
          <a:xfrm>
            <a:off x="8514149" y="2467932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70" name="Rechte verbindingslijn 69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 w="1905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 w="1905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Ovaal 71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86780" y="3150260"/>
            <a:ext cx="3568732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413932" y="2952564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min</a:t>
            </a:r>
            <a:endParaRPr lang="nl-NL" dirty="0"/>
          </a:p>
        </p:txBody>
      </p:sp>
      <p:sp>
        <p:nvSpPr>
          <p:cNvPr id="43" name="Ovaal 42"/>
          <p:cNvSpPr/>
          <p:nvPr/>
        </p:nvSpPr>
        <p:spPr>
          <a:xfrm>
            <a:off x="6641182" y="3097535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Ovaal 43"/>
          <p:cNvSpPr/>
          <p:nvPr/>
        </p:nvSpPr>
        <p:spPr>
          <a:xfrm>
            <a:off x="807603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3" name="Rechte verbindingslijn 72"/>
          <p:cNvCxnSpPr/>
          <p:nvPr/>
        </p:nvCxnSpPr>
        <p:spPr>
          <a:xfrm>
            <a:off x="5292080" y="4087738"/>
            <a:ext cx="3568732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4" name="Rechthoek 73"/>
          <p:cNvSpPr/>
          <p:nvPr/>
        </p:nvSpPr>
        <p:spPr>
          <a:xfrm>
            <a:off x="8422352" y="3915380"/>
            <a:ext cx="732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wereld</a:t>
            </a:r>
            <a:endParaRPr lang="nl-NL" dirty="0"/>
          </a:p>
        </p:txBody>
      </p:sp>
      <p:sp>
        <p:nvSpPr>
          <p:cNvPr id="45" name="Ovaal 44"/>
          <p:cNvSpPr/>
          <p:nvPr/>
        </p:nvSpPr>
        <p:spPr>
          <a:xfrm>
            <a:off x="6184939" y="403071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/>
          <p:cNvSpPr/>
          <p:nvPr/>
        </p:nvSpPr>
        <p:spPr>
          <a:xfrm>
            <a:off x="7653705" y="403071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5" name="Rechte verbindingslijn 74"/>
          <p:cNvCxnSpPr/>
          <p:nvPr/>
        </p:nvCxnSpPr>
        <p:spPr>
          <a:xfrm>
            <a:off x="6244743" y="4169375"/>
            <a:ext cx="0" cy="1078642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7721302" y="4149080"/>
            <a:ext cx="0" cy="1078642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7" name="Rechteraccolade 76"/>
          <p:cNvSpPr/>
          <p:nvPr/>
        </p:nvSpPr>
        <p:spPr>
          <a:xfrm rot="5400000">
            <a:off x="6764529" y="4790714"/>
            <a:ext cx="436985" cy="1476559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Tekstvak 77"/>
          <p:cNvSpPr txBox="1"/>
          <p:nvPr/>
        </p:nvSpPr>
        <p:spPr>
          <a:xfrm>
            <a:off x="6582537" y="5968800"/>
            <a:ext cx="822661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smtClean="0"/>
              <a:t>import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398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77" grpId="0" animBg="1"/>
      <p:bldP spid="7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987824" y="332656"/>
            <a:ext cx="3744416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Maximumprijzen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115616" y="1124744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Als de evenwichtsprijs te hoog zou zijn</a:t>
            </a:r>
          </a:p>
          <a:p>
            <a:r>
              <a:rPr lang="nl-NL" dirty="0" smtClean="0"/>
              <a:t>Voorbeeld is de woningmarkt (huurwoningen)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1691680" y="2348880"/>
            <a:ext cx="0" cy="25202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1691680" y="4869160"/>
            <a:ext cx="30243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1691680" y="2636912"/>
            <a:ext cx="2520280" cy="223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1691680" y="2636912"/>
            <a:ext cx="1944216" cy="15121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 flipH="1">
            <a:off x="1691680" y="3429000"/>
            <a:ext cx="9361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2627784" y="3429000"/>
            <a:ext cx="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V="1">
            <a:off x="1691680" y="3695700"/>
            <a:ext cx="2918420" cy="213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971600" y="22768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Huur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1763688" y="22768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Vraag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3707904" y="23488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Aanbod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3635896" y="49411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Huur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4716016" y="35010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P-max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>
            <a:off x="2267744" y="3717032"/>
            <a:ext cx="0" cy="1152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2915816" y="371703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raccolade 32"/>
          <p:cNvSpPr/>
          <p:nvPr/>
        </p:nvSpPr>
        <p:spPr>
          <a:xfrm rot="5400000">
            <a:off x="2483768" y="4725144"/>
            <a:ext cx="216024" cy="64807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2195736" y="51571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Tekort</a:t>
            </a:r>
            <a:endParaRPr lang="nl-NL" dirty="0"/>
          </a:p>
        </p:txBody>
      </p:sp>
      <p:cxnSp>
        <p:nvCxnSpPr>
          <p:cNvPr id="36" name="Rechte verbindingslijn met pijl 35"/>
          <p:cNvCxnSpPr/>
          <p:nvPr/>
        </p:nvCxnSpPr>
        <p:spPr>
          <a:xfrm flipH="1">
            <a:off x="2267744" y="3429000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>
            <a:off x="2699792" y="3429000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" name="Ovaal 38"/>
          <p:cNvSpPr/>
          <p:nvPr/>
        </p:nvSpPr>
        <p:spPr>
          <a:xfrm>
            <a:off x="2843808" y="36450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Ovaal 39"/>
          <p:cNvSpPr/>
          <p:nvPr/>
        </p:nvSpPr>
        <p:spPr>
          <a:xfrm>
            <a:off x="2195736" y="36450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Tekstvak 40"/>
          <p:cNvSpPr txBox="1"/>
          <p:nvPr/>
        </p:nvSpPr>
        <p:spPr>
          <a:xfrm>
            <a:off x="5508104" y="2348880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Oplossingen</a:t>
            </a:r>
          </a:p>
          <a:p>
            <a:r>
              <a:rPr lang="nl-NL" dirty="0" smtClean="0"/>
              <a:t>Rantsoeneringssysteem</a:t>
            </a:r>
          </a:p>
          <a:p>
            <a:r>
              <a:rPr lang="nl-NL" dirty="0" smtClean="0"/>
              <a:t>(bonnen)</a:t>
            </a:r>
          </a:p>
          <a:p>
            <a:r>
              <a:rPr lang="nl-NL" dirty="0" smtClean="0"/>
              <a:t>Puntensysteem (huurwoningen)</a:t>
            </a:r>
            <a:endParaRPr lang="nl-NL" dirty="0"/>
          </a:p>
        </p:txBody>
      </p:sp>
      <p:sp>
        <p:nvSpPr>
          <p:cNvPr id="42" name="Tekstvak 41"/>
          <p:cNvSpPr txBox="1"/>
          <p:nvPr/>
        </p:nvSpPr>
        <p:spPr>
          <a:xfrm>
            <a:off x="5508104" y="414908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Doel = Bescherming vragers</a:t>
            </a:r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2555776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352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33" grpId="0" animBg="1"/>
      <p:bldP spid="34" grpId="0"/>
      <p:bldP spid="39" grpId="0" animBg="1"/>
      <p:bldP spid="40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Rechte verbindingslijn 33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vak 4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 rot="16200000">
            <a:off x="3840839" y="2347324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 (in centen)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4751056" y="15660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58" name="Tekstvak 5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61" name="Rechte verbindingslijn 60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2" name="Rechthoek 61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63" name="Rechte verbindingslijn 62"/>
          <p:cNvCxnSpPr/>
          <p:nvPr/>
        </p:nvCxnSpPr>
        <p:spPr>
          <a:xfrm flipV="1">
            <a:off x="5255112" y="2780928"/>
            <a:ext cx="3592016" cy="18094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4" name="Rechthoek 63"/>
          <p:cNvSpPr/>
          <p:nvPr/>
        </p:nvSpPr>
        <p:spPr>
          <a:xfrm>
            <a:off x="8351456" y="25109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65" name="Rechte verbindingslijn 64"/>
          <p:cNvCxnSpPr/>
          <p:nvPr/>
        </p:nvCxnSpPr>
        <p:spPr>
          <a:xfrm>
            <a:off x="5286780" y="3623354"/>
            <a:ext cx="1776311" cy="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Ovaal 65"/>
          <p:cNvSpPr/>
          <p:nvPr/>
        </p:nvSpPr>
        <p:spPr>
          <a:xfrm>
            <a:off x="7133817" y="3556540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7" name="Rechte verbindingslijn 66"/>
          <p:cNvCxnSpPr/>
          <p:nvPr/>
        </p:nvCxnSpPr>
        <p:spPr>
          <a:xfrm flipV="1">
            <a:off x="5292080" y="3150260"/>
            <a:ext cx="3384376" cy="233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8" name="Rechthoek 67"/>
          <p:cNvSpPr/>
          <p:nvPr/>
        </p:nvSpPr>
        <p:spPr>
          <a:xfrm>
            <a:off x="8594907" y="2940035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min</a:t>
            </a:r>
            <a:endParaRPr lang="nl-NL" dirty="0"/>
          </a:p>
        </p:txBody>
      </p:sp>
      <p:cxnSp>
        <p:nvCxnSpPr>
          <p:cNvPr id="36" name="Rechte verbindingslijn 35"/>
          <p:cNvCxnSpPr/>
          <p:nvPr/>
        </p:nvCxnSpPr>
        <p:spPr>
          <a:xfrm flipV="1">
            <a:off x="7191815" y="3722960"/>
            <a:ext cx="0" cy="1515532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7164288" y="35730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Ovaal 68"/>
          <p:cNvSpPr/>
          <p:nvPr/>
        </p:nvSpPr>
        <p:spPr>
          <a:xfrm>
            <a:off x="7164288" y="35730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0" name="Rechte verbindingslijn 69"/>
          <p:cNvCxnSpPr/>
          <p:nvPr/>
        </p:nvCxnSpPr>
        <p:spPr>
          <a:xfrm flipV="1">
            <a:off x="6695272" y="3247246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V="1">
            <a:off x="8138492" y="3256409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539552" y="260648"/>
            <a:ext cx="2448272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/>
            <a:r>
              <a:rPr lang="nl-NL" dirty="0" err="1" smtClean="0"/>
              <a:t>Qv</a:t>
            </a:r>
            <a:r>
              <a:rPr lang="nl-NL" dirty="0" smtClean="0"/>
              <a:t> </a:t>
            </a:r>
            <a:r>
              <a:rPr lang="nl-NL" dirty="0"/>
              <a:t>= -P + 100</a:t>
            </a:r>
          </a:p>
          <a:p>
            <a:pPr lvl="1"/>
            <a:r>
              <a:rPr lang="nl-NL" dirty="0" err="1"/>
              <a:t>Qa</a:t>
            </a:r>
            <a:r>
              <a:rPr lang="nl-NL" dirty="0"/>
              <a:t> = 2P – </a:t>
            </a:r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75" name="Tijdelijke aanduiding voor inhoud 2"/>
          <p:cNvSpPr txBox="1">
            <a:spLocks/>
          </p:cNvSpPr>
          <p:nvPr/>
        </p:nvSpPr>
        <p:spPr>
          <a:xfrm>
            <a:off x="323528" y="2564905"/>
            <a:ext cx="4392487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Evenwichtsprijs € 0,47</a:t>
            </a:r>
          </a:p>
          <a:p>
            <a:r>
              <a:rPr lang="nl-NL" dirty="0" smtClean="0"/>
              <a:t>Hiervoor kan  het product niet winstgevend worden geproduceerd</a:t>
            </a:r>
          </a:p>
          <a:p>
            <a:endParaRPr lang="nl-NL" dirty="0" smtClean="0"/>
          </a:p>
          <a:p>
            <a:r>
              <a:rPr lang="nl-NL" dirty="0" smtClean="0"/>
              <a:t>Minimumprijs € 0,60 (wettelijk bepaald)</a:t>
            </a:r>
          </a:p>
          <a:p>
            <a:endParaRPr lang="nl-NL" dirty="0" smtClean="0"/>
          </a:p>
          <a:p>
            <a:r>
              <a:rPr lang="nl-NL" dirty="0" smtClean="0"/>
              <a:t>Door de invoering van de minimumprijs (hoger dan de evenwichtsprijs), ontstaat een probleem:</a:t>
            </a:r>
          </a:p>
          <a:p>
            <a:pPr lvl="1"/>
            <a:r>
              <a:rPr lang="nl-NL" dirty="0" smtClean="0"/>
              <a:t>consumenten willen bij een hogere prijs minder kopen (betalingsbereidheid)</a:t>
            </a:r>
          </a:p>
          <a:p>
            <a:pPr lvl="1"/>
            <a:r>
              <a:rPr lang="nl-NL" dirty="0" smtClean="0"/>
              <a:t>producenten willen bij een hogere prijs meer produceren (leveringsbereidheid)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3275856" y="338328"/>
            <a:ext cx="4680520" cy="57039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Minimumprijzen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539552" y="980728"/>
            <a:ext cx="2664296" cy="14773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1"/>
            <a:r>
              <a:rPr lang="nl-NL" dirty="0"/>
              <a:t>2P – 40 = -P + 100</a:t>
            </a:r>
          </a:p>
          <a:p>
            <a:pPr lvl="1"/>
            <a:r>
              <a:rPr lang="nl-NL" dirty="0"/>
              <a:t>3P = 140</a:t>
            </a:r>
          </a:p>
          <a:p>
            <a:pPr lvl="1"/>
            <a:r>
              <a:rPr lang="nl-NL" dirty="0"/>
              <a:t>P = 47 cent (afgerond)</a:t>
            </a:r>
          </a:p>
          <a:p>
            <a:r>
              <a:rPr lang="nl-NL" dirty="0"/>
              <a:t>Evenwichtsprijs € 0,47</a:t>
            </a:r>
          </a:p>
        </p:txBody>
      </p:sp>
      <p:cxnSp>
        <p:nvCxnSpPr>
          <p:cNvPr id="13" name="Rechte verbindingslijn met pijl 12"/>
          <p:cNvCxnSpPr/>
          <p:nvPr/>
        </p:nvCxnSpPr>
        <p:spPr>
          <a:xfrm flipH="1" flipV="1">
            <a:off x="6876256" y="3140968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met pijl 75"/>
          <p:cNvCxnSpPr/>
          <p:nvPr/>
        </p:nvCxnSpPr>
        <p:spPr>
          <a:xfrm flipV="1">
            <a:off x="7308304" y="3140968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Rechteraccolade 15"/>
          <p:cNvSpPr/>
          <p:nvPr/>
        </p:nvSpPr>
        <p:spPr>
          <a:xfrm rot="16200000">
            <a:off x="7200292" y="4257092"/>
            <a:ext cx="432048" cy="136815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6804248" y="46531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Overschot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316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7 L -0.05469 -0.0715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" y="-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48148E-6 L 0.09462 -0.0733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-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9" grpId="0" animBg="1"/>
      <p:bldP spid="8" grpId="0" animBg="1"/>
      <p:bldP spid="11" grpId="0" animBg="1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 smtClean="0"/>
              <a:t>Het behouden van een eigen voedselproductie wordt belangrijk gevonden.</a:t>
            </a:r>
          </a:p>
          <a:p>
            <a:pPr marL="0" indent="0">
              <a:buNone/>
            </a:pPr>
            <a:r>
              <a:rPr lang="nl-NL" sz="2200" dirty="0" smtClean="0"/>
              <a:t>De evenwichtsprijs is te laag: boeren kunnen niet in hun bestaan voorzien.</a:t>
            </a:r>
          </a:p>
          <a:p>
            <a:pPr marL="457200" indent="-457200">
              <a:buFont typeface="+mj-lt"/>
              <a:buAutoNum type="alphaLcPeriod"/>
            </a:pPr>
            <a:endParaRPr lang="nl-NL" sz="2200" dirty="0"/>
          </a:p>
          <a:p>
            <a:pPr marL="0" indent="0">
              <a:buNone/>
            </a:pPr>
            <a:r>
              <a:rPr lang="nl-NL" sz="2200" dirty="0" smtClean="0"/>
              <a:t>Oplossing:</a:t>
            </a:r>
          </a:p>
          <a:p>
            <a:pPr marL="0" indent="0">
              <a:buNone/>
            </a:pPr>
            <a:r>
              <a:rPr lang="nl-NL" sz="2200" dirty="0" smtClean="0"/>
              <a:t>een minimumprijs voor de producten in de landbouw (ook wel: garantieprijs)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 smtClean="0"/>
              <a:t>In dit voorbeeld: € 0,60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562345" cy="51115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nl-NL" sz="2800" dirty="0" smtClean="0"/>
              <a:t>Minimumprijs in de agrarische sector</a:t>
            </a:r>
            <a:endParaRPr lang="nl-NL" sz="2800" dirty="0"/>
          </a:p>
        </p:txBody>
      </p:sp>
      <p:cxnSp>
        <p:nvCxnSpPr>
          <p:cNvPr id="34" name="Rechte verbindingslijn 33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vak 4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 rot="16200000">
            <a:off x="3840839" y="2347324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 (in centen)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4751056" y="15660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58" name="Tekstvak 5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61" name="Rechte verbindingslijn 60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2" name="Rechthoek 61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63" name="Rechte verbindingslijn 62"/>
          <p:cNvCxnSpPr/>
          <p:nvPr/>
        </p:nvCxnSpPr>
        <p:spPr>
          <a:xfrm flipV="1">
            <a:off x="5255112" y="2780928"/>
            <a:ext cx="3592016" cy="18094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4" name="Rechthoek 63"/>
          <p:cNvSpPr/>
          <p:nvPr/>
        </p:nvSpPr>
        <p:spPr>
          <a:xfrm>
            <a:off x="8351456" y="25109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65" name="Rechte verbindingslijn 64"/>
          <p:cNvCxnSpPr/>
          <p:nvPr/>
        </p:nvCxnSpPr>
        <p:spPr>
          <a:xfrm>
            <a:off x="5286780" y="3623354"/>
            <a:ext cx="1776311" cy="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Ovaal 65"/>
          <p:cNvSpPr/>
          <p:nvPr/>
        </p:nvSpPr>
        <p:spPr>
          <a:xfrm>
            <a:off x="7133817" y="3556540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7" name="Rechte verbindingslijn 66"/>
          <p:cNvCxnSpPr/>
          <p:nvPr/>
        </p:nvCxnSpPr>
        <p:spPr>
          <a:xfrm flipV="1">
            <a:off x="5292080" y="3150260"/>
            <a:ext cx="3384376" cy="233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8" name="Rechthoek 67"/>
          <p:cNvSpPr/>
          <p:nvPr/>
        </p:nvSpPr>
        <p:spPr>
          <a:xfrm>
            <a:off x="8594907" y="2940035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min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122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/>
          </a:bodyPr>
          <a:lstStyle/>
          <a:p>
            <a:pPr marL="361950" indent="0">
              <a:buNone/>
            </a:pPr>
            <a:r>
              <a:rPr lang="nl-NL" sz="1800" dirty="0" smtClean="0"/>
              <a:t>Evenwichtsprijs € 0,47</a:t>
            </a:r>
            <a:endParaRPr lang="nl-NL" sz="1800" dirty="0"/>
          </a:p>
          <a:p>
            <a:pPr marL="361950" indent="0">
              <a:buNone/>
            </a:pPr>
            <a:r>
              <a:rPr lang="nl-NL" sz="1800" dirty="0" smtClean="0"/>
              <a:t>Minimumprijs € 0,60</a:t>
            </a:r>
          </a:p>
          <a:p>
            <a:pPr marL="36195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>Consumenten kopen nu: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 smtClean="0"/>
              <a:t>	</a:t>
            </a:r>
            <a:r>
              <a:rPr lang="nl-NL" sz="1800" dirty="0" err="1" smtClean="0"/>
              <a:t>Q</a:t>
            </a:r>
            <a:r>
              <a:rPr lang="nl-NL" sz="1800" baseline="-25000" dirty="0" err="1" smtClean="0"/>
              <a:t>v</a:t>
            </a:r>
            <a:r>
              <a:rPr lang="nl-NL" sz="1800" dirty="0" smtClean="0"/>
              <a:t> </a:t>
            </a:r>
            <a:r>
              <a:rPr lang="nl-NL" sz="1800" dirty="0"/>
              <a:t>= </a:t>
            </a:r>
            <a:r>
              <a:rPr lang="nl-NL" sz="1800" dirty="0" smtClean="0"/>
              <a:t>-</a:t>
            </a:r>
            <a:r>
              <a:rPr lang="nl-NL" sz="1800" dirty="0" smtClean="0">
                <a:solidFill>
                  <a:schemeClr val="accent6">
                    <a:lumMod val="75000"/>
                  </a:schemeClr>
                </a:solidFill>
              </a:rPr>
              <a:t>60</a:t>
            </a:r>
            <a:r>
              <a:rPr lang="nl-NL" sz="1800" dirty="0" smtClean="0"/>
              <a:t> </a:t>
            </a:r>
            <a:r>
              <a:rPr lang="nl-NL" sz="1800" dirty="0"/>
              <a:t>+ </a:t>
            </a:r>
            <a:r>
              <a:rPr lang="nl-NL" sz="1800" dirty="0" smtClean="0"/>
              <a:t>100 = 40 (000) stuks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2000" dirty="0" smtClean="0"/>
              <a:t>Producenten produceren nu: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 smtClean="0"/>
              <a:t>	</a:t>
            </a:r>
            <a:r>
              <a:rPr lang="nl-NL" sz="1800" dirty="0" err="1" smtClean="0"/>
              <a:t>Q</a:t>
            </a:r>
            <a:r>
              <a:rPr lang="nl-NL" sz="1800" baseline="-25000" dirty="0" err="1" smtClean="0"/>
              <a:t>a</a:t>
            </a:r>
            <a:r>
              <a:rPr lang="nl-NL" sz="1800" dirty="0" smtClean="0"/>
              <a:t> </a:t>
            </a:r>
            <a:r>
              <a:rPr lang="nl-NL" sz="1800" dirty="0"/>
              <a:t>= </a:t>
            </a:r>
            <a:r>
              <a:rPr lang="nl-NL" sz="1800" dirty="0" smtClean="0"/>
              <a:t>2</a:t>
            </a:r>
            <a:r>
              <a:rPr lang="nl-NL" sz="1800" dirty="0" smtClean="0">
                <a:solidFill>
                  <a:schemeClr val="accent6">
                    <a:lumMod val="75000"/>
                  </a:schemeClr>
                </a:solidFill>
              </a:rPr>
              <a:t>x60</a:t>
            </a:r>
            <a:r>
              <a:rPr lang="nl-NL" sz="1800" dirty="0" smtClean="0"/>
              <a:t> – 40 = 80 (000) stuks</a:t>
            </a:r>
            <a:endParaRPr lang="nl-NL" sz="1800" dirty="0"/>
          </a:p>
          <a:p>
            <a:pPr marL="0" lvl="1" indent="0">
              <a:buNone/>
              <a:tabLst>
                <a:tab pos="361950" algn="l"/>
              </a:tabLst>
            </a:pPr>
            <a:endParaRPr lang="nl-NL" sz="1800" dirty="0"/>
          </a:p>
          <a:p>
            <a:pPr marL="0" indent="0">
              <a:buNone/>
            </a:pPr>
            <a:r>
              <a:rPr lang="nl-NL" sz="2000" dirty="0" smtClean="0"/>
              <a:t>Er ontstaat dus een </a:t>
            </a:r>
            <a:r>
              <a:rPr lang="nl-NL" sz="2000" dirty="0" err="1" smtClean="0"/>
              <a:t>productie-overschot</a:t>
            </a:r>
            <a:r>
              <a:rPr lang="nl-NL" sz="2000" dirty="0" smtClean="0"/>
              <a:t> van 40.000 stuks</a:t>
            </a: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214290"/>
            <a:ext cx="4752528" cy="51115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Minimumprijs </a:t>
            </a:r>
            <a:endParaRPr lang="nl-NL" dirty="0"/>
          </a:p>
        </p:txBody>
      </p:sp>
      <p:cxnSp>
        <p:nvCxnSpPr>
          <p:cNvPr id="34" name="Rechte verbindingslijn 33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vak 4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 rot="16200000">
            <a:off x="3840839" y="2347324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 (in centen)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4751056" y="15660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58" name="Tekstvak 5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61" name="Rechte verbindingslijn 60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2" name="Rechthoek 61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63" name="Rechte verbindingslijn 62"/>
          <p:cNvCxnSpPr/>
          <p:nvPr/>
        </p:nvCxnSpPr>
        <p:spPr>
          <a:xfrm flipV="1">
            <a:off x="5255112" y="2780928"/>
            <a:ext cx="3592016" cy="18094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4" name="Rechthoek 63"/>
          <p:cNvSpPr/>
          <p:nvPr/>
        </p:nvSpPr>
        <p:spPr>
          <a:xfrm>
            <a:off x="8351456" y="25109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65" name="Rechte verbindingslijn 64"/>
          <p:cNvCxnSpPr/>
          <p:nvPr/>
        </p:nvCxnSpPr>
        <p:spPr>
          <a:xfrm>
            <a:off x="5286780" y="3623354"/>
            <a:ext cx="1776311" cy="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Ovaal 65"/>
          <p:cNvSpPr/>
          <p:nvPr/>
        </p:nvSpPr>
        <p:spPr>
          <a:xfrm>
            <a:off x="7133817" y="3556540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7" name="Rechte verbindingslijn 66"/>
          <p:cNvCxnSpPr/>
          <p:nvPr/>
        </p:nvCxnSpPr>
        <p:spPr>
          <a:xfrm flipV="1">
            <a:off x="5292080" y="3150260"/>
            <a:ext cx="3384376" cy="233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8" name="Rechthoek 67"/>
          <p:cNvSpPr/>
          <p:nvPr/>
        </p:nvSpPr>
        <p:spPr>
          <a:xfrm>
            <a:off x="8594907" y="2940035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min</a:t>
            </a:r>
            <a:endParaRPr lang="nl-NL" dirty="0"/>
          </a:p>
        </p:txBody>
      </p:sp>
      <p:cxnSp>
        <p:nvCxnSpPr>
          <p:cNvPr id="36" name="Rechte verbindingslijn 35"/>
          <p:cNvCxnSpPr/>
          <p:nvPr/>
        </p:nvCxnSpPr>
        <p:spPr>
          <a:xfrm flipV="1">
            <a:off x="7191815" y="3722960"/>
            <a:ext cx="0" cy="1515532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49893" y="3093005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Ovaal 68"/>
          <p:cNvSpPr/>
          <p:nvPr/>
        </p:nvSpPr>
        <p:spPr>
          <a:xfrm>
            <a:off x="8086699" y="307431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0" name="Rechte verbindingslijn 69"/>
          <p:cNvCxnSpPr/>
          <p:nvPr/>
        </p:nvCxnSpPr>
        <p:spPr>
          <a:xfrm flipV="1">
            <a:off x="6695272" y="3247246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V="1">
            <a:off x="8138492" y="3256409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Rechteraccolade 2"/>
          <p:cNvSpPr/>
          <p:nvPr/>
        </p:nvSpPr>
        <p:spPr>
          <a:xfrm rot="5400000">
            <a:off x="7213468" y="5115771"/>
            <a:ext cx="436983" cy="1422864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6399243" y="6124733"/>
            <a:ext cx="2084481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err="1" smtClean="0"/>
              <a:t>productie-overschot</a:t>
            </a:r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6698332" y="3187576"/>
            <a:ext cx="0" cy="2016224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>
            <a:stCxn id="69" idx="4"/>
            <a:endCxn id="59" idx="0"/>
          </p:cNvCxnSpPr>
          <p:nvPr/>
        </p:nvCxnSpPr>
        <p:spPr>
          <a:xfrm flipH="1">
            <a:off x="8142104" y="3193926"/>
            <a:ext cx="4400" cy="2116574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21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6701944" y="3150260"/>
            <a:ext cx="1441448" cy="208823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/>
          </a:bodyPr>
          <a:lstStyle/>
          <a:p>
            <a:pPr marL="361950" indent="0">
              <a:buNone/>
            </a:pPr>
            <a:endParaRPr lang="nl-NL" sz="800" dirty="0" smtClean="0"/>
          </a:p>
          <a:p>
            <a:pPr marL="0" indent="0">
              <a:buNone/>
            </a:pPr>
            <a:r>
              <a:rPr lang="nl-NL" sz="2000" dirty="0" smtClean="0"/>
              <a:t>Bij deze minimumprijs geldt: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 smtClean="0"/>
              <a:t>	</a:t>
            </a:r>
            <a:r>
              <a:rPr lang="nl-NL" sz="1800" dirty="0" err="1" smtClean="0"/>
              <a:t>Q</a:t>
            </a:r>
            <a:r>
              <a:rPr lang="nl-NL" sz="1800" baseline="-25000" dirty="0" err="1" smtClean="0"/>
              <a:t>v</a:t>
            </a:r>
            <a:r>
              <a:rPr lang="nl-NL" sz="1800" dirty="0" smtClean="0"/>
              <a:t> = 40.000 stuks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 smtClean="0"/>
              <a:t>	</a:t>
            </a:r>
            <a:r>
              <a:rPr lang="nl-NL" sz="1800" dirty="0" err="1" smtClean="0"/>
              <a:t>Q</a:t>
            </a:r>
            <a:r>
              <a:rPr lang="nl-NL" sz="1800" baseline="-25000" dirty="0" err="1" smtClean="0"/>
              <a:t>a</a:t>
            </a:r>
            <a:r>
              <a:rPr lang="nl-NL" sz="1800" dirty="0" smtClean="0"/>
              <a:t> </a:t>
            </a:r>
            <a:r>
              <a:rPr lang="nl-NL" sz="1800" dirty="0"/>
              <a:t>= </a:t>
            </a:r>
            <a:r>
              <a:rPr lang="nl-NL" sz="1800" dirty="0" smtClean="0"/>
              <a:t>80.000 stuks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 smtClean="0"/>
              <a:t>Aanbodoverschot = 40.000 stuks</a:t>
            </a:r>
          </a:p>
          <a:p>
            <a:pPr marL="0" lvl="1" indent="0">
              <a:buNone/>
              <a:tabLst>
                <a:tab pos="361950" algn="l"/>
              </a:tabLst>
            </a:pPr>
            <a:endParaRPr lang="nl-NL" sz="800" dirty="0"/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 smtClean="0"/>
              <a:t>Dit overschot moet worden opgekocht (er was de boeren een minimaal bedrag per product gegarandeerd!)</a:t>
            </a:r>
            <a:endParaRPr lang="nl-NL" sz="1800" dirty="0"/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 smtClean="0"/>
              <a:t>tegen € 0,60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b="1" dirty="0" smtClean="0"/>
              <a:t>Totale kosten</a:t>
            </a:r>
            <a:r>
              <a:rPr lang="nl-NL" sz="1800" dirty="0" smtClean="0"/>
              <a:t>: </a:t>
            </a:r>
            <a:br>
              <a:rPr lang="nl-NL" sz="1800" dirty="0" smtClean="0"/>
            </a:br>
            <a:r>
              <a:rPr lang="nl-NL" sz="1800" dirty="0" smtClean="0"/>
              <a:t>40.000 x €0,60 = €24.000</a:t>
            </a:r>
            <a:endParaRPr lang="nl-NL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7744" y="214290"/>
            <a:ext cx="4866072" cy="51115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Minimumprijs </a:t>
            </a:r>
            <a:endParaRPr lang="nl-NL" dirty="0"/>
          </a:p>
        </p:txBody>
      </p:sp>
      <p:cxnSp>
        <p:nvCxnSpPr>
          <p:cNvPr id="34" name="Rechte verbindingslijn 33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vak 4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 rot="16200000">
            <a:off x="3840839" y="2347324"/>
            <a:ext cx="165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 (in centen)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4751056" y="15660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58" name="Tekstvak 5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cxnSp>
        <p:nvCxnSpPr>
          <p:cNvPr id="61" name="Rechte verbindingslijn 60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2" name="Rechthoek 61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63" name="Rechte verbindingslijn 62"/>
          <p:cNvCxnSpPr/>
          <p:nvPr/>
        </p:nvCxnSpPr>
        <p:spPr>
          <a:xfrm flipV="1">
            <a:off x="5255112" y="2780928"/>
            <a:ext cx="3592016" cy="18094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4" name="Rechthoek 63"/>
          <p:cNvSpPr/>
          <p:nvPr/>
        </p:nvSpPr>
        <p:spPr>
          <a:xfrm>
            <a:off x="8351456" y="25109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65" name="Rechte verbindingslijn 64"/>
          <p:cNvCxnSpPr/>
          <p:nvPr/>
        </p:nvCxnSpPr>
        <p:spPr>
          <a:xfrm>
            <a:off x="5286780" y="3623354"/>
            <a:ext cx="1776311" cy="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Ovaal 65"/>
          <p:cNvSpPr/>
          <p:nvPr/>
        </p:nvSpPr>
        <p:spPr>
          <a:xfrm>
            <a:off x="7133817" y="3556540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7" name="Rechte verbindingslijn 66"/>
          <p:cNvCxnSpPr/>
          <p:nvPr/>
        </p:nvCxnSpPr>
        <p:spPr>
          <a:xfrm flipV="1">
            <a:off x="5292080" y="3150260"/>
            <a:ext cx="3384376" cy="233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8" name="Rechthoek 67"/>
          <p:cNvSpPr/>
          <p:nvPr/>
        </p:nvSpPr>
        <p:spPr>
          <a:xfrm>
            <a:off x="8594907" y="2940035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min</a:t>
            </a:r>
            <a:endParaRPr lang="nl-NL" dirty="0"/>
          </a:p>
        </p:txBody>
      </p:sp>
      <p:cxnSp>
        <p:nvCxnSpPr>
          <p:cNvPr id="36" name="Rechte verbindingslijn 35"/>
          <p:cNvCxnSpPr/>
          <p:nvPr/>
        </p:nvCxnSpPr>
        <p:spPr>
          <a:xfrm flipV="1">
            <a:off x="7191815" y="3722960"/>
            <a:ext cx="0" cy="1515532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49893" y="3093005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Ovaal 68"/>
          <p:cNvSpPr/>
          <p:nvPr/>
        </p:nvSpPr>
        <p:spPr>
          <a:xfrm>
            <a:off x="8086699" y="307431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0" name="Rechte verbindingslijn 69"/>
          <p:cNvCxnSpPr/>
          <p:nvPr/>
        </p:nvCxnSpPr>
        <p:spPr>
          <a:xfrm flipV="1">
            <a:off x="6695272" y="3247246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V="1">
            <a:off x="8138492" y="3256409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Rechteraccolade 2"/>
          <p:cNvSpPr/>
          <p:nvPr/>
        </p:nvSpPr>
        <p:spPr>
          <a:xfrm rot="5400000">
            <a:off x="7213468" y="5115771"/>
            <a:ext cx="436983" cy="1422864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6399243" y="6124733"/>
            <a:ext cx="2084481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err="1" smtClean="0"/>
              <a:t>productie-overschot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351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988840"/>
            <a:ext cx="7408333" cy="3450696"/>
          </a:xfrm>
        </p:spPr>
        <p:txBody>
          <a:bodyPr>
            <a:normAutofit fontScale="92500" lnSpcReduction="20000"/>
          </a:bodyPr>
          <a:lstStyle/>
          <a:p>
            <a:r>
              <a:rPr lang="nl-NL" sz="2800" dirty="0" smtClean="0"/>
              <a:t>Aanbodoverschot:</a:t>
            </a:r>
          </a:p>
          <a:p>
            <a:pPr lvl="1"/>
            <a:r>
              <a:rPr lang="nl-NL" sz="2400" dirty="0" smtClean="0"/>
              <a:t>vernietigen (“doordraaien”)</a:t>
            </a:r>
          </a:p>
          <a:p>
            <a:pPr lvl="1"/>
            <a:r>
              <a:rPr lang="nl-NL" sz="2400" dirty="0" smtClean="0"/>
              <a:t>dumpen (ver) buiten je afzetgebied</a:t>
            </a:r>
            <a:br>
              <a:rPr lang="nl-NL" sz="2400" dirty="0" smtClean="0"/>
            </a:br>
            <a:r>
              <a:rPr lang="nl-NL" sz="2400" dirty="0" smtClean="0"/>
              <a:t>(of: exporteren met exportsubsidie)</a:t>
            </a:r>
          </a:p>
          <a:p>
            <a:pPr marL="57150" indent="0">
              <a:buNone/>
            </a:pPr>
            <a:endParaRPr lang="nl-NL" sz="800" dirty="0" smtClean="0"/>
          </a:p>
          <a:p>
            <a:pPr marL="57150" indent="0">
              <a:buNone/>
            </a:pPr>
            <a:r>
              <a:rPr lang="nl-NL" sz="2800" dirty="0" smtClean="0"/>
              <a:t>Bovendien:</a:t>
            </a:r>
          </a:p>
          <a:p>
            <a:r>
              <a:rPr lang="nl-NL" sz="2800" dirty="0" smtClean="0"/>
              <a:t>Buitenlandse producten niet toelaten op je markt (met invoerheffingen)</a:t>
            </a:r>
          </a:p>
          <a:p>
            <a:r>
              <a:rPr lang="nl-NL" sz="2800" dirty="0" smtClean="0"/>
              <a:t>Productie-uitbreiding van je eigen producenten aan banden leggen (bijv. melkquota)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Randvoorwaarden minimumprijs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497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10000"/>
          </a:bodyPr>
          <a:lstStyle/>
          <a:p>
            <a:r>
              <a:rPr lang="nl-NL" sz="2800" dirty="0" smtClean="0"/>
              <a:t>Productie blijft behouden in eigen land</a:t>
            </a:r>
            <a:endParaRPr lang="nl-NL" sz="2400" dirty="0" smtClean="0"/>
          </a:p>
          <a:p>
            <a:pPr marL="57150" indent="0">
              <a:buNone/>
            </a:pPr>
            <a:endParaRPr lang="nl-NL" sz="800" dirty="0" smtClean="0"/>
          </a:p>
          <a:p>
            <a:pPr marL="57150" indent="0">
              <a:buNone/>
            </a:pPr>
            <a:r>
              <a:rPr lang="nl-NL" sz="2800" dirty="0" smtClean="0"/>
              <a:t>Maar:</a:t>
            </a:r>
          </a:p>
          <a:p>
            <a:r>
              <a:rPr lang="nl-NL" sz="2800" dirty="0" smtClean="0"/>
              <a:t>Consumenten betalen meer dan nodig is</a:t>
            </a:r>
          </a:p>
          <a:p>
            <a:r>
              <a:rPr lang="nl-NL" sz="2800" dirty="0"/>
              <a:t>Door het ontbreken van buitenlandse producten is er voor consumenten minder te kiezen</a:t>
            </a:r>
          </a:p>
          <a:p>
            <a:r>
              <a:rPr lang="nl-NL" sz="2800" dirty="0" smtClean="0"/>
              <a:t>Er is extra belastinggeld nodig voor het opkopen van de overschotten</a:t>
            </a:r>
          </a:p>
          <a:p>
            <a:r>
              <a:rPr lang="nl-NL" sz="2800" dirty="0" smtClean="0"/>
              <a:t>Wanneer producten worden geëxporteerd is er sprake van oneerlijke concurrentie in die exportlanden</a:t>
            </a:r>
          </a:p>
          <a:p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minimumprijs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245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a</a:t>
            </a:r>
            <a:r>
              <a:rPr lang="nl-NL" sz="1600" dirty="0" smtClean="0"/>
              <a:t> = ½P – 100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lvl="1" indent="0">
              <a:buFont typeface="Arial" pitchFamily="34" charset="0"/>
              <a:buNone/>
            </a:pPr>
            <a:r>
              <a:rPr lang="nl-NL" sz="1600" dirty="0" smtClean="0"/>
              <a:t>Wereldmarktprijs van €350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600" dirty="0" smtClean="0">
                <a:solidFill>
                  <a:srgbClr val="C00000"/>
                </a:solidFill>
              </a:rPr>
              <a:t>Minimumprijs van €600</a:t>
            </a:r>
          </a:p>
          <a:p>
            <a:pPr marL="0" indent="0">
              <a:buFont typeface="Arial" pitchFamily="34" charset="0"/>
              <a:buNone/>
            </a:pPr>
            <a:endParaRPr lang="nl-NL" sz="2200" dirty="0" smtClean="0"/>
          </a:p>
          <a:p>
            <a:pPr marL="0" indent="0">
              <a:buFont typeface="Arial" pitchFamily="34" charset="0"/>
              <a:buNone/>
            </a:pPr>
            <a:r>
              <a:rPr lang="nl-NL" sz="2200" dirty="0" smtClean="0"/>
              <a:t>Bereken:</a:t>
            </a:r>
          </a:p>
          <a:p>
            <a:pPr>
              <a:buFont typeface="Wingdings" pitchFamily="2" charset="2"/>
              <a:buChar char="Ø"/>
            </a:pPr>
            <a:r>
              <a:rPr lang="nl-NL" sz="2000" dirty="0" smtClean="0"/>
              <a:t>De omvang van het </a:t>
            </a:r>
            <a:r>
              <a:rPr lang="nl-NL" sz="2000" dirty="0" err="1" smtClean="0"/>
              <a:t>aanbod-overschot</a:t>
            </a:r>
            <a:endParaRPr lang="nl-NL" sz="2000" dirty="0" smtClean="0"/>
          </a:p>
          <a:p>
            <a:pPr>
              <a:buFont typeface="Wingdings" pitchFamily="2" charset="2"/>
              <a:buChar char="Ø"/>
            </a:pPr>
            <a:r>
              <a:rPr lang="nl-NL" sz="2000" dirty="0" smtClean="0"/>
              <a:t>De kosten voor het in stand houden van deze </a:t>
            </a:r>
            <a:r>
              <a:rPr lang="nl-NL" sz="2000" dirty="0" err="1" smtClean="0"/>
              <a:t>minimum-prijs</a:t>
            </a:r>
            <a:endParaRPr lang="nl-NL" sz="2000" dirty="0" smtClean="0"/>
          </a:p>
          <a:p>
            <a:pPr>
              <a:buFont typeface="Wingdings" pitchFamily="2" charset="2"/>
              <a:buChar char="Ø"/>
            </a:pPr>
            <a:r>
              <a:rPr lang="nl-NL" sz="2000" dirty="0"/>
              <a:t>De minimale hoogte van de invoerheffing van buitenlandse </a:t>
            </a:r>
            <a:r>
              <a:rPr lang="nl-NL" sz="2000" dirty="0" smtClean="0"/>
              <a:t>substituten</a:t>
            </a:r>
          </a:p>
          <a:p>
            <a:pPr marL="0" indent="0">
              <a:buFont typeface="Arial" pitchFamily="34" charset="0"/>
              <a:buNone/>
            </a:pPr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166352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/>
              <a:t>Wereldmarktprijs van €</a:t>
            </a:r>
            <a:r>
              <a:rPr lang="nl-NL" sz="1600" dirty="0" smtClean="0"/>
              <a:t>350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Minimumprijs van €600</a:t>
            </a:r>
          </a:p>
          <a:p>
            <a:pPr marL="0" indent="0">
              <a:buNone/>
            </a:pPr>
            <a:endParaRPr lang="nl-NL" sz="9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nl-NL" sz="2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Aanbodoverschot</a:t>
            </a:r>
          </a:p>
          <a:p>
            <a:pPr marL="0" indent="0">
              <a:buFont typeface="Arial" pitchFamily="34" charset="0"/>
              <a:buNone/>
            </a:pPr>
            <a:endParaRPr lang="nl-NL" sz="800" dirty="0" smtClean="0"/>
          </a:p>
          <a:p>
            <a:pPr marL="0" indent="0">
              <a:buFont typeface="Arial" pitchFamily="34" charset="0"/>
              <a:buNone/>
            </a:pPr>
            <a:r>
              <a:rPr lang="nl-NL" sz="2000" dirty="0" smtClean="0"/>
              <a:t>Bij een minimumprijs van € 600:</a:t>
            </a:r>
          </a:p>
          <a:p>
            <a:pPr marL="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</a:t>
            </a:r>
            <a:r>
              <a:rPr lang="nl-NL" sz="1600" dirty="0" smtClean="0"/>
              <a:t>-¼</a:t>
            </a:r>
            <a:r>
              <a:rPr lang="nl-NL" sz="1600" dirty="0" smtClean="0">
                <a:solidFill>
                  <a:srgbClr val="C00000"/>
                </a:solidFill>
              </a:rPr>
              <a:t>x600</a:t>
            </a:r>
            <a:r>
              <a:rPr lang="nl-NL" sz="1600" dirty="0" smtClean="0"/>
              <a:t> </a:t>
            </a:r>
            <a:r>
              <a:rPr lang="nl-NL" sz="1600" dirty="0"/>
              <a:t>+ </a:t>
            </a:r>
            <a:r>
              <a:rPr lang="nl-NL" sz="1600" dirty="0" smtClean="0"/>
              <a:t>250 =100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</a:t>
            </a:r>
            <a:r>
              <a:rPr lang="nl-NL" sz="1600" dirty="0" smtClean="0"/>
              <a:t>½</a:t>
            </a:r>
            <a:r>
              <a:rPr lang="nl-NL" sz="1600" dirty="0" smtClean="0">
                <a:solidFill>
                  <a:srgbClr val="C00000"/>
                </a:solidFill>
              </a:rPr>
              <a:t>x600</a:t>
            </a:r>
            <a:r>
              <a:rPr lang="nl-NL" sz="1600" dirty="0" smtClean="0"/>
              <a:t> </a:t>
            </a:r>
            <a:r>
              <a:rPr lang="nl-NL" sz="1600" dirty="0"/>
              <a:t>– </a:t>
            </a:r>
            <a:r>
              <a:rPr lang="nl-NL" sz="1600" dirty="0" smtClean="0"/>
              <a:t>100 = 200 </a:t>
            </a:r>
          </a:p>
          <a:p>
            <a:pPr marL="0" lvl="1" indent="0">
              <a:buNone/>
            </a:pPr>
            <a:r>
              <a:rPr lang="nl-NL" sz="1600" dirty="0" smtClean="0"/>
              <a:t>Aanbodoverschot  = 100 (x 1.000 stuks)</a:t>
            </a:r>
            <a:endParaRPr lang="nl-NL" sz="1600" dirty="0"/>
          </a:p>
          <a:p>
            <a:pPr marL="0" indent="0">
              <a:buFont typeface="Arial" pitchFamily="34" charset="0"/>
              <a:buNone/>
            </a:pPr>
            <a:endParaRPr lang="nl-NL" sz="2000" dirty="0" smtClean="0"/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58" name="Tekstvak 57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61" name="Tekstvak 60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62" name="Tekstvak 61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63" name="Tekstvak 62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64" name="Tekstvak 63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65" name="Tekstvak 64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66" name="Rechte verbindingslijn 65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7" name="Rechthoek 66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68" name="Rechte verbindingslijn 67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9" name="Rechthoek 68"/>
          <p:cNvSpPr/>
          <p:nvPr/>
        </p:nvSpPr>
        <p:spPr>
          <a:xfrm>
            <a:off x="8465738" y="2477457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cxnSp>
        <p:nvCxnSpPr>
          <p:cNvPr id="70" name="Rechte verbindingslijn 69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Ovaal 71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457200" y="4559062"/>
            <a:ext cx="260263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>
            <a:off x="5286780" y="3150260"/>
            <a:ext cx="3568732" cy="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4" name="Rechthoek 73"/>
          <p:cNvSpPr/>
          <p:nvPr/>
        </p:nvSpPr>
        <p:spPr>
          <a:xfrm>
            <a:off x="8413932" y="2952564"/>
            <a:ext cx="542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P</a:t>
            </a:r>
            <a:r>
              <a:rPr lang="nl-NL" baseline="-25000" dirty="0" err="1" smtClean="0"/>
              <a:t>min</a:t>
            </a:r>
            <a:endParaRPr lang="nl-NL" dirty="0"/>
          </a:p>
        </p:txBody>
      </p:sp>
      <p:sp>
        <p:nvSpPr>
          <p:cNvPr id="75" name="Ovaal 74"/>
          <p:cNvSpPr/>
          <p:nvPr/>
        </p:nvSpPr>
        <p:spPr>
          <a:xfrm>
            <a:off x="6641182" y="3097535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al 75"/>
          <p:cNvSpPr/>
          <p:nvPr/>
        </p:nvSpPr>
        <p:spPr>
          <a:xfrm>
            <a:off x="807603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7" name="Rechte verbindingslijn 76"/>
          <p:cNvCxnSpPr/>
          <p:nvPr/>
        </p:nvCxnSpPr>
        <p:spPr>
          <a:xfrm>
            <a:off x="6701451" y="3284984"/>
            <a:ext cx="2214" cy="1872208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8141611" y="3284984"/>
            <a:ext cx="2214" cy="1872208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1" name="Rechteraccolade 80"/>
          <p:cNvSpPr/>
          <p:nvPr/>
        </p:nvSpPr>
        <p:spPr>
          <a:xfrm rot="5400000">
            <a:off x="7213468" y="5115771"/>
            <a:ext cx="436983" cy="1422864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Tekstvak 81"/>
          <p:cNvSpPr txBox="1"/>
          <p:nvPr/>
        </p:nvSpPr>
        <p:spPr>
          <a:xfrm>
            <a:off x="6501358" y="6124733"/>
            <a:ext cx="188622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err="1" smtClean="0"/>
              <a:t>aanbod-overschot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033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 animBg="1"/>
      <p:bldP spid="76" grpId="0" animBg="1"/>
      <p:bldP spid="81" grpId="0" animBg="1"/>
      <p:bldP spid="8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17588</TotalTime>
  <Words>846</Words>
  <Application>Microsoft Macintosh PowerPoint</Application>
  <PresentationFormat>Diavoorstelling (4:3)</PresentationFormat>
  <Paragraphs>304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Golfvorm</vt:lpstr>
      <vt:lpstr>Overheidsinterventie </vt:lpstr>
      <vt:lpstr>Minimumprijzen</vt:lpstr>
      <vt:lpstr>Minimumprijs in de agrarische sector</vt:lpstr>
      <vt:lpstr>Minimumprijs </vt:lpstr>
      <vt:lpstr>Minimumprijs </vt:lpstr>
      <vt:lpstr>Randvoorwaarden minimumprijs</vt:lpstr>
      <vt:lpstr>Gevolgen minimumprijs</vt:lpstr>
      <vt:lpstr>Verwerkingsopgave</vt:lpstr>
      <vt:lpstr>Verwerkingsopgave</vt:lpstr>
      <vt:lpstr>Verwerkingsopgave</vt:lpstr>
      <vt:lpstr>Verwerkingsopgave</vt:lpstr>
      <vt:lpstr>Opkopen of subsidieren</vt:lpstr>
      <vt:lpstr>Doordenker…..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Consumentensurplus</dc:title>
  <dc:creator>Paul</dc:creator>
  <cp:lastModifiedBy>Hans Vermeulen</cp:lastModifiedBy>
  <cp:revision>100</cp:revision>
  <dcterms:created xsi:type="dcterms:W3CDTF">2011-11-07T19:45:01Z</dcterms:created>
  <dcterms:modified xsi:type="dcterms:W3CDTF">2015-12-24T11:32:36Z</dcterms:modified>
</cp:coreProperties>
</file>