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17" r:id="rId3"/>
    <p:sldId id="318" r:id="rId4"/>
    <p:sldId id="314" r:id="rId5"/>
    <p:sldId id="315" r:id="rId6"/>
    <p:sldId id="316" r:id="rId7"/>
    <p:sldId id="312" r:id="rId8"/>
    <p:sldId id="319" r:id="rId9"/>
  </p:sldIdLst>
  <p:sldSz cx="9144000" cy="6858000" type="screen4x3"/>
  <p:notesSz cx="6797675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1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54FA9C-6ADE-473B-98B7-937D1ED91626}" type="datetimeFigureOut">
              <a:rPr lang="nl-NL" smtClean="0"/>
              <a:t>20-11-15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419872" y="404664"/>
            <a:ext cx="3166346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Geld moet rollen (1) nationaal product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7020272" y="3789040"/>
            <a:ext cx="129614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Overheid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67544" y="3789040"/>
            <a:ext cx="144016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Buitenland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995936" y="2204864"/>
            <a:ext cx="12241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Gezinnen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995936" y="5517232"/>
            <a:ext cx="1368152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Bedrijven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4067944" y="3789040"/>
            <a:ext cx="108012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Banken</a:t>
            </a:r>
            <a:endParaRPr lang="nl-NL" dirty="0"/>
          </a:p>
        </p:txBody>
      </p:sp>
      <p:sp>
        <p:nvSpPr>
          <p:cNvPr id="14" name="Gekromde PIJL-LINKS 13"/>
          <p:cNvSpPr/>
          <p:nvPr/>
        </p:nvSpPr>
        <p:spPr>
          <a:xfrm>
            <a:off x="5508104" y="2420888"/>
            <a:ext cx="792088" cy="34563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5" name="Gekromde PIJL-LINKS 14"/>
          <p:cNvSpPr/>
          <p:nvPr/>
        </p:nvSpPr>
        <p:spPr>
          <a:xfrm rot="10800000">
            <a:off x="2987824" y="2204864"/>
            <a:ext cx="792088" cy="3600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PIJL-LINKS 17"/>
          <p:cNvSpPr/>
          <p:nvPr/>
        </p:nvSpPr>
        <p:spPr>
          <a:xfrm>
            <a:off x="5796136" y="5661248"/>
            <a:ext cx="194421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LINKS 18"/>
          <p:cNvSpPr/>
          <p:nvPr/>
        </p:nvSpPr>
        <p:spPr>
          <a:xfrm rot="5400000">
            <a:off x="683568" y="4797152"/>
            <a:ext cx="144016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LINKS 19"/>
          <p:cNvSpPr/>
          <p:nvPr/>
        </p:nvSpPr>
        <p:spPr>
          <a:xfrm rot="10800000">
            <a:off x="827584" y="5733256"/>
            <a:ext cx="2736304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PIJL-LINKS 21"/>
          <p:cNvSpPr/>
          <p:nvPr/>
        </p:nvSpPr>
        <p:spPr>
          <a:xfrm rot="16200000">
            <a:off x="7020272" y="29249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PIJL-LINKS 22"/>
          <p:cNvSpPr/>
          <p:nvPr/>
        </p:nvSpPr>
        <p:spPr>
          <a:xfrm rot="16200000">
            <a:off x="4031940" y="3032956"/>
            <a:ext cx="115212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LINKS 23"/>
          <p:cNvSpPr/>
          <p:nvPr/>
        </p:nvSpPr>
        <p:spPr>
          <a:xfrm rot="16200000">
            <a:off x="4355976" y="47251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LINKS 24"/>
          <p:cNvSpPr/>
          <p:nvPr/>
        </p:nvSpPr>
        <p:spPr>
          <a:xfrm rot="5400000">
            <a:off x="3707904" y="4725144"/>
            <a:ext cx="122413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 rot="10800000">
            <a:off x="1331640" y="5589239"/>
            <a:ext cx="2599108" cy="117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 rot="5400000">
            <a:off x="68088" y="4908575"/>
            <a:ext cx="166300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 rot="5400000">
            <a:off x="6836842" y="4908575"/>
            <a:ext cx="1663005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 rot="10800000">
            <a:off x="5508102" y="2277686"/>
            <a:ext cx="2156233" cy="1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RECHTS 34"/>
          <p:cNvSpPr/>
          <p:nvPr/>
        </p:nvSpPr>
        <p:spPr>
          <a:xfrm>
            <a:off x="5220072" y="4005064"/>
            <a:ext cx="172819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RECHTS 35"/>
          <p:cNvSpPr/>
          <p:nvPr/>
        </p:nvSpPr>
        <p:spPr>
          <a:xfrm>
            <a:off x="1979712" y="4005064"/>
            <a:ext cx="19442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PIJL-LINKS 36"/>
          <p:cNvSpPr/>
          <p:nvPr/>
        </p:nvSpPr>
        <p:spPr>
          <a:xfrm>
            <a:off x="1979712" y="3861048"/>
            <a:ext cx="1944216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PIJL-LINKS 37"/>
          <p:cNvSpPr/>
          <p:nvPr/>
        </p:nvSpPr>
        <p:spPr>
          <a:xfrm>
            <a:off x="5220072" y="3861048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2843808" y="2348880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Y</a:t>
            </a:r>
            <a:endParaRPr lang="nl-NL" dirty="0"/>
          </a:p>
        </p:txBody>
      </p:sp>
      <p:sp>
        <p:nvSpPr>
          <p:cNvPr id="41" name="Tekstvak 40"/>
          <p:cNvSpPr txBox="1"/>
          <p:nvPr/>
        </p:nvSpPr>
        <p:spPr>
          <a:xfrm>
            <a:off x="4716016" y="2924944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S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7740352" y="2564904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7812360" y="5157192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1547664" y="4797152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</a:t>
            </a:r>
            <a:endParaRPr lang="nl-NL" dirty="0"/>
          </a:p>
        </p:txBody>
      </p:sp>
      <p:sp>
        <p:nvSpPr>
          <p:cNvPr id="46" name="Tekstvak 45"/>
          <p:cNvSpPr txBox="1"/>
          <p:nvPr/>
        </p:nvSpPr>
        <p:spPr>
          <a:xfrm>
            <a:off x="5292080" y="4149080"/>
            <a:ext cx="720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O&gt;B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>
            <a:off x="1979712" y="4149080"/>
            <a:ext cx="7200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M&gt;E</a:t>
            </a:r>
            <a:endParaRPr lang="nl-NL" dirty="0"/>
          </a:p>
        </p:txBody>
      </p:sp>
      <p:sp>
        <p:nvSpPr>
          <p:cNvPr id="48" name="Tekstvak 47"/>
          <p:cNvSpPr txBox="1"/>
          <p:nvPr/>
        </p:nvSpPr>
        <p:spPr>
          <a:xfrm>
            <a:off x="1979712" y="3501008"/>
            <a:ext cx="72008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E&gt;M</a:t>
            </a:r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5580112" y="3068960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 C</a:t>
            </a:r>
            <a:endParaRPr lang="nl-NL" dirty="0"/>
          </a:p>
        </p:txBody>
      </p:sp>
      <p:sp>
        <p:nvSpPr>
          <p:cNvPr id="50" name="Tekstvak 49"/>
          <p:cNvSpPr txBox="1"/>
          <p:nvPr/>
        </p:nvSpPr>
        <p:spPr>
          <a:xfrm>
            <a:off x="3707904" y="4653136"/>
            <a:ext cx="504056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  A</a:t>
            </a:r>
            <a:endParaRPr lang="nl-NL" dirty="0"/>
          </a:p>
        </p:txBody>
      </p:sp>
      <p:sp>
        <p:nvSpPr>
          <p:cNvPr id="51" name="Tekstvak 50"/>
          <p:cNvSpPr txBox="1"/>
          <p:nvPr/>
        </p:nvSpPr>
        <p:spPr>
          <a:xfrm>
            <a:off x="323528" y="5445224"/>
            <a:ext cx="50405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5076056" y="4581128"/>
            <a:ext cx="50405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Iv</a:t>
            </a:r>
            <a:r>
              <a:rPr lang="nl-NL" dirty="0" smtClean="0"/>
              <a:t> In</a:t>
            </a:r>
            <a:endParaRPr lang="nl-NL" dirty="0"/>
          </a:p>
        </p:txBody>
      </p:sp>
      <p:sp>
        <p:nvSpPr>
          <p:cNvPr id="53" name="Tekstvak 52"/>
          <p:cNvSpPr txBox="1"/>
          <p:nvPr/>
        </p:nvSpPr>
        <p:spPr>
          <a:xfrm>
            <a:off x="5220072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B&gt;O</a:t>
            </a:r>
            <a:endParaRPr lang="nl-NL" dirty="0"/>
          </a:p>
        </p:txBody>
      </p:sp>
      <p:sp>
        <p:nvSpPr>
          <p:cNvPr id="54" name="Tekstvak 53"/>
          <p:cNvSpPr txBox="1"/>
          <p:nvPr/>
        </p:nvSpPr>
        <p:spPr>
          <a:xfrm>
            <a:off x="179512" y="908720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Y = C + S + B</a:t>
            </a:r>
          </a:p>
          <a:p>
            <a:endParaRPr lang="nl-NL" sz="2000" dirty="0" smtClean="0"/>
          </a:p>
          <a:p>
            <a:r>
              <a:rPr lang="nl-NL" sz="2000" dirty="0" smtClean="0"/>
              <a:t>Y + A + M = C + In + </a:t>
            </a:r>
            <a:r>
              <a:rPr lang="nl-NL" sz="2000" dirty="0" err="1" smtClean="0"/>
              <a:t>Iv</a:t>
            </a:r>
            <a:r>
              <a:rPr lang="nl-NL" sz="2000" dirty="0" smtClean="0"/>
              <a:t> + O + E</a:t>
            </a:r>
          </a:p>
          <a:p>
            <a:endParaRPr lang="nl-NL" sz="2000" dirty="0"/>
          </a:p>
          <a:p>
            <a:r>
              <a:rPr lang="nl-NL" sz="2000" dirty="0" smtClean="0"/>
              <a:t>Y = C + In + O + E – M 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539552" y="1556792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 flipV="1">
            <a:off x="2274581" y="1556792"/>
            <a:ext cx="360040" cy="3600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25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771800" y="260648"/>
            <a:ext cx="453650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Staat van Middelen en bestedingen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971600" y="1340768"/>
            <a:ext cx="74888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4644008" y="980728"/>
            <a:ext cx="0" cy="47525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971600" y="620688"/>
            <a:ext cx="34563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Middelen: op welke wijze kan het land aan de vraag voldoen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860032" y="620688"/>
            <a:ext cx="345638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Bestedingen: waaruit bestaat de vraag in het land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4788024" y="1628800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Consumptie van gezinnen (C)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788024" y="2060848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Investeringen van bedrijven (I)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4788024" y="2636912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b="1" i="1" dirty="0" smtClean="0"/>
              <a:t>Particuliere bestedingen (C + I)</a:t>
            </a:r>
            <a:endParaRPr lang="nl-NL" b="1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4788024" y="2996952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Overheids</a:t>
            </a:r>
            <a:r>
              <a:rPr lang="nl-NL" dirty="0" smtClean="0"/>
              <a:t> bestedingen (O)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4788024" y="3645024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b="1" i="1" dirty="0" smtClean="0"/>
              <a:t>Nationale  bestedingen (C + I + O)</a:t>
            </a:r>
            <a:endParaRPr lang="nl-NL" b="1" i="1" dirty="0"/>
          </a:p>
        </p:txBody>
      </p:sp>
      <p:sp>
        <p:nvSpPr>
          <p:cNvPr id="14" name="Tekstvak 13"/>
          <p:cNvSpPr txBox="1"/>
          <p:nvPr/>
        </p:nvSpPr>
        <p:spPr>
          <a:xfrm>
            <a:off x="4788024" y="4005064"/>
            <a:ext cx="410445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Export = bestedingen door buitenlanders (E)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4788024" y="4869160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b="1" i="1" dirty="0" smtClean="0"/>
              <a:t>Totale bestedingen (C + I + O + E)</a:t>
            </a:r>
            <a:endParaRPr lang="nl-NL" b="1" i="1" dirty="0"/>
          </a:p>
        </p:txBody>
      </p:sp>
      <p:sp>
        <p:nvSpPr>
          <p:cNvPr id="16" name="Tekstvak 15"/>
          <p:cNvSpPr txBox="1"/>
          <p:nvPr/>
        </p:nvSpPr>
        <p:spPr>
          <a:xfrm>
            <a:off x="971600" y="1628800"/>
            <a:ext cx="36724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Eigen productie (Y)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971600" y="2204864"/>
            <a:ext cx="32403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Import (M)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4860032" y="2492896"/>
            <a:ext cx="33843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4932040" y="3501008"/>
            <a:ext cx="33843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4860032" y="4653136"/>
            <a:ext cx="338437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395536" y="5661248"/>
            <a:ext cx="604867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Y + M = C + I + O + E     </a:t>
            </a:r>
            <a:r>
              <a:rPr lang="nl-NL" dirty="0" smtClean="0">
                <a:sym typeface="Wingdings" pitchFamily="2" charset="2"/>
              </a:rPr>
              <a:t>     Y = C + I + O + E – M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225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699600"/>
              </p:ext>
            </p:extLst>
          </p:nvPr>
        </p:nvGraphicFramePr>
        <p:xfrm>
          <a:off x="1043608" y="1700806"/>
          <a:ext cx="6706220" cy="1716399"/>
        </p:xfrm>
        <a:graphic>
          <a:graphicData uri="http://schemas.openxmlformats.org/drawingml/2006/table">
            <a:tbl>
              <a:tblPr/>
              <a:tblGrid>
                <a:gridCol w="2845980"/>
                <a:gridCol w="772048"/>
                <a:gridCol w="772048"/>
                <a:gridCol w="772048"/>
                <a:gridCol w="705440"/>
                <a:gridCol w="838656"/>
              </a:tblGrid>
              <a:tr h="25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>
                          <a:effectLst/>
                          <a:latin typeface="Times New Roman"/>
                          <a:ea typeface="Times New Roman"/>
                        </a:rPr>
                        <a:t>Bestedingen  </a:t>
                      </a:r>
                      <a:endParaRPr lang="nl-N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Volume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Prijs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79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in prijzen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Mutatie</a:t>
                      </a:r>
                      <a:r>
                        <a:rPr lang="nl-NL" sz="1400" baseline="0" dirty="0" smtClean="0">
                          <a:effectLst/>
                          <a:latin typeface="Times New Roman"/>
                          <a:ea typeface="Times New Roman"/>
                        </a:rPr>
                        <a:t> %</a:t>
                      </a:r>
                      <a:endParaRPr lang="nl-NL" sz="14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in prijzen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 smtClean="0">
                          <a:effectLst/>
                          <a:latin typeface="Times New Roman"/>
                          <a:ea typeface="Times New Roman"/>
                        </a:rPr>
                        <a:t>Mutatie %</a:t>
                      </a:r>
                      <a:endParaRPr lang="nl-NL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in prijzen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>
                          <a:effectLst/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2009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nl-N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162299"/>
              </p:ext>
            </p:extLst>
          </p:nvPr>
        </p:nvGraphicFramePr>
        <p:xfrm>
          <a:off x="971600" y="2996952"/>
          <a:ext cx="6840759" cy="792088"/>
        </p:xfrm>
        <a:graphic>
          <a:graphicData uri="http://schemas.openxmlformats.org/drawingml/2006/table">
            <a:tbl>
              <a:tblPr/>
              <a:tblGrid>
                <a:gridCol w="3036258"/>
                <a:gridCol w="654354"/>
                <a:gridCol w="787537"/>
                <a:gridCol w="787537"/>
                <a:gridCol w="719592"/>
                <a:gridCol w="855481"/>
              </a:tblGrid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dirty="0">
                          <a:effectLst/>
                          <a:latin typeface="Times New Roman"/>
                          <a:ea typeface="Times New Roman"/>
                        </a:rPr>
                        <a:t>Nationale Bestedingen</a:t>
                      </a:r>
                      <a:endParaRPr lang="nl-N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542,4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 3/4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546,9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3    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  <a:latin typeface="Times New Roman"/>
                          <a:ea typeface="Times New Roman"/>
                        </a:rPr>
                        <a:t>563,3</a:t>
                      </a: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2843808" y="476672"/>
            <a:ext cx="3024336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Lopende en basis prijzen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149080"/>
            <a:ext cx="72008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2009 in prijzen van 2008 geeft de reële ontwikkeling weer.</a:t>
            </a:r>
          </a:p>
          <a:p>
            <a:r>
              <a:rPr lang="nl-NL" dirty="0" smtClean="0"/>
              <a:t>In 2009 is er (546,9 – 542,4) / 542,4 x 100% = 0,83% meer besteed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55576" y="4941168"/>
            <a:ext cx="72008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2009 in prijzen van 2009 geeft de nominale ontwikkeling weer.</a:t>
            </a:r>
          </a:p>
          <a:p>
            <a:r>
              <a:rPr lang="nl-NL" dirty="0" smtClean="0"/>
              <a:t>In 2009 geven we 3,85% meer uit (563,3 – 542,4) / 542,4 x 100%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55576" y="5733256"/>
            <a:ext cx="72008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 2009 zijn de prijzen met 3,0% gestegen.</a:t>
            </a:r>
          </a:p>
          <a:p>
            <a:r>
              <a:rPr lang="nl-NL" dirty="0" smtClean="0"/>
              <a:t>Berekening:  (563,3 – 546,0) / 546,9 x 100% = 3,0%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830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105273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 = 0,75(Y-B) + 10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27584" y="2183415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 = 16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00618" y="173344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 = 20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850982" y="256388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 = 1/5Y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850982" y="3316210"/>
            <a:ext cx="400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 = EV   (evenwichtsvoorwaarde (</a:t>
            </a:r>
            <a:r>
              <a:rPr lang="nl-NL" dirty="0" err="1" smtClean="0"/>
              <a:t>Ye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819751" y="293321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 = 1/6Y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27584" y="140072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 = 22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987824" y="221066"/>
            <a:ext cx="4176464" cy="7694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Macro economisch model</a:t>
            </a:r>
          </a:p>
          <a:p>
            <a:r>
              <a:rPr lang="nl-NL" sz="2000" dirty="0" smtClean="0"/>
              <a:t>(Alle bedragen in miljarden euro)</a:t>
            </a:r>
            <a:endParaRPr lang="nl-NL" sz="2000" dirty="0"/>
          </a:p>
        </p:txBody>
      </p:sp>
      <p:sp>
        <p:nvSpPr>
          <p:cNvPr id="10" name="Tekstvak 9"/>
          <p:cNvSpPr txBox="1"/>
          <p:nvPr/>
        </p:nvSpPr>
        <p:spPr>
          <a:xfrm>
            <a:off x="850982" y="3653276"/>
            <a:ext cx="400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 = EV = C + I + O + E – M 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850982" y="4025660"/>
            <a:ext cx="46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 = 3/4(Y – 1/5Y) + 10 + 22 + 20 + 16 – 1/6Y 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850982" y="4394992"/>
            <a:ext cx="46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 = ¾ x 4/5Y  - 1/6Y  + 68 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850982" y="4764324"/>
            <a:ext cx="4657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 = 12/20Y  - 1/6 Y + 68</a:t>
            </a:r>
          </a:p>
          <a:p>
            <a:r>
              <a:rPr lang="nl-NL" dirty="0" smtClean="0"/>
              <a:t>Y = 36/60Y – 10/60Y + 68</a:t>
            </a:r>
          </a:p>
          <a:p>
            <a:r>
              <a:rPr lang="nl-NL" dirty="0" smtClean="0"/>
              <a:t>Y = 26/60Y + 68 </a:t>
            </a:r>
            <a:r>
              <a:rPr lang="nl-NL" dirty="0" smtClean="0">
                <a:sym typeface="Wingdings" panose="05000000000000000000" pitchFamily="2" charset="2"/>
              </a:rPr>
              <a:t> Y = 13/30Y + 68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Y – 13/30Y = 68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17/30Y = 68</a:t>
            </a:r>
          </a:p>
          <a:p>
            <a:r>
              <a:rPr lang="nl-NL" dirty="0" err="1" smtClean="0">
                <a:sym typeface="Wingdings" panose="05000000000000000000" pitchFamily="2" charset="2"/>
              </a:rPr>
              <a:t>Ye</a:t>
            </a:r>
            <a:r>
              <a:rPr lang="nl-NL" dirty="0" smtClean="0">
                <a:sym typeface="Wingdings" panose="05000000000000000000" pitchFamily="2" charset="2"/>
              </a:rPr>
              <a:t> = 68 x 30/17 = 120</a:t>
            </a:r>
            <a:endParaRPr lang="nl-NL" dirty="0"/>
          </a:p>
        </p:txBody>
      </p:sp>
      <p:sp>
        <p:nvSpPr>
          <p:cNvPr id="14" name="Rechteraccolade 13"/>
          <p:cNvSpPr/>
          <p:nvPr/>
        </p:nvSpPr>
        <p:spPr>
          <a:xfrm>
            <a:off x="4860032" y="1052736"/>
            <a:ext cx="720080" cy="260054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6011323" y="119506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Model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508104" y="383794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Controleer of er aan de evenwichtsvoorwaarde is voldaan:</a:t>
            </a:r>
          </a:p>
          <a:p>
            <a:r>
              <a:rPr lang="nl-NL" dirty="0" smtClean="0"/>
              <a:t>(S – I) + B – O) = E – M)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5687277" y="1594948"/>
            <a:ext cx="29540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Model bevat exogene  variabelen (c + Co + I0 + O0 + E0 + b + m)</a:t>
            </a:r>
          </a:p>
          <a:p>
            <a:endParaRPr lang="nl-NL" dirty="0"/>
          </a:p>
          <a:p>
            <a:r>
              <a:rPr lang="nl-NL" dirty="0" smtClean="0"/>
              <a:t>en endogene variabelen</a:t>
            </a:r>
          </a:p>
          <a:p>
            <a:r>
              <a:rPr lang="nl-NL" dirty="0" smtClean="0"/>
              <a:t>(C + I + O + E + B + M + Y)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940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99592" y="76470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C = ¾(Y – B) + 10</a:t>
            </a:r>
          </a:p>
          <a:p>
            <a:r>
              <a:rPr lang="nl-NL" dirty="0" smtClean="0"/>
              <a:t>      S =    (Y – B) </a:t>
            </a:r>
          </a:p>
          <a:p>
            <a:r>
              <a:rPr lang="nl-NL" dirty="0" smtClean="0"/>
              <a:t>C + S =   (Y – B)</a:t>
            </a:r>
            <a:endParaRPr lang="nl-NL" dirty="0"/>
          </a:p>
        </p:txBody>
      </p:sp>
      <p:sp>
        <p:nvSpPr>
          <p:cNvPr id="4" name="Rechteraccolade 3"/>
          <p:cNvSpPr/>
          <p:nvPr/>
        </p:nvSpPr>
        <p:spPr>
          <a:xfrm>
            <a:off x="2987824" y="764704"/>
            <a:ext cx="216024" cy="79208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504037" y="76470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 = ¼(Y – B) -10   en    I = 22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 = ¼ x (120 -  1/5 x 120)  - 10 = ¼ x 96  - 10 = 14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 – I = 14 – 22 = -8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043608" y="22048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 – O = 1/5 x 120 – 20 = 24 – 20 = 4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043608" y="266827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 – M = 16 – 1/6 x 120 = 16 -  20 = -4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5364088" y="2204864"/>
            <a:ext cx="3108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(S – I) + B – O) = E – M)</a:t>
            </a:r>
          </a:p>
          <a:p>
            <a:r>
              <a:rPr lang="nl-NL" dirty="0" smtClean="0"/>
              <a:t>    -8    +     4       =      -4</a:t>
            </a:r>
          </a:p>
          <a:p>
            <a:r>
              <a:rPr lang="nl-NL" dirty="0" smtClean="0"/>
              <a:t>Klopt</a:t>
            </a:r>
          </a:p>
          <a:p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>
            <a:off x="2411760" y="3429000"/>
            <a:ext cx="0" cy="2880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411760" y="6309320"/>
            <a:ext cx="32403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V="1">
            <a:off x="2411760" y="3645024"/>
            <a:ext cx="2664296" cy="26642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1979712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EV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5556265" y="63022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</a:t>
            </a:r>
          </a:p>
        </p:txBody>
      </p:sp>
      <p:sp>
        <p:nvSpPr>
          <p:cNvPr id="20" name="Rechthoek 19"/>
          <p:cNvSpPr/>
          <p:nvPr/>
        </p:nvSpPr>
        <p:spPr>
          <a:xfrm>
            <a:off x="4967635" y="327569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anose="05000000000000000000" pitchFamily="2" charset="2"/>
              </a:rPr>
              <a:t>EV = Y 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166219" y="6309320"/>
            <a:ext cx="382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          40          80         120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1826538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1866887" y="39054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120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826538" y="4607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cxnSp>
        <p:nvCxnSpPr>
          <p:cNvPr id="27" name="Rechte verbindingslijn 26"/>
          <p:cNvCxnSpPr/>
          <p:nvPr/>
        </p:nvCxnSpPr>
        <p:spPr>
          <a:xfrm flipV="1">
            <a:off x="2411760" y="3775587"/>
            <a:ext cx="3000898" cy="12782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hthoek 27"/>
          <p:cNvSpPr/>
          <p:nvPr/>
        </p:nvSpPr>
        <p:spPr>
          <a:xfrm>
            <a:off x="5345910" y="3714523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anose="05000000000000000000" pitchFamily="2" charset="2"/>
              </a:rPr>
              <a:t>EV = 13/30Y </a:t>
            </a:r>
            <a:r>
              <a:rPr lang="nl-NL" dirty="0">
                <a:sym typeface="Wingdings" panose="05000000000000000000" pitchFamily="2" charset="2"/>
              </a:rPr>
              <a:t>+ 68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4572000" y="4090066"/>
            <a:ext cx="0" cy="2219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V="1">
            <a:off x="2399115" y="4119563"/>
            <a:ext cx="2201057" cy="6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5076056" y="4523370"/>
            <a:ext cx="4067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nl-NL" dirty="0" smtClean="0"/>
              <a:t>Bij een inkomen van € 120 </a:t>
            </a:r>
            <a:r>
              <a:rPr lang="nl-NL" dirty="0" err="1" smtClean="0"/>
              <a:t>mld</a:t>
            </a:r>
            <a:r>
              <a:rPr lang="nl-NL" dirty="0" smtClean="0"/>
              <a:t> is vraag en aanbod aan elkaar gelijk</a:t>
            </a:r>
          </a:p>
          <a:p>
            <a:pPr marL="342900" indent="-342900">
              <a:buAutoNum type="arabicParenR"/>
            </a:pPr>
            <a:r>
              <a:rPr lang="nl-NL" dirty="0" smtClean="0"/>
              <a:t>Er kan nog steeds werkloosheid bestaan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676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7" grpId="0"/>
      <p:bldP spid="20" grpId="0"/>
      <p:bldP spid="22" grpId="0"/>
      <p:bldP spid="23" grpId="0"/>
      <p:bldP spid="24" grpId="0"/>
      <p:bldP spid="25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03648" y="548680"/>
            <a:ext cx="7344816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Inkomensevenwicht en volledige werkloosheid</a:t>
            </a:r>
            <a:endParaRPr lang="nl-NL" sz="2400" dirty="0"/>
          </a:p>
        </p:txBody>
      </p:sp>
      <p:sp>
        <p:nvSpPr>
          <p:cNvPr id="3" name="Tekstvak 2"/>
          <p:cNvSpPr txBox="1"/>
          <p:nvPr/>
        </p:nvSpPr>
        <p:spPr>
          <a:xfrm>
            <a:off x="323528" y="1607879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</a:t>
            </a:r>
            <a:r>
              <a:rPr lang="nl-NL" dirty="0" err="1" smtClean="0"/>
              <a:t>Ye</a:t>
            </a:r>
            <a:r>
              <a:rPr lang="nl-NL" dirty="0" smtClean="0"/>
              <a:t> is er evenwicht op de goederenmarkt (reële economie 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829390" y="159313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Y(</a:t>
            </a:r>
            <a:r>
              <a:rPr lang="nl-NL" dirty="0" err="1" smtClean="0"/>
              <a:t>vw</a:t>
            </a:r>
            <a:r>
              <a:rPr lang="nl-NL" dirty="0" smtClean="0"/>
              <a:t>) is er evenwicht op de arbeidsmarkt</a:t>
            </a:r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323528" y="2323397"/>
            <a:ext cx="43123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Y = 3/4(Y – 1/5Y) + 10 + 22 + 20 + 16 – 1/6Y </a:t>
            </a:r>
            <a:endParaRPr lang="nl-NL" dirty="0" smtClean="0"/>
          </a:p>
          <a:p>
            <a:r>
              <a:rPr lang="nl-NL" dirty="0" smtClean="0"/>
              <a:t>Dus afhankelijk van de exogene variabelen</a:t>
            </a:r>
          </a:p>
          <a:p>
            <a:endParaRPr lang="nl-NL" dirty="0"/>
          </a:p>
          <a:p>
            <a:r>
              <a:rPr lang="nl-NL" dirty="0" err="1" smtClean="0"/>
              <a:t>Ye</a:t>
            </a:r>
            <a:r>
              <a:rPr lang="nl-NL" dirty="0" smtClean="0"/>
              <a:t> = € 120 miljard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788024" y="2277230"/>
            <a:ext cx="4355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Y(</a:t>
            </a:r>
            <a:r>
              <a:rPr lang="nl-NL" dirty="0" err="1" smtClean="0"/>
              <a:t>vw</a:t>
            </a:r>
            <a:r>
              <a:rPr lang="nl-NL" dirty="0" smtClean="0"/>
              <a:t>) = Aa x a</a:t>
            </a:r>
          </a:p>
          <a:p>
            <a:r>
              <a:rPr lang="nl-NL" dirty="0" smtClean="0"/>
              <a:t>Aa = grootte beroepsbevolking</a:t>
            </a:r>
          </a:p>
          <a:p>
            <a:r>
              <a:rPr lang="nl-NL" dirty="0" smtClean="0"/>
              <a:t>A = gemiddelde arbeidsproductiviteit</a:t>
            </a:r>
          </a:p>
          <a:p>
            <a:r>
              <a:rPr lang="nl-NL" dirty="0" smtClean="0"/>
              <a:t>Stel:  Aa = 4,5 miljoen a = € 30.000</a:t>
            </a:r>
          </a:p>
          <a:p>
            <a:r>
              <a:rPr lang="nl-NL" dirty="0" smtClean="0"/>
              <a:t>Y(</a:t>
            </a:r>
            <a:r>
              <a:rPr lang="nl-NL" dirty="0" err="1" smtClean="0"/>
              <a:t>vw</a:t>
            </a:r>
            <a:r>
              <a:rPr lang="nl-NL" dirty="0" smtClean="0"/>
              <a:t>) = 4,5 </a:t>
            </a:r>
            <a:r>
              <a:rPr lang="nl-NL" dirty="0" err="1" smtClean="0"/>
              <a:t>mln</a:t>
            </a:r>
            <a:r>
              <a:rPr lang="nl-NL" dirty="0" smtClean="0"/>
              <a:t>  x 30.ooo = € 135 miljard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99268" y="3645024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Hoe krijg je nu </a:t>
            </a:r>
            <a:r>
              <a:rPr lang="nl-NL" dirty="0" err="1" smtClean="0"/>
              <a:t>Ye</a:t>
            </a:r>
            <a:r>
              <a:rPr lang="nl-NL" dirty="0" smtClean="0"/>
              <a:t> = </a:t>
            </a:r>
            <a:r>
              <a:rPr lang="nl-NL" dirty="0" err="1" smtClean="0"/>
              <a:t>Yvw</a:t>
            </a: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err="1" smtClean="0"/>
              <a:t>Ye</a:t>
            </a:r>
            <a:r>
              <a:rPr lang="nl-NL" dirty="0" smtClean="0"/>
              <a:t> omhoog </a:t>
            </a:r>
            <a:r>
              <a:rPr lang="nl-NL" dirty="0" smtClean="0">
                <a:sym typeface="Wingdings" panose="05000000000000000000" pitchFamily="2" charset="2"/>
              </a:rPr>
              <a:t> O omhoog, s omlaag, b omlaag of m omlaag</a:t>
            </a:r>
            <a:endParaRPr lang="nl-NL" dirty="0" smtClean="0"/>
          </a:p>
          <a:p>
            <a:pPr marL="342900" indent="-342900">
              <a:buAutoNum type="arabicPeriod"/>
            </a:pPr>
            <a:r>
              <a:rPr lang="nl-NL" dirty="0" smtClean="0"/>
              <a:t>Y(</a:t>
            </a:r>
            <a:r>
              <a:rPr lang="nl-NL" dirty="0" err="1" smtClean="0"/>
              <a:t>vw</a:t>
            </a:r>
            <a:r>
              <a:rPr lang="nl-NL" dirty="0" smtClean="0"/>
              <a:t>) omlaag </a:t>
            </a:r>
            <a:r>
              <a:rPr lang="nl-NL" dirty="0" smtClean="0">
                <a:sym typeface="Wingdings" panose="05000000000000000000" pitchFamily="2" charset="2"/>
              </a:rPr>
              <a:t> a omlaag of Aa omlaag</a:t>
            </a:r>
            <a:endParaRPr lang="nl-NL" dirty="0"/>
          </a:p>
        </p:txBody>
      </p:sp>
      <p:cxnSp>
        <p:nvCxnSpPr>
          <p:cNvPr id="9" name="Rechte verbindingslijn 8"/>
          <p:cNvCxnSpPr/>
          <p:nvPr/>
        </p:nvCxnSpPr>
        <p:spPr>
          <a:xfrm>
            <a:off x="611560" y="5085184"/>
            <a:ext cx="81282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4572000" y="4677888"/>
            <a:ext cx="0" cy="1991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11560" y="46778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Ye</a:t>
            </a:r>
            <a:r>
              <a:rPr lang="nl-NL" dirty="0" smtClean="0"/>
              <a:t> omhoog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4863764" y="471585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Y(</a:t>
            </a:r>
            <a:r>
              <a:rPr lang="nl-NL" dirty="0" err="1" smtClean="0"/>
              <a:t>vw</a:t>
            </a:r>
            <a:r>
              <a:rPr lang="nl-NL" dirty="0" smtClean="0"/>
              <a:t>) omlaag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611560" y="5238738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Investeren overheid, sparen minder aantrekkelijk maken, belasting verlagen en import beperken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613366" y="5246715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Arbeidstijdverkorting, pensioenleeftijd verlaging</a:t>
            </a:r>
            <a:endParaRPr lang="nl-NL" dirty="0"/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4572000" y="1268760"/>
            <a:ext cx="0" cy="248579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933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94401" y="3087016"/>
            <a:ext cx="216024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Effectieve vraag</a:t>
            </a:r>
          </a:p>
          <a:p>
            <a:r>
              <a:rPr lang="nl-NL" dirty="0" smtClean="0"/>
              <a:t>(C + I + O + E – M)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756065" y="4722725"/>
            <a:ext cx="189605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Consumptie  (C)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95536" y="4941168"/>
            <a:ext cx="216024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Sparen (S)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16493" y="4103512"/>
            <a:ext cx="216024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Investeringen (I)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78097" y="1340768"/>
            <a:ext cx="216024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err="1" smtClean="0"/>
              <a:t>Overheids-bestedingen</a:t>
            </a:r>
            <a:r>
              <a:rPr lang="nl-NL" dirty="0" smtClean="0"/>
              <a:t> (O)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755576" y="2337446"/>
            <a:ext cx="216024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Export (E)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983760" y="3971671"/>
            <a:ext cx="201622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Inflatie bij overbesteding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876256" y="2632099"/>
            <a:ext cx="201622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Werkgelegenheid</a:t>
            </a:r>
          </a:p>
          <a:p>
            <a:r>
              <a:rPr lang="nl-NL" dirty="0" smtClean="0"/>
              <a:t>(onderbesteding)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3335940" y="2337446"/>
            <a:ext cx="188413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Import (M)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474521" y="1340768"/>
            <a:ext cx="216024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Belastingopbrengst (B)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4885104" y="3087016"/>
            <a:ext cx="1631112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Nationaal</a:t>
            </a:r>
          </a:p>
          <a:p>
            <a:r>
              <a:rPr lang="nl-NL" dirty="0" smtClean="0"/>
              <a:t>Inkomen (Y)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4278006" y="3983879"/>
            <a:ext cx="576064" cy="501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3180001" y="5769017"/>
            <a:ext cx="576064" cy="501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937075" y="5769017"/>
            <a:ext cx="3155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Werking van de multiplier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1835696" y="466647"/>
            <a:ext cx="6336704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 smtClean="0"/>
              <a:t>Macro economisch model samengevat</a:t>
            </a:r>
            <a:endParaRPr lang="nl-NL" sz="2400" dirty="0"/>
          </a:p>
        </p:txBody>
      </p:sp>
      <p:cxnSp>
        <p:nvCxnSpPr>
          <p:cNvPr id="22" name="Rechte verbindingslijn met pijl 21"/>
          <p:cNvCxnSpPr>
            <a:stCxn id="12" idx="3"/>
          </p:cNvCxnSpPr>
          <p:nvPr/>
        </p:nvCxnSpPr>
        <p:spPr>
          <a:xfrm flipV="1">
            <a:off x="6516216" y="3087016"/>
            <a:ext cx="360040" cy="3231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>
            <a:off x="575556" y="3215145"/>
            <a:ext cx="181884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>
            <a:off x="6516216" y="3562582"/>
            <a:ext cx="408620" cy="622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/>
          <p:cNvCxnSpPr/>
          <p:nvPr/>
        </p:nvCxnSpPr>
        <p:spPr>
          <a:xfrm flipH="1">
            <a:off x="2555776" y="5236758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flipV="1">
            <a:off x="3937075" y="3733348"/>
            <a:ext cx="0" cy="9893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>
            <a:off x="5364088" y="3733347"/>
            <a:ext cx="0" cy="9893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 flipV="1">
            <a:off x="5530303" y="1987433"/>
            <a:ext cx="0" cy="10999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 flipV="1">
            <a:off x="5004048" y="2706778"/>
            <a:ext cx="0" cy="3231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/>
          <p:cNvCxnSpPr/>
          <p:nvPr/>
        </p:nvCxnSpPr>
        <p:spPr>
          <a:xfrm flipV="1">
            <a:off x="2538337" y="3733348"/>
            <a:ext cx="0" cy="370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met pijl 47"/>
          <p:cNvCxnSpPr/>
          <p:nvPr/>
        </p:nvCxnSpPr>
        <p:spPr>
          <a:xfrm>
            <a:off x="3776412" y="2706778"/>
            <a:ext cx="0" cy="380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 flipV="1">
            <a:off x="6228184" y="3733347"/>
            <a:ext cx="0" cy="15034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 flipV="1">
            <a:off x="594669" y="1987433"/>
            <a:ext cx="0" cy="12277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met pijl 64"/>
          <p:cNvCxnSpPr/>
          <p:nvPr/>
        </p:nvCxnSpPr>
        <p:spPr>
          <a:xfrm>
            <a:off x="2555776" y="2706778"/>
            <a:ext cx="0" cy="380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stCxn id="2" idx="3"/>
            <a:endCxn id="12" idx="1"/>
          </p:cNvCxnSpPr>
          <p:nvPr/>
        </p:nvCxnSpPr>
        <p:spPr>
          <a:xfrm>
            <a:off x="4554641" y="3410182"/>
            <a:ext cx="3304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" name="PIJL-LINKS en -RECHTS 71"/>
          <p:cNvSpPr/>
          <p:nvPr/>
        </p:nvSpPr>
        <p:spPr>
          <a:xfrm>
            <a:off x="2555776" y="1573487"/>
            <a:ext cx="912257" cy="1808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PIJL-LINKS en -RECHTS 72"/>
          <p:cNvSpPr/>
          <p:nvPr/>
        </p:nvSpPr>
        <p:spPr>
          <a:xfrm>
            <a:off x="2915817" y="2420398"/>
            <a:ext cx="420124" cy="1808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PIJL-LINKS en -RECHTS 73"/>
          <p:cNvSpPr/>
          <p:nvPr/>
        </p:nvSpPr>
        <p:spPr>
          <a:xfrm rot="5400000">
            <a:off x="1323485" y="4615139"/>
            <a:ext cx="441066" cy="18089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Tekstvak 74"/>
          <p:cNvSpPr txBox="1"/>
          <p:nvPr/>
        </p:nvSpPr>
        <p:spPr>
          <a:xfrm>
            <a:off x="2555776" y="1204155"/>
            <a:ext cx="91225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(B – O) </a:t>
            </a:r>
            <a:endParaRPr lang="nl-NL" dirty="0"/>
          </a:p>
        </p:txBody>
      </p:sp>
      <p:sp>
        <p:nvSpPr>
          <p:cNvPr id="76" name="Tekstvak 75"/>
          <p:cNvSpPr txBox="1"/>
          <p:nvPr/>
        </p:nvSpPr>
        <p:spPr>
          <a:xfrm>
            <a:off x="2708175" y="1987433"/>
            <a:ext cx="91225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(E – M) </a:t>
            </a:r>
            <a:endParaRPr lang="nl-NL" dirty="0"/>
          </a:p>
        </p:txBody>
      </p:sp>
      <p:sp>
        <p:nvSpPr>
          <p:cNvPr id="77" name="Tekstvak 76"/>
          <p:cNvSpPr txBox="1"/>
          <p:nvPr/>
        </p:nvSpPr>
        <p:spPr>
          <a:xfrm>
            <a:off x="1795918" y="4504295"/>
            <a:ext cx="91225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(S – I) </a:t>
            </a:r>
            <a:endParaRPr lang="nl-NL" dirty="0"/>
          </a:p>
        </p:txBody>
      </p:sp>
      <p:sp>
        <p:nvSpPr>
          <p:cNvPr id="78" name="Tekstvak 77"/>
          <p:cNvSpPr txBox="1"/>
          <p:nvPr/>
        </p:nvSpPr>
        <p:spPr>
          <a:xfrm>
            <a:off x="5708726" y="1952030"/>
            <a:ext cx="3183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(Belastinglek  en inverdieneffect</a:t>
            </a:r>
            <a:endParaRPr lang="nl-NL" dirty="0"/>
          </a:p>
        </p:txBody>
      </p:sp>
      <p:sp>
        <p:nvSpPr>
          <p:cNvPr id="79" name="Tekstvak 78"/>
          <p:cNvSpPr txBox="1"/>
          <p:nvPr/>
        </p:nvSpPr>
        <p:spPr>
          <a:xfrm>
            <a:off x="4766473" y="2706778"/>
            <a:ext cx="134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importlek </a:t>
            </a:r>
            <a:endParaRPr lang="nl-NL" dirty="0"/>
          </a:p>
        </p:txBody>
      </p:sp>
      <p:sp>
        <p:nvSpPr>
          <p:cNvPr id="81" name="Tekstvak 80"/>
          <p:cNvSpPr txBox="1"/>
          <p:nvPr/>
        </p:nvSpPr>
        <p:spPr>
          <a:xfrm>
            <a:off x="5436095" y="5310500"/>
            <a:ext cx="126014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spaarlek </a:t>
            </a:r>
            <a:endParaRPr lang="nl-NL" dirty="0"/>
          </a:p>
        </p:txBody>
      </p:sp>
      <p:sp>
        <p:nvSpPr>
          <p:cNvPr id="82" name="Tekstvak 81"/>
          <p:cNvSpPr txBox="1"/>
          <p:nvPr/>
        </p:nvSpPr>
        <p:spPr>
          <a:xfrm>
            <a:off x="6983760" y="3410181"/>
            <a:ext cx="176470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 smtClean="0"/>
              <a:t>(M x V = P x 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065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1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chte verbindingslijn 11"/>
          <p:cNvCxnSpPr/>
          <p:nvPr/>
        </p:nvCxnSpPr>
        <p:spPr>
          <a:xfrm>
            <a:off x="2411760" y="3429000"/>
            <a:ext cx="0" cy="28803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411760" y="6309320"/>
            <a:ext cx="32403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V="1">
            <a:off x="2411760" y="3645024"/>
            <a:ext cx="2664296" cy="26642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1835696" y="299695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EV</a:t>
            </a:r>
          </a:p>
          <a:p>
            <a:r>
              <a:rPr lang="nl-NL" dirty="0" smtClean="0"/>
              <a:t>140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5556265" y="63022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</a:t>
            </a:r>
          </a:p>
        </p:txBody>
      </p:sp>
      <p:sp>
        <p:nvSpPr>
          <p:cNvPr id="20" name="Rechthoek 19"/>
          <p:cNvSpPr/>
          <p:nvPr/>
        </p:nvSpPr>
        <p:spPr>
          <a:xfrm>
            <a:off x="4967635" y="327569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anose="05000000000000000000" pitchFamily="2" charset="2"/>
              </a:rPr>
              <a:t>EV = Y 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166219" y="6309320"/>
            <a:ext cx="3822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               40          80         120      140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1826538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1866887" y="39054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120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1826538" y="4607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80</a:t>
            </a:r>
            <a:endParaRPr lang="nl-NL" dirty="0"/>
          </a:p>
        </p:txBody>
      </p:sp>
      <p:cxnSp>
        <p:nvCxnSpPr>
          <p:cNvPr id="27" name="Rechte verbindingslijn 26"/>
          <p:cNvCxnSpPr/>
          <p:nvPr/>
        </p:nvCxnSpPr>
        <p:spPr>
          <a:xfrm flipV="1">
            <a:off x="2411760" y="3775587"/>
            <a:ext cx="3000898" cy="12782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hthoek 27"/>
          <p:cNvSpPr/>
          <p:nvPr/>
        </p:nvSpPr>
        <p:spPr>
          <a:xfrm>
            <a:off x="5345910" y="3714523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>
                <a:sym typeface="Wingdings" panose="05000000000000000000" pitchFamily="2" charset="2"/>
              </a:rPr>
              <a:t>EV = 13/30Y </a:t>
            </a:r>
            <a:r>
              <a:rPr lang="nl-NL" dirty="0">
                <a:sym typeface="Wingdings" panose="05000000000000000000" pitchFamily="2" charset="2"/>
              </a:rPr>
              <a:t>+ 68</a:t>
            </a:r>
            <a:endParaRPr lang="nl-NL" dirty="0"/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4572000" y="4090066"/>
            <a:ext cx="0" cy="2219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V="1">
            <a:off x="2399115" y="4119563"/>
            <a:ext cx="2201057" cy="6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5076056" y="4523370"/>
            <a:ext cx="4067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nl-NL" dirty="0" smtClean="0"/>
              <a:t>Bij een inkomen van € 120 </a:t>
            </a:r>
            <a:r>
              <a:rPr lang="nl-NL" dirty="0" err="1" smtClean="0"/>
              <a:t>mld</a:t>
            </a:r>
            <a:r>
              <a:rPr lang="nl-NL" dirty="0" smtClean="0"/>
              <a:t> is vraag en aanbod aan elkaar gelijk</a:t>
            </a:r>
          </a:p>
          <a:p>
            <a:pPr marL="342900" indent="-342900">
              <a:buAutoNum type="arabicParenR"/>
            </a:pPr>
            <a:r>
              <a:rPr lang="nl-NL" dirty="0" smtClean="0"/>
              <a:t>Er kan nog steeds werkloosheid bestaan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2411760" y="3645024"/>
            <a:ext cx="259228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5148064" y="3645024"/>
            <a:ext cx="0" cy="2664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547664" y="33569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135</a:t>
            </a:r>
            <a:endParaRPr lang="nl-NL" dirty="0"/>
          </a:p>
        </p:txBody>
      </p:sp>
      <p:cxnSp>
        <p:nvCxnSpPr>
          <p:cNvPr id="29" name="Rechte verbindingslijn 28"/>
          <p:cNvCxnSpPr/>
          <p:nvPr/>
        </p:nvCxnSpPr>
        <p:spPr>
          <a:xfrm flipH="1">
            <a:off x="2411760" y="3356992"/>
            <a:ext cx="3456384" cy="14401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/>
          <p:cNvCxnSpPr/>
          <p:nvPr/>
        </p:nvCxnSpPr>
        <p:spPr>
          <a:xfrm flipV="1">
            <a:off x="2699792" y="472514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met pijl 39"/>
          <p:cNvCxnSpPr/>
          <p:nvPr/>
        </p:nvCxnSpPr>
        <p:spPr>
          <a:xfrm>
            <a:off x="4572000" y="58772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>
            <a:off x="323528" y="980728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Y = EV = C + I + O + E – M</a:t>
            </a:r>
          </a:p>
          <a:p>
            <a:endParaRPr lang="nl-NL" dirty="0"/>
          </a:p>
          <a:p>
            <a:r>
              <a:rPr lang="nl-NL" dirty="0" smtClean="0"/>
              <a:t>135 = 0,75(135 – 0,2x135) +22  + O + 16 – 1/6x135</a:t>
            </a:r>
          </a:p>
          <a:p>
            <a:endParaRPr lang="nl-NL" dirty="0"/>
          </a:p>
          <a:p>
            <a:r>
              <a:rPr lang="nl-NL" dirty="0" smtClean="0"/>
              <a:t>O =  </a:t>
            </a:r>
            <a:endParaRPr lang="nl-NL" dirty="0"/>
          </a:p>
        </p:txBody>
      </p:sp>
      <p:sp>
        <p:nvSpPr>
          <p:cNvPr id="42" name="Tekstvak 41"/>
          <p:cNvSpPr txBox="1"/>
          <p:nvPr/>
        </p:nvSpPr>
        <p:spPr>
          <a:xfrm>
            <a:off x="5917689" y="54868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 = 0,75(Y-B) + 10</a:t>
            </a:r>
            <a:endParaRPr lang="nl-NL" dirty="0"/>
          </a:p>
        </p:txBody>
      </p:sp>
      <p:sp>
        <p:nvSpPr>
          <p:cNvPr id="43" name="Tekstvak 42"/>
          <p:cNvSpPr txBox="1"/>
          <p:nvPr/>
        </p:nvSpPr>
        <p:spPr>
          <a:xfrm>
            <a:off x="5917689" y="167935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 = 16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5890723" y="122939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 = 20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5941087" y="205983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 = 1/5Y</a:t>
            </a:r>
            <a:endParaRPr lang="nl-NL" dirty="0"/>
          </a:p>
        </p:txBody>
      </p:sp>
      <p:sp>
        <p:nvSpPr>
          <p:cNvPr id="46" name="Tekstvak 45"/>
          <p:cNvSpPr txBox="1"/>
          <p:nvPr/>
        </p:nvSpPr>
        <p:spPr>
          <a:xfrm>
            <a:off x="5909856" y="242916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 = 1/6Y</a:t>
            </a:r>
            <a:endParaRPr lang="nl-NL" dirty="0"/>
          </a:p>
        </p:txBody>
      </p:sp>
      <p:sp>
        <p:nvSpPr>
          <p:cNvPr id="47" name="Tekstvak 46"/>
          <p:cNvSpPr txBox="1"/>
          <p:nvPr/>
        </p:nvSpPr>
        <p:spPr>
          <a:xfrm>
            <a:off x="5917689" y="896667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 = 22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3059832" y="260648"/>
            <a:ext cx="2664296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Multiplierwerkin9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2895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2" grpId="0"/>
      <p:bldP spid="23" grpId="0"/>
      <p:bldP spid="24" grpId="0"/>
      <p:bldP spid="25" grpId="0"/>
      <p:bldP spid="28" grpId="0"/>
      <p:bldP spid="19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752</TotalTime>
  <Words>1047</Words>
  <Application>Microsoft Macintosh PowerPoint</Application>
  <PresentationFormat>Diavoorstelling (4:3)</PresentationFormat>
  <Paragraphs>198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Golfvorm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 Vermeulen</dc:creator>
  <cp:lastModifiedBy>Hans Vermeulen</cp:lastModifiedBy>
  <cp:revision>71</cp:revision>
  <cp:lastPrinted>2014-11-10T10:36:24Z</cp:lastPrinted>
  <dcterms:created xsi:type="dcterms:W3CDTF">2013-04-09T14:15:36Z</dcterms:created>
  <dcterms:modified xsi:type="dcterms:W3CDTF">2015-11-20T12:07:15Z</dcterms:modified>
</cp:coreProperties>
</file>