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37" autoAdjust="0"/>
    <p:restoredTop sz="94660"/>
  </p:normalViewPr>
  <p:slideViewPr>
    <p:cSldViewPr>
      <p:cViewPr>
        <p:scale>
          <a:sx n="100" d="100"/>
          <a:sy n="100" d="100"/>
        </p:scale>
        <p:origin x="-1320" y="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23-08-15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23-08-15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23-08-15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23-08-15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23-08-15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23-08-15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23-08-15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23-08-15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23-08-15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23-08-15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23-08-15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23-08-15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53265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Externe effecten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03648" y="2204864"/>
            <a:ext cx="6400800" cy="648072"/>
          </a:xfrm>
        </p:spPr>
        <p:txBody>
          <a:bodyPr/>
          <a:lstStyle/>
          <a:p>
            <a:r>
              <a:rPr lang="nl-NL" dirty="0" smtClean="0"/>
              <a:t>een onbetaalde rekening?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76964"/>
            <a:ext cx="4752528" cy="28039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7337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772816"/>
            <a:ext cx="7408333" cy="435334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sz="2800" dirty="0" smtClean="0"/>
              <a:t>Een extern effect is</a:t>
            </a:r>
          </a:p>
          <a:p>
            <a:pPr lvl="1">
              <a:buFont typeface="Wingdings" pitchFamily="2" charset="2"/>
              <a:buChar char="Ø"/>
            </a:pPr>
            <a:r>
              <a:rPr lang="nl-NL" sz="2400" dirty="0"/>
              <a:t>e</a:t>
            </a:r>
            <a:r>
              <a:rPr lang="nl-NL" sz="2400" dirty="0" smtClean="0"/>
              <a:t>en onbedoelde bijwerking van consumptie of productie die door een ander dan de veroorzaker wordt ervaren</a:t>
            </a:r>
          </a:p>
          <a:p>
            <a:pPr marL="57150" indent="0">
              <a:buNone/>
            </a:pPr>
            <a:endParaRPr lang="nl-NL" sz="2800" dirty="0"/>
          </a:p>
          <a:p>
            <a:pPr marL="57150" indent="0">
              <a:buNone/>
            </a:pPr>
            <a:r>
              <a:rPr lang="nl-NL" sz="2800" dirty="0" smtClean="0"/>
              <a:t>Bijvoorbeeld: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nl-NL" sz="2400" dirty="0" smtClean="0"/>
              <a:t>luchtvervuiling </a:t>
            </a:r>
            <a:r>
              <a:rPr lang="nl-NL" sz="2400" dirty="0" smtClean="0"/>
              <a:t>bij afvalverbranding (-)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nl-NL" sz="2400" dirty="0" smtClean="0"/>
              <a:t>geluidsoverlast van luchtverkeer (-)</a:t>
            </a:r>
          </a:p>
          <a:p>
            <a:pPr marL="914400" lvl="1" indent="-457200">
              <a:buFont typeface="Wingdings" pitchFamily="2" charset="2"/>
              <a:buChar char="ü"/>
            </a:pPr>
            <a:r>
              <a:rPr lang="nl-NL" sz="2400" dirty="0" smtClean="0"/>
              <a:t>goed onderhouden woningen in toeristische gebieden (+)</a:t>
            </a:r>
          </a:p>
          <a:p>
            <a:pPr marL="914400" lvl="1" indent="-457200">
              <a:buFont typeface="Wingdings" pitchFamily="2" charset="2"/>
              <a:buChar char="ü"/>
            </a:pPr>
            <a:endParaRPr lang="nl-NL" sz="2400" dirty="0"/>
          </a:p>
          <a:p>
            <a:pPr lvl="1">
              <a:buFont typeface="Wingdings" pitchFamily="2" charset="2"/>
              <a:buChar char="v"/>
            </a:pPr>
            <a:r>
              <a:rPr lang="nl-NL" sz="2400" dirty="0"/>
              <a:t>bij een positieve ervaring leidt het tot extra welvaart</a:t>
            </a:r>
          </a:p>
          <a:p>
            <a:pPr lvl="1">
              <a:buFont typeface="Wingdings" pitchFamily="2" charset="2"/>
              <a:buChar char="v"/>
            </a:pPr>
            <a:r>
              <a:rPr lang="nl-NL" sz="2400" dirty="0"/>
              <a:t>bij een negatieve ervaring gaat het ten koste van de welvaart</a:t>
            </a:r>
          </a:p>
          <a:p>
            <a:pPr marL="914400" lvl="1" indent="-457200">
              <a:buFont typeface="Wingdings" pitchFamily="2" charset="2"/>
              <a:buChar char="ü"/>
            </a:pPr>
            <a:endParaRPr lang="nl-NL" sz="2400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Extern effect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4208" y="2821548"/>
            <a:ext cx="2539752" cy="143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151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2400" dirty="0" smtClean="0"/>
              <a:t>Omdat de veroorzaker er geen last van heeft, zijn de externe effecten niet in de prijs verrekend.</a:t>
            </a:r>
          </a:p>
          <a:p>
            <a:pPr marL="0" indent="0">
              <a:buNone/>
            </a:pPr>
            <a:endParaRPr lang="nl-NL" sz="900" dirty="0"/>
          </a:p>
          <a:p>
            <a:pPr marL="0" indent="0">
              <a:buNone/>
            </a:pPr>
            <a:r>
              <a:rPr lang="nl-NL" sz="2400" dirty="0" smtClean="0"/>
              <a:t>Voorbeeld: (</a:t>
            </a:r>
            <a:r>
              <a:rPr lang="nl-NL" sz="2400" dirty="0" err="1" smtClean="0"/>
              <a:t>geluids</a:t>
            </a:r>
            <a:r>
              <a:rPr lang="nl-NL" sz="2400" dirty="0" smtClean="0"/>
              <a:t>)overlast van vliegtuigen</a:t>
            </a:r>
          </a:p>
          <a:p>
            <a:pPr lvl="1">
              <a:buFontTx/>
              <a:buChar char="-"/>
            </a:pPr>
            <a:r>
              <a:rPr lang="nl-NL" sz="2400" dirty="0" smtClean="0"/>
              <a:t>plaatsing dubbelglas in huizen</a:t>
            </a:r>
          </a:p>
          <a:p>
            <a:pPr lvl="1">
              <a:buFontTx/>
              <a:buChar char="-"/>
            </a:pPr>
            <a:r>
              <a:rPr lang="nl-NL" sz="2400" dirty="0" smtClean="0"/>
              <a:t>slechte nachtrust bewoners</a:t>
            </a:r>
          </a:p>
          <a:p>
            <a:pPr lvl="1">
              <a:buFontTx/>
              <a:buChar char="-"/>
            </a:pPr>
            <a:r>
              <a:rPr lang="nl-NL" sz="2400" dirty="0" smtClean="0"/>
              <a:t>dode vogels door botsing met vliegtuigen</a:t>
            </a:r>
          </a:p>
          <a:p>
            <a:pPr marL="0" indent="0">
              <a:buNone/>
            </a:pPr>
            <a:endParaRPr lang="nl-NL" sz="900" dirty="0" smtClean="0"/>
          </a:p>
          <a:p>
            <a:pPr marL="0" indent="0">
              <a:buNone/>
            </a:pPr>
            <a:r>
              <a:rPr lang="nl-NL" sz="2400" dirty="0" smtClean="0"/>
              <a:t>Omdat zowel de luchtvaartmaatschappij als de klant geen last hebben van genoemde effecten is er geen reden om de prijs van een vliegticket aan te passen!</a:t>
            </a:r>
          </a:p>
          <a:p>
            <a:pPr marL="0" indent="0">
              <a:buNone/>
            </a:pPr>
            <a:endParaRPr lang="nl-NL" sz="2400" dirty="0"/>
          </a:p>
          <a:p>
            <a:pPr marL="0" indent="0" algn="ctr">
              <a:buNone/>
            </a:pPr>
            <a:r>
              <a:rPr lang="nl-NL" sz="2400" b="1" dirty="0" smtClean="0">
                <a:solidFill>
                  <a:srgbClr val="C00000"/>
                </a:solidFill>
              </a:rPr>
              <a:t>Blijft de rekening dan onbetaald?</a:t>
            </a:r>
            <a:endParaRPr lang="nl-NL" sz="2800" b="1" dirty="0" smtClean="0">
              <a:solidFill>
                <a:srgbClr val="C00000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Een onbetaalde rekening?</a:t>
            </a:r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564904"/>
            <a:ext cx="2592288" cy="10801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57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/>
          </a:bodyPr>
          <a:lstStyle/>
          <a:p>
            <a:pPr marL="576263" indent="-576263"/>
            <a:r>
              <a:rPr lang="nl-NL" dirty="0" smtClean="0"/>
              <a:t>Voor een deel komen de kosten (in harde euro’s) bij de belastingbetaler/overheid</a:t>
            </a:r>
          </a:p>
          <a:p>
            <a:pPr lvl="1" indent="-576263"/>
            <a:r>
              <a:rPr lang="nl-NL" dirty="0" smtClean="0"/>
              <a:t>subsidie dubbel glas</a:t>
            </a:r>
          </a:p>
          <a:p>
            <a:pPr marL="576263" indent="-576263"/>
            <a:r>
              <a:rPr lang="nl-NL" dirty="0" smtClean="0"/>
              <a:t>Voor een deel komen de kosten (waardering ongemak) bij de burgers</a:t>
            </a:r>
          </a:p>
          <a:p>
            <a:pPr lvl="1" indent="-576263"/>
            <a:r>
              <a:rPr lang="nl-NL" dirty="0" smtClean="0"/>
              <a:t>slaapgebrek</a:t>
            </a:r>
          </a:p>
          <a:p>
            <a:pPr marL="576263" indent="-576263"/>
            <a:r>
              <a:rPr lang="nl-NL" dirty="0" smtClean="0"/>
              <a:t>Voor een deel is het welvaartsverlies nóg ontastbaarder</a:t>
            </a:r>
          </a:p>
          <a:p>
            <a:pPr lvl="1" indent="-576263"/>
            <a:r>
              <a:rPr lang="nl-NL" dirty="0" smtClean="0"/>
              <a:t>dode vogels / minder vogels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Maatschappelijke kosten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7510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99592" y="2276872"/>
            <a:ext cx="7408333" cy="3450696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De overheid kan proberen de kosten in de prijs te krijgen</a:t>
            </a:r>
          </a:p>
          <a:p>
            <a:pPr lvl="1"/>
            <a:r>
              <a:rPr lang="nl-NL" dirty="0" smtClean="0"/>
              <a:t>door extra ‘overlastbelasting’ op vliegticket (milieuheffing)</a:t>
            </a:r>
          </a:p>
          <a:p>
            <a:pPr lvl="1"/>
            <a:r>
              <a:rPr lang="nl-NL" dirty="0" smtClean="0"/>
              <a:t>door luchthavens te verplichten om de kosten van het isoleren van woningen te betalen</a:t>
            </a:r>
          </a:p>
          <a:p>
            <a:pPr lvl="1"/>
            <a:r>
              <a:rPr lang="nl-NL" dirty="0" err="1" smtClean="0"/>
              <a:t>enz</a:t>
            </a:r>
            <a:r>
              <a:rPr lang="nl-NL" dirty="0" smtClean="0"/>
              <a:t>…</a:t>
            </a:r>
          </a:p>
          <a:p>
            <a:r>
              <a:rPr lang="nl-NL" dirty="0" smtClean="0"/>
              <a:t>Zo worden maatschappelijke kosten weer private kosten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Naar private kosten</a:t>
            </a:r>
            <a:endParaRPr lang="nl-N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373216"/>
            <a:ext cx="2667000" cy="13335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1634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6"/>
          <p:cNvSpPr txBox="1">
            <a:spLocks/>
          </p:cNvSpPr>
          <p:nvPr/>
        </p:nvSpPr>
        <p:spPr>
          <a:xfrm>
            <a:off x="571472" y="214290"/>
            <a:ext cx="6257940" cy="51115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rgbClr val="8A00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8A0000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8A0000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8A0000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8A0000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8A0000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8A0000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8A0000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8A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nl-NL" dirty="0" smtClean="0"/>
              <a:t>Externe effecten in model</a:t>
            </a:r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hoeveelheid × 1.000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 rot="16200000">
            <a:off x="4419484" y="196119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4751056" y="43743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200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4751056" y="36543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400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4751056" y="30062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600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4751056" y="22768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800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4646281" y="15660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1000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649259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721267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150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793275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200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250</a:t>
            </a:r>
            <a:endParaRPr lang="nl-NL" dirty="0"/>
          </a:p>
        </p:txBody>
      </p:sp>
      <p:cxnSp>
        <p:nvCxnSpPr>
          <p:cNvPr id="29" name="Rechte verbindingslijn 28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0" name="Rechthoek 29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endParaRPr lang="nl-NL" dirty="0"/>
          </a:p>
        </p:txBody>
      </p:sp>
      <p:cxnSp>
        <p:nvCxnSpPr>
          <p:cNvPr id="31" name="Rechte verbindingslijn 30"/>
          <p:cNvCxnSpPr/>
          <p:nvPr/>
        </p:nvCxnSpPr>
        <p:spPr>
          <a:xfrm flipV="1">
            <a:off x="5255112" y="2780928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2" name="Rechthoek 31"/>
          <p:cNvSpPr/>
          <p:nvPr/>
        </p:nvSpPr>
        <p:spPr>
          <a:xfrm>
            <a:off x="8514149" y="282579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sp>
        <p:nvSpPr>
          <p:cNvPr id="33" name="Rechthoek 32"/>
          <p:cNvSpPr/>
          <p:nvPr/>
        </p:nvSpPr>
        <p:spPr>
          <a:xfrm>
            <a:off x="8480246" y="1818323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srgbClr val="C00000"/>
                </a:solidFill>
              </a:rPr>
              <a:t>Q’</a:t>
            </a:r>
            <a:r>
              <a:rPr lang="nl-NL" baseline="-25000" dirty="0" err="1" smtClean="0">
                <a:solidFill>
                  <a:srgbClr val="C00000"/>
                </a:solidFill>
              </a:rPr>
              <a:t>a</a:t>
            </a:r>
            <a:endParaRPr lang="nl-NL" dirty="0">
              <a:solidFill>
                <a:srgbClr val="C00000"/>
              </a:solidFill>
            </a:endParaRPr>
          </a:p>
        </p:txBody>
      </p:sp>
      <p:sp>
        <p:nvSpPr>
          <p:cNvPr id="34" name="Tijdelijke aanduiding voor inhoud 2"/>
          <p:cNvSpPr txBox="1">
            <a:spLocks/>
          </p:cNvSpPr>
          <p:nvPr/>
        </p:nvSpPr>
        <p:spPr>
          <a:xfrm>
            <a:off x="457200" y="2922266"/>
            <a:ext cx="4038600" cy="350713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1600" dirty="0" smtClean="0"/>
              <a:t>Marktmodel van een vliegreis naar Egypte: </a:t>
            </a:r>
          </a:p>
          <a:p>
            <a:pPr marL="0" indent="0">
              <a:buFont typeface="Arial" pitchFamily="34" charset="0"/>
              <a:buNone/>
            </a:pPr>
            <a:r>
              <a:rPr lang="nl-NL" sz="1600" dirty="0" smtClean="0"/>
              <a:t>in de uitgangssituatie: </a:t>
            </a:r>
          </a:p>
          <a:p>
            <a:pPr marL="180975" lvl="1" indent="0">
              <a:buFont typeface="Arial" pitchFamily="34" charset="0"/>
              <a:buNone/>
            </a:pPr>
            <a:r>
              <a:rPr lang="nl-NL" sz="1600" dirty="0" err="1" smtClean="0"/>
              <a:t>Q</a:t>
            </a:r>
            <a:r>
              <a:rPr lang="nl-NL" sz="1600" baseline="-25000" dirty="0" err="1" smtClean="0"/>
              <a:t>v</a:t>
            </a:r>
            <a:r>
              <a:rPr lang="nl-NL" sz="1600" dirty="0" smtClean="0"/>
              <a:t> = -¼P + 250</a:t>
            </a:r>
          </a:p>
          <a:p>
            <a:pPr marL="180975" lvl="1" indent="0">
              <a:buFont typeface="Arial" pitchFamily="34" charset="0"/>
              <a:buNone/>
            </a:pPr>
            <a:r>
              <a:rPr lang="nl-NL" sz="1600" dirty="0" err="1" smtClean="0">
                <a:solidFill>
                  <a:srgbClr val="7030A0"/>
                </a:solidFill>
              </a:rPr>
              <a:t>Q</a:t>
            </a:r>
            <a:r>
              <a:rPr lang="nl-NL" sz="1600" baseline="-25000" dirty="0" err="1" smtClean="0">
                <a:solidFill>
                  <a:srgbClr val="7030A0"/>
                </a:solidFill>
              </a:rPr>
              <a:t>a</a:t>
            </a:r>
            <a:r>
              <a:rPr lang="nl-NL" sz="1600" dirty="0" smtClean="0">
                <a:solidFill>
                  <a:srgbClr val="7030A0"/>
                </a:solidFill>
              </a:rPr>
              <a:t> = ½P – 100 (alleen private kosten)</a:t>
            </a:r>
          </a:p>
          <a:p>
            <a:pPr marL="180975" indent="0">
              <a:buFont typeface="Arial" pitchFamily="34" charset="0"/>
              <a:buNone/>
            </a:pPr>
            <a:endParaRPr lang="nl-NL" sz="2000" dirty="0" smtClean="0"/>
          </a:p>
          <a:p>
            <a:pPr marL="180975" lvl="1" indent="0">
              <a:buNone/>
            </a:pPr>
            <a:r>
              <a:rPr lang="nl-NL" sz="1600" dirty="0" err="1">
                <a:solidFill>
                  <a:srgbClr val="C00000"/>
                </a:solidFill>
              </a:rPr>
              <a:t>Q’</a:t>
            </a:r>
            <a:r>
              <a:rPr lang="nl-NL" sz="1600" baseline="-25000" dirty="0" err="1">
                <a:solidFill>
                  <a:srgbClr val="C00000"/>
                </a:solidFill>
              </a:rPr>
              <a:t>a</a:t>
            </a:r>
            <a:r>
              <a:rPr lang="nl-NL" sz="1600" dirty="0">
                <a:solidFill>
                  <a:srgbClr val="C00000"/>
                </a:solidFill>
              </a:rPr>
              <a:t> = </a:t>
            </a:r>
            <a:r>
              <a:rPr lang="nl-NL" sz="1600" dirty="0" smtClean="0">
                <a:solidFill>
                  <a:srgbClr val="C00000"/>
                </a:solidFill>
              </a:rPr>
              <a:t>½P </a:t>
            </a:r>
            <a:r>
              <a:rPr lang="nl-NL" sz="1600" dirty="0">
                <a:solidFill>
                  <a:srgbClr val="C00000"/>
                </a:solidFill>
              </a:rPr>
              <a:t>– </a:t>
            </a:r>
            <a:r>
              <a:rPr lang="nl-NL" sz="1600" dirty="0" smtClean="0">
                <a:solidFill>
                  <a:srgbClr val="C00000"/>
                </a:solidFill>
              </a:rPr>
              <a:t>250 (incl. </a:t>
            </a:r>
            <a:r>
              <a:rPr lang="nl-NL" sz="1600" dirty="0" err="1" smtClean="0">
                <a:solidFill>
                  <a:srgbClr val="C00000"/>
                </a:solidFill>
              </a:rPr>
              <a:t>maatsch.kst</a:t>
            </a:r>
            <a:r>
              <a:rPr lang="nl-NL" sz="1600" dirty="0" smtClean="0">
                <a:solidFill>
                  <a:srgbClr val="C00000"/>
                </a:solidFill>
              </a:rPr>
              <a:t> € 300)</a:t>
            </a:r>
          </a:p>
          <a:p>
            <a:pPr marL="0" indent="0">
              <a:buFont typeface="Arial" pitchFamily="34" charset="0"/>
              <a:buNone/>
            </a:pPr>
            <a:endParaRPr lang="nl-NL" sz="2200" dirty="0" smtClean="0"/>
          </a:p>
        </p:txBody>
      </p:sp>
      <p:cxnSp>
        <p:nvCxnSpPr>
          <p:cNvPr id="35" name="Rechte verbindingslijn 34"/>
          <p:cNvCxnSpPr/>
          <p:nvPr/>
        </p:nvCxnSpPr>
        <p:spPr>
          <a:xfrm>
            <a:off x="5255112" y="3626265"/>
            <a:ext cx="1878705" cy="7010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7200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 flipV="1">
            <a:off x="5263496" y="1710100"/>
            <a:ext cx="3592016" cy="180949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8" name="Ovaal 37"/>
          <p:cNvSpPr/>
          <p:nvPr/>
        </p:nvSpPr>
        <p:spPr>
          <a:xfrm>
            <a:off x="7133817" y="356646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Ovaal 38"/>
          <p:cNvSpPr/>
          <p:nvPr/>
        </p:nvSpPr>
        <p:spPr>
          <a:xfrm>
            <a:off x="6419825" y="2862461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0" name="Rechte verbindingslijn 39"/>
          <p:cNvCxnSpPr/>
          <p:nvPr/>
        </p:nvCxnSpPr>
        <p:spPr>
          <a:xfrm flipV="1">
            <a:off x="5273030" y="2922265"/>
            <a:ext cx="1127745" cy="2679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>
            <a:off x="6485427" y="2996952"/>
            <a:ext cx="1107" cy="2232015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Rechthoek 41"/>
          <p:cNvSpPr/>
          <p:nvPr/>
        </p:nvSpPr>
        <p:spPr>
          <a:xfrm>
            <a:off x="4612733" y="3492729"/>
            <a:ext cx="615874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indent="0" algn="ctr">
              <a:buNone/>
            </a:pPr>
            <a:r>
              <a:rPr lang="nl-NL" sz="1200" dirty="0"/>
              <a:t>466,67</a:t>
            </a:r>
          </a:p>
        </p:txBody>
      </p:sp>
      <p:sp>
        <p:nvSpPr>
          <p:cNvPr id="43" name="Rechthoek 42"/>
          <p:cNvSpPr/>
          <p:nvPr/>
        </p:nvSpPr>
        <p:spPr>
          <a:xfrm>
            <a:off x="4610100" y="2786628"/>
            <a:ext cx="615874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indent="0" algn="ctr">
              <a:buNone/>
            </a:pPr>
            <a:r>
              <a:rPr lang="nl-NL" sz="1200" dirty="0" smtClean="0"/>
              <a:t>666,67</a:t>
            </a:r>
            <a:endParaRPr lang="nl-NL" sz="1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41" y="1160026"/>
            <a:ext cx="2714625" cy="16859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Tekstvak 43"/>
          <p:cNvSpPr txBox="1"/>
          <p:nvPr/>
        </p:nvSpPr>
        <p:spPr>
          <a:xfrm>
            <a:off x="7124236" y="2564184"/>
            <a:ext cx="1598515" cy="2616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1100" dirty="0" smtClean="0">
                <a:solidFill>
                  <a:srgbClr val="C00000"/>
                </a:solidFill>
              </a:rPr>
              <a:t>maatschappelijke kosten</a:t>
            </a:r>
            <a:endParaRPr lang="nl-NL" sz="1100" dirty="0">
              <a:solidFill>
                <a:srgbClr val="C00000"/>
              </a:solidFill>
            </a:endParaRPr>
          </a:p>
        </p:txBody>
      </p:sp>
      <p:cxnSp>
        <p:nvCxnSpPr>
          <p:cNvPr id="3" name="Rechte verbindingslijn met pijl 2"/>
          <p:cNvCxnSpPr/>
          <p:nvPr/>
        </p:nvCxnSpPr>
        <p:spPr>
          <a:xfrm>
            <a:off x="7895752" y="2272656"/>
            <a:ext cx="0" cy="918254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693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5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25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25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  <p:bldP spid="33" grpId="0"/>
      <p:bldP spid="38" grpId="0" animBg="1"/>
      <p:bldP spid="39" grpId="0" animBg="1"/>
      <p:bldP spid="42" grpId="0" animBg="1"/>
      <p:bldP spid="43" grpId="0" animBg="1"/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Vrije vorm 43"/>
          <p:cNvSpPr/>
          <p:nvPr/>
        </p:nvSpPr>
        <p:spPr>
          <a:xfrm>
            <a:off x="5267325" y="2552700"/>
            <a:ext cx="1928813" cy="2014538"/>
          </a:xfrm>
          <a:custGeom>
            <a:avLst/>
            <a:gdLst>
              <a:gd name="connsiteX0" fmla="*/ 1928813 w 1928813"/>
              <a:gd name="connsiteY0" fmla="*/ 1033463 h 2014538"/>
              <a:gd name="connsiteX1" fmla="*/ 1928813 w 1928813"/>
              <a:gd name="connsiteY1" fmla="*/ 0 h 2014538"/>
              <a:gd name="connsiteX2" fmla="*/ 0 w 1928813"/>
              <a:gd name="connsiteY2" fmla="*/ 981075 h 2014538"/>
              <a:gd name="connsiteX3" fmla="*/ 4763 w 1928813"/>
              <a:gd name="connsiteY3" fmla="*/ 2014538 h 2014538"/>
              <a:gd name="connsiteX4" fmla="*/ 1928813 w 1928813"/>
              <a:gd name="connsiteY4" fmla="*/ 1033463 h 2014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28813" h="2014538">
                <a:moveTo>
                  <a:pt x="1928813" y="1033463"/>
                </a:moveTo>
                <a:lnTo>
                  <a:pt x="1928813" y="0"/>
                </a:lnTo>
                <a:lnTo>
                  <a:pt x="0" y="981075"/>
                </a:lnTo>
                <a:cubicBezTo>
                  <a:pt x="1588" y="1325563"/>
                  <a:pt x="3175" y="1670050"/>
                  <a:pt x="4763" y="2014538"/>
                </a:cubicBezTo>
                <a:lnTo>
                  <a:pt x="1928813" y="1033463"/>
                </a:lnTo>
                <a:close/>
              </a:path>
            </a:pathLst>
          </a:cu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Vrije vorm 47"/>
          <p:cNvSpPr/>
          <p:nvPr/>
        </p:nvSpPr>
        <p:spPr>
          <a:xfrm>
            <a:off x="6481763" y="2547938"/>
            <a:ext cx="714375" cy="1404937"/>
          </a:xfrm>
          <a:custGeom>
            <a:avLst/>
            <a:gdLst>
              <a:gd name="connsiteX0" fmla="*/ 0 w 714375"/>
              <a:gd name="connsiteY0" fmla="*/ 357187 h 1404937"/>
              <a:gd name="connsiteX1" fmla="*/ 9525 w 714375"/>
              <a:gd name="connsiteY1" fmla="*/ 1404937 h 1404937"/>
              <a:gd name="connsiteX2" fmla="*/ 714375 w 714375"/>
              <a:gd name="connsiteY2" fmla="*/ 1057275 h 1404937"/>
              <a:gd name="connsiteX3" fmla="*/ 709612 w 714375"/>
              <a:gd name="connsiteY3" fmla="*/ 0 h 1404937"/>
              <a:gd name="connsiteX4" fmla="*/ 0 w 714375"/>
              <a:gd name="connsiteY4" fmla="*/ 357187 h 1404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4375" h="1404937">
                <a:moveTo>
                  <a:pt x="0" y="357187"/>
                </a:moveTo>
                <a:lnTo>
                  <a:pt x="9525" y="1404937"/>
                </a:lnTo>
                <a:lnTo>
                  <a:pt x="714375" y="1057275"/>
                </a:lnTo>
                <a:cubicBezTo>
                  <a:pt x="712787" y="704850"/>
                  <a:pt x="711200" y="352425"/>
                  <a:pt x="709612" y="0"/>
                </a:cubicBezTo>
                <a:lnTo>
                  <a:pt x="0" y="357187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tel 26"/>
          <p:cNvSpPr txBox="1">
            <a:spLocks/>
          </p:cNvSpPr>
          <p:nvPr/>
        </p:nvSpPr>
        <p:spPr>
          <a:xfrm>
            <a:off x="571472" y="214290"/>
            <a:ext cx="6257940" cy="51115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rgbClr val="8A00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8A0000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8A0000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8A0000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8A0000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8A0000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8A0000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8A0000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8A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nl-NL" dirty="0" smtClean="0"/>
              <a:t>Externe effecten in model</a:t>
            </a:r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5255112" y="1710100"/>
            <a:ext cx="0" cy="3528392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 flipH="1">
            <a:off x="5255112" y="5238492"/>
            <a:ext cx="3592016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255112" y="171010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>
            <a:off x="5255112" y="243018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5255112" y="315026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>
            <a:off x="5255112" y="387034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5255112" y="4590420"/>
            <a:ext cx="3592016" cy="0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97519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669527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741535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>
            <a:off x="813543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>
            <a:off x="8855512" y="1710100"/>
            <a:ext cx="0" cy="3528392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>
            <a:off x="6948264" y="5676363"/>
            <a:ext cx="2087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hoeveelheid × 1.000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 rot="16200000">
            <a:off x="4419484" y="1961198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prijs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4751056" y="437439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200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4751056" y="3654316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400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4751056" y="3006244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600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4751056" y="2276872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800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4646281" y="156608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1000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5759168" y="53105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50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649259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100</a:t>
            </a:r>
            <a:endParaRPr lang="nl-NL" dirty="0"/>
          </a:p>
        </p:txBody>
      </p:sp>
      <p:sp>
        <p:nvSpPr>
          <p:cNvPr id="26" name="Tekstvak 25"/>
          <p:cNvSpPr txBox="1"/>
          <p:nvPr/>
        </p:nvSpPr>
        <p:spPr>
          <a:xfrm>
            <a:off x="721267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150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7932752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200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8580824" y="5310500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250</a:t>
            </a:r>
            <a:endParaRPr lang="nl-NL" dirty="0"/>
          </a:p>
        </p:txBody>
      </p:sp>
      <p:cxnSp>
        <p:nvCxnSpPr>
          <p:cNvPr id="29" name="Rechte verbindingslijn 28"/>
          <p:cNvCxnSpPr/>
          <p:nvPr/>
        </p:nvCxnSpPr>
        <p:spPr>
          <a:xfrm>
            <a:off x="5255112" y="1710100"/>
            <a:ext cx="3600400" cy="3528392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0" name="Rechthoek 29"/>
          <p:cNvSpPr/>
          <p:nvPr/>
        </p:nvSpPr>
        <p:spPr>
          <a:xfrm>
            <a:off x="5547421" y="1741975"/>
            <a:ext cx="409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v</a:t>
            </a:r>
            <a:endParaRPr lang="nl-NL" dirty="0"/>
          </a:p>
        </p:txBody>
      </p:sp>
      <p:cxnSp>
        <p:nvCxnSpPr>
          <p:cNvPr id="31" name="Rechte verbindingslijn 30"/>
          <p:cNvCxnSpPr/>
          <p:nvPr/>
        </p:nvCxnSpPr>
        <p:spPr>
          <a:xfrm flipV="1">
            <a:off x="5255112" y="2780928"/>
            <a:ext cx="3592016" cy="1809493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2" name="Rechthoek 31"/>
          <p:cNvSpPr/>
          <p:nvPr/>
        </p:nvSpPr>
        <p:spPr>
          <a:xfrm>
            <a:off x="8514149" y="2825794"/>
            <a:ext cx="413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/>
              <a:t>Q</a:t>
            </a:r>
            <a:r>
              <a:rPr lang="nl-NL" baseline="-25000" dirty="0" err="1" smtClean="0"/>
              <a:t>a</a:t>
            </a:r>
            <a:endParaRPr lang="nl-NL" dirty="0"/>
          </a:p>
        </p:txBody>
      </p:sp>
      <p:sp>
        <p:nvSpPr>
          <p:cNvPr id="33" name="Rechthoek 32"/>
          <p:cNvSpPr/>
          <p:nvPr/>
        </p:nvSpPr>
        <p:spPr>
          <a:xfrm>
            <a:off x="8480246" y="1818323"/>
            <a:ext cx="465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err="1" smtClean="0">
                <a:solidFill>
                  <a:srgbClr val="C00000"/>
                </a:solidFill>
              </a:rPr>
              <a:t>Q’</a:t>
            </a:r>
            <a:r>
              <a:rPr lang="nl-NL" baseline="-25000" dirty="0" err="1" smtClean="0">
                <a:solidFill>
                  <a:srgbClr val="C00000"/>
                </a:solidFill>
              </a:rPr>
              <a:t>a</a:t>
            </a:r>
            <a:endParaRPr lang="nl-NL" dirty="0">
              <a:solidFill>
                <a:srgbClr val="C00000"/>
              </a:solidFill>
            </a:endParaRPr>
          </a:p>
        </p:txBody>
      </p:sp>
      <p:sp>
        <p:nvSpPr>
          <p:cNvPr id="34" name="Tijdelijke aanduiding voor inhoud 2"/>
          <p:cNvSpPr txBox="1">
            <a:spLocks/>
          </p:cNvSpPr>
          <p:nvPr/>
        </p:nvSpPr>
        <p:spPr>
          <a:xfrm>
            <a:off x="457200" y="1285860"/>
            <a:ext cx="4293856" cy="514353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nl-NL" sz="1600" dirty="0" smtClean="0"/>
              <a:t>Marktmodel in de uitgangssituatie: </a:t>
            </a:r>
          </a:p>
          <a:p>
            <a:pPr marL="85725" lvl="1" indent="0">
              <a:buFont typeface="Arial" pitchFamily="34" charset="0"/>
              <a:buNone/>
            </a:pPr>
            <a:r>
              <a:rPr lang="nl-NL" sz="1600" dirty="0" err="1" smtClean="0"/>
              <a:t>Q</a:t>
            </a:r>
            <a:r>
              <a:rPr lang="nl-NL" sz="1600" baseline="-25000" dirty="0" err="1" smtClean="0"/>
              <a:t>v</a:t>
            </a:r>
            <a:r>
              <a:rPr lang="nl-NL" sz="1600" dirty="0" smtClean="0"/>
              <a:t> = -¼P + 250</a:t>
            </a:r>
          </a:p>
          <a:p>
            <a:pPr marL="85725" lvl="1" indent="0">
              <a:buFont typeface="Arial" pitchFamily="34" charset="0"/>
              <a:buNone/>
            </a:pPr>
            <a:r>
              <a:rPr lang="nl-NL" sz="1600" dirty="0" err="1" smtClean="0">
                <a:solidFill>
                  <a:srgbClr val="7030A0"/>
                </a:solidFill>
              </a:rPr>
              <a:t>Q</a:t>
            </a:r>
            <a:r>
              <a:rPr lang="nl-NL" sz="1600" baseline="-25000" dirty="0" err="1" smtClean="0">
                <a:solidFill>
                  <a:srgbClr val="7030A0"/>
                </a:solidFill>
              </a:rPr>
              <a:t>a</a:t>
            </a:r>
            <a:r>
              <a:rPr lang="nl-NL" sz="1600" dirty="0" smtClean="0">
                <a:solidFill>
                  <a:srgbClr val="7030A0"/>
                </a:solidFill>
              </a:rPr>
              <a:t> = ½P – 100 (private kosten)</a:t>
            </a:r>
          </a:p>
          <a:p>
            <a:pPr marL="85725" lvl="1" indent="0">
              <a:buNone/>
            </a:pPr>
            <a:r>
              <a:rPr lang="nl-NL" sz="1600" dirty="0" err="1">
                <a:solidFill>
                  <a:srgbClr val="C00000"/>
                </a:solidFill>
              </a:rPr>
              <a:t>Q’</a:t>
            </a:r>
            <a:r>
              <a:rPr lang="nl-NL" sz="1600" baseline="-25000" dirty="0" err="1">
                <a:solidFill>
                  <a:srgbClr val="C00000"/>
                </a:solidFill>
              </a:rPr>
              <a:t>a</a:t>
            </a:r>
            <a:r>
              <a:rPr lang="nl-NL" sz="1600" dirty="0">
                <a:solidFill>
                  <a:srgbClr val="C00000"/>
                </a:solidFill>
              </a:rPr>
              <a:t> = </a:t>
            </a:r>
            <a:r>
              <a:rPr lang="nl-NL" sz="1600" dirty="0" smtClean="0">
                <a:solidFill>
                  <a:srgbClr val="C00000"/>
                </a:solidFill>
              </a:rPr>
              <a:t>½P </a:t>
            </a:r>
            <a:r>
              <a:rPr lang="nl-NL" sz="1600" dirty="0">
                <a:solidFill>
                  <a:srgbClr val="C00000"/>
                </a:solidFill>
              </a:rPr>
              <a:t>– </a:t>
            </a:r>
            <a:r>
              <a:rPr lang="nl-NL" sz="1600" dirty="0" smtClean="0">
                <a:solidFill>
                  <a:srgbClr val="C00000"/>
                </a:solidFill>
              </a:rPr>
              <a:t>250 (incl. </a:t>
            </a:r>
            <a:r>
              <a:rPr lang="nl-NL" sz="1600" dirty="0" err="1" smtClean="0">
                <a:solidFill>
                  <a:srgbClr val="C00000"/>
                </a:solidFill>
              </a:rPr>
              <a:t>maatsch</a:t>
            </a:r>
            <a:r>
              <a:rPr lang="nl-NL" sz="1600" dirty="0" smtClean="0">
                <a:solidFill>
                  <a:srgbClr val="C00000"/>
                </a:solidFill>
              </a:rPr>
              <a:t> </a:t>
            </a:r>
            <a:r>
              <a:rPr lang="nl-NL" sz="1600" dirty="0" err="1" smtClean="0">
                <a:solidFill>
                  <a:srgbClr val="C00000"/>
                </a:solidFill>
              </a:rPr>
              <a:t>kst</a:t>
            </a:r>
            <a:r>
              <a:rPr lang="nl-NL" sz="1600" dirty="0" smtClean="0">
                <a:solidFill>
                  <a:srgbClr val="C00000"/>
                </a:solidFill>
              </a:rPr>
              <a:t>, € 300)</a:t>
            </a:r>
          </a:p>
          <a:p>
            <a:pPr marL="85725" lvl="1" indent="0">
              <a:buNone/>
            </a:pPr>
            <a:endParaRPr lang="nl-NL" sz="1600" dirty="0">
              <a:solidFill>
                <a:srgbClr val="C00000"/>
              </a:solidFill>
            </a:endParaRPr>
          </a:p>
          <a:p>
            <a:pPr marL="0" lvl="1" indent="0">
              <a:buNone/>
            </a:pPr>
            <a:r>
              <a:rPr lang="nl-NL" sz="1600" dirty="0" smtClean="0"/>
              <a:t>De </a:t>
            </a:r>
            <a:r>
              <a:rPr lang="nl-NL" sz="1600" dirty="0" err="1" smtClean="0"/>
              <a:t>maatschap.kst</a:t>
            </a:r>
            <a:r>
              <a:rPr lang="nl-NL" sz="1600" dirty="0" smtClean="0"/>
              <a:t>.  zijn € 300 per ticket</a:t>
            </a:r>
          </a:p>
          <a:p>
            <a:pPr marL="0" lvl="1" indent="0">
              <a:buNone/>
            </a:pPr>
            <a:endParaRPr lang="nl-NL" sz="1600" dirty="0"/>
          </a:p>
          <a:p>
            <a:pPr marL="0" lvl="1" indent="0">
              <a:buNone/>
            </a:pPr>
            <a:r>
              <a:rPr lang="nl-NL" sz="1600" dirty="0" smtClean="0"/>
              <a:t>De totale maatschappelijke kosten zijn:</a:t>
            </a:r>
          </a:p>
          <a:p>
            <a:pPr marL="0" lvl="1" indent="0">
              <a:buNone/>
            </a:pPr>
            <a:r>
              <a:rPr lang="nl-NL" sz="1600" dirty="0" smtClean="0"/>
              <a:t>133.333 stuks x € 300 = €40.000.000</a:t>
            </a:r>
          </a:p>
          <a:p>
            <a:pPr marL="0" lvl="1" indent="0">
              <a:buNone/>
            </a:pPr>
            <a:endParaRPr lang="nl-NL" sz="1600" dirty="0"/>
          </a:p>
          <a:p>
            <a:pPr marL="0" lvl="1" indent="0">
              <a:buNone/>
            </a:pPr>
            <a:r>
              <a:rPr lang="nl-NL" sz="1600" dirty="0" smtClean="0"/>
              <a:t>Wanneer we de maatschappelijke kosten doorberekenen (</a:t>
            </a:r>
            <a:r>
              <a:rPr lang="nl-NL" sz="1600" dirty="0" err="1">
                <a:solidFill>
                  <a:srgbClr val="C00000"/>
                </a:solidFill>
              </a:rPr>
              <a:t>Q’</a:t>
            </a:r>
            <a:r>
              <a:rPr lang="nl-NL" sz="1600" baseline="-25000" dirty="0" err="1">
                <a:solidFill>
                  <a:srgbClr val="C00000"/>
                </a:solidFill>
              </a:rPr>
              <a:t>a</a:t>
            </a:r>
            <a:r>
              <a:rPr lang="nl-NL" sz="1600" dirty="0" smtClean="0"/>
              <a:t>), daalt de productie naar 83.333 stuks.</a:t>
            </a:r>
          </a:p>
          <a:p>
            <a:pPr marL="0" lvl="1" indent="0">
              <a:buNone/>
            </a:pPr>
            <a:endParaRPr lang="nl-NL" sz="1600" dirty="0" smtClean="0"/>
          </a:p>
          <a:p>
            <a:pPr marL="0" lvl="1" indent="0">
              <a:buNone/>
            </a:pPr>
            <a:r>
              <a:rPr lang="nl-NL" sz="1600" dirty="0" smtClean="0"/>
              <a:t>Daardoor nemen ook de totale maatschappelijke kosten af!</a:t>
            </a:r>
          </a:p>
          <a:p>
            <a:pPr marL="0" lvl="1" indent="0">
              <a:buNone/>
            </a:pPr>
            <a:r>
              <a:rPr lang="nl-NL" sz="1600" dirty="0" smtClean="0"/>
              <a:t>Met (133.333-83.333) x € 300 = </a:t>
            </a:r>
            <a:r>
              <a:rPr lang="nl-NL" sz="1600" smtClean="0"/>
              <a:t>€ 15.000.000</a:t>
            </a:r>
            <a:endParaRPr lang="nl-NL" sz="1600" dirty="0" smtClean="0"/>
          </a:p>
          <a:p>
            <a:pPr marL="0" indent="0">
              <a:buFont typeface="Arial" pitchFamily="34" charset="0"/>
              <a:buNone/>
            </a:pPr>
            <a:endParaRPr lang="nl-NL" sz="2200" dirty="0" smtClean="0"/>
          </a:p>
        </p:txBody>
      </p:sp>
      <p:cxnSp>
        <p:nvCxnSpPr>
          <p:cNvPr id="35" name="Rechte verbindingslijn 34"/>
          <p:cNvCxnSpPr/>
          <p:nvPr/>
        </p:nvCxnSpPr>
        <p:spPr>
          <a:xfrm>
            <a:off x="5255112" y="3626265"/>
            <a:ext cx="1878705" cy="701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Rechte verbindingslijn 35"/>
          <p:cNvCxnSpPr/>
          <p:nvPr/>
        </p:nvCxnSpPr>
        <p:spPr>
          <a:xfrm>
            <a:off x="7200740" y="3686070"/>
            <a:ext cx="2214" cy="1552422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Rechte verbindingslijn 36"/>
          <p:cNvCxnSpPr/>
          <p:nvPr/>
        </p:nvCxnSpPr>
        <p:spPr>
          <a:xfrm flipV="1">
            <a:off x="5263496" y="1710100"/>
            <a:ext cx="3592016" cy="180949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8" name="Ovaal 37"/>
          <p:cNvSpPr/>
          <p:nvPr/>
        </p:nvSpPr>
        <p:spPr>
          <a:xfrm>
            <a:off x="7133817" y="3566461"/>
            <a:ext cx="119609" cy="119609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9" name="Ovaal 38"/>
          <p:cNvSpPr/>
          <p:nvPr/>
        </p:nvSpPr>
        <p:spPr>
          <a:xfrm>
            <a:off x="6419825" y="2862461"/>
            <a:ext cx="119609" cy="11960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0" name="Rechte verbindingslijn 39"/>
          <p:cNvCxnSpPr/>
          <p:nvPr/>
        </p:nvCxnSpPr>
        <p:spPr>
          <a:xfrm flipV="1">
            <a:off x="5273030" y="2922265"/>
            <a:ext cx="1127745" cy="2679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/>
          <p:nvPr/>
        </p:nvCxnSpPr>
        <p:spPr>
          <a:xfrm>
            <a:off x="6485427" y="2996952"/>
            <a:ext cx="1107" cy="2232015"/>
          </a:xfrm>
          <a:prstGeom prst="line">
            <a:avLst/>
          </a:prstGeom>
          <a:ln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Rechthoek 41"/>
          <p:cNvSpPr/>
          <p:nvPr/>
        </p:nvSpPr>
        <p:spPr>
          <a:xfrm>
            <a:off x="4612733" y="3492729"/>
            <a:ext cx="615874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indent="0" algn="ctr">
              <a:buNone/>
            </a:pPr>
            <a:r>
              <a:rPr lang="nl-NL" sz="1200" dirty="0"/>
              <a:t>466,67</a:t>
            </a:r>
          </a:p>
        </p:txBody>
      </p:sp>
      <p:sp>
        <p:nvSpPr>
          <p:cNvPr id="43" name="Rechthoek 42"/>
          <p:cNvSpPr/>
          <p:nvPr/>
        </p:nvSpPr>
        <p:spPr>
          <a:xfrm>
            <a:off x="4610100" y="2786628"/>
            <a:ext cx="615874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0" lvl="1" indent="0" algn="ctr">
              <a:buNone/>
            </a:pPr>
            <a:r>
              <a:rPr lang="nl-NL" sz="1200" dirty="0" smtClean="0"/>
              <a:t>666,67</a:t>
            </a:r>
            <a:endParaRPr lang="nl-NL" sz="1200" dirty="0"/>
          </a:p>
        </p:txBody>
      </p:sp>
      <p:sp>
        <p:nvSpPr>
          <p:cNvPr id="45" name="Tekstvak 44"/>
          <p:cNvSpPr txBox="1"/>
          <p:nvPr/>
        </p:nvSpPr>
        <p:spPr>
          <a:xfrm>
            <a:off x="7299770" y="2663815"/>
            <a:ext cx="1598515" cy="2616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sz="1100" dirty="0" smtClean="0">
                <a:solidFill>
                  <a:srgbClr val="C00000"/>
                </a:solidFill>
              </a:rPr>
              <a:t>maatschappelijke kosten</a:t>
            </a:r>
            <a:endParaRPr lang="nl-NL" sz="1100" dirty="0">
              <a:solidFill>
                <a:srgbClr val="C00000"/>
              </a:solidFill>
            </a:endParaRPr>
          </a:p>
        </p:txBody>
      </p:sp>
      <p:cxnSp>
        <p:nvCxnSpPr>
          <p:cNvPr id="46" name="Rechte verbindingslijn met pijl 45"/>
          <p:cNvCxnSpPr/>
          <p:nvPr/>
        </p:nvCxnSpPr>
        <p:spPr>
          <a:xfrm>
            <a:off x="7200740" y="2614846"/>
            <a:ext cx="0" cy="918254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7" name="PIJL-RECHTS 46"/>
          <p:cNvSpPr/>
          <p:nvPr/>
        </p:nvSpPr>
        <p:spPr>
          <a:xfrm rot="10800000">
            <a:off x="6521145" y="5106446"/>
            <a:ext cx="663519" cy="264092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723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8" grpId="0" animBg="1"/>
      <p:bldP spid="45" grpId="0" animBg="1"/>
      <p:bldP spid="4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526</TotalTime>
  <Words>432</Words>
  <Application>Microsoft Macintosh PowerPoint</Application>
  <PresentationFormat>Diavoorstelling (4:3)</PresentationFormat>
  <Paragraphs>95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Golfvorm</vt:lpstr>
      <vt:lpstr>Externe effecten</vt:lpstr>
      <vt:lpstr>Extern effect</vt:lpstr>
      <vt:lpstr>Een onbetaalde rekening?</vt:lpstr>
      <vt:lpstr>Maatschappelijke kosten</vt:lpstr>
      <vt:lpstr>Naar private kosten</vt:lpstr>
      <vt:lpstr>PowerPoint-presentatie</vt:lpstr>
      <vt:lpstr>PowerPoint-presentatie</vt:lpstr>
    </vt:vector>
  </TitlesOfParts>
  <Company>Krimpenerwaard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Externe effecten</dc:title>
  <dc:creator>Blm</dc:creator>
  <cp:lastModifiedBy>Hans Vermeulen</cp:lastModifiedBy>
  <cp:revision>19</cp:revision>
  <dcterms:created xsi:type="dcterms:W3CDTF">2012-09-06T09:41:36Z</dcterms:created>
  <dcterms:modified xsi:type="dcterms:W3CDTF">2015-08-23T21:16:11Z</dcterms:modified>
</cp:coreProperties>
</file>