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 id="2147483796" r:id="rId2"/>
  </p:sldMasterIdLst>
  <p:notesMasterIdLst>
    <p:notesMasterId r:id="rId19"/>
  </p:notesMasterIdLst>
  <p:sldIdLst>
    <p:sldId id="286" r:id="rId3"/>
    <p:sldId id="287" r:id="rId4"/>
    <p:sldId id="288" r:id="rId5"/>
    <p:sldId id="289" r:id="rId6"/>
    <p:sldId id="290" r:id="rId7"/>
    <p:sldId id="314" r:id="rId8"/>
    <p:sldId id="323" r:id="rId9"/>
    <p:sldId id="322" r:id="rId10"/>
    <p:sldId id="321" r:id="rId11"/>
    <p:sldId id="315" r:id="rId12"/>
    <p:sldId id="316" r:id="rId13"/>
    <p:sldId id="312" r:id="rId14"/>
    <p:sldId id="300" r:id="rId15"/>
    <p:sldId id="313" r:id="rId16"/>
    <p:sldId id="302" r:id="rId17"/>
    <p:sldId id="303" r:id="rId18"/>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A3B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35" autoAdjust="0"/>
    <p:restoredTop sz="94686"/>
  </p:normalViewPr>
  <p:slideViewPr>
    <p:cSldViewPr>
      <p:cViewPr varScale="1">
        <p:scale>
          <a:sx n="97" d="100"/>
          <a:sy n="97" d="100"/>
        </p:scale>
        <p:origin x="20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074CC6-362B-4248-96C9-FD402D55DC64}" type="datetimeFigureOut">
              <a:rPr lang="nl-NL" smtClean="0"/>
              <a:t>29-04-19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18EEC-7E76-4B24-B18F-F509F2AF95DC}" type="slidenum">
              <a:rPr lang="nl-NL" smtClean="0"/>
              <a:t>‹nr.›</a:t>
            </a:fld>
            <a:endParaRPr lang="nl-NL"/>
          </a:p>
        </p:txBody>
      </p:sp>
    </p:spTree>
    <p:extLst>
      <p:ext uri="{BB962C8B-B14F-4D97-AF65-F5344CB8AC3E}">
        <p14:creationId xmlns:p14="http://schemas.microsoft.com/office/powerpoint/2010/main" val="3343309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pPr>
              <a:defRPr/>
            </a:pPr>
            <a:fld id="{59AB304C-0CB4-2745-9C2B-0B81283ABEFD}"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9693001C-E61D-4E53-8CCC-471B4C05A012}" type="slidenum">
              <a:rPr lang="en-US" smtClean="0"/>
              <a:pPr>
                <a:defRPr/>
              </a:pPr>
              <a:t>‹nr.›</a:t>
            </a:fld>
            <a:endParaRPr lang="en-US"/>
          </a:p>
        </p:txBody>
      </p:sp>
    </p:spTree>
    <p:extLst>
      <p:ext uri="{BB962C8B-B14F-4D97-AF65-F5344CB8AC3E}">
        <p14:creationId xmlns:p14="http://schemas.microsoft.com/office/powerpoint/2010/main" val="401085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7B94EA57-0909-ED48-B562-66658102325C}"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61983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871C5D25-F536-A24C-91E0-EE3663EF4EAD}"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2931266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9DF8582F-C2C0-6B44-A85F-8AA9C8AADAD6}"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91577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7E1DFD7B-BB90-3340-8F42-030B0ED49D89}"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519616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pPr>
              <a:defRPr/>
            </a:pPr>
            <a:fld id="{110EED3F-582F-8549-ADAA-9BE3CA5C6099}" type="datetime1">
              <a:rPr lang="nl-NL" smtClean="0"/>
              <a:t>29-04-19</a:t>
            </a:fld>
            <a:endParaRPr lang="en-US"/>
          </a:p>
        </p:txBody>
      </p:sp>
      <p:sp>
        <p:nvSpPr>
          <p:cNvPr id="4" name="Footer Placeholder 3"/>
          <p:cNvSpPr>
            <a:spLocks noGrp="1"/>
          </p:cNvSpPr>
          <p:nvPr>
            <p:ph type="ftr" sz="quarter" idx="11"/>
          </p:nvPr>
        </p:nvSpPr>
        <p:spPr/>
        <p:txBody>
          <a:bodyPr/>
          <a:lstStyle/>
          <a:p>
            <a:pPr>
              <a:defRPr/>
            </a:pPr>
            <a:r>
              <a:rPr lang="nl-NL"/>
              <a:t>Economie Integraal vwo (Hans Vermeulen)</a:t>
            </a:r>
            <a:endParaRPr lang="en-US"/>
          </a:p>
        </p:txBody>
      </p:sp>
      <p:sp>
        <p:nvSpPr>
          <p:cNvPr id="5" name="Slide Number Placeholder 4"/>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856990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pPr>
              <a:defRPr/>
            </a:pPr>
            <a:fld id="{2C269ABE-2803-3344-864B-2801034C99DA}" type="datetime1">
              <a:rPr lang="nl-NL" smtClean="0"/>
              <a:t>29-04-19</a:t>
            </a:fld>
            <a:endParaRPr lang="en-US"/>
          </a:p>
        </p:txBody>
      </p:sp>
      <p:sp>
        <p:nvSpPr>
          <p:cNvPr id="4" name="Footer Placeholder 3"/>
          <p:cNvSpPr>
            <a:spLocks noGrp="1"/>
          </p:cNvSpPr>
          <p:nvPr>
            <p:ph type="ftr" sz="quarter" idx="11"/>
          </p:nvPr>
        </p:nvSpPr>
        <p:spPr/>
        <p:txBody>
          <a:bodyPr/>
          <a:lstStyle/>
          <a:p>
            <a:pPr>
              <a:defRPr/>
            </a:pPr>
            <a:r>
              <a:rPr lang="nl-NL"/>
              <a:t>Economie Integraal vwo (Hans Vermeulen)</a:t>
            </a:r>
            <a:endParaRPr lang="en-US"/>
          </a:p>
        </p:txBody>
      </p:sp>
      <p:sp>
        <p:nvSpPr>
          <p:cNvPr id="5" name="Slide Number Placeholder 4"/>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284603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1BF70BB6-99DE-B74A-9F32-715424C8F517}"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686424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EDA08C4F-7928-724E-B882-68E9579C62DF}"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1765634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pPr>
              <a:defRPr/>
            </a:pPr>
            <a:fld id="{D20A6680-C4B4-C846-8B55-9BC2920ACBD1}"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18C070E1-951B-4E30-A49B-9F22B7AC7611}" type="slidenum">
              <a:rPr lang="en-US" smtClean="0"/>
              <a:pPr>
                <a:defRPr/>
              </a:pPr>
              <a:t>‹nr.›</a:t>
            </a:fld>
            <a:endParaRPr lang="en-US"/>
          </a:p>
        </p:txBody>
      </p:sp>
    </p:spTree>
    <p:extLst>
      <p:ext uri="{BB962C8B-B14F-4D97-AF65-F5344CB8AC3E}">
        <p14:creationId xmlns:p14="http://schemas.microsoft.com/office/powerpoint/2010/main" val="2189444216"/>
      </p:ext>
    </p:extLst>
  </p:cSld>
  <p:clrMapOvr>
    <a:masterClrMapping/>
  </p:clrMapOvr>
  <p:transition spd="slow">
    <p:blinds/>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156079976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EAC9FBB1-89F2-7644-A29E-87C476A02DCA}"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858097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a:defRPr/>
            </a:pPr>
            <a:fld id="{1916B77F-C5E1-2346-A6AC-EE4F44121F2A}"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652AE6E7-6DF3-4441-B8D5-F4E4020F2FE3}" type="slidenum">
              <a:rPr lang="en-US" smtClean="0"/>
              <a:pPr>
                <a:defRPr/>
              </a:pPr>
              <a:t>‹nr.›</a:t>
            </a:fld>
            <a:endParaRPr lang="en-US"/>
          </a:p>
        </p:txBody>
      </p:sp>
    </p:spTree>
    <p:extLst>
      <p:ext uri="{BB962C8B-B14F-4D97-AF65-F5344CB8AC3E}">
        <p14:creationId xmlns:p14="http://schemas.microsoft.com/office/powerpoint/2010/main" val="4227372734"/>
      </p:ext>
    </p:extLst>
  </p:cSld>
  <p:clrMapOvr>
    <a:masterClrMapping/>
  </p:clrMapOvr>
  <p:transition spd="slow">
    <p:blinds/>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l-NL"/>
              <a:t>Klik om stijl te bewerken</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a:defRPr/>
            </a:pPr>
            <a:fld id="{99D1F4D0-D7C4-1542-A1F0-1D245AFEFB82}"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C2385D9A-8092-4549-87F7-8B374695F46B}" type="slidenum">
              <a:rPr lang="en-US" smtClean="0"/>
              <a:pPr>
                <a:defRPr/>
              </a:pPr>
              <a:t>‹nr.›</a:t>
            </a:fld>
            <a:endParaRPr lang="en-US"/>
          </a:p>
        </p:txBody>
      </p:sp>
    </p:spTree>
    <p:extLst>
      <p:ext uri="{BB962C8B-B14F-4D97-AF65-F5344CB8AC3E}">
        <p14:creationId xmlns:p14="http://schemas.microsoft.com/office/powerpoint/2010/main" val="1161078710"/>
      </p:ext>
    </p:extLst>
  </p:cSld>
  <p:clrMapOvr>
    <a:masterClrMapping/>
  </p:clrMapOvr>
  <p:transition spd="slow">
    <p:blinds/>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Content Placeholder 3"/>
          <p:cNvSpPr>
            <a:spLocks noGrp="1"/>
          </p:cNvSpPr>
          <p:nvPr>
            <p:ph sz="quarter" idx="13"/>
          </p:nvPr>
        </p:nvSpPr>
        <p:spPr>
          <a:xfrm>
            <a:off x="685331" y="3051013"/>
            <a:ext cx="3829520"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3" name="Content Placeholder 5"/>
          <p:cNvSpPr>
            <a:spLocks noGrp="1"/>
          </p:cNvSpPr>
          <p:nvPr>
            <p:ph sz="quarter" idx="14"/>
          </p:nvPr>
        </p:nvSpPr>
        <p:spPr>
          <a:xfrm>
            <a:off x="4629150" y="3051013"/>
            <a:ext cx="3829051"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8" name="Footer Placeholder 7"/>
          <p:cNvSpPr>
            <a:spLocks noGrp="1"/>
          </p:cNvSpPr>
          <p:nvPr>
            <p:ph type="ftr" sz="quarter" idx="11"/>
          </p:nvPr>
        </p:nvSpPr>
        <p:spPr/>
        <p:txBody>
          <a:bodyPr/>
          <a:lstStyle/>
          <a:p>
            <a:pPr>
              <a:defRPr/>
            </a:pPr>
            <a:r>
              <a:rPr lang="nl-NL"/>
              <a:t>Economie Integraal vwo (Hans Vermeulen)</a:t>
            </a:r>
            <a:endParaRPr lang="en-US"/>
          </a:p>
        </p:txBody>
      </p:sp>
      <p:sp>
        <p:nvSpPr>
          <p:cNvPr id="9" name="Slide Number Placeholder 8"/>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1274225253"/>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pPr>
              <a:defRPr/>
            </a:pPr>
            <a:fld id="{85FC21C3-B50A-F94C-AFC6-68F2F198778C}" type="datetime1">
              <a:rPr lang="nl-NL" smtClean="0"/>
              <a:t>29-04-19</a:t>
            </a:fld>
            <a:endParaRPr lang="en-US"/>
          </a:p>
        </p:txBody>
      </p:sp>
      <p:sp>
        <p:nvSpPr>
          <p:cNvPr id="4" name="Footer Placeholder 3"/>
          <p:cNvSpPr>
            <a:spLocks noGrp="1"/>
          </p:cNvSpPr>
          <p:nvPr>
            <p:ph type="ftr" sz="quarter" idx="11"/>
          </p:nvPr>
        </p:nvSpPr>
        <p:spPr/>
        <p:txBody>
          <a:bodyPr/>
          <a:lstStyle/>
          <a:p>
            <a:pPr>
              <a:defRPr/>
            </a:pPr>
            <a:r>
              <a:rPr lang="nl-NL"/>
              <a:t>Economie Integraal vwo (Hans Vermeulen)</a:t>
            </a:r>
            <a:endParaRPr lang="en-US"/>
          </a:p>
        </p:txBody>
      </p:sp>
      <p:sp>
        <p:nvSpPr>
          <p:cNvPr id="5" name="Slide Number Placeholder 4"/>
          <p:cNvSpPr>
            <a:spLocks noGrp="1"/>
          </p:cNvSpPr>
          <p:nvPr>
            <p:ph type="sldNum" sz="quarter" idx="12"/>
          </p:nvPr>
        </p:nvSpPr>
        <p:spPr/>
        <p:txBody>
          <a:bodyPr/>
          <a:lstStyle/>
          <a:p>
            <a:pPr>
              <a:defRPr/>
            </a:pPr>
            <a:fld id="{F9DC2C1E-7D9F-48FD-A108-D69FF7AE3D5A}" type="slidenum">
              <a:rPr lang="en-US" smtClean="0"/>
              <a:pPr>
                <a:defRPr/>
              </a:pPr>
              <a:t>‹nr.›</a:t>
            </a:fld>
            <a:endParaRPr lang="en-US"/>
          </a:p>
        </p:txBody>
      </p:sp>
    </p:spTree>
    <p:extLst>
      <p:ext uri="{BB962C8B-B14F-4D97-AF65-F5344CB8AC3E}">
        <p14:creationId xmlns:p14="http://schemas.microsoft.com/office/powerpoint/2010/main" val="4275862598"/>
      </p:ext>
    </p:extLst>
  </p:cSld>
  <p:clrMapOvr>
    <a:masterClrMapping/>
  </p:clrMapOvr>
  <p:transition spd="slow">
    <p:blinds/>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pPr>
              <a:defRPr/>
            </a:pPr>
            <a:fld id="{F2396DE7-825E-964B-97F5-04E65997E42F}" type="datetime1">
              <a:rPr lang="nl-NL" smtClean="0"/>
              <a:t>29-04-19</a:t>
            </a:fld>
            <a:endParaRPr lang="en-US"/>
          </a:p>
        </p:txBody>
      </p:sp>
      <p:sp>
        <p:nvSpPr>
          <p:cNvPr id="3" name="Footer Placeholder 2"/>
          <p:cNvSpPr>
            <a:spLocks noGrp="1"/>
          </p:cNvSpPr>
          <p:nvPr>
            <p:ph type="ftr" sz="quarter" idx="11"/>
          </p:nvPr>
        </p:nvSpPr>
        <p:spPr/>
        <p:txBody>
          <a:bodyPr/>
          <a:lstStyle/>
          <a:p>
            <a:pPr>
              <a:defRPr/>
            </a:pPr>
            <a:r>
              <a:rPr lang="nl-NL"/>
              <a:t>Economie Integraal vwo (Hans Vermeulen)</a:t>
            </a:r>
            <a:endParaRPr lang="en-US"/>
          </a:p>
        </p:txBody>
      </p:sp>
      <p:sp>
        <p:nvSpPr>
          <p:cNvPr id="4" name="Slide Number Placeholder 3"/>
          <p:cNvSpPr>
            <a:spLocks noGrp="1"/>
          </p:cNvSpPr>
          <p:nvPr>
            <p:ph type="sldNum" sz="quarter" idx="12"/>
          </p:nvPr>
        </p:nvSpPr>
        <p:spPr/>
        <p:txBody>
          <a:bodyPr/>
          <a:lstStyle/>
          <a:p>
            <a:pPr>
              <a:defRPr/>
            </a:pPr>
            <a:fld id="{D8D03A41-528C-45E2-BB99-FB31ED761596}" type="slidenum">
              <a:rPr lang="en-US" smtClean="0"/>
              <a:pPr>
                <a:defRPr/>
              </a:pPr>
              <a:t>‹nr.›</a:t>
            </a:fld>
            <a:endParaRPr lang="en-US"/>
          </a:p>
        </p:txBody>
      </p:sp>
    </p:spTree>
    <p:extLst>
      <p:ext uri="{BB962C8B-B14F-4D97-AF65-F5344CB8AC3E}">
        <p14:creationId xmlns:p14="http://schemas.microsoft.com/office/powerpoint/2010/main" val="1088354585"/>
      </p:ext>
    </p:extLst>
  </p:cSld>
  <p:clrMapOvr>
    <a:masterClrMapping/>
  </p:clrMapOvr>
  <p:transition spd="slow">
    <p:blinds/>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3476816650"/>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9492C98A-8B7B-7448-B505-05B748D3AAF6}"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FFCE3227-462F-4B43-8644-FC69AD32DF83}" type="slidenum">
              <a:rPr lang="en-US" smtClean="0"/>
              <a:pPr>
                <a:defRPr/>
              </a:pPr>
              <a:t>‹nr.›</a:t>
            </a:fld>
            <a:endParaRPr lang="en-US"/>
          </a:p>
        </p:txBody>
      </p:sp>
    </p:spTree>
    <p:extLst>
      <p:ext uri="{BB962C8B-B14F-4D97-AF65-F5344CB8AC3E}">
        <p14:creationId xmlns:p14="http://schemas.microsoft.com/office/powerpoint/2010/main" val="700246686"/>
      </p:ext>
    </p:extLst>
  </p:cSld>
  <p:clrMapOvr>
    <a:masterClrMapping/>
  </p:clrMapOvr>
  <p:transition spd="slow">
    <p:blinds/>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1111025935"/>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2696060945"/>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429710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a:defRPr/>
            </a:pPr>
            <a:fld id="{59334039-B580-6148-821D-227C81D705BB}"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1ED17FA6-5245-45E5-80A2-083DF0A603DF}" type="slidenum">
              <a:rPr lang="en-US" smtClean="0"/>
              <a:pPr>
                <a:defRPr/>
              </a:pPr>
              <a:t>‹nr.›</a:t>
            </a:fld>
            <a:endParaRPr lang="en-US"/>
          </a:p>
        </p:txBody>
      </p:sp>
    </p:spTree>
    <p:extLst>
      <p:ext uri="{BB962C8B-B14F-4D97-AF65-F5344CB8AC3E}">
        <p14:creationId xmlns:p14="http://schemas.microsoft.com/office/powerpoint/2010/main" val="2084661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1625777358"/>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4" name="Footer Placeholder 3"/>
          <p:cNvSpPr>
            <a:spLocks noGrp="1"/>
          </p:cNvSpPr>
          <p:nvPr>
            <p:ph type="ftr" sz="quarter" idx="11"/>
          </p:nvPr>
        </p:nvSpPr>
        <p:spPr/>
        <p:txBody>
          <a:bodyPr/>
          <a:lstStyle/>
          <a:p>
            <a:pPr>
              <a:defRPr/>
            </a:pPr>
            <a:r>
              <a:rPr lang="nl-NL"/>
              <a:t>Economie Integraal vwo (Hans Vermeulen)</a:t>
            </a:r>
            <a:endParaRPr lang="en-US"/>
          </a:p>
        </p:txBody>
      </p:sp>
      <p:sp>
        <p:nvSpPr>
          <p:cNvPr id="5" name="Slide Number Placeholder 4"/>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3225363704"/>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4" name="Footer Placeholder 3"/>
          <p:cNvSpPr>
            <a:spLocks noGrp="1"/>
          </p:cNvSpPr>
          <p:nvPr>
            <p:ph type="ftr" sz="quarter" idx="11"/>
          </p:nvPr>
        </p:nvSpPr>
        <p:spPr/>
        <p:txBody>
          <a:bodyPr/>
          <a:lstStyle/>
          <a:p>
            <a:pPr>
              <a:defRPr/>
            </a:pPr>
            <a:r>
              <a:rPr lang="nl-NL"/>
              <a:t>Economie Integraal vwo (Hans Vermeulen)</a:t>
            </a:r>
            <a:endParaRPr lang="en-US"/>
          </a:p>
        </p:txBody>
      </p:sp>
      <p:sp>
        <p:nvSpPr>
          <p:cNvPr id="5" name="Slide Number Placeholder 4"/>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383879697"/>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3883721200"/>
      </p:ext>
    </p:extLst>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a:defRPr/>
            </a:pPr>
            <a:fld id="{37B961CA-E7B3-1B40-BC97-B96CA42845CE}" type="datetime1">
              <a:rPr lang="nl-NL" smtClean="0"/>
              <a:t>29-04-19</a:t>
            </a:fld>
            <a:endParaRPr lang="en-US"/>
          </a:p>
        </p:txBody>
      </p:sp>
      <p:sp>
        <p:nvSpPr>
          <p:cNvPr id="5" name="Footer Placeholder 4"/>
          <p:cNvSpPr>
            <a:spLocks noGrp="1"/>
          </p:cNvSpPr>
          <p:nvPr>
            <p:ph type="ftr" sz="quarter" idx="11"/>
          </p:nvPr>
        </p:nvSpPr>
        <p:spPr/>
        <p:txBody>
          <a:bodyPr/>
          <a:lstStyle/>
          <a:p>
            <a:pPr>
              <a:defRPr/>
            </a:pPr>
            <a:r>
              <a:rPr lang="nl-NL"/>
              <a:t>Economie Integraal vwo (Hans Vermeulen)</a:t>
            </a:r>
            <a:endParaRPr lang="en-US"/>
          </a:p>
        </p:txBody>
      </p:sp>
      <p:sp>
        <p:nvSpPr>
          <p:cNvPr id="6" name="Slide Number Placeholder 5"/>
          <p:cNvSpPr>
            <a:spLocks noGrp="1"/>
          </p:cNvSpPr>
          <p:nvPr>
            <p:ph type="sldNum" sz="quarter" idx="12"/>
          </p:nvPr>
        </p:nvSpPr>
        <p:spPr/>
        <p:txBody>
          <a:body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2408834313"/>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l-NL"/>
              <a:t>Klik om stijl te bewerken</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a:defRPr/>
            </a:pPr>
            <a:fld id="{1C41E631-1E44-124E-B7D4-D47470C8D15A}"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ABFD0266-4EFF-4C51-AC49-41D854819F4F}" type="slidenum">
              <a:rPr lang="en-US" smtClean="0"/>
              <a:pPr>
                <a:defRPr/>
              </a:pPr>
              <a:t>‹nr.›</a:t>
            </a:fld>
            <a:endParaRPr lang="en-US"/>
          </a:p>
        </p:txBody>
      </p:sp>
    </p:spTree>
    <p:extLst>
      <p:ext uri="{BB962C8B-B14F-4D97-AF65-F5344CB8AC3E}">
        <p14:creationId xmlns:p14="http://schemas.microsoft.com/office/powerpoint/2010/main" val="393573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Content Placeholder 3"/>
          <p:cNvSpPr>
            <a:spLocks noGrp="1"/>
          </p:cNvSpPr>
          <p:nvPr>
            <p:ph sz="quarter" idx="13"/>
          </p:nvPr>
        </p:nvSpPr>
        <p:spPr>
          <a:xfrm>
            <a:off x="685331" y="3051013"/>
            <a:ext cx="3829520"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3" name="Content Placeholder 5"/>
          <p:cNvSpPr>
            <a:spLocks noGrp="1"/>
          </p:cNvSpPr>
          <p:nvPr>
            <p:ph sz="quarter" idx="14"/>
          </p:nvPr>
        </p:nvSpPr>
        <p:spPr>
          <a:xfrm>
            <a:off x="4629150" y="3051013"/>
            <a:ext cx="3829051"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a:defRPr/>
            </a:pPr>
            <a:fld id="{EDE8E78E-E4F6-2F4C-A02E-771E99E4BC28}" type="datetime1">
              <a:rPr lang="nl-NL" smtClean="0"/>
              <a:t>29-04-19</a:t>
            </a:fld>
            <a:endParaRPr lang="en-US"/>
          </a:p>
        </p:txBody>
      </p:sp>
      <p:sp>
        <p:nvSpPr>
          <p:cNvPr id="8" name="Footer Placeholder 7"/>
          <p:cNvSpPr>
            <a:spLocks noGrp="1"/>
          </p:cNvSpPr>
          <p:nvPr>
            <p:ph type="ftr" sz="quarter" idx="11"/>
          </p:nvPr>
        </p:nvSpPr>
        <p:spPr/>
        <p:txBody>
          <a:bodyPr/>
          <a:lstStyle/>
          <a:p>
            <a:pPr>
              <a:defRPr/>
            </a:pPr>
            <a:r>
              <a:rPr lang="nl-NL"/>
              <a:t>Economie Integraal vwo (Hans Vermeulen)</a:t>
            </a:r>
            <a:endParaRPr lang="en-US"/>
          </a:p>
        </p:txBody>
      </p:sp>
      <p:sp>
        <p:nvSpPr>
          <p:cNvPr id="9" name="Slide Number Placeholder 8"/>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2901958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pPr>
              <a:defRPr/>
            </a:pPr>
            <a:fld id="{8E9062E4-3E98-5A4F-B167-226435809AF4}" type="datetime1">
              <a:rPr lang="nl-NL" smtClean="0"/>
              <a:t>29-04-19</a:t>
            </a:fld>
            <a:endParaRPr lang="en-US"/>
          </a:p>
        </p:txBody>
      </p:sp>
      <p:sp>
        <p:nvSpPr>
          <p:cNvPr id="4" name="Footer Placeholder 3"/>
          <p:cNvSpPr>
            <a:spLocks noGrp="1"/>
          </p:cNvSpPr>
          <p:nvPr>
            <p:ph type="ftr" sz="quarter" idx="11"/>
          </p:nvPr>
        </p:nvSpPr>
        <p:spPr/>
        <p:txBody>
          <a:bodyPr/>
          <a:lstStyle/>
          <a:p>
            <a:pPr>
              <a:defRPr/>
            </a:pPr>
            <a:r>
              <a:rPr lang="nl-NL"/>
              <a:t>Economie Integraal vwo (Hans Vermeulen)</a:t>
            </a:r>
            <a:endParaRPr lang="en-US"/>
          </a:p>
        </p:txBody>
      </p:sp>
      <p:sp>
        <p:nvSpPr>
          <p:cNvPr id="5" name="Slide Number Placeholder 4"/>
          <p:cNvSpPr>
            <a:spLocks noGrp="1"/>
          </p:cNvSpPr>
          <p:nvPr>
            <p:ph type="sldNum" sz="quarter" idx="12"/>
          </p:nvPr>
        </p:nvSpPr>
        <p:spPr/>
        <p:txBody>
          <a:bodyPr/>
          <a:lstStyle/>
          <a:p>
            <a:pPr>
              <a:defRPr/>
            </a:pPr>
            <a:fld id="{3A6698BB-55D8-4DFF-9F35-E81BC8D05EE5}" type="slidenum">
              <a:rPr lang="en-US" smtClean="0"/>
              <a:pPr>
                <a:defRPr/>
              </a:pPr>
              <a:t>‹nr.›</a:t>
            </a:fld>
            <a:endParaRPr lang="en-US"/>
          </a:p>
        </p:txBody>
      </p:sp>
    </p:spTree>
    <p:extLst>
      <p:ext uri="{BB962C8B-B14F-4D97-AF65-F5344CB8AC3E}">
        <p14:creationId xmlns:p14="http://schemas.microsoft.com/office/powerpoint/2010/main" val="283312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pPr>
              <a:defRPr/>
            </a:pPr>
            <a:fld id="{4AFDED66-FD4E-6F4F-8FA8-5676CD3FAF1E}" type="datetime1">
              <a:rPr lang="nl-NL" smtClean="0"/>
              <a:t>29-04-19</a:t>
            </a:fld>
            <a:endParaRPr lang="en-US"/>
          </a:p>
        </p:txBody>
      </p:sp>
      <p:sp>
        <p:nvSpPr>
          <p:cNvPr id="3" name="Footer Placeholder 2"/>
          <p:cNvSpPr>
            <a:spLocks noGrp="1"/>
          </p:cNvSpPr>
          <p:nvPr>
            <p:ph type="ftr" sz="quarter" idx="11"/>
          </p:nvPr>
        </p:nvSpPr>
        <p:spPr/>
        <p:txBody>
          <a:bodyPr/>
          <a:lstStyle/>
          <a:p>
            <a:pPr>
              <a:defRPr/>
            </a:pPr>
            <a:r>
              <a:rPr lang="nl-NL"/>
              <a:t>Economie Integraal vwo (Hans Vermeulen)</a:t>
            </a:r>
            <a:endParaRPr lang="en-US"/>
          </a:p>
        </p:txBody>
      </p:sp>
      <p:sp>
        <p:nvSpPr>
          <p:cNvPr id="4" name="Slide Number Placeholder 3"/>
          <p:cNvSpPr>
            <a:spLocks noGrp="1"/>
          </p:cNvSpPr>
          <p:nvPr>
            <p:ph type="sldNum" sz="quarter" idx="12"/>
          </p:nvPr>
        </p:nvSpPr>
        <p:spPr/>
        <p:txBody>
          <a:bodyPr/>
          <a:lstStyle/>
          <a:p>
            <a:pPr>
              <a:defRPr/>
            </a:pPr>
            <a:fld id="{3A8C5C45-F31E-4826-94E5-0AFCA01450F3}" type="slidenum">
              <a:rPr lang="en-US" smtClean="0"/>
              <a:pPr>
                <a:defRPr/>
              </a:pPr>
              <a:t>‹nr.›</a:t>
            </a:fld>
            <a:endParaRPr lang="en-US"/>
          </a:p>
        </p:txBody>
      </p:sp>
    </p:spTree>
    <p:extLst>
      <p:ext uri="{BB962C8B-B14F-4D97-AF65-F5344CB8AC3E}">
        <p14:creationId xmlns:p14="http://schemas.microsoft.com/office/powerpoint/2010/main" val="195507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C2894DEA-D9B4-774B-9FCC-760173DB39CA}"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70D08AA2-0D19-4BAB-89BB-4620B26B3A56}" type="slidenum">
              <a:rPr lang="en-US" smtClean="0"/>
              <a:pPr>
                <a:defRPr/>
              </a:pPr>
              <a:t>‹nr.›</a:t>
            </a:fld>
            <a:endParaRPr lang="en-US"/>
          </a:p>
        </p:txBody>
      </p:sp>
    </p:spTree>
    <p:extLst>
      <p:ext uri="{BB962C8B-B14F-4D97-AF65-F5344CB8AC3E}">
        <p14:creationId xmlns:p14="http://schemas.microsoft.com/office/powerpoint/2010/main" val="20203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a:defRPr/>
            </a:pPr>
            <a:fld id="{FBDD7FDD-AC46-D54C-910D-37FA89D4DC6D}" type="datetime1">
              <a:rPr lang="nl-NL" smtClean="0"/>
              <a:t>29-04-19</a:t>
            </a:fld>
            <a:endParaRPr lang="en-US"/>
          </a:p>
        </p:txBody>
      </p:sp>
      <p:sp>
        <p:nvSpPr>
          <p:cNvPr id="6" name="Footer Placeholder 5"/>
          <p:cNvSpPr>
            <a:spLocks noGrp="1"/>
          </p:cNvSpPr>
          <p:nvPr>
            <p:ph type="ftr" sz="quarter" idx="11"/>
          </p:nvPr>
        </p:nvSpPr>
        <p:spPr/>
        <p:txBody>
          <a:bodyPr/>
          <a:lstStyle/>
          <a:p>
            <a:pPr>
              <a:defRPr/>
            </a:pPr>
            <a:r>
              <a:rPr lang="nl-NL"/>
              <a:t>Economie Integraal vwo (Hans Vermeulen)</a:t>
            </a:r>
            <a:endParaRPr lang="en-US"/>
          </a:p>
        </p:txBody>
      </p:sp>
      <p:sp>
        <p:nvSpPr>
          <p:cNvPr id="7" name="Slide Number Placeholder 6"/>
          <p:cNvSpPr>
            <a:spLocks noGrp="1"/>
          </p:cNvSpPr>
          <p:nvPr>
            <p:ph type="sldNum" sz="quarter" idx="12"/>
          </p:nvPr>
        </p:nvSpPr>
        <p:spPr/>
        <p:txBody>
          <a:bodyPr/>
          <a:lstStyle/>
          <a:p>
            <a:pPr>
              <a:defRPr/>
            </a:pPr>
            <a:fld id="{DF2B0F3E-3023-4FAB-BD36-892B5532EC43}" type="slidenum">
              <a:rPr lang="en-US" smtClean="0"/>
              <a:pPr>
                <a:defRPr/>
              </a:pPr>
              <a:t>‹nr.›</a:t>
            </a:fld>
            <a:endParaRPr lang="en-US"/>
          </a:p>
        </p:txBody>
      </p:sp>
    </p:spTree>
    <p:extLst>
      <p:ext uri="{BB962C8B-B14F-4D97-AF65-F5344CB8AC3E}">
        <p14:creationId xmlns:p14="http://schemas.microsoft.com/office/powerpoint/2010/main" val="3833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99"/>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pPr>
              <a:defRPr/>
            </a:pPr>
            <a:fld id="{173B3255-4620-E743-9902-CA94075D3CCC}" type="datetime1">
              <a:rPr lang="nl-NL" smtClean="0"/>
              <a:t>29-04-19</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pPr>
              <a:defRPr/>
            </a:pPr>
            <a:r>
              <a:rPr lang="nl-NL"/>
              <a:t>Economie Integraal vwo (Hans Vermeulen)</a:t>
            </a:r>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1513107789"/>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 id="2147483795" r:id="rId17"/>
  </p:sldLayoutIdLst>
  <p:hf hd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99"/>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pPr>
              <a:defRPr/>
            </a:pPr>
            <a:fld id="{37B961CA-E7B3-1B40-BC97-B96CA42845CE}" type="datetime1">
              <a:rPr lang="nl-NL" smtClean="0"/>
              <a:t>29-04-19</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pPr>
              <a:defRPr/>
            </a:pPr>
            <a:r>
              <a:rPr lang="nl-NL"/>
              <a:t>Economie Integraal vwo (Hans Vermeulen)</a:t>
            </a:r>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pPr>
              <a:defRPr/>
            </a:pPr>
            <a:fld id="{8F195D4A-B69F-4AD9-9C92-F7E62E5B4150}" type="slidenum">
              <a:rPr lang="en-US" smtClean="0"/>
              <a:pPr>
                <a:defRPr/>
              </a:pPr>
              <a:t>‹nr.›</a:t>
            </a:fld>
            <a:endParaRPr lang="en-US"/>
          </a:p>
        </p:txBody>
      </p:sp>
    </p:spTree>
    <p:extLst>
      <p:ext uri="{BB962C8B-B14F-4D97-AF65-F5344CB8AC3E}">
        <p14:creationId xmlns:p14="http://schemas.microsoft.com/office/powerpoint/2010/main" val="1902249626"/>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 id="2147483813" r:id="rId17"/>
  </p:sldLayoutIdLst>
  <p:transition spd="slow">
    <p:blinds/>
  </p:transition>
  <p:hf hd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hyperlink" Target="http://www.deconcurrenten.nl/video.php" TargetMode="Externa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8.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163"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49164"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49165"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49166"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49167"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49168"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49169"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49170"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49171"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49172"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49173"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49174"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49176"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31"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49192"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49199" name="Titel 42"/>
          <p:cNvSpPr>
            <a:spLocks noGrp="1"/>
          </p:cNvSpPr>
          <p:nvPr>
            <p:ph type="title"/>
          </p:nvPr>
        </p:nvSpPr>
        <p:spPr>
          <a:xfrm>
            <a:off x="716288" y="1070636"/>
            <a:ext cx="7773338" cy="472415"/>
          </a:xfrm>
        </p:spPr>
        <p:txBody>
          <a:bodyPr>
            <a:normAutofit/>
          </a:bodyPr>
          <a:lstStyle/>
          <a:p>
            <a:r>
              <a:rPr lang="nl-NL" altLang="nl-NL" sz="2400" dirty="0"/>
              <a:t>De uitgangssituatie</a:t>
            </a:r>
          </a:p>
        </p:txBody>
      </p:sp>
      <p:sp>
        <p:nvSpPr>
          <p:cNvPr id="44" name="Tijdelijke aanduiding voor inhoud 43"/>
          <p:cNvSpPr>
            <a:spLocks noGrp="1"/>
          </p:cNvSpPr>
          <p:nvPr>
            <p:ph sz="quarter" idx="13"/>
          </p:nvPr>
        </p:nvSpPr>
        <p:spPr>
          <a:xfrm>
            <a:off x="354676" y="921748"/>
            <a:ext cx="3822700" cy="5471507"/>
          </a:xfrm>
        </p:spPr>
        <p:txBody>
          <a:bodyPr rtlCol="0">
            <a:noAutofit/>
          </a:bodyPr>
          <a:lstStyle/>
          <a:p>
            <a:pPr marL="0" indent="0" fontAlgn="auto">
              <a:spcAft>
                <a:spcPts val="0"/>
              </a:spcAft>
              <a:buFont typeface="Symbol" pitchFamily="18" charset="2"/>
              <a:buNone/>
              <a:defRPr/>
            </a:pPr>
            <a:r>
              <a:rPr lang="nl-NL" cap="none" dirty="0" err="1"/>
              <a:t>Q</a:t>
            </a:r>
            <a:r>
              <a:rPr lang="nl-NL" cap="none" baseline="-25000" dirty="0" err="1"/>
              <a:t>v</a:t>
            </a:r>
            <a:r>
              <a:rPr lang="nl-NL" cap="none" dirty="0"/>
              <a:t> = -2P + 10</a:t>
            </a:r>
          </a:p>
          <a:p>
            <a:pPr marL="0" indent="0" fontAlgn="auto">
              <a:spcAft>
                <a:spcPts val="0"/>
              </a:spcAft>
              <a:buFont typeface="Symbol" pitchFamily="18" charset="2"/>
              <a:buNone/>
              <a:defRPr/>
            </a:pPr>
            <a:r>
              <a:rPr lang="nl-NL" cap="none" dirty="0" err="1"/>
              <a:t>Q</a:t>
            </a:r>
            <a:r>
              <a:rPr lang="nl-NL" cap="none" baseline="-25000" dirty="0" err="1"/>
              <a:t>a</a:t>
            </a:r>
            <a:r>
              <a:rPr lang="nl-NL" cap="none" dirty="0"/>
              <a:t> = 2P – 2</a:t>
            </a:r>
          </a:p>
          <a:p>
            <a:pPr marL="0" indent="0" fontAlgn="auto">
              <a:spcAft>
                <a:spcPts val="0"/>
              </a:spcAft>
              <a:buFont typeface="Symbol" pitchFamily="18" charset="2"/>
              <a:buNone/>
              <a:defRPr/>
            </a:pPr>
            <a:r>
              <a:rPr lang="nl-NL" cap="none" dirty="0"/>
              <a:t>Er komt een subsidie van € 1</a:t>
            </a:r>
          </a:p>
          <a:p>
            <a:pPr marL="0" indent="0" fontAlgn="auto">
              <a:spcAft>
                <a:spcPts val="0"/>
              </a:spcAft>
              <a:buFont typeface="Symbol" pitchFamily="18" charset="2"/>
              <a:buNone/>
              <a:defRPr/>
            </a:pPr>
            <a:r>
              <a:rPr lang="nl-NL" cap="none" dirty="0"/>
              <a:t>Leveringsbereidheid daalt € 1.</a:t>
            </a:r>
          </a:p>
          <a:p>
            <a:pPr marL="0" indent="0" fontAlgn="auto">
              <a:spcAft>
                <a:spcPts val="0"/>
              </a:spcAft>
              <a:buFont typeface="Symbol" pitchFamily="18" charset="2"/>
              <a:buNone/>
              <a:defRPr/>
            </a:pPr>
            <a:r>
              <a:rPr lang="nl-NL" cap="none" dirty="0" err="1"/>
              <a:t>Q</a:t>
            </a:r>
            <a:r>
              <a:rPr lang="nl-NL" cap="none" baseline="-25000" dirty="0" err="1"/>
              <a:t>a</a:t>
            </a:r>
            <a:r>
              <a:rPr lang="nl-NL" cap="none" dirty="0"/>
              <a:t> = 2p – 2 </a:t>
            </a:r>
            <a:r>
              <a:rPr lang="nl-NL" cap="none" dirty="0">
                <a:sym typeface="Wingdings" pitchFamily="2" charset="2"/>
              </a:rPr>
              <a:t> </a:t>
            </a:r>
            <a:r>
              <a:rPr lang="nl-NL" cap="none" dirty="0"/>
              <a:t>-2p = -q – 2</a:t>
            </a:r>
          </a:p>
          <a:p>
            <a:pPr marL="0" indent="0" fontAlgn="auto">
              <a:spcAft>
                <a:spcPts val="0"/>
              </a:spcAft>
              <a:buFont typeface="Symbol" pitchFamily="18" charset="2"/>
              <a:buNone/>
              <a:defRPr/>
            </a:pPr>
            <a:r>
              <a:rPr lang="nl-NL" cap="none" dirty="0"/>
              <a:t>P = 0,5q + 1</a:t>
            </a:r>
          </a:p>
          <a:p>
            <a:pPr marL="0" indent="0" fontAlgn="auto">
              <a:spcAft>
                <a:spcPts val="0"/>
              </a:spcAft>
              <a:buFont typeface="Symbol" pitchFamily="18" charset="2"/>
              <a:buNone/>
              <a:defRPr/>
            </a:pPr>
            <a:r>
              <a:rPr lang="nl-NL" cap="none" dirty="0"/>
              <a:t>P = 0,5q + 1 </a:t>
            </a:r>
            <a:r>
              <a:rPr lang="nl-NL" cap="none" dirty="0">
                <a:solidFill>
                  <a:srgbClr val="C00000"/>
                </a:solidFill>
              </a:rPr>
              <a:t>– 1</a:t>
            </a:r>
          </a:p>
          <a:p>
            <a:pPr marL="0" indent="0" fontAlgn="auto">
              <a:spcAft>
                <a:spcPts val="0"/>
              </a:spcAft>
              <a:buFont typeface="Symbol" pitchFamily="18" charset="2"/>
              <a:buNone/>
              <a:defRPr/>
            </a:pPr>
            <a:r>
              <a:rPr lang="nl-NL" cap="none" dirty="0"/>
              <a:t>P = 0,5q</a:t>
            </a:r>
          </a:p>
          <a:p>
            <a:pPr marL="0" indent="0" fontAlgn="auto">
              <a:spcAft>
                <a:spcPts val="0"/>
              </a:spcAft>
              <a:buFont typeface="Symbol" pitchFamily="18" charset="2"/>
              <a:buNone/>
              <a:defRPr/>
            </a:pPr>
            <a:r>
              <a:rPr lang="nl-NL" cap="none" dirty="0"/>
              <a:t>-0,5q = -p</a:t>
            </a:r>
          </a:p>
          <a:p>
            <a:pPr marL="0" indent="0" fontAlgn="auto">
              <a:spcAft>
                <a:spcPts val="0"/>
              </a:spcAft>
              <a:buFont typeface="Symbol" pitchFamily="18" charset="2"/>
              <a:buNone/>
              <a:defRPr/>
            </a:pPr>
            <a:r>
              <a:rPr lang="nl-NL" cap="none" dirty="0" err="1"/>
              <a:t>Q’</a:t>
            </a:r>
            <a:r>
              <a:rPr lang="nl-NL" cap="none" baseline="-25000" dirty="0" err="1"/>
              <a:t>a</a:t>
            </a:r>
            <a:r>
              <a:rPr lang="nl-NL" cap="none" dirty="0"/>
              <a:t> = 2P</a:t>
            </a:r>
          </a:p>
        </p:txBody>
      </p:sp>
      <p:sp>
        <p:nvSpPr>
          <p:cNvPr id="2" name="Tijdelijke aanduiding voor voettekst 1">
            <a:extLst>
              <a:ext uri="{FF2B5EF4-FFF2-40B4-BE49-F238E27FC236}">
                <a16:creationId xmlns:a16="http://schemas.microsoft.com/office/drawing/2014/main" id="{5E4F9E88-8C4F-8C46-BD8B-DAB582CAC85A}"/>
              </a:ext>
            </a:extLst>
          </p:cNvPr>
          <p:cNvSpPr>
            <a:spLocks noGrp="1"/>
          </p:cNvSpPr>
          <p:nvPr>
            <p:ph type="ftr" sz="quarter" idx="11"/>
          </p:nvPr>
        </p:nvSpPr>
        <p:spPr>
          <a:xfrm>
            <a:off x="351560" y="6393255"/>
            <a:ext cx="5004665" cy="365125"/>
          </a:xfrm>
        </p:spPr>
        <p:txBody>
          <a:bodyPr/>
          <a:lstStyle/>
          <a:p>
            <a:pPr>
              <a:defRPr/>
            </a:pPr>
            <a:r>
              <a:rPr lang="nl-NL" dirty="0"/>
              <a:t>Economie Integraal vwo (Hans Vermeulen)</a:t>
            </a:r>
            <a:endParaRPr lang="en-US" dirty="0"/>
          </a:p>
        </p:txBody>
      </p:sp>
      <p:sp>
        <p:nvSpPr>
          <p:cNvPr id="3" name="Tijdelijke aanduiding voor dianummer 2">
            <a:extLst>
              <a:ext uri="{FF2B5EF4-FFF2-40B4-BE49-F238E27FC236}">
                <a16:creationId xmlns:a16="http://schemas.microsoft.com/office/drawing/2014/main" id="{E7CAB8A7-F390-A64F-8857-5E23FC948D67}"/>
              </a:ext>
            </a:extLst>
          </p:cNvPr>
          <p:cNvSpPr>
            <a:spLocks noGrp="1"/>
          </p:cNvSpPr>
          <p:nvPr>
            <p:ph type="sldNum" sz="quarter" idx="12"/>
          </p:nvPr>
        </p:nvSpPr>
        <p:spPr>
          <a:xfrm>
            <a:off x="7797800" y="6313329"/>
            <a:ext cx="573161" cy="365125"/>
          </a:xfrm>
        </p:spPr>
        <p:txBody>
          <a:bodyPr/>
          <a:lstStyle/>
          <a:p>
            <a:pPr>
              <a:defRPr/>
            </a:pPr>
            <a:fld id="{ABFD0266-4EFF-4C51-AC49-41D854819F4F}" type="slidenum">
              <a:rPr lang="en-US" smtClean="0"/>
              <a:pPr>
                <a:defRPr/>
              </a:pPr>
              <a:t>1</a:t>
            </a:fld>
            <a:endParaRPr lang="en-US" dirty="0"/>
          </a:p>
        </p:txBody>
      </p:sp>
      <p:sp>
        <p:nvSpPr>
          <p:cNvPr id="48" name="Tekstvak 47">
            <a:extLst>
              <a:ext uri="{FF2B5EF4-FFF2-40B4-BE49-F238E27FC236}">
                <a16:creationId xmlns:a16="http://schemas.microsoft.com/office/drawing/2014/main" id="{6B1B4E22-0451-4647-A4D2-AD3B13260499}"/>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
        <p:nvSpPr>
          <p:cNvPr id="50" name="Titel 1">
            <a:extLst>
              <a:ext uri="{FF2B5EF4-FFF2-40B4-BE49-F238E27FC236}">
                <a16:creationId xmlns:a16="http://schemas.microsoft.com/office/drawing/2014/main" id="{74D70D51-BD62-6E43-A87F-664AEFDCDD25}"/>
              </a:ext>
            </a:extLst>
          </p:cNvPr>
          <p:cNvSpPr txBox="1">
            <a:spLocks/>
          </p:cNvSpPr>
          <p:nvPr/>
        </p:nvSpPr>
        <p:spPr>
          <a:xfrm>
            <a:off x="1280318" y="628170"/>
            <a:ext cx="6517482" cy="46205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fontAlgn="auto">
              <a:spcAft>
                <a:spcPts val="0"/>
              </a:spcAft>
            </a:pPr>
            <a:r>
              <a:rPr lang="nl-NL" altLang="nl-NL" sz="2400" dirty="0"/>
              <a:t>Welvaartsverlies bij subsidie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a:extLst>
              <a:ext uri="{FF2B5EF4-FFF2-40B4-BE49-F238E27FC236}">
                <a16:creationId xmlns:a16="http://schemas.microsoft.com/office/drawing/2014/main" id="{BAC389C4-D5C2-4D47-9CC5-3F42D4F4C27D}"/>
              </a:ext>
            </a:extLst>
          </p:cNvPr>
          <p:cNvSpPr>
            <a:spLocks noGrp="1"/>
          </p:cNvSpPr>
          <p:nvPr>
            <p:ph type="ftr" sz="quarter" idx="11"/>
          </p:nvPr>
        </p:nvSpPr>
        <p:spPr>
          <a:xfrm>
            <a:off x="457200" y="5700713"/>
            <a:ext cx="5004665" cy="365125"/>
          </a:xfrm>
        </p:spPr>
        <p:txBody>
          <a:bodyPr/>
          <a:lstStyle/>
          <a:p>
            <a:pPr>
              <a:defRPr/>
            </a:pPr>
            <a:r>
              <a:rPr lang="nl-NL"/>
              <a:t>Economie Integraal vwo (Hans Vermeulen)</a:t>
            </a:r>
            <a:endParaRPr lang="en-US"/>
          </a:p>
        </p:txBody>
      </p:sp>
      <p:sp>
        <p:nvSpPr>
          <p:cNvPr id="6" name="Tijdelijke aanduiding voor dianummer 5">
            <a:extLst>
              <a:ext uri="{FF2B5EF4-FFF2-40B4-BE49-F238E27FC236}">
                <a16:creationId xmlns:a16="http://schemas.microsoft.com/office/drawing/2014/main" id="{73A8EE2B-EC0F-9948-9886-9D095FCB33E5}"/>
              </a:ext>
            </a:extLst>
          </p:cNvPr>
          <p:cNvSpPr>
            <a:spLocks noGrp="1"/>
          </p:cNvSpPr>
          <p:nvPr>
            <p:ph type="sldNum" sz="quarter" idx="12"/>
          </p:nvPr>
        </p:nvSpPr>
        <p:spPr>
          <a:xfrm>
            <a:off x="8113639" y="6228995"/>
            <a:ext cx="573161" cy="365125"/>
          </a:xfrm>
        </p:spPr>
        <p:txBody>
          <a:bodyPr/>
          <a:lstStyle/>
          <a:p>
            <a:pPr>
              <a:defRPr/>
            </a:pPr>
            <a:fld id="{ABFD0266-4EFF-4C51-AC49-41D854819F4F}" type="slidenum">
              <a:rPr lang="en-US" smtClean="0"/>
              <a:pPr>
                <a:defRPr/>
              </a:pPr>
              <a:t>10</a:t>
            </a:fld>
            <a:endParaRPr lang="en-US" dirty="0"/>
          </a:p>
        </p:txBody>
      </p:sp>
      <p:sp>
        <p:nvSpPr>
          <p:cNvPr id="7" name="Titel 26">
            <a:extLst>
              <a:ext uri="{FF2B5EF4-FFF2-40B4-BE49-F238E27FC236}">
                <a16:creationId xmlns:a16="http://schemas.microsoft.com/office/drawing/2014/main" id="{F3B0C80B-95BC-A04A-B64C-6D2C68A60565}"/>
              </a:ext>
            </a:extLst>
          </p:cNvPr>
          <p:cNvSpPr txBox="1">
            <a:spLocks/>
          </p:cNvSpPr>
          <p:nvPr/>
        </p:nvSpPr>
        <p:spPr>
          <a:xfrm>
            <a:off x="2283753" y="555389"/>
            <a:ext cx="5542006" cy="511156"/>
          </a:xfrm>
          <a:prstGeom prst="rect">
            <a:avLst/>
          </a:prstGeom>
        </p:spPr>
        <p:txBody>
          <a:bodyPr/>
          <a:lstStyle>
            <a:lvl1pPr algn="l" rtl="0" eaLnBrk="1" fontAlgn="base" hangingPunct="1">
              <a:spcBef>
                <a:spcPct val="0"/>
              </a:spcBef>
              <a:spcAft>
                <a:spcPct val="0"/>
              </a:spcAft>
              <a:defRPr sz="3000" b="1" kern="1200">
                <a:solidFill>
                  <a:srgbClr val="8A0000"/>
                </a:solidFill>
                <a:latin typeface="Arial" pitchFamily="34" charset="0"/>
                <a:ea typeface="+mj-ea"/>
                <a:cs typeface="Arial" pitchFamily="34" charset="0"/>
              </a:defRPr>
            </a:lvl1pPr>
            <a:lvl2pPr algn="l" rtl="0" eaLnBrk="1" fontAlgn="base" hangingPunct="1">
              <a:spcBef>
                <a:spcPct val="0"/>
              </a:spcBef>
              <a:spcAft>
                <a:spcPct val="0"/>
              </a:spcAft>
              <a:defRPr sz="3000" b="1">
                <a:solidFill>
                  <a:srgbClr val="8A0000"/>
                </a:solidFill>
                <a:latin typeface="Arial" charset="0"/>
                <a:cs typeface="Arial" charset="0"/>
              </a:defRPr>
            </a:lvl2pPr>
            <a:lvl3pPr algn="l" rtl="0" eaLnBrk="1" fontAlgn="base" hangingPunct="1">
              <a:spcBef>
                <a:spcPct val="0"/>
              </a:spcBef>
              <a:spcAft>
                <a:spcPct val="0"/>
              </a:spcAft>
              <a:defRPr sz="3000" b="1">
                <a:solidFill>
                  <a:srgbClr val="8A0000"/>
                </a:solidFill>
                <a:latin typeface="Arial" charset="0"/>
                <a:cs typeface="Arial" charset="0"/>
              </a:defRPr>
            </a:lvl3pPr>
            <a:lvl4pPr algn="l" rtl="0" eaLnBrk="1" fontAlgn="base" hangingPunct="1">
              <a:spcBef>
                <a:spcPct val="0"/>
              </a:spcBef>
              <a:spcAft>
                <a:spcPct val="0"/>
              </a:spcAft>
              <a:defRPr sz="3000" b="1">
                <a:solidFill>
                  <a:srgbClr val="8A0000"/>
                </a:solidFill>
                <a:latin typeface="Arial" charset="0"/>
                <a:cs typeface="Arial" charset="0"/>
              </a:defRPr>
            </a:lvl4pPr>
            <a:lvl5pPr algn="l" rtl="0" eaLnBrk="1" fontAlgn="base" hangingPunct="1">
              <a:spcBef>
                <a:spcPct val="0"/>
              </a:spcBef>
              <a:spcAft>
                <a:spcPct val="0"/>
              </a:spcAft>
              <a:defRPr sz="3000" b="1">
                <a:solidFill>
                  <a:srgbClr val="8A0000"/>
                </a:solidFill>
                <a:latin typeface="Arial" charset="0"/>
                <a:cs typeface="Arial" charset="0"/>
              </a:defRPr>
            </a:lvl5pPr>
            <a:lvl6pPr marL="457200" algn="l" rtl="0" eaLnBrk="1" fontAlgn="base" hangingPunct="1">
              <a:spcBef>
                <a:spcPct val="0"/>
              </a:spcBef>
              <a:spcAft>
                <a:spcPct val="0"/>
              </a:spcAft>
              <a:defRPr sz="3000" b="1">
                <a:solidFill>
                  <a:srgbClr val="8A0000"/>
                </a:solidFill>
                <a:latin typeface="Arial" charset="0"/>
                <a:cs typeface="Arial" charset="0"/>
              </a:defRPr>
            </a:lvl6pPr>
            <a:lvl7pPr marL="914400" algn="l" rtl="0" eaLnBrk="1" fontAlgn="base" hangingPunct="1">
              <a:spcBef>
                <a:spcPct val="0"/>
              </a:spcBef>
              <a:spcAft>
                <a:spcPct val="0"/>
              </a:spcAft>
              <a:defRPr sz="3000" b="1">
                <a:solidFill>
                  <a:srgbClr val="8A0000"/>
                </a:solidFill>
                <a:latin typeface="Arial" charset="0"/>
                <a:cs typeface="Arial" charset="0"/>
              </a:defRPr>
            </a:lvl7pPr>
            <a:lvl8pPr marL="1371600" algn="l" rtl="0" eaLnBrk="1" fontAlgn="base" hangingPunct="1">
              <a:spcBef>
                <a:spcPct val="0"/>
              </a:spcBef>
              <a:spcAft>
                <a:spcPct val="0"/>
              </a:spcAft>
              <a:defRPr sz="3000" b="1">
                <a:solidFill>
                  <a:srgbClr val="8A0000"/>
                </a:solidFill>
                <a:latin typeface="Arial" charset="0"/>
                <a:cs typeface="Arial" charset="0"/>
              </a:defRPr>
            </a:lvl8pPr>
            <a:lvl9pPr marL="1828800" algn="l" rtl="0" eaLnBrk="1" fontAlgn="base" hangingPunct="1">
              <a:spcBef>
                <a:spcPct val="0"/>
              </a:spcBef>
              <a:spcAft>
                <a:spcPct val="0"/>
              </a:spcAft>
              <a:defRPr sz="3000" b="1">
                <a:solidFill>
                  <a:srgbClr val="8A0000"/>
                </a:solidFill>
                <a:latin typeface="Arial" charset="0"/>
                <a:cs typeface="Arial" charset="0"/>
              </a:defRPr>
            </a:lvl9pPr>
          </a:lstStyle>
          <a:p>
            <a:r>
              <a:rPr lang="nl-NL" sz="2400" dirty="0"/>
              <a:t>Externe effecten in model</a:t>
            </a:r>
          </a:p>
        </p:txBody>
      </p:sp>
      <p:cxnSp>
        <p:nvCxnSpPr>
          <p:cNvPr id="8" name="Rechte verbindingslijn 7">
            <a:extLst>
              <a:ext uri="{FF2B5EF4-FFF2-40B4-BE49-F238E27FC236}">
                <a16:creationId xmlns:a16="http://schemas.microsoft.com/office/drawing/2014/main" id="{C79EF1D5-3BC0-4645-A5FE-5E29245D68BB}"/>
              </a:ext>
            </a:extLst>
          </p:cNvPr>
          <p:cNvCxnSpPr/>
          <p:nvPr/>
        </p:nvCxnSpPr>
        <p:spPr>
          <a:xfrm>
            <a:off x="5255112" y="1710100"/>
            <a:ext cx="0" cy="3528392"/>
          </a:xfrm>
          <a:prstGeom prst="line">
            <a:avLst/>
          </a:prstGeom>
          <a:ln w="38100"/>
        </p:spPr>
        <p:style>
          <a:lnRef idx="2">
            <a:schemeClr val="dk1"/>
          </a:lnRef>
          <a:fillRef idx="0">
            <a:schemeClr val="dk1"/>
          </a:fillRef>
          <a:effectRef idx="1">
            <a:schemeClr val="dk1"/>
          </a:effectRef>
          <a:fontRef idx="minor">
            <a:schemeClr val="tx1"/>
          </a:fontRef>
        </p:style>
      </p:cxnSp>
      <p:cxnSp>
        <p:nvCxnSpPr>
          <p:cNvPr id="9" name="Rechte verbindingslijn 8">
            <a:extLst>
              <a:ext uri="{FF2B5EF4-FFF2-40B4-BE49-F238E27FC236}">
                <a16:creationId xmlns:a16="http://schemas.microsoft.com/office/drawing/2014/main" id="{FF1A1214-AA1B-E342-92B9-8EB089EA20BD}"/>
              </a:ext>
            </a:extLst>
          </p:cNvPr>
          <p:cNvCxnSpPr/>
          <p:nvPr/>
        </p:nvCxnSpPr>
        <p:spPr>
          <a:xfrm flipH="1">
            <a:off x="5255112" y="5238492"/>
            <a:ext cx="3592016"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0" name="Rechte verbindingslijn 9">
            <a:extLst>
              <a:ext uri="{FF2B5EF4-FFF2-40B4-BE49-F238E27FC236}">
                <a16:creationId xmlns:a16="http://schemas.microsoft.com/office/drawing/2014/main" id="{CBB72583-295E-0F4D-B73C-E4904B8CC8A8}"/>
              </a:ext>
            </a:extLst>
          </p:cNvPr>
          <p:cNvCxnSpPr/>
          <p:nvPr/>
        </p:nvCxnSpPr>
        <p:spPr>
          <a:xfrm>
            <a:off x="5255112" y="1710100"/>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a:extLst>
              <a:ext uri="{FF2B5EF4-FFF2-40B4-BE49-F238E27FC236}">
                <a16:creationId xmlns:a16="http://schemas.microsoft.com/office/drawing/2014/main" id="{C6950640-02B8-954C-AF32-D7DAB0027FB0}"/>
              </a:ext>
            </a:extLst>
          </p:cNvPr>
          <p:cNvCxnSpPr/>
          <p:nvPr/>
        </p:nvCxnSpPr>
        <p:spPr>
          <a:xfrm>
            <a:off x="5255112" y="2430180"/>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a:extLst>
              <a:ext uri="{FF2B5EF4-FFF2-40B4-BE49-F238E27FC236}">
                <a16:creationId xmlns:a16="http://schemas.microsoft.com/office/drawing/2014/main" id="{5CE001E1-A1A1-BB43-8AB0-A2B92317C109}"/>
              </a:ext>
            </a:extLst>
          </p:cNvPr>
          <p:cNvCxnSpPr/>
          <p:nvPr/>
        </p:nvCxnSpPr>
        <p:spPr>
          <a:xfrm>
            <a:off x="5255112" y="3150260"/>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a:extLst>
              <a:ext uri="{FF2B5EF4-FFF2-40B4-BE49-F238E27FC236}">
                <a16:creationId xmlns:a16="http://schemas.microsoft.com/office/drawing/2014/main" id="{3CA94676-78B6-D549-93F7-9FBDE3477652}"/>
              </a:ext>
            </a:extLst>
          </p:cNvPr>
          <p:cNvCxnSpPr/>
          <p:nvPr/>
        </p:nvCxnSpPr>
        <p:spPr>
          <a:xfrm>
            <a:off x="5255112" y="3870340"/>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a:extLst>
              <a:ext uri="{FF2B5EF4-FFF2-40B4-BE49-F238E27FC236}">
                <a16:creationId xmlns:a16="http://schemas.microsoft.com/office/drawing/2014/main" id="{5FBCE34C-890A-0E43-A6BA-795A5392265F}"/>
              </a:ext>
            </a:extLst>
          </p:cNvPr>
          <p:cNvCxnSpPr/>
          <p:nvPr/>
        </p:nvCxnSpPr>
        <p:spPr>
          <a:xfrm>
            <a:off x="5255112" y="4590420"/>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a:extLst>
              <a:ext uri="{FF2B5EF4-FFF2-40B4-BE49-F238E27FC236}">
                <a16:creationId xmlns:a16="http://schemas.microsoft.com/office/drawing/2014/main" id="{83CF6007-B01E-3047-9CDC-6DE141D2FE5A}"/>
              </a:ext>
            </a:extLst>
          </p:cNvPr>
          <p:cNvCxnSpPr/>
          <p:nvPr/>
        </p:nvCxnSpPr>
        <p:spPr>
          <a:xfrm>
            <a:off x="5975192" y="1710100"/>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Rechte verbindingslijn 15">
            <a:extLst>
              <a:ext uri="{FF2B5EF4-FFF2-40B4-BE49-F238E27FC236}">
                <a16:creationId xmlns:a16="http://schemas.microsoft.com/office/drawing/2014/main" id="{51D1999A-6E4F-8344-AF75-40A86C17DD3F}"/>
              </a:ext>
            </a:extLst>
          </p:cNvPr>
          <p:cNvCxnSpPr/>
          <p:nvPr/>
        </p:nvCxnSpPr>
        <p:spPr>
          <a:xfrm>
            <a:off x="6695272" y="1710100"/>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Rechte verbindingslijn 16">
            <a:extLst>
              <a:ext uri="{FF2B5EF4-FFF2-40B4-BE49-F238E27FC236}">
                <a16:creationId xmlns:a16="http://schemas.microsoft.com/office/drawing/2014/main" id="{7F3E88DA-14C4-714A-A9F2-7B7215AE59AC}"/>
              </a:ext>
            </a:extLst>
          </p:cNvPr>
          <p:cNvCxnSpPr/>
          <p:nvPr/>
        </p:nvCxnSpPr>
        <p:spPr>
          <a:xfrm>
            <a:off x="7415352" y="1710100"/>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Rechte verbindingslijn 17">
            <a:extLst>
              <a:ext uri="{FF2B5EF4-FFF2-40B4-BE49-F238E27FC236}">
                <a16:creationId xmlns:a16="http://schemas.microsoft.com/office/drawing/2014/main" id="{69D69BF4-4069-E14B-91E0-79CB29F04BB4}"/>
              </a:ext>
            </a:extLst>
          </p:cNvPr>
          <p:cNvCxnSpPr/>
          <p:nvPr/>
        </p:nvCxnSpPr>
        <p:spPr>
          <a:xfrm>
            <a:off x="8135432" y="1710100"/>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Rechte verbindingslijn 18">
            <a:extLst>
              <a:ext uri="{FF2B5EF4-FFF2-40B4-BE49-F238E27FC236}">
                <a16:creationId xmlns:a16="http://schemas.microsoft.com/office/drawing/2014/main" id="{4BFAC454-0D96-F048-8B60-4A5AE9169FB9}"/>
              </a:ext>
            </a:extLst>
          </p:cNvPr>
          <p:cNvCxnSpPr/>
          <p:nvPr/>
        </p:nvCxnSpPr>
        <p:spPr>
          <a:xfrm>
            <a:off x="8855512" y="1710100"/>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kstvak 19">
            <a:extLst>
              <a:ext uri="{FF2B5EF4-FFF2-40B4-BE49-F238E27FC236}">
                <a16:creationId xmlns:a16="http://schemas.microsoft.com/office/drawing/2014/main" id="{07617FA7-A259-DC47-81C9-AA02153C7BB0}"/>
              </a:ext>
            </a:extLst>
          </p:cNvPr>
          <p:cNvSpPr txBox="1"/>
          <p:nvPr/>
        </p:nvSpPr>
        <p:spPr>
          <a:xfrm>
            <a:off x="6948264" y="5676363"/>
            <a:ext cx="2087238" cy="369332"/>
          </a:xfrm>
          <a:prstGeom prst="rect">
            <a:avLst/>
          </a:prstGeom>
          <a:noFill/>
        </p:spPr>
        <p:txBody>
          <a:bodyPr wrap="none" rtlCol="0">
            <a:spAutoFit/>
          </a:bodyPr>
          <a:lstStyle/>
          <a:p>
            <a:r>
              <a:rPr lang="nl-NL" dirty="0"/>
              <a:t>hoeveelheid × 1.000</a:t>
            </a:r>
          </a:p>
        </p:txBody>
      </p:sp>
      <p:sp>
        <p:nvSpPr>
          <p:cNvPr id="21" name="Tekstvak 20">
            <a:extLst>
              <a:ext uri="{FF2B5EF4-FFF2-40B4-BE49-F238E27FC236}">
                <a16:creationId xmlns:a16="http://schemas.microsoft.com/office/drawing/2014/main" id="{721B3B16-F480-7049-BB7B-0C876B721BDC}"/>
              </a:ext>
            </a:extLst>
          </p:cNvPr>
          <p:cNvSpPr txBox="1"/>
          <p:nvPr/>
        </p:nvSpPr>
        <p:spPr>
          <a:xfrm rot="16200000">
            <a:off x="4419484" y="1961198"/>
            <a:ext cx="583814" cy="369332"/>
          </a:xfrm>
          <a:prstGeom prst="rect">
            <a:avLst/>
          </a:prstGeom>
          <a:noFill/>
        </p:spPr>
        <p:txBody>
          <a:bodyPr wrap="none" rtlCol="0">
            <a:spAutoFit/>
          </a:bodyPr>
          <a:lstStyle/>
          <a:p>
            <a:r>
              <a:rPr lang="nl-NL" dirty="0"/>
              <a:t>prijs</a:t>
            </a:r>
          </a:p>
        </p:txBody>
      </p:sp>
      <p:sp>
        <p:nvSpPr>
          <p:cNvPr id="22" name="Tekstvak 21">
            <a:extLst>
              <a:ext uri="{FF2B5EF4-FFF2-40B4-BE49-F238E27FC236}">
                <a16:creationId xmlns:a16="http://schemas.microsoft.com/office/drawing/2014/main" id="{16A8BA53-C488-8845-A5D4-E0598BDA1703}"/>
              </a:ext>
            </a:extLst>
          </p:cNvPr>
          <p:cNvSpPr txBox="1"/>
          <p:nvPr/>
        </p:nvSpPr>
        <p:spPr>
          <a:xfrm>
            <a:off x="4751056" y="4374396"/>
            <a:ext cx="535724" cy="369332"/>
          </a:xfrm>
          <a:prstGeom prst="rect">
            <a:avLst/>
          </a:prstGeom>
          <a:noFill/>
        </p:spPr>
        <p:txBody>
          <a:bodyPr wrap="none" rtlCol="0">
            <a:spAutoFit/>
          </a:bodyPr>
          <a:lstStyle/>
          <a:p>
            <a:r>
              <a:rPr lang="nl-NL" dirty="0"/>
              <a:t>200</a:t>
            </a:r>
          </a:p>
        </p:txBody>
      </p:sp>
      <p:sp>
        <p:nvSpPr>
          <p:cNvPr id="23" name="Tekstvak 22">
            <a:extLst>
              <a:ext uri="{FF2B5EF4-FFF2-40B4-BE49-F238E27FC236}">
                <a16:creationId xmlns:a16="http://schemas.microsoft.com/office/drawing/2014/main" id="{A5DFBF18-E7B1-8141-BF77-593D7CF48BF7}"/>
              </a:ext>
            </a:extLst>
          </p:cNvPr>
          <p:cNvSpPr txBox="1"/>
          <p:nvPr/>
        </p:nvSpPr>
        <p:spPr>
          <a:xfrm>
            <a:off x="4751056" y="3654316"/>
            <a:ext cx="535724" cy="369332"/>
          </a:xfrm>
          <a:prstGeom prst="rect">
            <a:avLst/>
          </a:prstGeom>
          <a:noFill/>
        </p:spPr>
        <p:txBody>
          <a:bodyPr wrap="none" rtlCol="0">
            <a:spAutoFit/>
          </a:bodyPr>
          <a:lstStyle/>
          <a:p>
            <a:r>
              <a:rPr lang="nl-NL" dirty="0"/>
              <a:t>400</a:t>
            </a:r>
          </a:p>
        </p:txBody>
      </p:sp>
      <p:sp>
        <p:nvSpPr>
          <p:cNvPr id="24" name="Tekstvak 23">
            <a:extLst>
              <a:ext uri="{FF2B5EF4-FFF2-40B4-BE49-F238E27FC236}">
                <a16:creationId xmlns:a16="http://schemas.microsoft.com/office/drawing/2014/main" id="{8BAD9EDC-CECB-6E43-BC28-FB4EA9A1FA70}"/>
              </a:ext>
            </a:extLst>
          </p:cNvPr>
          <p:cNvSpPr txBox="1"/>
          <p:nvPr/>
        </p:nvSpPr>
        <p:spPr>
          <a:xfrm>
            <a:off x="4751056" y="3006244"/>
            <a:ext cx="535724" cy="369332"/>
          </a:xfrm>
          <a:prstGeom prst="rect">
            <a:avLst/>
          </a:prstGeom>
          <a:noFill/>
        </p:spPr>
        <p:txBody>
          <a:bodyPr wrap="none" rtlCol="0">
            <a:spAutoFit/>
          </a:bodyPr>
          <a:lstStyle/>
          <a:p>
            <a:r>
              <a:rPr lang="nl-NL" dirty="0"/>
              <a:t>600</a:t>
            </a:r>
          </a:p>
        </p:txBody>
      </p:sp>
      <p:sp>
        <p:nvSpPr>
          <p:cNvPr id="25" name="Tekstvak 24">
            <a:extLst>
              <a:ext uri="{FF2B5EF4-FFF2-40B4-BE49-F238E27FC236}">
                <a16:creationId xmlns:a16="http://schemas.microsoft.com/office/drawing/2014/main" id="{BDC5631D-B88C-4A48-870E-FF2ADE2833D8}"/>
              </a:ext>
            </a:extLst>
          </p:cNvPr>
          <p:cNvSpPr txBox="1"/>
          <p:nvPr/>
        </p:nvSpPr>
        <p:spPr>
          <a:xfrm>
            <a:off x="4751056" y="2276872"/>
            <a:ext cx="535724" cy="369332"/>
          </a:xfrm>
          <a:prstGeom prst="rect">
            <a:avLst/>
          </a:prstGeom>
          <a:noFill/>
        </p:spPr>
        <p:txBody>
          <a:bodyPr wrap="none" rtlCol="0">
            <a:spAutoFit/>
          </a:bodyPr>
          <a:lstStyle/>
          <a:p>
            <a:r>
              <a:rPr lang="nl-NL" dirty="0"/>
              <a:t>800</a:t>
            </a:r>
          </a:p>
        </p:txBody>
      </p:sp>
      <p:sp>
        <p:nvSpPr>
          <p:cNvPr id="26" name="Tekstvak 25">
            <a:extLst>
              <a:ext uri="{FF2B5EF4-FFF2-40B4-BE49-F238E27FC236}">
                <a16:creationId xmlns:a16="http://schemas.microsoft.com/office/drawing/2014/main" id="{EB3F18F3-72D8-E247-8497-09EA4D2DD899}"/>
              </a:ext>
            </a:extLst>
          </p:cNvPr>
          <p:cNvSpPr txBox="1"/>
          <p:nvPr/>
        </p:nvSpPr>
        <p:spPr>
          <a:xfrm>
            <a:off x="4646281" y="1566084"/>
            <a:ext cx="652743" cy="369332"/>
          </a:xfrm>
          <a:prstGeom prst="rect">
            <a:avLst/>
          </a:prstGeom>
          <a:noFill/>
        </p:spPr>
        <p:txBody>
          <a:bodyPr wrap="none" rtlCol="0">
            <a:spAutoFit/>
          </a:bodyPr>
          <a:lstStyle/>
          <a:p>
            <a:r>
              <a:rPr lang="nl-NL" dirty="0"/>
              <a:t>1000</a:t>
            </a:r>
          </a:p>
        </p:txBody>
      </p:sp>
      <p:sp>
        <p:nvSpPr>
          <p:cNvPr id="27" name="Tekstvak 26">
            <a:extLst>
              <a:ext uri="{FF2B5EF4-FFF2-40B4-BE49-F238E27FC236}">
                <a16:creationId xmlns:a16="http://schemas.microsoft.com/office/drawing/2014/main" id="{3CE68701-B278-5149-B9A9-1392B0C5201F}"/>
              </a:ext>
            </a:extLst>
          </p:cNvPr>
          <p:cNvSpPr txBox="1"/>
          <p:nvPr/>
        </p:nvSpPr>
        <p:spPr>
          <a:xfrm>
            <a:off x="5759168" y="5310500"/>
            <a:ext cx="418704" cy="369332"/>
          </a:xfrm>
          <a:prstGeom prst="rect">
            <a:avLst/>
          </a:prstGeom>
          <a:noFill/>
        </p:spPr>
        <p:txBody>
          <a:bodyPr wrap="none" rtlCol="0">
            <a:spAutoFit/>
          </a:bodyPr>
          <a:lstStyle/>
          <a:p>
            <a:r>
              <a:rPr lang="nl-NL" dirty="0"/>
              <a:t>50</a:t>
            </a:r>
          </a:p>
        </p:txBody>
      </p:sp>
      <p:sp>
        <p:nvSpPr>
          <p:cNvPr id="28" name="Tekstvak 27">
            <a:extLst>
              <a:ext uri="{FF2B5EF4-FFF2-40B4-BE49-F238E27FC236}">
                <a16:creationId xmlns:a16="http://schemas.microsoft.com/office/drawing/2014/main" id="{AAD02B77-946F-604F-A4C8-228031500D3C}"/>
              </a:ext>
            </a:extLst>
          </p:cNvPr>
          <p:cNvSpPr txBox="1"/>
          <p:nvPr/>
        </p:nvSpPr>
        <p:spPr>
          <a:xfrm>
            <a:off x="6492592" y="5310500"/>
            <a:ext cx="535724" cy="369332"/>
          </a:xfrm>
          <a:prstGeom prst="rect">
            <a:avLst/>
          </a:prstGeom>
          <a:noFill/>
        </p:spPr>
        <p:txBody>
          <a:bodyPr wrap="none" rtlCol="0">
            <a:spAutoFit/>
          </a:bodyPr>
          <a:lstStyle/>
          <a:p>
            <a:r>
              <a:rPr lang="nl-NL" dirty="0"/>
              <a:t>100</a:t>
            </a:r>
          </a:p>
        </p:txBody>
      </p:sp>
      <p:sp>
        <p:nvSpPr>
          <p:cNvPr id="29" name="Tekstvak 28">
            <a:extLst>
              <a:ext uri="{FF2B5EF4-FFF2-40B4-BE49-F238E27FC236}">
                <a16:creationId xmlns:a16="http://schemas.microsoft.com/office/drawing/2014/main" id="{CD8C3108-BC55-4F48-A276-E7FCE875037A}"/>
              </a:ext>
            </a:extLst>
          </p:cNvPr>
          <p:cNvSpPr txBox="1"/>
          <p:nvPr/>
        </p:nvSpPr>
        <p:spPr>
          <a:xfrm>
            <a:off x="7212672" y="5310500"/>
            <a:ext cx="535724" cy="369332"/>
          </a:xfrm>
          <a:prstGeom prst="rect">
            <a:avLst/>
          </a:prstGeom>
          <a:noFill/>
        </p:spPr>
        <p:txBody>
          <a:bodyPr wrap="none" rtlCol="0">
            <a:spAutoFit/>
          </a:bodyPr>
          <a:lstStyle/>
          <a:p>
            <a:r>
              <a:rPr lang="nl-NL" dirty="0"/>
              <a:t>150</a:t>
            </a:r>
          </a:p>
        </p:txBody>
      </p:sp>
      <p:sp>
        <p:nvSpPr>
          <p:cNvPr id="30" name="Tekstvak 29">
            <a:extLst>
              <a:ext uri="{FF2B5EF4-FFF2-40B4-BE49-F238E27FC236}">
                <a16:creationId xmlns:a16="http://schemas.microsoft.com/office/drawing/2014/main" id="{5B59D064-A7D9-BC49-8141-CFC5F9F850AD}"/>
              </a:ext>
            </a:extLst>
          </p:cNvPr>
          <p:cNvSpPr txBox="1"/>
          <p:nvPr/>
        </p:nvSpPr>
        <p:spPr>
          <a:xfrm>
            <a:off x="7932752" y="5310500"/>
            <a:ext cx="535724" cy="369332"/>
          </a:xfrm>
          <a:prstGeom prst="rect">
            <a:avLst/>
          </a:prstGeom>
          <a:noFill/>
        </p:spPr>
        <p:txBody>
          <a:bodyPr wrap="none" rtlCol="0">
            <a:spAutoFit/>
          </a:bodyPr>
          <a:lstStyle/>
          <a:p>
            <a:r>
              <a:rPr lang="nl-NL" dirty="0"/>
              <a:t>200</a:t>
            </a:r>
          </a:p>
        </p:txBody>
      </p:sp>
      <p:sp>
        <p:nvSpPr>
          <p:cNvPr id="31" name="Tekstvak 30">
            <a:extLst>
              <a:ext uri="{FF2B5EF4-FFF2-40B4-BE49-F238E27FC236}">
                <a16:creationId xmlns:a16="http://schemas.microsoft.com/office/drawing/2014/main" id="{4C30C77A-28C1-0A48-B309-5C595AD78844}"/>
              </a:ext>
            </a:extLst>
          </p:cNvPr>
          <p:cNvSpPr txBox="1"/>
          <p:nvPr/>
        </p:nvSpPr>
        <p:spPr>
          <a:xfrm>
            <a:off x="8580824" y="5310500"/>
            <a:ext cx="535724" cy="369332"/>
          </a:xfrm>
          <a:prstGeom prst="rect">
            <a:avLst/>
          </a:prstGeom>
          <a:noFill/>
        </p:spPr>
        <p:txBody>
          <a:bodyPr wrap="none" rtlCol="0">
            <a:spAutoFit/>
          </a:bodyPr>
          <a:lstStyle/>
          <a:p>
            <a:r>
              <a:rPr lang="nl-NL" dirty="0"/>
              <a:t>250</a:t>
            </a:r>
          </a:p>
        </p:txBody>
      </p:sp>
      <p:cxnSp>
        <p:nvCxnSpPr>
          <p:cNvPr id="32" name="Rechte verbindingslijn 31">
            <a:extLst>
              <a:ext uri="{FF2B5EF4-FFF2-40B4-BE49-F238E27FC236}">
                <a16:creationId xmlns:a16="http://schemas.microsoft.com/office/drawing/2014/main" id="{027BDE39-1953-9C4F-BB36-CDE002504D81}"/>
              </a:ext>
            </a:extLst>
          </p:cNvPr>
          <p:cNvCxnSpPr/>
          <p:nvPr/>
        </p:nvCxnSpPr>
        <p:spPr>
          <a:xfrm>
            <a:off x="5255112" y="1710100"/>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33" name="Rechthoek 32">
            <a:extLst>
              <a:ext uri="{FF2B5EF4-FFF2-40B4-BE49-F238E27FC236}">
                <a16:creationId xmlns:a16="http://schemas.microsoft.com/office/drawing/2014/main" id="{CC48D75C-B201-2846-B515-859E473DAC6C}"/>
              </a:ext>
            </a:extLst>
          </p:cNvPr>
          <p:cNvSpPr/>
          <p:nvPr/>
        </p:nvSpPr>
        <p:spPr>
          <a:xfrm>
            <a:off x="5547421" y="1741975"/>
            <a:ext cx="409086" cy="369332"/>
          </a:xfrm>
          <a:prstGeom prst="rect">
            <a:avLst/>
          </a:prstGeom>
        </p:spPr>
        <p:txBody>
          <a:bodyPr wrap="none">
            <a:spAutoFit/>
          </a:bodyPr>
          <a:lstStyle/>
          <a:p>
            <a:r>
              <a:rPr lang="nl-NL" dirty="0" err="1"/>
              <a:t>Q</a:t>
            </a:r>
            <a:r>
              <a:rPr lang="nl-NL" baseline="-25000" dirty="0" err="1"/>
              <a:t>v</a:t>
            </a:r>
            <a:endParaRPr lang="nl-NL" dirty="0"/>
          </a:p>
        </p:txBody>
      </p:sp>
      <p:cxnSp>
        <p:nvCxnSpPr>
          <p:cNvPr id="34" name="Rechte verbindingslijn 33">
            <a:extLst>
              <a:ext uri="{FF2B5EF4-FFF2-40B4-BE49-F238E27FC236}">
                <a16:creationId xmlns:a16="http://schemas.microsoft.com/office/drawing/2014/main" id="{D92A59DA-17E7-B047-AA62-59074F5D9B68}"/>
              </a:ext>
            </a:extLst>
          </p:cNvPr>
          <p:cNvCxnSpPr/>
          <p:nvPr/>
        </p:nvCxnSpPr>
        <p:spPr>
          <a:xfrm flipV="1">
            <a:off x="5255112" y="2780928"/>
            <a:ext cx="3592016" cy="1809493"/>
          </a:xfrm>
          <a:prstGeom prst="line">
            <a:avLst/>
          </a:prstGeom>
        </p:spPr>
        <p:style>
          <a:lnRef idx="3">
            <a:schemeClr val="accent4"/>
          </a:lnRef>
          <a:fillRef idx="0">
            <a:schemeClr val="accent4"/>
          </a:fillRef>
          <a:effectRef idx="2">
            <a:schemeClr val="accent4"/>
          </a:effectRef>
          <a:fontRef idx="minor">
            <a:schemeClr val="tx1"/>
          </a:fontRef>
        </p:style>
      </p:cxnSp>
      <p:sp>
        <p:nvSpPr>
          <p:cNvPr id="35" name="Rechthoek 34">
            <a:extLst>
              <a:ext uri="{FF2B5EF4-FFF2-40B4-BE49-F238E27FC236}">
                <a16:creationId xmlns:a16="http://schemas.microsoft.com/office/drawing/2014/main" id="{FB1958F3-E051-564D-BABD-A07C1CEBE5C1}"/>
              </a:ext>
            </a:extLst>
          </p:cNvPr>
          <p:cNvSpPr/>
          <p:nvPr/>
        </p:nvSpPr>
        <p:spPr>
          <a:xfrm>
            <a:off x="8514149" y="2825794"/>
            <a:ext cx="413896" cy="369332"/>
          </a:xfrm>
          <a:prstGeom prst="rect">
            <a:avLst/>
          </a:prstGeom>
        </p:spPr>
        <p:txBody>
          <a:bodyPr wrap="none">
            <a:spAutoFit/>
          </a:bodyPr>
          <a:lstStyle/>
          <a:p>
            <a:r>
              <a:rPr lang="nl-NL" dirty="0" err="1"/>
              <a:t>Q</a:t>
            </a:r>
            <a:r>
              <a:rPr lang="nl-NL" baseline="-25000" dirty="0" err="1"/>
              <a:t>a</a:t>
            </a:r>
            <a:endParaRPr lang="nl-NL" dirty="0"/>
          </a:p>
        </p:txBody>
      </p:sp>
      <p:sp>
        <p:nvSpPr>
          <p:cNvPr id="36" name="Rechthoek 35">
            <a:extLst>
              <a:ext uri="{FF2B5EF4-FFF2-40B4-BE49-F238E27FC236}">
                <a16:creationId xmlns:a16="http://schemas.microsoft.com/office/drawing/2014/main" id="{98028BAD-2E85-C14D-9CF3-5601F37C4B11}"/>
              </a:ext>
            </a:extLst>
          </p:cNvPr>
          <p:cNvSpPr/>
          <p:nvPr/>
        </p:nvSpPr>
        <p:spPr>
          <a:xfrm>
            <a:off x="8480246" y="1818323"/>
            <a:ext cx="465192" cy="369332"/>
          </a:xfrm>
          <a:prstGeom prst="rect">
            <a:avLst/>
          </a:prstGeom>
        </p:spPr>
        <p:txBody>
          <a:bodyPr wrap="none">
            <a:spAutoFit/>
          </a:bodyPr>
          <a:lstStyle/>
          <a:p>
            <a:r>
              <a:rPr lang="nl-NL" dirty="0" err="1">
                <a:solidFill>
                  <a:srgbClr val="C00000"/>
                </a:solidFill>
              </a:rPr>
              <a:t>Q’</a:t>
            </a:r>
            <a:r>
              <a:rPr lang="nl-NL" baseline="-25000" dirty="0" err="1">
                <a:solidFill>
                  <a:srgbClr val="C00000"/>
                </a:solidFill>
              </a:rPr>
              <a:t>a</a:t>
            </a:r>
            <a:endParaRPr lang="nl-NL" dirty="0">
              <a:solidFill>
                <a:srgbClr val="C00000"/>
              </a:solidFill>
            </a:endParaRPr>
          </a:p>
        </p:txBody>
      </p:sp>
      <p:sp>
        <p:nvSpPr>
          <p:cNvPr id="37" name="Tijdelijke aanduiding voor inhoud 2">
            <a:extLst>
              <a:ext uri="{FF2B5EF4-FFF2-40B4-BE49-F238E27FC236}">
                <a16:creationId xmlns:a16="http://schemas.microsoft.com/office/drawing/2014/main" id="{153416A2-B511-E94F-B5D3-97A654C5B8D8}"/>
              </a:ext>
            </a:extLst>
          </p:cNvPr>
          <p:cNvSpPr txBox="1">
            <a:spLocks/>
          </p:cNvSpPr>
          <p:nvPr/>
        </p:nvSpPr>
        <p:spPr>
          <a:xfrm>
            <a:off x="457200" y="2922266"/>
            <a:ext cx="4038600" cy="350713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nl-NL" sz="1600" dirty="0"/>
              <a:t>Marktmodel van een vliegreis naar Egypte: </a:t>
            </a:r>
          </a:p>
          <a:p>
            <a:pPr marL="0" indent="0">
              <a:buFont typeface="Arial" pitchFamily="34" charset="0"/>
              <a:buNone/>
            </a:pPr>
            <a:r>
              <a:rPr lang="nl-NL" sz="1600" dirty="0"/>
              <a:t>in de uitgangssituatie: </a:t>
            </a:r>
          </a:p>
          <a:p>
            <a:pPr marL="180975" lvl="1" indent="0">
              <a:buFont typeface="Arial" pitchFamily="34" charset="0"/>
              <a:buNone/>
            </a:pPr>
            <a:r>
              <a:rPr lang="nl-NL" sz="1600" dirty="0" err="1"/>
              <a:t>Q</a:t>
            </a:r>
            <a:r>
              <a:rPr lang="nl-NL" sz="1600" baseline="-25000" dirty="0" err="1"/>
              <a:t>v</a:t>
            </a:r>
            <a:r>
              <a:rPr lang="nl-NL" sz="1600" dirty="0"/>
              <a:t> = -¼P + 250</a:t>
            </a:r>
          </a:p>
          <a:p>
            <a:pPr marL="180975" lvl="1" indent="0">
              <a:buFont typeface="Arial" pitchFamily="34" charset="0"/>
              <a:buNone/>
            </a:pPr>
            <a:r>
              <a:rPr lang="nl-NL" sz="1600" dirty="0" err="1">
                <a:solidFill>
                  <a:srgbClr val="7030A0"/>
                </a:solidFill>
              </a:rPr>
              <a:t>Q</a:t>
            </a:r>
            <a:r>
              <a:rPr lang="nl-NL" sz="1600" baseline="-25000" dirty="0" err="1">
                <a:solidFill>
                  <a:srgbClr val="7030A0"/>
                </a:solidFill>
              </a:rPr>
              <a:t>a</a:t>
            </a:r>
            <a:r>
              <a:rPr lang="nl-NL" sz="1600" dirty="0">
                <a:solidFill>
                  <a:srgbClr val="7030A0"/>
                </a:solidFill>
              </a:rPr>
              <a:t> = ½P – 100 (alleen private kosten)</a:t>
            </a:r>
          </a:p>
          <a:p>
            <a:pPr marL="180975" indent="0">
              <a:buFont typeface="Arial" pitchFamily="34" charset="0"/>
              <a:buNone/>
            </a:pPr>
            <a:endParaRPr lang="nl-NL" sz="2000" dirty="0"/>
          </a:p>
          <a:p>
            <a:pPr marL="180975" lvl="1" indent="0">
              <a:buNone/>
            </a:pPr>
            <a:r>
              <a:rPr lang="nl-NL" sz="1600" dirty="0" err="1">
                <a:solidFill>
                  <a:srgbClr val="C00000"/>
                </a:solidFill>
              </a:rPr>
              <a:t>Q’</a:t>
            </a:r>
            <a:r>
              <a:rPr lang="nl-NL" sz="1600" baseline="-25000" dirty="0" err="1">
                <a:solidFill>
                  <a:srgbClr val="C00000"/>
                </a:solidFill>
              </a:rPr>
              <a:t>a</a:t>
            </a:r>
            <a:r>
              <a:rPr lang="nl-NL" sz="1600" dirty="0">
                <a:solidFill>
                  <a:srgbClr val="C00000"/>
                </a:solidFill>
              </a:rPr>
              <a:t> = ½P – 250 (incl. </a:t>
            </a:r>
            <a:r>
              <a:rPr lang="nl-NL" sz="1600" dirty="0" err="1">
                <a:solidFill>
                  <a:srgbClr val="C00000"/>
                </a:solidFill>
              </a:rPr>
              <a:t>maatsch.kst</a:t>
            </a:r>
            <a:r>
              <a:rPr lang="nl-NL" sz="1600" dirty="0">
                <a:solidFill>
                  <a:srgbClr val="C00000"/>
                </a:solidFill>
              </a:rPr>
              <a:t> € 300)</a:t>
            </a:r>
          </a:p>
          <a:p>
            <a:pPr marL="0" indent="0">
              <a:buFont typeface="Arial" pitchFamily="34" charset="0"/>
              <a:buNone/>
            </a:pPr>
            <a:endParaRPr lang="nl-NL" sz="2200" dirty="0"/>
          </a:p>
        </p:txBody>
      </p:sp>
      <p:cxnSp>
        <p:nvCxnSpPr>
          <p:cNvPr id="38" name="Rechte verbindingslijn 37">
            <a:extLst>
              <a:ext uri="{FF2B5EF4-FFF2-40B4-BE49-F238E27FC236}">
                <a16:creationId xmlns:a16="http://schemas.microsoft.com/office/drawing/2014/main" id="{300C76C9-3259-354C-9F2F-8EC4EB0743C1}"/>
              </a:ext>
            </a:extLst>
          </p:cNvPr>
          <p:cNvCxnSpPr/>
          <p:nvPr/>
        </p:nvCxnSpPr>
        <p:spPr>
          <a:xfrm>
            <a:off x="5255112" y="3626265"/>
            <a:ext cx="1878705" cy="7010"/>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39" name="Rechte verbindingslijn 38">
            <a:extLst>
              <a:ext uri="{FF2B5EF4-FFF2-40B4-BE49-F238E27FC236}">
                <a16:creationId xmlns:a16="http://schemas.microsoft.com/office/drawing/2014/main" id="{D0EFB6DD-B4FB-C744-969F-C0764A230516}"/>
              </a:ext>
            </a:extLst>
          </p:cNvPr>
          <p:cNvCxnSpPr/>
          <p:nvPr/>
        </p:nvCxnSpPr>
        <p:spPr>
          <a:xfrm>
            <a:off x="7200740" y="3686070"/>
            <a:ext cx="2214" cy="1552422"/>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40" name="Rechte verbindingslijn 39">
            <a:extLst>
              <a:ext uri="{FF2B5EF4-FFF2-40B4-BE49-F238E27FC236}">
                <a16:creationId xmlns:a16="http://schemas.microsoft.com/office/drawing/2014/main" id="{539C59CF-ECD5-F748-A2C7-C27ADED7FFE2}"/>
              </a:ext>
            </a:extLst>
          </p:cNvPr>
          <p:cNvCxnSpPr/>
          <p:nvPr/>
        </p:nvCxnSpPr>
        <p:spPr>
          <a:xfrm flipV="1">
            <a:off x="5263496" y="1710100"/>
            <a:ext cx="3592016" cy="1809493"/>
          </a:xfrm>
          <a:prstGeom prst="line">
            <a:avLst/>
          </a:prstGeom>
        </p:spPr>
        <p:style>
          <a:lnRef idx="3">
            <a:schemeClr val="accent2"/>
          </a:lnRef>
          <a:fillRef idx="0">
            <a:schemeClr val="accent2"/>
          </a:fillRef>
          <a:effectRef idx="2">
            <a:schemeClr val="accent2"/>
          </a:effectRef>
          <a:fontRef idx="minor">
            <a:schemeClr val="tx1"/>
          </a:fontRef>
        </p:style>
      </p:cxnSp>
      <p:sp>
        <p:nvSpPr>
          <p:cNvPr id="41" name="Ovaal 40">
            <a:extLst>
              <a:ext uri="{FF2B5EF4-FFF2-40B4-BE49-F238E27FC236}">
                <a16:creationId xmlns:a16="http://schemas.microsoft.com/office/drawing/2014/main" id="{867F3BC4-6527-5448-A6D9-F081A468768B}"/>
              </a:ext>
            </a:extLst>
          </p:cNvPr>
          <p:cNvSpPr/>
          <p:nvPr/>
        </p:nvSpPr>
        <p:spPr>
          <a:xfrm>
            <a:off x="7133817" y="3566461"/>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nl-NL"/>
          </a:p>
        </p:txBody>
      </p:sp>
      <p:sp>
        <p:nvSpPr>
          <p:cNvPr id="42" name="Ovaal 41">
            <a:extLst>
              <a:ext uri="{FF2B5EF4-FFF2-40B4-BE49-F238E27FC236}">
                <a16:creationId xmlns:a16="http://schemas.microsoft.com/office/drawing/2014/main" id="{AB0F272D-9342-CA46-A5D6-38A92C274040}"/>
              </a:ext>
            </a:extLst>
          </p:cNvPr>
          <p:cNvSpPr/>
          <p:nvPr/>
        </p:nvSpPr>
        <p:spPr>
          <a:xfrm>
            <a:off x="6419825" y="2862461"/>
            <a:ext cx="119609" cy="1196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nl-NL"/>
          </a:p>
        </p:txBody>
      </p:sp>
      <p:cxnSp>
        <p:nvCxnSpPr>
          <p:cNvPr id="43" name="Rechte verbindingslijn 42">
            <a:extLst>
              <a:ext uri="{FF2B5EF4-FFF2-40B4-BE49-F238E27FC236}">
                <a16:creationId xmlns:a16="http://schemas.microsoft.com/office/drawing/2014/main" id="{01C4DE6F-AE8B-6247-980F-9903ADF9432A}"/>
              </a:ext>
            </a:extLst>
          </p:cNvPr>
          <p:cNvCxnSpPr/>
          <p:nvPr/>
        </p:nvCxnSpPr>
        <p:spPr>
          <a:xfrm flipV="1">
            <a:off x="5273030" y="2922265"/>
            <a:ext cx="1127745" cy="2679"/>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44" name="Rechte verbindingslijn 43">
            <a:extLst>
              <a:ext uri="{FF2B5EF4-FFF2-40B4-BE49-F238E27FC236}">
                <a16:creationId xmlns:a16="http://schemas.microsoft.com/office/drawing/2014/main" id="{05DE19BE-BD4F-1849-A44A-BF52BF679CDF}"/>
              </a:ext>
            </a:extLst>
          </p:cNvPr>
          <p:cNvCxnSpPr/>
          <p:nvPr/>
        </p:nvCxnSpPr>
        <p:spPr>
          <a:xfrm>
            <a:off x="6485427" y="2996952"/>
            <a:ext cx="1107" cy="2232015"/>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45" name="Rechthoek 44">
            <a:extLst>
              <a:ext uri="{FF2B5EF4-FFF2-40B4-BE49-F238E27FC236}">
                <a16:creationId xmlns:a16="http://schemas.microsoft.com/office/drawing/2014/main" id="{EDBB9063-7DBD-D94B-9EB8-554709E4CE64}"/>
              </a:ext>
            </a:extLst>
          </p:cNvPr>
          <p:cNvSpPr/>
          <p:nvPr/>
        </p:nvSpPr>
        <p:spPr>
          <a:xfrm>
            <a:off x="4612733" y="3492729"/>
            <a:ext cx="615874" cy="276999"/>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marL="0" lvl="1" indent="0" algn="ctr">
              <a:buNone/>
            </a:pPr>
            <a:r>
              <a:rPr lang="nl-NL" sz="1200" dirty="0"/>
              <a:t>466,67</a:t>
            </a:r>
          </a:p>
        </p:txBody>
      </p:sp>
      <p:sp>
        <p:nvSpPr>
          <p:cNvPr id="46" name="Rechthoek 45">
            <a:extLst>
              <a:ext uri="{FF2B5EF4-FFF2-40B4-BE49-F238E27FC236}">
                <a16:creationId xmlns:a16="http://schemas.microsoft.com/office/drawing/2014/main" id="{B1DAFCDC-2248-AD4A-80FD-3A586A5F965B}"/>
              </a:ext>
            </a:extLst>
          </p:cNvPr>
          <p:cNvSpPr/>
          <p:nvPr/>
        </p:nvSpPr>
        <p:spPr>
          <a:xfrm>
            <a:off x="4610100" y="2786628"/>
            <a:ext cx="615874" cy="276999"/>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marL="0" lvl="1" indent="0" algn="ctr">
              <a:buNone/>
            </a:pPr>
            <a:r>
              <a:rPr lang="nl-NL" sz="1200" dirty="0"/>
              <a:t>666,67</a:t>
            </a:r>
          </a:p>
        </p:txBody>
      </p:sp>
      <p:pic>
        <p:nvPicPr>
          <p:cNvPr id="47" name="Picture 2">
            <a:extLst>
              <a:ext uri="{FF2B5EF4-FFF2-40B4-BE49-F238E27FC236}">
                <a16:creationId xmlns:a16="http://schemas.microsoft.com/office/drawing/2014/main" id="{C83BAF09-DD82-A14D-95AA-B7BA022507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441" y="1160026"/>
            <a:ext cx="2714625" cy="168592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8" name="Tekstvak 47">
            <a:extLst>
              <a:ext uri="{FF2B5EF4-FFF2-40B4-BE49-F238E27FC236}">
                <a16:creationId xmlns:a16="http://schemas.microsoft.com/office/drawing/2014/main" id="{63EF18B0-BBC7-D14B-937C-EDFC03C18CD9}"/>
              </a:ext>
            </a:extLst>
          </p:cNvPr>
          <p:cNvSpPr txBox="1"/>
          <p:nvPr/>
        </p:nvSpPr>
        <p:spPr>
          <a:xfrm>
            <a:off x="7124236" y="2564184"/>
            <a:ext cx="1598515" cy="26161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nl-NL" sz="1100" dirty="0">
                <a:solidFill>
                  <a:srgbClr val="C00000"/>
                </a:solidFill>
              </a:rPr>
              <a:t>maatschappelijke kosten</a:t>
            </a:r>
          </a:p>
        </p:txBody>
      </p:sp>
      <p:cxnSp>
        <p:nvCxnSpPr>
          <p:cNvPr id="49" name="Rechte verbindingslijn met pijl 48">
            <a:extLst>
              <a:ext uri="{FF2B5EF4-FFF2-40B4-BE49-F238E27FC236}">
                <a16:creationId xmlns:a16="http://schemas.microsoft.com/office/drawing/2014/main" id="{B69458D5-63B9-A541-B897-C39E65D3913F}"/>
              </a:ext>
            </a:extLst>
          </p:cNvPr>
          <p:cNvCxnSpPr/>
          <p:nvPr/>
        </p:nvCxnSpPr>
        <p:spPr>
          <a:xfrm>
            <a:off x="7895752" y="2272656"/>
            <a:ext cx="0" cy="918254"/>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50" name="Tekstvak 49">
            <a:extLst>
              <a:ext uri="{FF2B5EF4-FFF2-40B4-BE49-F238E27FC236}">
                <a16:creationId xmlns:a16="http://schemas.microsoft.com/office/drawing/2014/main" id="{0D2C66CD-A248-8441-BCB2-8616EAF8ACA1}"/>
              </a:ext>
            </a:extLst>
          </p:cNvPr>
          <p:cNvSpPr txBox="1"/>
          <p:nvPr/>
        </p:nvSpPr>
        <p:spPr>
          <a:xfrm>
            <a:off x="2959532" y="175883"/>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196872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animEffect transition="in" filter="fade">
                                      <p:cBhvr>
                                        <p:cTn id="7" dur="500"/>
                                        <p:tgtEl>
                                          <p:spTgt spid="3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37">
                                            <p:txEl>
                                              <p:pRg st="1" end="1"/>
                                            </p:txEl>
                                          </p:spTgt>
                                        </p:tgtEl>
                                        <p:attrNameLst>
                                          <p:attrName>style.visibility</p:attrName>
                                        </p:attrNameLst>
                                      </p:cBhvr>
                                      <p:to>
                                        <p:strVal val="visible"/>
                                      </p:to>
                                    </p:set>
                                    <p:animEffect transition="in" filter="fade">
                                      <p:cBhvr>
                                        <p:cTn id="11" dur="500"/>
                                        <p:tgtEl>
                                          <p:spTgt spid="37">
                                            <p:txEl>
                                              <p:pRg st="1" end="1"/>
                                            </p:txEl>
                                          </p:spTgt>
                                        </p:tgtEl>
                                      </p:cBhvr>
                                    </p:animEffect>
                                  </p:childTnLst>
                                </p:cTn>
                              </p:par>
                            </p:childTnLst>
                          </p:cTn>
                        </p:par>
                        <p:par>
                          <p:cTn id="12" fill="hold">
                            <p:stCondLst>
                              <p:cond delay="1500"/>
                            </p:stCondLst>
                            <p:childTnLst>
                              <p:par>
                                <p:cTn id="13" presetID="10" presetClass="entr" presetSubtype="0" fill="hold" nodeType="afterEffect">
                                  <p:stCondLst>
                                    <p:cond delay="500"/>
                                  </p:stCondLst>
                                  <p:childTnLst>
                                    <p:set>
                                      <p:cBhvr>
                                        <p:cTn id="14" dur="1" fill="hold">
                                          <p:stCondLst>
                                            <p:cond delay="0"/>
                                          </p:stCondLst>
                                        </p:cTn>
                                        <p:tgtEl>
                                          <p:spTgt spid="37">
                                            <p:txEl>
                                              <p:pRg st="2" end="2"/>
                                            </p:txEl>
                                          </p:spTgt>
                                        </p:tgtEl>
                                        <p:attrNameLst>
                                          <p:attrName>style.visibility</p:attrName>
                                        </p:attrNameLst>
                                      </p:cBhvr>
                                      <p:to>
                                        <p:strVal val="visible"/>
                                      </p:to>
                                    </p:set>
                                    <p:animEffect transition="in" filter="fade">
                                      <p:cBhvr>
                                        <p:cTn id="15" dur="500"/>
                                        <p:tgtEl>
                                          <p:spTgt spid="37">
                                            <p:txEl>
                                              <p:pRg st="2" end="2"/>
                                            </p:txEl>
                                          </p:spTgt>
                                        </p:tgtEl>
                                      </p:cBhvr>
                                    </p:animEffect>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fade">
                                      <p:cBhvr>
                                        <p:cTn id="19" dur="500"/>
                                        <p:tgtEl>
                                          <p:spTgt spid="32"/>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7">
                                            <p:txEl>
                                              <p:pRg st="3" end="3"/>
                                            </p:txEl>
                                          </p:spTgt>
                                        </p:tgtEl>
                                        <p:attrNameLst>
                                          <p:attrName>style.visibility</p:attrName>
                                        </p:attrNameLst>
                                      </p:cBhvr>
                                      <p:to>
                                        <p:strVal val="visible"/>
                                      </p:to>
                                    </p:set>
                                    <p:animEffect transition="in" filter="fade">
                                      <p:cBhvr>
                                        <p:cTn id="28" dur="500"/>
                                        <p:tgtEl>
                                          <p:spTgt spid="37">
                                            <p:txEl>
                                              <p:pRg st="3" end="3"/>
                                            </p:txEl>
                                          </p:spTgt>
                                        </p:tgtEl>
                                      </p:cBhvr>
                                    </p:animEffect>
                                  </p:childTnLst>
                                </p:cTn>
                              </p:par>
                            </p:childTnLst>
                          </p:cTn>
                        </p:par>
                        <p:par>
                          <p:cTn id="29" fill="hold">
                            <p:stCondLst>
                              <p:cond delay="500"/>
                            </p:stCondLst>
                            <p:childTnLst>
                              <p:par>
                                <p:cTn id="30" presetID="10" presetClass="entr" presetSubtype="0" fill="hold" nodeType="afterEffect">
                                  <p:stCondLst>
                                    <p:cond delay="250"/>
                                  </p:stCondLst>
                                  <p:childTnLst>
                                    <p:set>
                                      <p:cBhvr>
                                        <p:cTn id="31" dur="1" fill="hold">
                                          <p:stCondLst>
                                            <p:cond delay="0"/>
                                          </p:stCondLst>
                                        </p:cTn>
                                        <p:tgtEl>
                                          <p:spTgt spid="34"/>
                                        </p:tgtEl>
                                        <p:attrNameLst>
                                          <p:attrName>style.visibility</p:attrName>
                                        </p:attrNameLst>
                                      </p:cBhvr>
                                      <p:to>
                                        <p:strVal val="visible"/>
                                      </p:to>
                                    </p:set>
                                    <p:animEffect transition="in" filter="fade">
                                      <p:cBhvr>
                                        <p:cTn id="32" dur="500"/>
                                        <p:tgtEl>
                                          <p:spTgt spid="34"/>
                                        </p:tgtEl>
                                      </p:cBhvr>
                                    </p:animEffect>
                                  </p:childTnLst>
                                </p:cTn>
                              </p:par>
                            </p:childTnLst>
                          </p:cTn>
                        </p:par>
                        <p:par>
                          <p:cTn id="33" fill="hold">
                            <p:stCondLst>
                              <p:cond delay="1250"/>
                            </p:stCondLst>
                            <p:childTnLst>
                              <p:par>
                                <p:cTn id="34" presetID="10"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500"/>
                                        <p:tgtEl>
                                          <p:spTgt spid="3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500"/>
                                        <p:tgtEl>
                                          <p:spTgt spid="41"/>
                                        </p:tgtEl>
                                      </p:cBhvr>
                                    </p:animEffect>
                                  </p:childTnLst>
                                </p:cTn>
                              </p:par>
                            </p:childTnLst>
                          </p:cTn>
                        </p:par>
                        <p:par>
                          <p:cTn id="42" fill="hold">
                            <p:stCondLst>
                              <p:cond delay="500"/>
                            </p:stCondLst>
                            <p:childTnLst>
                              <p:par>
                                <p:cTn id="43" presetID="10" presetClass="entr" presetSubtype="0" fill="hold" nodeType="afterEffect">
                                  <p:stCondLst>
                                    <p:cond delay="25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500"/>
                                        <p:tgtEl>
                                          <p:spTgt spid="39"/>
                                        </p:tgtEl>
                                      </p:cBhvr>
                                    </p:animEffect>
                                  </p:childTnLst>
                                </p:cTn>
                              </p:par>
                            </p:childTnLst>
                          </p:cTn>
                        </p:par>
                        <p:par>
                          <p:cTn id="46" fill="hold">
                            <p:stCondLst>
                              <p:cond delay="1250"/>
                            </p:stCondLst>
                            <p:childTnLst>
                              <p:par>
                                <p:cTn id="47" presetID="10" presetClass="entr" presetSubtype="0" fill="hold" nodeType="afterEffect">
                                  <p:stCondLst>
                                    <p:cond delay="250"/>
                                  </p:stCondLst>
                                  <p:childTnLst>
                                    <p:set>
                                      <p:cBhvr>
                                        <p:cTn id="48" dur="1" fill="hold">
                                          <p:stCondLst>
                                            <p:cond delay="0"/>
                                          </p:stCondLst>
                                        </p:cTn>
                                        <p:tgtEl>
                                          <p:spTgt spid="38"/>
                                        </p:tgtEl>
                                        <p:attrNameLst>
                                          <p:attrName>style.visibility</p:attrName>
                                        </p:attrNameLst>
                                      </p:cBhvr>
                                      <p:to>
                                        <p:strVal val="visible"/>
                                      </p:to>
                                    </p:set>
                                    <p:animEffect transition="in" filter="fade">
                                      <p:cBhvr>
                                        <p:cTn id="49" dur="500"/>
                                        <p:tgtEl>
                                          <p:spTgt spid="38"/>
                                        </p:tgtEl>
                                      </p:cBhvr>
                                    </p:animEffect>
                                  </p:childTnLst>
                                </p:cTn>
                              </p:par>
                            </p:childTnLst>
                          </p:cTn>
                        </p:par>
                        <p:par>
                          <p:cTn id="50" fill="hold">
                            <p:stCondLst>
                              <p:cond delay="2000"/>
                            </p:stCondLst>
                            <p:childTnLst>
                              <p:par>
                                <p:cTn id="51" presetID="10" presetClass="entr" presetSubtype="0" fill="hold" grpId="0" nodeType="afterEffect">
                                  <p:stCondLst>
                                    <p:cond delay="25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500"/>
                                        <p:tgtEl>
                                          <p:spTgt spid="4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7">
                                            <p:txEl>
                                              <p:pRg st="5" end="5"/>
                                            </p:txEl>
                                          </p:spTgt>
                                        </p:tgtEl>
                                        <p:attrNameLst>
                                          <p:attrName>style.visibility</p:attrName>
                                        </p:attrNameLst>
                                      </p:cBhvr>
                                      <p:to>
                                        <p:strVal val="visible"/>
                                      </p:to>
                                    </p:set>
                                    <p:animEffect transition="in" filter="fade">
                                      <p:cBhvr>
                                        <p:cTn id="58" dur="500"/>
                                        <p:tgtEl>
                                          <p:spTgt spid="37">
                                            <p:txEl>
                                              <p:pRg st="5" end="5"/>
                                            </p:txEl>
                                          </p:spTgt>
                                        </p:tgtEl>
                                      </p:cBhvr>
                                    </p:animEffect>
                                  </p:childTnLst>
                                </p:cTn>
                              </p:par>
                            </p:childTnLst>
                          </p:cTn>
                        </p:par>
                        <p:par>
                          <p:cTn id="59" fill="hold">
                            <p:stCondLst>
                              <p:cond delay="500"/>
                            </p:stCondLst>
                            <p:childTnLst>
                              <p:par>
                                <p:cTn id="60" presetID="10" presetClass="entr" presetSubtype="0" fill="hold" nodeType="afterEffect">
                                  <p:stCondLst>
                                    <p:cond delay="25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500"/>
                                        <p:tgtEl>
                                          <p:spTgt spid="40"/>
                                        </p:tgtEl>
                                      </p:cBhvr>
                                    </p:animEffect>
                                  </p:childTnLst>
                                </p:cTn>
                              </p:par>
                            </p:childTnLst>
                          </p:cTn>
                        </p:par>
                        <p:par>
                          <p:cTn id="63" fill="hold">
                            <p:stCondLst>
                              <p:cond delay="1250"/>
                            </p:stCondLst>
                            <p:childTnLst>
                              <p:par>
                                <p:cTn id="64" presetID="10" presetClass="entr" presetSubtype="0" fill="hold" grpId="0" nodeType="after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500"/>
                                        <p:tgtEl>
                                          <p:spTgt spid="36"/>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8"/>
                                        </p:tgtEl>
                                        <p:attrNameLst>
                                          <p:attrName>style.visibility</p:attrName>
                                        </p:attrNameLst>
                                      </p:cBhvr>
                                      <p:to>
                                        <p:strVal val="visible"/>
                                      </p:to>
                                    </p:set>
                                    <p:animEffect transition="in" filter="fade">
                                      <p:cBhvr>
                                        <p:cTn id="74" dur="500"/>
                                        <p:tgtEl>
                                          <p:spTgt spid="48"/>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fade">
                                      <p:cBhvr>
                                        <p:cTn id="79" dur="500"/>
                                        <p:tgtEl>
                                          <p:spTgt spid="42"/>
                                        </p:tgtEl>
                                      </p:cBhvr>
                                    </p:animEffect>
                                  </p:childTnLst>
                                </p:cTn>
                              </p:par>
                            </p:childTnLst>
                          </p:cTn>
                        </p:par>
                        <p:par>
                          <p:cTn id="80" fill="hold">
                            <p:stCondLst>
                              <p:cond delay="500"/>
                            </p:stCondLst>
                            <p:childTnLst>
                              <p:par>
                                <p:cTn id="81" presetID="10" presetClass="entr" presetSubtype="0" fill="hold" nodeType="afterEffect">
                                  <p:stCondLst>
                                    <p:cond delay="250"/>
                                  </p:stCondLst>
                                  <p:childTnLst>
                                    <p:set>
                                      <p:cBhvr>
                                        <p:cTn id="82" dur="1" fill="hold">
                                          <p:stCondLst>
                                            <p:cond delay="0"/>
                                          </p:stCondLst>
                                        </p:cTn>
                                        <p:tgtEl>
                                          <p:spTgt spid="44"/>
                                        </p:tgtEl>
                                        <p:attrNameLst>
                                          <p:attrName>style.visibility</p:attrName>
                                        </p:attrNameLst>
                                      </p:cBhvr>
                                      <p:to>
                                        <p:strVal val="visible"/>
                                      </p:to>
                                    </p:set>
                                    <p:animEffect transition="in" filter="fade">
                                      <p:cBhvr>
                                        <p:cTn id="83" dur="500"/>
                                        <p:tgtEl>
                                          <p:spTgt spid="44"/>
                                        </p:tgtEl>
                                      </p:cBhvr>
                                    </p:animEffect>
                                  </p:childTnLst>
                                </p:cTn>
                              </p:par>
                            </p:childTnLst>
                          </p:cTn>
                        </p:par>
                        <p:par>
                          <p:cTn id="84" fill="hold">
                            <p:stCondLst>
                              <p:cond delay="1250"/>
                            </p:stCondLst>
                            <p:childTnLst>
                              <p:par>
                                <p:cTn id="85" presetID="10" presetClass="entr" presetSubtype="0" fill="hold" nodeType="afterEffect">
                                  <p:stCondLst>
                                    <p:cond delay="250"/>
                                  </p:stCondLst>
                                  <p:childTnLst>
                                    <p:set>
                                      <p:cBhvr>
                                        <p:cTn id="86" dur="1" fill="hold">
                                          <p:stCondLst>
                                            <p:cond delay="0"/>
                                          </p:stCondLst>
                                        </p:cTn>
                                        <p:tgtEl>
                                          <p:spTgt spid="43"/>
                                        </p:tgtEl>
                                        <p:attrNameLst>
                                          <p:attrName>style.visibility</p:attrName>
                                        </p:attrNameLst>
                                      </p:cBhvr>
                                      <p:to>
                                        <p:strVal val="visible"/>
                                      </p:to>
                                    </p:set>
                                    <p:animEffect transition="in" filter="fade">
                                      <p:cBhvr>
                                        <p:cTn id="87" dur="500"/>
                                        <p:tgtEl>
                                          <p:spTgt spid="43"/>
                                        </p:tgtEl>
                                      </p:cBhvr>
                                    </p:animEffect>
                                  </p:childTnLst>
                                </p:cTn>
                              </p:par>
                            </p:childTnLst>
                          </p:cTn>
                        </p:par>
                        <p:par>
                          <p:cTn id="88" fill="hold">
                            <p:stCondLst>
                              <p:cond delay="2000"/>
                            </p:stCondLst>
                            <p:childTnLst>
                              <p:par>
                                <p:cTn id="89" presetID="10" presetClass="entr" presetSubtype="0" fill="hold" grpId="0" nodeType="afterEffect">
                                  <p:stCondLst>
                                    <p:cond delay="250"/>
                                  </p:stCondLst>
                                  <p:childTnLst>
                                    <p:set>
                                      <p:cBhvr>
                                        <p:cTn id="90" dur="1" fill="hold">
                                          <p:stCondLst>
                                            <p:cond delay="0"/>
                                          </p:stCondLst>
                                        </p:cTn>
                                        <p:tgtEl>
                                          <p:spTgt spid="46"/>
                                        </p:tgtEl>
                                        <p:attrNameLst>
                                          <p:attrName>style.visibility</p:attrName>
                                        </p:attrNameLst>
                                      </p:cBhvr>
                                      <p:to>
                                        <p:strVal val="visible"/>
                                      </p:to>
                                    </p:set>
                                    <p:animEffect transition="in" filter="fade">
                                      <p:cBhvr>
                                        <p:cTn id="9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5" grpId="0"/>
      <p:bldP spid="36" grpId="0"/>
      <p:bldP spid="41" grpId="0" animBg="1"/>
      <p:bldP spid="42" grpId="0" animBg="1"/>
      <p:bldP spid="45" grpId="0" animBg="1"/>
      <p:bldP spid="46" grpId="0" animBg="1"/>
      <p:bldP spid="4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a:extLst>
              <a:ext uri="{FF2B5EF4-FFF2-40B4-BE49-F238E27FC236}">
                <a16:creationId xmlns:a16="http://schemas.microsoft.com/office/drawing/2014/main" id="{2825FF41-33BC-8243-9AEA-576A7D0E57C2}"/>
              </a:ext>
            </a:extLst>
          </p:cNvPr>
          <p:cNvSpPr>
            <a:spLocks noGrp="1"/>
          </p:cNvSpPr>
          <p:nvPr>
            <p:ph type="ftr" sz="quarter" idx="11"/>
          </p:nvPr>
        </p:nvSpPr>
        <p:spPr>
          <a:xfrm>
            <a:off x="364305" y="6243389"/>
            <a:ext cx="5004665" cy="365125"/>
          </a:xfrm>
        </p:spPr>
        <p:txBody>
          <a:bodyPr/>
          <a:lstStyle/>
          <a:p>
            <a:pPr>
              <a:defRPr/>
            </a:pPr>
            <a:r>
              <a:rPr lang="nl-NL" dirty="0"/>
              <a:t>Economie Integraal vwo (Hans Vermeulen)</a:t>
            </a:r>
            <a:endParaRPr lang="en-US" dirty="0"/>
          </a:p>
        </p:txBody>
      </p:sp>
      <p:sp>
        <p:nvSpPr>
          <p:cNvPr id="6" name="Tijdelijke aanduiding voor dianummer 5">
            <a:extLst>
              <a:ext uri="{FF2B5EF4-FFF2-40B4-BE49-F238E27FC236}">
                <a16:creationId xmlns:a16="http://schemas.microsoft.com/office/drawing/2014/main" id="{AA6677BC-F691-3B46-B168-12302606EEB8}"/>
              </a:ext>
            </a:extLst>
          </p:cNvPr>
          <p:cNvSpPr>
            <a:spLocks noGrp="1"/>
          </p:cNvSpPr>
          <p:nvPr>
            <p:ph type="sldNum" sz="quarter" idx="12"/>
          </p:nvPr>
        </p:nvSpPr>
        <p:spPr>
          <a:xfrm>
            <a:off x="8020943" y="6367718"/>
            <a:ext cx="573161" cy="365125"/>
          </a:xfrm>
        </p:spPr>
        <p:txBody>
          <a:bodyPr/>
          <a:lstStyle/>
          <a:p>
            <a:pPr>
              <a:defRPr/>
            </a:pPr>
            <a:fld id="{ABFD0266-4EFF-4C51-AC49-41D854819F4F}" type="slidenum">
              <a:rPr lang="en-US" smtClean="0"/>
              <a:pPr>
                <a:defRPr/>
              </a:pPr>
              <a:t>11</a:t>
            </a:fld>
            <a:endParaRPr lang="en-US" dirty="0"/>
          </a:p>
        </p:txBody>
      </p:sp>
      <p:sp>
        <p:nvSpPr>
          <p:cNvPr id="7" name="Vrije vorm 6">
            <a:extLst>
              <a:ext uri="{FF2B5EF4-FFF2-40B4-BE49-F238E27FC236}">
                <a16:creationId xmlns:a16="http://schemas.microsoft.com/office/drawing/2014/main" id="{29B61697-799D-8349-890D-486405E3DE12}"/>
              </a:ext>
            </a:extLst>
          </p:cNvPr>
          <p:cNvSpPr/>
          <p:nvPr/>
        </p:nvSpPr>
        <p:spPr>
          <a:xfrm>
            <a:off x="5381183" y="2436853"/>
            <a:ext cx="1928813" cy="2014538"/>
          </a:xfrm>
          <a:custGeom>
            <a:avLst/>
            <a:gdLst>
              <a:gd name="connsiteX0" fmla="*/ 1928813 w 1928813"/>
              <a:gd name="connsiteY0" fmla="*/ 1033463 h 2014538"/>
              <a:gd name="connsiteX1" fmla="*/ 1928813 w 1928813"/>
              <a:gd name="connsiteY1" fmla="*/ 0 h 2014538"/>
              <a:gd name="connsiteX2" fmla="*/ 0 w 1928813"/>
              <a:gd name="connsiteY2" fmla="*/ 981075 h 2014538"/>
              <a:gd name="connsiteX3" fmla="*/ 4763 w 1928813"/>
              <a:gd name="connsiteY3" fmla="*/ 2014538 h 2014538"/>
              <a:gd name="connsiteX4" fmla="*/ 1928813 w 1928813"/>
              <a:gd name="connsiteY4" fmla="*/ 1033463 h 2014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8813" h="2014538">
                <a:moveTo>
                  <a:pt x="1928813" y="1033463"/>
                </a:moveTo>
                <a:lnTo>
                  <a:pt x="1928813" y="0"/>
                </a:lnTo>
                <a:lnTo>
                  <a:pt x="0" y="981075"/>
                </a:lnTo>
                <a:cubicBezTo>
                  <a:pt x="1588" y="1325563"/>
                  <a:pt x="3175" y="1670050"/>
                  <a:pt x="4763" y="2014538"/>
                </a:cubicBezTo>
                <a:lnTo>
                  <a:pt x="1928813" y="1033463"/>
                </a:lnTo>
                <a:close/>
              </a:path>
            </a:pathLst>
          </a:cu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nl-NL"/>
          </a:p>
        </p:txBody>
      </p:sp>
      <p:sp>
        <p:nvSpPr>
          <p:cNvPr id="8" name="Vrije vorm 7">
            <a:extLst>
              <a:ext uri="{FF2B5EF4-FFF2-40B4-BE49-F238E27FC236}">
                <a16:creationId xmlns:a16="http://schemas.microsoft.com/office/drawing/2014/main" id="{92AEC618-854D-2D4E-8C6F-5E798C2EC675}"/>
              </a:ext>
            </a:extLst>
          </p:cNvPr>
          <p:cNvSpPr/>
          <p:nvPr/>
        </p:nvSpPr>
        <p:spPr>
          <a:xfrm>
            <a:off x="6595621" y="2432091"/>
            <a:ext cx="714375" cy="1404937"/>
          </a:xfrm>
          <a:custGeom>
            <a:avLst/>
            <a:gdLst>
              <a:gd name="connsiteX0" fmla="*/ 0 w 714375"/>
              <a:gd name="connsiteY0" fmla="*/ 357187 h 1404937"/>
              <a:gd name="connsiteX1" fmla="*/ 9525 w 714375"/>
              <a:gd name="connsiteY1" fmla="*/ 1404937 h 1404937"/>
              <a:gd name="connsiteX2" fmla="*/ 714375 w 714375"/>
              <a:gd name="connsiteY2" fmla="*/ 1057275 h 1404937"/>
              <a:gd name="connsiteX3" fmla="*/ 709612 w 714375"/>
              <a:gd name="connsiteY3" fmla="*/ 0 h 1404937"/>
              <a:gd name="connsiteX4" fmla="*/ 0 w 714375"/>
              <a:gd name="connsiteY4" fmla="*/ 357187 h 1404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4375" h="1404937">
                <a:moveTo>
                  <a:pt x="0" y="357187"/>
                </a:moveTo>
                <a:lnTo>
                  <a:pt x="9525" y="1404937"/>
                </a:lnTo>
                <a:lnTo>
                  <a:pt x="714375" y="1057275"/>
                </a:lnTo>
                <a:cubicBezTo>
                  <a:pt x="712787" y="704850"/>
                  <a:pt x="711200" y="352425"/>
                  <a:pt x="709612" y="0"/>
                </a:cubicBezTo>
                <a:lnTo>
                  <a:pt x="0" y="357187"/>
                </a:lnTo>
                <a:close/>
              </a:path>
            </a:pathLst>
          </a:cu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nl-NL"/>
          </a:p>
        </p:txBody>
      </p:sp>
      <p:sp>
        <p:nvSpPr>
          <p:cNvPr id="9" name="Titel 26">
            <a:extLst>
              <a:ext uri="{FF2B5EF4-FFF2-40B4-BE49-F238E27FC236}">
                <a16:creationId xmlns:a16="http://schemas.microsoft.com/office/drawing/2014/main" id="{3E28665F-F47D-BB4A-B25F-D64EF66C8DBA}"/>
              </a:ext>
            </a:extLst>
          </p:cNvPr>
          <p:cNvSpPr txBox="1">
            <a:spLocks/>
          </p:cNvSpPr>
          <p:nvPr/>
        </p:nvSpPr>
        <p:spPr>
          <a:xfrm>
            <a:off x="2267743" y="497563"/>
            <a:ext cx="5940341" cy="511156"/>
          </a:xfrm>
          <a:prstGeom prst="rect">
            <a:avLst/>
          </a:prstGeom>
        </p:spPr>
        <p:txBody>
          <a:bodyPr/>
          <a:lstStyle>
            <a:lvl1pPr algn="l" rtl="0" eaLnBrk="1" fontAlgn="base" hangingPunct="1">
              <a:spcBef>
                <a:spcPct val="0"/>
              </a:spcBef>
              <a:spcAft>
                <a:spcPct val="0"/>
              </a:spcAft>
              <a:defRPr sz="3000" b="1" kern="1200">
                <a:solidFill>
                  <a:srgbClr val="8A0000"/>
                </a:solidFill>
                <a:latin typeface="Arial" pitchFamily="34" charset="0"/>
                <a:ea typeface="+mj-ea"/>
                <a:cs typeface="Arial" pitchFamily="34" charset="0"/>
              </a:defRPr>
            </a:lvl1pPr>
            <a:lvl2pPr algn="l" rtl="0" eaLnBrk="1" fontAlgn="base" hangingPunct="1">
              <a:spcBef>
                <a:spcPct val="0"/>
              </a:spcBef>
              <a:spcAft>
                <a:spcPct val="0"/>
              </a:spcAft>
              <a:defRPr sz="3000" b="1">
                <a:solidFill>
                  <a:srgbClr val="8A0000"/>
                </a:solidFill>
                <a:latin typeface="Arial" charset="0"/>
                <a:cs typeface="Arial" charset="0"/>
              </a:defRPr>
            </a:lvl2pPr>
            <a:lvl3pPr algn="l" rtl="0" eaLnBrk="1" fontAlgn="base" hangingPunct="1">
              <a:spcBef>
                <a:spcPct val="0"/>
              </a:spcBef>
              <a:spcAft>
                <a:spcPct val="0"/>
              </a:spcAft>
              <a:defRPr sz="3000" b="1">
                <a:solidFill>
                  <a:srgbClr val="8A0000"/>
                </a:solidFill>
                <a:latin typeface="Arial" charset="0"/>
                <a:cs typeface="Arial" charset="0"/>
              </a:defRPr>
            </a:lvl3pPr>
            <a:lvl4pPr algn="l" rtl="0" eaLnBrk="1" fontAlgn="base" hangingPunct="1">
              <a:spcBef>
                <a:spcPct val="0"/>
              </a:spcBef>
              <a:spcAft>
                <a:spcPct val="0"/>
              </a:spcAft>
              <a:defRPr sz="3000" b="1">
                <a:solidFill>
                  <a:srgbClr val="8A0000"/>
                </a:solidFill>
                <a:latin typeface="Arial" charset="0"/>
                <a:cs typeface="Arial" charset="0"/>
              </a:defRPr>
            </a:lvl4pPr>
            <a:lvl5pPr algn="l" rtl="0" eaLnBrk="1" fontAlgn="base" hangingPunct="1">
              <a:spcBef>
                <a:spcPct val="0"/>
              </a:spcBef>
              <a:spcAft>
                <a:spcPct val="0"/>
              </a:spcAft>
              <a:defRPr sz="3000" b="1">
                <a:solidFill>
                  <a:srgbClr val="8A0000"/>
                </a:solidFill>
                <a:latin typeface="Arial" charset="0"/>
                <a:cs typeface="Arial" charset="0"/>
              </a:defRPr>
            </a:lvl5pPr>
            <a:lvl6pPr marL="457200" algn="l" rtl="0" eaLnBrk="1" fontAlgn="base" hangingPunct="1">
              <a:spcBef>
                <a:spcPct val="0"/>
              </a:spcBef>
              <a:spcAft>
                <a:spcPct val="0"/>
              </a:spcAft>
              <a:defRPr sz="3000" b="1">
                <a:solidFill>
                  <a:srgbClr val="8A0000"/>
                </a:solidFill>
                <a:latin typeface="Arial" charset="0"/>
                <a:cs typeface="Arial" charset="0"/>
              </a:defRPr>
            </a:lvl6pPr>
            <a:lvl7pPr marL="914400" algn="l" rtl="0" eaLnBrk="1" fontAlgn="base" hangingPunct="1">
              <a:spcBef>
                <a:spcPct val="0"/>
              </a:spcBef>
              <a:spcAft>
                <a:spcPct val="0"/>
              </a:spcAft>
              <a:defRPr sz="3000" b="1">
                <a:solidFill>
                  <a:srgbClr val="8A0000"/>
                </a:solidFill>
                <a:latin typeface="Arial" charset="0"/>
                <a:cs typeface="Arial" charset="0"/>
              </a:defRPr>
            </a:lvl7pPr>
            <a:lvl8pPr marL="1371600" algn="l" rtl="0" eaLnBrk="1" fontAlgn="base" hangingPunct="1">
              <a:spcBef>
                <a:spcPct val="0"/>
              </a:spcBef>
              <a:spcAft>
                <a:spcPct val="0"/>
              </a:spcAft>
              <a:defRPr sz="3000" b="1">
                <a:solidFill>
                  <a:srgbClr val="8A0000"/>
                </a:solidFill>
                <a:latin typeface="Arial" charset="0"/>
                <a:cs typeface="Arial" charset="0"/>
              </a:defRPr>
            </a:lvl8pPr>
            <a:lvl9pPr marL="1828800" algn="l" rtl="0" eaLnBrk="1" fontAlgn="base" hangingPunct="1">
              <a:spcBef>
                <a:spcPct val="0"/>
              </a:spcBef>
              <a:spcAft>
                <a:spcPct val="0"/>
              </a:spcAft>
              <a:defRPr sz="3000" b="1">
                <a:solidFill>
                  <a:srgbClr val="8A0000"/>
                </a:solidFill>
                <a:latin typeface="Arial" charset="0"/>
                <a:cs typeface="Arial" charset="0"/>
              </a:defRPr>
            </a:lvl9pPr>
          </a:lstStyle>
          <a:p>
            <a:r>
              <a:rPr lang="nl-NL" sz="2400" dirty="0"/>
              <a:t>Externe effecten in model</a:t>
            </a:r>
          </a:p>
        </p:txBody>
      </p:sp>
      <p:cxnSp>
        <p:nvCxnSpPr>
          <p:cNvPr id="10" name="Rechte verbindingslijn 9">
            <a:extLst>
              <a:ext uri="{FF2B5EF4-FFF2-40B4-BE49-F238E27FC236}">
                <a16:creationId xmlns:a16="http://schemas.microsoft.com/office/drawing/2014/main" id="{7BF3BD22-FA0C-3E48-B255-27D89F0A346D}"/>
              </a:ext>
            </a:extLst>
          </p:cNvPr>
          <p:cNvCxnSpPr/>
          <p:nvPr/>
        </p:nvCxnSpPr>
        <p:spPr>
          <a:xfrm>
            <a:off x="5368970" y="1594253"/>
            <a:ext cx="0" cy="3528392"/>
          </a:xfrm>
          <a:prstGeom prst="line">
            <a:avLst/>
          </a:prstGeom>
          <a:ln w="38100"/>
        </p:spPr>
        <p:style>
          <a:lnRef idx="2">
            <a:schemeClr val="dk1"/>
          </a:lnRef>
          <a:fillRef idx="0">
            <a:schemeClr val="dk1"/>
          </a:fillRef>
          <a:effectRef idx="1">
            <a:schemeClr val="dk1"/>
          </a:effectRef>
          <a:fontRef idx="minor">
            <a:schemeClr val="tx1"/>
          </a:fontRef>
        </p:style>
      </p:cxnSp>
      <p:cxnSp>
        <p:nvCxnSpPr>
          <p:cNvPr id="11" name="Rechte verbindingslijn 10">
            <a:extLst>
              <a:ext uri="{FF2B5EF4-FFF2-40B4-BE49-F238E27FC236}">
                <a16:creationId xmlns:a16="http://schemas.microsoft.com/office/drawing/2014/main" id="{DF9CBC85-7B5B-9B46-953A-BF3E05577161}"/>
              </a:ext>
            </a:extLst>
          </p:cNvPr>
          <p:cNvCxnSpPr/>
          <p:nvPr/>
        </p:nvCxnSpPr>
        <p:spPr>
          <a:xfrm flipH="1">
            <a:off x="5368970" y="5122645"/>
            <a:ext cx="3592016"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2" name="Rechte verbindingslijn 11">
            <a:extLst>
              <a:ext uri="{FF2B5EF4-FFF2-40B4-BE49-F238E27FC236}">
                <a16:creationId xmlns:a16="http://schemas.microsoft.com/office/drawing/2014/main" id="{C0EEBFA9-66A8-8E40-B30E-A16AAA272DE4}"/>
              </a:ext>
            </a:extLst>
          </p:cNvPr>
          <p:cNvCxnSpPr/>
          <p:nvPr/>
        </p:nvCxnSpPr>
        <p:spPr>
          <a:xfrm>
            <a:off x="5368970" y="1594253"/>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a:extLst>
              <a:ext uri="{FF2B5EF4-FFF2-40B4-BE49-F238E27FC236}">
                <a16:creationId xmlns:a16="http://schemas.microsoft.com/office/drawing/2014/main" id="{5733B192-BBB0-D347-AA84-51AAB1E23F07}"/>
              </a:ext>
            </a:extLst>
          </p:cNvPr>
          <p:cNvCxnSpPr/>
          <p:nvPr/>
        </p:nvCxnSpPr>
        <p:spPr>
          <a:xfrm>
            <a:off x="5368970" y="2314333"/>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a:extLst>
              <a:ext uri="{FF2B5EF4-FFF2-40B4-BE49-F238E27FC236}">
                <a16:creationId xmlns:a16="http://schemas.microsoft.com/office/drawing/2014/main" id="{5CA735B1-324E-FD47-817E-BE50BCBCFE4D}"/>
              </a:ext>
            </a:extLst>
          </p:cNvPr>
          <p:cNvCxnSpPr/>
          <p:nvPr/>
        </p:nvCxnSpPr>
        <p:spPr>
          <a:xfrm>
            <a:off x="5368970" y="3034413"/>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a:extLst>
              <a:ext uri="{FF2B5EF4-FFF2-40B4-BE49-F238E27FC236}">
                <a16:creationId xmlns:a16="http://schemas.microsoft.com/office/drawing/2014/main" id="{1A0AFD99-F0BC-D14B-BD31-B80095997DF3}"/>
              </a:ext>
            </a:extLst>
          </p:cNvPr>
          <p:cNvCxnSpPr/>
          <p:nvPr/>
        </p:nvCxnSpPr>
        <p:spPr>
          <a:xfrm>
            <a:off x="5368970" y="3754493"/>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Rechte verbindingslijn 15">
            <a:extLst>
              <a:ext uri="{FF2B5EF4-FFF2-40B4-BE49-F238E27FC236}">
                <a16:creationId xmlns:a16="http://schemas.microsoft.com/office/drawing/2014/main" id="{AD506DB8-092D-5446-B072-EB50FE07AAB2}"/>
              </a:ext>
            </a:extLst>
          </p:cNvPr>
          <p:cNvCxnSpPr/>
          <p:nvPr/>
        </p:nvCxnSpPr>
        <p:spPr>
          <a:xfrm>
            <a:off x="5368970" y="4474573"/>
            <a:ext cx="3592016"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Rechte verbindingslijn 16">
            <a:extLst>
              <a:ext uri="{FF2B5EF4-FFF2-40B4-BE49-F238E27FC236}">
                <a16:creationId xmlns:a16="http://schemas.microsoft.com/office/drawing/2014/main" id="{72F95357-1246-2C4F-85B0-1693A6EB5281}"/>
              </a:ext>
            </a:extLst>
          </p:cNvPr>
          <p:cNvCxnSpPr/>
          <p:nvPr/>
        </p:nvCxnSpPr>
        <p:spPr>
          <a:xfrm>
            <a:off x="6089050" y="1594253"/>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Rechte verbindingslijn 17">
            <a:extLst>
              <a:ext uri="{FF2B5EF4-FFF2-40B4-BE49-F238E27FC236}">
                <a16:creationId xmlns:a16="http://schemas.microsoft.com/office/drawing/2014/main" id="{EBAD074B-119F-1447-961B-658FF45069D0}"/>
              </a:ext>
            </a:extLst>
          </p:cNvPr>
          <p:cNvCxnSpPr/>
          <p:nvPr/>
        </p:nvCxnSpPr>
        <p:spPr>
          <a:xfrm>
            <a:off x="6809130" y="1594253"/>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Rechte verbindingslijn 18">
            <a:extLst>
              <a:ext uri="{FF2B5EF4-FFF2-40B4-BE49-F238E27FC236}">
                <a16:creationId xmlns:a16="http://schemas.microsoft.com/office/drawing/2014/main" id="{01695947-E96B-014D-BCED-6FBD9F786D78}"/>
              </a:ext>
            </a:extLst>
          </p:cNvPr>
          <p:cNvCxnSpPr/>
          <p:nvPr/>
        </p:nvCxnSpPr>
        <p:spPr>
          <a:xfrm>
            <a:off x="7529210" y="1594253"/>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Rechte verbindingslijn 19">
            <a:extLst>
              <a:ext uri="{FF2B5EF4-FFF2-40B4-BE49-F238E27FC236}">
                <a16:creationId xmlns:a16="http://schemas.microsoft.com/office/drawing/2014/main" id="{22ACAA7D-E100-8948-B28E-368FF7F751BD}"/>
              </a:ext>
            </a:extLst>
          </p:cNvPr>
          <p:cNvCxnSpPr/>
          <p:nvPr/>
        </p:nvCxnSpPr>
        <p:spPr>
          <a:xfrm>
            <a:off x="8249290" y="1594253"/>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Rechte verbindingslijn 20">
            <a:extLst>
              <a:ext uri="{FF2B5EF4-FFF2-40B4-BE49-F238E27FC236}">
                <a16:creationId xmlns:a16="http://schemas.microsoft.com/office/drawing/2014/main" id="{E3A73D60-03C5-4F47-A914-61FF56BAE8A9}"/>
              </a:ext>
            </a:extLst>
          </p:cNvPr>
          <p:cNvCxnSpPr/>
          <p:nvPr/>
        </p:nvCxnSpPr>
        <p:spPr>
          <a:xfrm>
            <a:off x="8969370" y="1594253"/>
            <a:ext cx="0" cy="352839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kstvak 21">
            <a:extLst>
              <a:ext uri="{FF2B5EF4-FFF2-40B4-BE49-F238E27FC236}">
                <a16:creationId xmlns:a16="http://schemas.microsoft.com/office/drawing/2014/main" id="{9ADE8AC3-AAE7-F04A-A15D-B9E099EB3BAE}"/>
              </a:ext>
            </a:extLst>
          </p:cNvPr>
          <p:cNvSpPr txBox="1"/>
          <p:nvPr/>
        </p:nvSpPr>
        <p:spPr>
          <a:xfrm>
            <a:off x="6899099" y="5692562"/>
            <a:ext cx="2087238" cy="369332"/>
          </a:xfrm>
          <a:prstGeom prst="rect">
            <a:avLst/>
          </a:prstGeom>
          <a:noFill/>
        </p:spPr>
        <p:txBody>
          <a:bodyPr wrap="none" rtlCol="0">
            <a:spAutoFit/>
          </a:bodyPr>
          <a:lstStyle/>
          <a:p>
            <a:r>
              <a:rPr lang="nl-NL" dirty="0"/>
              <a:t>hoeveelheid × 1.000</a:t>
            </a:r>
          </a:p>
        </p:txBody>
      </p:sp>
      <p:sp>
        <p:nvSpPr>
          <p:cNvPr id="23" name="Tekstvak 22">
            <a:extLst>
              <a:ext uri="{FF2B5EF4-FFF2-40B4-BE49-F238E27FC236}">
                <a16:creationId xmlns:a16="http://schemas.microsoft.com/office/drawing/2014/main" id="{A692A807-AFA8-9B48-AE75-577FAA69ABF9}"/>
              </a:ext>
            </a:extLst>
          </p:cNvPr>
          <p:cNvSpPr txBox="1"/>
          <p:nvPr/>
        </p:nvSpPr>
        <p:spPr>
          <a:xfrm rot="16200000">
            <a:off x="4533342" y="1845351"/>
            <a:ext cx="583814" cy="369332"/>
          </a:xfrm>
          <a:prstGeom prst="rect">
            <a:avLst/>
          </a:prstGeom>
          <a:noFill/>
        </p:spPr>
        <p:txBody>
          <a:bodyPr wrap="none" rtlCol="0">
            <a:spAutoFit/>
          </a:bodyPr>
          <a:lstStyle/>
          <a:p>
            <a:r>
              <a:rPr lang="nl-NL" dirty="0"/>
              <a:t>prijs</a:t>
            </a:r>
          </a:p>
        </p:txBody>
      </p:sp>
      <p:sp>
        <p:nvSpPr>
          <p:cNvPr id="24" name="Tekstvak 23">
            <a:extLst>
              <a:ext uri="{FF2B5EF4-FFF2-40B4-BE49-F238E27FC236}">
                <a16:creationId xmlns:a16="http://schemas.microsoft.com/office/drawing/2014/main" id="{64D81E51-3454-464F-9E0E-8C626F76B61F}"/>
              </a:ext>
            </a:extLst>
          </p:cNvPr>
          <p:cNvSpPr txBox="1"/>
          <p:nvPr/>
        </p:nvSpPr>
        <p:spPr>
          <a:xfrm>
            <a:off x="4864914" y="4258549"/>
            <a:ext cx="535724" cy="369332"/>
          </a:xfrm>
          <a:prstGeom prst="rect">
            <a:avLst/>
          </a:prstGeom>
          <a:noFill/>
        </p:spPr>
        <p:txBody>
          <a:bodyPr wrap="none" rtlCol="0">
            <a:spAutoFit/>
          </a:bodyPr>
          <a:lstStyle/>
          <a:p>
            <a:r>
              <a:rPr lang="nl-NL" dirty="0"/>
              <a:t>200</a:t>
            </a:r>
          </a:p>
        </p:txBody>
      </p:sp>
      <p:sp>
        <p:nvSpPr>
          <p:cNvPr id="25" name="Tekstvak 24">
            <a:extLst>
              <a:ext uri="{FF2B5EF4-FFF2-40B4-BE49-F238E27FC236}">
                <a16:creationId xmlns:a16="http://schemas.microsoft.com/office/drawing/2014/main" id="{F2BE5709-3D4B-F24A-8586-64315B01F86D}"/>
              </a:ext>
            </a:extLst>
          </p:cNvPr>
          <p:cNvSpPr txBox="1"/>
          <p:nvPr/>
        </p:nvSpPr>
        <p:spPr>
          <a:xfrm>
            <a:off x="4864914" y="3538469"/>
            <a:ext cx="535724" cy="369332"/>
          </a:xfrm>
          <a:prstGeom prst="rect">
            <a:avLst/>
          </a:prstGeom>
          <a:noFill/>
        </p:spPr>
        <p:txBody>
          <a:bodyPr wrap="none" rtlCol="0">
            <a:spAutoFit/>
          </a:bodyPr>
          <a:lstStyle/>
          <a:p>
            <a:r>
              <a:rPr lang="nl-NL" dirty="0"/>
              <a:t>400</a:t>
            </a:r>
          </a:p>
        </p:txBody>
      </p:sp>
      <p:sp>
        <p:nvSpPr>
          <p:cNvPr id="26" name="Tekstvak 25">
            <a:extLst>
              <a:ext uri="{FF2B5EF4-FFF2-40B4-BE49-F238E27FC236}">
                <a16:creationId xmlns:a16="http://schemas.microsoft.com/office/drawing/2014/main" id="{4B406D37-546A-A049-BF69-8015D396D0B2}"/>
              </a:ext>
            </a:extLst>
          </p:cNvPr>
          <p:cNvSpPr txBox="1"/>
          <p:nvPr/>
        </p:nvSpPr>
        <p:spPr>
          <a:xfrm>
            <a:off x="4864914" y="2890397"/>
            <a:ext cx="535724" cy="369332"/>
          </a:xfrm>
          <a:prstGeom prst="rect">
            <a:avLst/>
          </a:prstGeom>
          <a:noFill/>
        </p:spPr>
        <p:txBody>
          <a:bodyPr wrap="none" rtlCol="0">
            <a:spAutoFit/>
          </a:bodyPr>
          <a:lstStyle/>
          <a:p>
            <a:r>
              <a:rPr lang="nl-NL" dirty="0"/>
              <a:t>600</a:t>
            </a:r>
          </a:p>
        </p:txBody>
      </p:sp>
      <p:sp>
        <p:nvSpPr>
          <p:cNvPr id="27" name="Tekstvak 26">
            <a:extLst>
              <a:ext uri="{FF2B5EF4-FFF2-40B4-BE49-F238E27FC236}">
                <a16:creationId xmlns:a16="http://schemas.microsoft.com/office/drawing/2014/main" id="{CFD67365-1C19-8D4E-BAC0-B92308591DA9}"/>
              </a:ext>
            </a:extLst>
          </p:cNvPr>
          <p:cNvSpPr txBox="1"/>
          <p:nvPr/>
        </p:nvSpPr>
        <p:spPr>
          <a:xfrm>
            <a:off x="4864914" y="2161025"/>
            <a:ext cx="535724" cy="369332"/>
          </a:xfrm>
          <a:prstGeom prst="rect">
            <a:avLst/>
          </a:prstGeom>
          <a:noFill/>
        </p:spPr>
        <p:txBody>
          <a:bodyPr wrap="none" rtlCol="0">
            <a:spAutoFit/>
          </a:bodyPr>
          <a:lstStyle/>
          <a:p>
            <a:r>
              <a:rPr lang="nl-NL" dirty="0"/>
              <a:t>800</a:t>
            </a:r>
          </a:p>
        </p:txBody>
      </p:sp>
      <p:sp>
        <p:nvSpPr>
          <p:cNvPr id="28" name="Tekstvak 27">
            <a:extLst>
              <a:ext uri="{FF2B5EF4-FFF2-40B4-BE49-F238E27FC236}">
                <a16:creationId xmlns:a16="http://schemas.microsoft.com/office/drawing/2014/main" id="{4CA809FC-CFA4-1F4C-B974-DE2B48525AC9}"/>
              </a:ext>
            </a:extLst>
          </p:cNvPr>
          <p:cNvSpPr txBox="1"/>
          <p:nvPr/>
        </p:nvSpPr>
        <p:spPr>
          <a:xfrm>
            <a:off x="4760139" y="1450237"/>
            <a:ext cx="652743" cy="369332"/>
          </a:xfrm>
          <a:prstGeom prst="rect">
            <a:avLst/>
          </a:prstGeom>
          <a:noFill/>
        </p:spPr>
        <p:txBody>
          <a:bodyPr wrap="none" rtlCol="0">
            <a:spAutoFit/>
          </a:bodyPr>
          <a:lstStyle/>
          <a:p>
            <a:r>
              <a:rPr lang="nl-NL" dirty="0"/>
              <a:t>1000</a:t>
            </a:r>
          </a:p>
        </p:txBody>
      </p:sp>
      <p:sp>
        <p:nvSpPr>
          <p:cNvPr id="29" name="Tekstvak 28">
            <a:extLst>
              <a:ext uri="{FF2B5EF4-FFF2-40B4-BE49-F238E27FC236}">
                <a16:creationId xmlns:a16="http://schemas.microsoft.com/office/drawing/2014/main" id="{630DAB37-4F2B-C546-BD72-5B72A9B032A0}"/>
              </a:ext>
            </a:extLst>
          </p:cNvPr>
          <p:cNvSpPr txBox="1"/>
          <p:nvPr/>
        </p:nvSpPr>
        <p:spPr>
          <a:xfrm>
            <a:off x="5873026" y="5194653"/>
            <a:ext cx="418704" cy="369332"/>
          </a:xfrm>
          <a:prstGeom prst="rect">
            <a:avLst/>
          </a:prstGeom>
          <a:noFill/>
        </p:spPr>
        <p:txBody>
          <a:bodyPr wrap="none" rtlCol="0">
            <a:spAutoFit/>
          </a:bodyPr>
          <a:lstStyle/>
          <a:p>
            <a:r>
              <a:rPr lang="nl-NL" dirty="0"/>
              <a:t>50</a:t>
            </a:r>
          </a:p>
        </p:txBody>
      </p:sp>
      <p:sp>
        <p:nvSpPr>
          <p:cNvPr id="30" name="Tekstvak 29">
            <a:extLst>
              <a:ext uri="{FF2B5EF4-FFF2-40B4-BE49-F238E27FC236}">
                <a16:creationId xmlns:a16="http://schemas.microsoft.com/office/drawing/2014/main" id="{BB0D22D7-6EA2-1F41-ACF4-B1D5352206FB}"/>
              </a:ext>
            </a:extLst>
          </p:cNvPr>
          <p:cNvSpPr txBox="1"/>
          <p:nvPr/>
        </p:nvSpPr>
        <p:spPr>
          <a:xfrm>
            <a:off x="6606450" y="5194653"/>
            <a:ext cx="535724" cy="369332"/>
          </a:xfrm>
          <a:prstGeom prst="rect">
            <a:avLst/>
          </a:prstGeom>
          <a:noFill/>
        </p:spPr>
        <p:txBody>
          <a:bodyPr wrap="none" rtlCol="0">
            <a:spAutoFit/>
          </a:bodyPr>
          <a:lstStyle/>
          <a:p>
            <a:r>
              <a:rPr lang="nl-NL" dirty="0"/>
              <a:t>100</a:t>
            </a:r>
          </a:p>
        </p:txBody>
      </p:sp>
      <p:sp>
        <p:nvSpPr>
          <p:cNvPr id="31" name="Tekstvak 30">
            <a:extLst>
              <a:ext uri="{FF2B5EF4-FFF2-40B4-BE49-F238E27FC236}">
                <a16:creationId xmlns:a16="http://schemas.microsoft.com/office/drawing/2014/main" id="{87E2D416-917D-A04E-82B4-1FA6A261C047}"/>
              </a:ext>
            </a:extLst>
          </p:cNvPr>
          <p:cNvSpPr txBox="1"/>
          <p:nvPr/>
        </p:nvSpPr>
        <p:spPr>
          <a:xfrm>
            <a:off x="7326530" y="5194653"/>
            <a:ext cx="535724" cy="369332"/>
          </a:xfrm>
          <a:prstGeom prst="rect">
            <a:avLst/>
          </a:prstGeom>
          <a:noFill/>
        </p:spPr>
        <p:txBody>
          <a:bodyPr wrap="none" rtlCol="0">
            <a:spAutoFit/>
          </a:bodyPr>
          <a:lstStyle/>
          <a:p>
            <a:r>
              <a:rPr lang="nl-NL" dirty="0"/>
              <a:t>150</a:t>
            </a:r>
          </a:p>
        </p:txBody>
      </p:sp>
      <p:sp>
        <p:nvSpPr>
          <p:cNvPr id="32" name="Tekstvak 31">
            <a:extLst>
              <a:ext uri="{FF2B5EF4-FFF2-40B4-BE49-F238E27FC236}">
                <a16:creationId xmlns:a16="http://schemas.microsoft.com/office/drawing/2014/main" id="{389F3130-17D7-104E-9D0D-9A072D0B7EC6}"/>
              </a:ext>
            </a:extLst>
          </p:cNvPr>
          <p:cNvSpPr txBox="1"/>
          <p:nvPr/>
        </p:nvSpPr>
        <p:spPr>
          <a:xfrm>
            <a:off x="8046610" y="5194653"/>
            <a:ext cx="535724" cy="369332"/>
          </a:xfrm>
          <a:prstGeom prst="rect">
            <a:avLst/>
          </a:prstGeom>
          <a:noFill/>
        </p:spPr>
        <p:txBody>
          <a:bodyPr wrap="none" rtlCol="0">
            <a:spAutoFit/>
          </a:bodyPr>
          <a:lstStyle/>
          <a:p>
            <a:r>
              <a:rPr lang="nl-NL" dirty="0"/>
              <a:t>200</a:t>
            </a:r>
          </a:p>
        </p:txBody>
      </p:sp>
      <p:sp>
        <p:nvSpPr>
          <p:cNvPr id="33" name="Tekstvak 32">
            <a:extLst>
              <a:ext uri="{FF2B5EF4-FFF2-40B4-BE49-F238E27FC236}">
                <a16:creationId xmlns:a16="http://schemas.microsoft.com/office/drawing/2014/main" id="{FA399708-E56C-4445-8D94-DCA2AA94B3D3}"/>
              </a:ext>
            </a:extLst>
          </p:cNvPr>
          <p:cNvSpPr txBox="1"/>
          <p:nvPr/>
        </p:nvSpPr>
        <p:spPr>
          <a:xfrm>
            <a:off x="8694682" y="5194653"/>
            <a:ext cx="535724" cy="369332"/>
          </a:xfrm>
          <a:prstGeom prst="rect">
            <a:avLst/>
          </a:prstGeom>
          <a:noFill/>
        </p:spPr>
        <p:txBody>
          <a:bodyPr wrap="none" rtlCol="0">
            <a:spAutoFit/>
          </a:bodyPr>
          <a:lstStyle/>
          <a:p>
            <a:r>
              <a:rPr lang="nl-NL" dirty="0"/>
              <a:t>250</a:t>
            </a:r>
          </a:p>
        </p:txBody>
      </p:sp>
      <p:cxnSp>
        <p:nvCxnSpPr>
          <p:cNvPr id="34" name="Rechte verbindingslijn 33">
            <a:extLst>
              <a:ext uri="{FF2B5EF4-FFF2-40B4-BE49-F238E27FC236}">
                <a16:creationId xmlns:a16="http://schemas.microsoft.com/office/drawing/2014/main" id="{8108F59D-F64A-B046-B598-289ADA652A33}"/>
              </a:ext>
            </a:extLst>
          </p:cNvPr>
          <p:cNvCxnSpPr/>
          <p:nvPr/>
        </p:nvCxnSpPr>
        <p:spPr>
          <a:xfrm>
            <a:off x="5368970" y="1594253"/>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35" name="Rechthoek 34">
            <a:extLst>
              <a:ext uri="{FF2B5EF4-FFF2-40B4-BE49-F238E27FC236}">
                <a16:creationId xmlns:a16="http://schemas.microsoft.com/office/drawing/2014/main" id="{1672970E-5464-6A42-ACCB-694546060589}"/>
              </a:ext>
            </a:extLst>
          </p:cNvPr>
          <p:cNvSpPr/>
          <p:nvPr/>
        </p:nvSpPr>
        <p:spPr>
          <a:xfrm>
            <a:off x="5661279" y="1626128"/>
            <a:ext cx="409086" cy="369332"/>
          </a:xfrm>
          <a:prstGeom prst="rect">
            <a:avLst/>
          </a:prstGeom>
        </p:spPr>
        <p:txBody>
          <a:bodyPr wrap="none">
            <a:spAutoFit/>
          </a:bodyPr>
          <a:lstStyle/>
          <a:p>
            <a:r>
              <a:rPr lang="nl-NL" dirty="0" err="1"/>
              <a:t>Q</a:t>
            </a:r>
            <a:r>
              <a:rPr lang="nl-NL" baseline="-25000" dirty="0" err="1"/>
              <a:t>v</a:t>
            </a:r>
            <a:endParaRPr lang="nl-NL" dirty="0"/>
          </a:p>
        </p:txBody>
      </p:sp>
      <p:cxnSp>
        <p:nvCxnSpPr>
          <p:cNvPr id="36" name="Rechte verbindingslijn 35">
            <a:extLst>
              <a:ext uri="{FF2B5EF4-FFF2-40B4-BE49-F238E27FC236}">
                <a16:creationId xmlns:a16="http://schemas.microsoft.com/office/drawing/2014/main" id="{4C84419B-6112-9241-91E1-7289E504327C}"/>
              </a:ext>
            </a:extLst>
          </p:cNvPr>
          <p:cNvCxnSpPr/>
          <p:nvPr/>
        </p:nvCxnSpPr>
        <p:spPr>
          <a:xfrm flipV="1">
            <a:off x="5368970" y="2665081"/>
            <a:ext cx="3592016" cy="1809493"/>
          </a:xfrm>
          <a:prstGeom prst="line">
            <a:avLst/>
          </a:prstGeom>
        </p:spPr>
        <p:style>
          <a:lnRef idx="3">
            <a:schemeClr val="accent4"/>
          </a:lnRef>
          <a:fillRef idx="0">
            <a:schemeClr val="accent4"/>
          </a:fillRef>
          <a:effectRef idx="2">
            <a:schemeClr val="accent4"/>
          </a:effectRef>
          <a:fontRef idx="minor">
            <a:schemeClr val="tx1"/>
          </a:fontRef>
        </p:style>
      </p:cxnSp>
      <p:sp>
        <p:nvSpPr>
          <p:cNvPr id="37" name="Rechthoek 36">
            <a:extLst>
              <a:ext uri="{FF2B5EF4-FFF2-40B4-BE49-F238E27FC236}">
                <a16:creationId xmlns:a16="http://schemas.microsoft.com/office/drawing/2014/main" id="{C78FFE8D-2BE8-034A-A916-604B0590DBA6}"/>
              </a:ext>
            </a:extLst>
          </p:cNvPr>
          <p:cNvSpPr/>
          <p:nvPr/>
        </p:nvSpPr>
        <p:spPr>
          <a:xfrm>
            <a:off x="8628007" y="2709947"/>
            <a:ext cx="413896" cy="369332"/>
          </a:xfrm>
          <a:prstGeom prst="rect">
            <a:avLst/>
          </a:prstGeom>
        </p:spPr>
        <p:txBody>
          <a:bodyPr wrap="none">
            <a:spAutoFit/>
          </a:bodyPr>
          <a:lstStyle/>
          <a:p>
            <a:r>
              <a:rPr lang="nl-NL" dirty="0" err="1"/>
              <a:t>Q</a:t>
            </a:r>
            <a:r>
              <a:rPr lang="nl-NL" baseline="-25000" dirty="0" err="1"/>
              <a:t>a</a:t>
            </a:r>
            <a:endParaRPr lang="nl-NL" dirty="0"/>
          </a:p>
        </p:txBody>
      </p:sp>
      <p:sp>
        <p:nvSpPr>
          <p:cNvPr id="38" name="Rechthoek 37">
            <a:extLst>
              <a:ext uri="{FF2B5EF4-FFF2-40B4-BE49-F238E27FC236}">
                <a16:creationId xmlns:a16="http://schemas.microsoft.com/office/drawing/2014/main" id="{C96CFD4B-E3A8-5147-A6CE-0C119E1C04C3}"/>
              </a:ext>
            </a:extLst>
          </p:cNvPr>
          <p:cNvSpPr/>
          <p:nvPr/>
        </p:nvSpPr>
        <p:spPr>
          <a:xfrm>
            <a:off x="8594104" y="1702476"/>
            <a:ext cx="465192" cy="369332"/>
          </a:xfrm>
          <a:prstGeom prst="rect">
            <a:avLst/>
          </a:prstGeom>
        </p:spPr>
        <p:txBody>
          <a:bodyPr wrap="none">
            <a:spAutoFit/>
          </a:bodyPr>
          <a:lstStyle/>
          <a:p>
            <a:r>
              <a:rPr lang="nl-NL" dirty="0" err="1">
                <a:solidFill>
                  <a:srgbClr val="C00000"/>
                </a:solidFill>
              </a:rPr>
              <a:t>Q’</a:t>
            </a:r>
            <a:r>
              <a:rPr lang="nl-NL" baseline="-25000" dirty="0" err="1">
                <a:solidFill>
                  <a:srgbClr val="C00000"/>
                </a:solidFill>
              </a:rPr>
              <a:t>a</a:t>
            </a:r>
            <a:endParaRPr lang="nl-NL" dirty="0">
              <a:solidFill>
                <a:srgbClr val="C00000"/>
              </a:solidFill>
            </a:endParaRPr>
          </a:p>
        </p:txBody>
      </p:sp>
      <p:sp>
        <p:nvSpPr>
          <p:cNvPr id="39" name="Tijdelijke aanduiding voor inhoud 2">
            <a:extLst>
              <a:ext uri="{FF2B5EF4-FFF2-40B4-BE49-F238E27FC236}">
                <a16:creationId xmlns:a16="http://schemas.microsoft.com/office/drawing/2014/main" id="{6263FBA6-2CEE-554F-8E7F-C628A4901A28}"/>
              </a:ext>
            </a:extLst>
          </p:cNvPr>
          <p:cNvSpPr txBox="1">
            <a:spLocks/>
          </p:cNvSpPr>
          <p:nvPr/>
        </p:nvSpPr>
        <p:spPr>
          <a:xfrm>
            <a:off x="250575" y="1082113"/>
            <a:ext cx="4293856" cy="51435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nl-NL" sz="1600" dirty="0"/>
              <a:t>Marktmodel in de uitgangssituatie: </a:t>
            </a:r>
          </a:p>
          <a:p>
            <a:pPr marL="85725" lvl="1" indent="0">
              <a:buFont typeface="Arial" pitchFamily="34" charset="0"/>
              <a:buNone/>
            </a:pPr>
            <a:r>
              <a:rPr lang="nl-NL" sz="1600" dirty="0" err="1"/>
              <a:t>Q</a:t>
            </a:r>
            <a:r>
              <a:rPr lang="nl-NL" sz="1600" baseline="-25000" dirty="0" err="1"/>
              <a:t>v</a:t>
            </a:r>
            <a:r>
              <a:rPr lang="nl-NL" sz="1600" dirty="0"/>
              <a:t> = -¼P + 250</a:t>
            </a:r>
          </a:p>
          <a:p>
            <a:pPr marL="85725" lvl="1" indent="0">
              <a:buFont typeface="Arial" pitchFamily="34" charset="0"/>
              <a:buNone/>
            </a:pPr>
            <a:r>
              <a:rPr lang="nl-NL" sz="1600" dirty="0" err="1">
                <a:solidFill>
                  <a:srgbClr val="7030A0"/>
                </a:solidFill>
              </a:rPr>
              <a:t>Q</a:t>
            </a:r>
            <a:r>
              <a:rPr lang="nl-NL" sz="1600" baseline="-25000" dirty="0" err="1">
                <a:solidFill>
                  <a:srgbClr val="7030A0"/>
                </a:solidFill>
              </a:rPr>
              <a:t>a</a:t>
            </a:r>
            <a:r>
              <a:rPr lang="nl-NL" sz="1600" dirty="0">
                <a:solidFill>
                  <a:srgbClr val="7030A0"/>
                </a:solidFill>
              </a:rPr>
              <a:t> = ½P – 100 (private kosten)</a:t>
            </a:r>
          </a:p>
          <a:p>
            <a:pPr marL="85725" lvl="1" indent="0">
              <a:buNone/>
            </a:pPr>
            <a:r>
              <a:rPr lang="nl-NL" sz="1600" dirty="0" err="1">
                <a:solidFill>
                  <a:srgbClr val="C00000"/>
                </a:solidFill>
              </a:rPr>
              <a:t>Q’</a:t>
            </a:r>
            <a:r>
              <a:rPr lang="nl-NL" sz="1600" baseline="-25000" dirty="0" err="1">
                <a:solidFill>
                  <a:srgbClr val="C00000"/>
                </a:solidFill>
              </a:rPr>
              <a:t>a</a:t>
            </a:r>
            <a:r>
              <a:rPr lang="nl-NL" sz="1600" dirty="0">
                <a:solidFill>
                  <a:srgbClr val="C00000"/>
                </a:solidFill>
              </a:rPr>
              <a:t> = ½P – 250 (incl. </a:t>
            </a:r>
            <a:r>
              <a:rPr lang="nl-NL" sz="1600" dirty="0" err="1">
                <a:solidFill>
                  <a:srgbClr val="C00000"/>
                </a:solidFill>
              </a:rPr>
              <a:t>maatsch</a:t>
            </a:r>
            <a:r>
              <a:rPr lang="nl-NL" sz="1600" dirty="0">
                <a:solidFill>
                  <a:srgbClr val="C00000"/>
                </a:solidFill>
              </a:rPr>
              <a:t> </a:t>
            </a:r>
            <a:r>
              <a:rPr lang="nl-NL" sz="1600" dirty="0" err="1">
                <a:solidFill>
                  <a:srgbClr val="C00000"/>
                </a:solidFill>
              </a:rPr>
              <a:t>kst</a:t>
            </a:r>
            <a:r>
              <a:rPr lang="nl-NL" sz="1600" dirty="0">
                <a:solidFill>
                  <a:srgbClr val="C00000"/>
                </a:solidFill>
              </a:rPr>
              <a:t>, € 300)</a:t>
            </a:r>
          </a:p>
          <a:p>
            <a:pPr marL="85725" lvl="1" indent="0">
              <a:buNone/>
            </a:pPr>
            <a:endParaRPr lang="nl-NL" sz="1600" dirty="0">
              <a:solidFill>
                <a:srgbClr val="C00000"/>
              </a:solidFill>
            </a:endParaRPr>
          </a:p>
          <a:p>
            <a:pPr marL="0" lvl="1" indent="0">
              <a:buNone/>
            </a:pPr>
            <a:r>
              <a:rPr lang="nl-NL" sz="1600" dirty="0"/>
              <a:t>De </a:t>
            </a:r>
            <a:r>
              <a:rPr lang="nl-NL" sz="1600" dirty="0" err="1"/>
              <a:t>maatschap.kst</a:t>
            </a:r>
            <a:r>
              <a:rPr lang="nl-NL" sz="1600" dirty="0"/>
              <a:t>.  zijn € 300 per ticket</a:t>
            </a:r>
          </a:p>
          <a:p>
            <a:pPr marL="0" lvl="1" indent="0">
              <a:buNone/>
            </a:pPr>
            <a:endParaRPr lang="nl-NL" sz="1600" dirty="0"/>
          </a:p>
          <a:p>
            <a:pPr marL="0" lvl="1" indent="0">
              <a:buNone/>
            </a:pPr>
            <a:r>
              <a:rPr lang="nl-NL" sz="1600" dirty="0"/>
              <a:t>De totale maatschappelijke kosten zijn:</a:t>
            </a:r>
          </a:p>
          <a:p>
            <a:pPr marL="0" lvl="1" indent="0">
              <a:buNone/>
            </a:pPr>
            <a:r>
              <a:rPr lang="nl-NL" sz="1600" dirty="0"/>
              <a:t>133.333 stuks x € 300 = €40.000.000</a:t>
            </a:r>
          </a:p>
          <a:p>
            <a:pPr marL="0" lvl="1" indent="0">
              <a:buNone/>
            </a:pPr>
            <a:endParaRPr lang="nl-NL" sz="1600" dirty="0"/>
          </a:p>
          <a:p>
            <a:pPr marL="0" lvl="1" indent="0">
              <a:buNone/>
            </a:pPr>
            <a:r>
              <a:rPr lang="nl-NL" sz="1600" dirty="0"/>
              <a:t>Wanneer we de maatschappelijke kosten doorberekenen (</a:t>
            </a:r>
            <a:r>
              <a:rPr lang="nl-NL" sz="1600" dirty="0" err="1">
                <a:solidFill>
                  <a:srgbClr val="C00000"/>
                </a:solidFill>
              </a:rPr>
              <a:t>Q’</a:t>
            </a:r>
            <a:r>
              <a:rPr lang="nl-NL" sz="1600" baseline="-25000" dirty="0" err="1">
                <a:solidFill>
                  <a:srgbClr val="C00000"/>
                </a:solidFill>
              </a:rPr>
              <a:t>a</a:t>
            </a:r>
            <a:r>
              <a:rPr lang="nl-NL" sz="1600" dirty="0"/>
              <a:t>), daalt de productie naar 83.333 stuks.</a:t>
            </a:r>
          </a:p>
          <a:p>
            <a:pPr marL="0" lvl="1" indent="0">
              <a:buNone/>
            </a:pPr>
            <a:endParaRPr lang="nl-NL" sz="1600" dirty="0"/>
          </a:p>
          <a:p>
            <a:pPr marL="0" lvl="1" indent="0">
              <a:buNone/>
            </a:pPr>
            <a:r>
              <a:rPr lang="nl-NL" sz="1600" dirty="0"/>
              <a:t>Daardoor nemen ook de totale maatschappelijke kosten af!</a:t>
            </a:r>
          </a:p>
          <a:p>
            <a:pPr marL="0" lvl="1" indent="0">
              <a:buNone/>
            </a:pPr>
            <a:r>
              <a:rPr lang="nl-NL" sz="1600" dirty="0"/>
              <a:t>Met (133.333-83.333) x € 300 = € 15.000.000</a:t>
            </a:r>
          </a:p>
          <a:p>
            <a:pPr marL="0" indent="0">
              <a:buFont typeface="Arial" pitchFamily="34" charset="0"/>
              <a:buNone/>
            </a:pPr>
            <a:endParaRPr lang="nl-NL" sz="2200" dirty="0"/>
          </a:p>
        </p:txBody>
      </p:sp>
      <p:cxnSp>
        <p:nvCxnSpPr>
          <p:cNvPr id="40" name="Rechte verbindingslijn 39">
            <a:extLst>
              <a:ext uri="{FF2B5EF4-FFF2-40B4-BE49-F238E27FC236}">
                <a16:creationId xmlns:a16="http://schemas.microsoft.com/office/drawing/2014/main" id="{412D496E-5CDB-0B40-BE67-627066661381}"/>
              </a:ext>
            </a:extLst>
          </p:cNvPr>
          <p:cNvCxnSpPr/>
          <p:nvPr/>
        </p:nvCxnSpPr>
        <p:spPr>
          <a:xfrm>
            <a:off x="5368970" y="3510418"/>
            <a:ext cx="1878705" cy="7010"/>
          </a:xfrm>
          <a:prstGeom prst="line">
            <a:avLst/>
          </a:prstGeom>
          <a:ln w="12700">
            <a:solidFill>
              <a:schemeClr val="bg1">
                <a:lumMod val="50000"/>
              </a:schemeClr>
            </a:solidFill>
            <a:prstDash val="dash"/>
          </a:ln>
        </p:spPr>
        <p:style>
          <a:lnRef idx="3">
            <a:schemeClr val="dk1"/>
          </a:lnRef>
          <a:fillRef idx="0">
            <a:schemeClr val="dk1"/>
          </a:fillRef>
          <a:effectRef idx="2">
            <a:schemeClr val="dk1"/>
          </a:effectRef>
          <a:fontRef idx="minor">
            <a:schemeClr val="tx1"/>
          </a:fontRef>
        </p:style>
      </p:cxnSp>
      <p:cxnSp>
        <p:nvCxnSpPr>
          <p:cNvPr id="41" name="Rechte verbindingslijn 40">
            <a:extLst>
              <a:ext uri="{FF2B5EF4-FFF2-40B4-BE49-F238E27FC236}">
                <a16:creationId xmlns:a16="http://schemas.microsoft.com/office/drawing/2014/main" id="{DF20121B-6B32-5849-9633-507D06E30878}"/>
              </a:ext>
            </a:extLst>
          </p:cNvPr>
          <p:cNvCxnSpPr/>
          <p:nvPr/>
        </p:nvCxnSpPr>
        <p:spPr>
          <a:xfrm>
            <a:off x="7314598" y="3570223"/>
            <a:ext cx="2214" cy="1552422"/>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42" name="Rechte verbindingslijn 41">
            <a:extLst>
              <a:ext uri="{FF2B5EF4-FFF2-40B4-BE49-F238E27FC236}">
                <a16:creationId xmlns:a16="http://schemas.microsoft.com/office/drawing/2014/main" id="{5DE3F951-A3F5-C24A-8326-FBC55B1C6FB5}"/>
              </a:ext>
            </a:extLst>
          </p:cNvPr>
          <p:cNvCxnSpPr/>
          <p:nvPr/>
        </p:nvCxnSpPr>
        <p:spPr>
          <a:xfrm flipV="1">
            <a:off x="5377354" y="1594253"/>
            <a:ext cx="3592016" cy="1809493"/>
          </a:xfrm>
          <a:prstGeom prst="line">
            <a:avLst/>
          </a:prstGeom>
        </p:spPr>
        <p:style>
          <a:lnRef idx="3">
            <a:schemeClr val="accent2"/>
          </a:lnRef>
          <a:fillRef idx="0">
            <a:schemeClr val="accent2"/>
          </a:fillRef>
          <a:effectRef idx="2">
            <a:schemeClr val="accent2"/>
          </a:effectRef>
          <a:fontRef idx="minor">
            <a:schemeClr val="tx1"/>
          </a:fontRef>
        </p:style>
      </p:cxnSp>
      <p:sp>
        <p:nvSpPr>
          <p:cNvPr id="43" name="Ovaal 42">
            <a:extLst>
              <a:ext uri="{FF2B5EF4-FFF2-40B4-BE49-F238E27FC236}">
                <a16:creationId xmlns:a16="http://schemas.microsoft.com/office/drawing/2014/main" id="{4078BB90-8970-1842-B204-685C3D06F444}"/>
              </a:ext>
            </a:extLst>
          </p:cNvPr>
          <p:cNvSpPr/>
          <p:nvPr/>
        </p:nvSpPr>
        <p:spPr>
          <a:xfrm>
            <a:off x="7247675" y="3450614"/>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nl-NL"/>
          </a:p>
        </p:txBody>
      </p:sp>
      <p:sp>
        <p:nvSpPr>
          <p:cNvPr id="44" name="Ovaal 43">
            <a:extLst>
              <a:ext uri="{FF2B5EF4-FFF2-40B4-BE49-F238E27FC236}">
                <a16:creationId xmlns:a16="http://schemas.microsoft.com/office/drawing/2014/main" id="{600BAB67-4ED9-F640-89F1-2BFC9140C83F}"/>
              </a:ext>
            </a:extLst>
          </p:cNvPr>
          <p:cNvSpPr/>
          <p:nvPr/>
        </p:nvSpPr>
        <p:spPr>
          <a:xfrm>
            <a:off x="6533683" y="2746614"/>
            <a:ext cx="119609" cy="1196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nl-NL"/>
          </a:p>
        </p:txBody>
      </p:sp>
      <p:cxnSp>
        <p:nvCxnSpPr>
          <p:cNvPr id="45" name="Rechte verbindingslijn 44">
            <a:extLst>
              <a:ext uri="{FF2B5EF4-FFF2-40B4-BE49-F238E27FC236}">
                <a16:creationId xmlns:a16="http://schemas.microsoft.com/office/drawing/2014/main" id="{6F8A4035-E10F-CD47-88EF-37D9E2E54D35}"/>
              </a:ext>
            </a:extLst>
          </p:cNvPr>
          <p:cNvCxnSpPr/>
          <p:nvPr/>
        </p:nvCxnSpPr>
        <p:spPr>
          <a:xfrm flipV="1">
            <a:off x="5386888" y="2806418"/>
            <a:ext cx="1127745" cy="2679"/>
          </a:xfrm>
          <a:prstGeom prst="line">
            <a:avLst/>
          </a:prstGeom>
          <a:ln w="12700">
            <a:solidFill>
              <a:schemeClr val="bg1">
                <a:lumMod val="50000"/>
              </a:schemeClr>
            </a:solidFill>
            <a:prstDash val="dash"/>
          </a:ln>
        </p:spPr>
        <p:style>
          <a:lnRef idx="3">
            <a:schemeClr val="dk1"/>
          </a:lnRef>
          <a:fillRef idx="0">
            <a:schemeClr val="dk1"/>
          </a:fillRef>
          <a:effectRef idx="2">
            <a:schemeClr val="dk1"/>
          </a:effectRef>
          <a:fontRef idx="minor">
            <a:schemeClr val="tx1"/>
          </a:fontRef>
        </p:style>
      </p:cxnSp>
      <p:cxnSp>
        <p:nvCxnSpPr>
          <p:cNvPr id="46" name="Rechte verbindingslijn 45">
            <a:extLst>
              <a:ext uri="{FF2B5EF4-FFF2-40B4-BE49-F238E27FC236}">
                <a16:creationId xmlns:a16="http://schemas.microsoft.com/office/drawing/2014/main" id="{331CACFB-E25E-D74B-A804-C32A76021B92}"/>
              </a:ext>
            </a:extLst>
          </p:cNvPr>
          <p:cNvCxnSpPr/>
          <p:nvPr/>
        </p:nvCxnSpPr>
        <p:spPr>
          <a:xfrm>
            <a:off x="6599285" y="2881105"/>
            <a:ext cx="1107" cy="2232015"/>
          </a:xfrm>
          <a:prstGeom prst="line">
            <a:avLst/>
          </a:prstGeom>
          <a:ln>
            <a:prstDash val="dash"/>
          </a:ln>
        </p:spPr>
        <p:style>
          <a:lnRef idx="3">
            <a:schemeClr val="dk1"/>
          </a:lnRef>
          <a:fillRef idx="0">
            <a:schemeClr val="dk1"/>
          </a:fillRef>
          <a:effectRef idx="2">
            <a:schemeClr val="dk1"/>
          </a:effectRef>
          <a:fontRef idx="minor">
            <a:schemeClr val="tx1"/>
          </a:fontRef>
        </p:style>
      </p:cxnSp>
      <p:sp>
        <p:nvSpPr>
          <p:cNvPr id="47" name="Rechthoek 46">
            <a:extLst>
              <a:ext uri="{FF2B5EF4-FFF2-40B4-BE49-F238E27FC236}">
                <a16:creationId xmlns:a16="http://schemas.microsoft.com/office/drawing/2014/main" id="{A00974EF-1E0F-2148-88AC-B5384D9A3EFB}"/>
              </a:ext>
            </a:extLst>
          </p:cNvPr>
          <p:cNvSpPr/>
          <p:nvPr/>
        </p:nvSpPr>
        <p:spPr>
          <a:xfrm>
            <a:off x="4726591" y="3376882"/>
            <a:ext cx="615874" cy="276999"/>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marL="0" lvl="1" indent="0" algn="ctr">
              <a:buNone/>
            </a:pPr>
            <a:r>
              <a:rPr lang="nl-NL" sz="1200" dirty="0"/>
              <a:t>466,67</a:t>
            </a:r>
          </a:p>
        </p:txBody>
      </p:sp>
      <p:sp>
        <p:nvSpPr>
          <p:cNvPr id="48" name="Rechthoek 47">
            <a:extLst>
              <a:ext uri="{FF2B5EF4-FFF2-40B4-BE49-F238E27FC236}">
                <a16:creationId xmlns:a16="http://schemas.microsoft.com/office/drawing/2014/main" id="{AB2DACB5-5C4A-6747-83FB-7341E5967488}"/>
              </a:ext>
            </a:extLst>
          </p:cNvPr>
          <p:cNvSpPr/>
          <p:nvPr/>
        </p:nvSpPr>
        <p:spPr>
          <a:xfrm>
            <a:off x="4723958" y="2670781"/>
            <a:ext cx="615874" cy="276999"/>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marL="0" lvl="1" indent="0" algn="ctr">
              <a:buNone/>
            </a:pPr>
            <a:r>
              <a:rPr lang="nl-NL" sz="1200" dirty="0"/>
              <a:t>666,67</a:t>
            </a:r>
          </a:p>
        </p:txBody>
      </p:sp>
      <p:sp>
        <p:nvSpPr>
          <p:cNvPr id="49" name="Tekstvak 48">
            <a:extLst>
              <a:ext uri="{FF2B5EF4-FFF2-40B4-BE49-F238E27FC236}">
                <a16:creationId xmlns:a16="http://schemas.microsoft.com/office/drawing/2014/main" id="{858FC8FB-2360-A94D-891C-B82827C54262}"/>
              </a:ext>
            </a:extLst>
          </p:cNvPr>
          <p:cNvSpPr txBox="1"/>
          <p:nvPr/>
        </p:nvSpPr>
        <p:spPr>
          <a:xfrm>
            <a:off x="7413628" y="2547968"/>
            <a:ext cx="1598515" cy="26161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nl-NL" sz="1100" dirty="0">
                <a:solidFill>
                  <a:srgbClr val="C00000"/>
                </a:solidFill>
              </a:rPr>
              <a:t>maatschappelijke kosten</a:t>
            </a:r>
          </a:p>
        </p:txBody>
      </p:sp>
      <p:cxnSp>
        <p:nvCxnSpPr>
          <p:cNvPr id="50" name="Rechte verbindingslijn met pijl 49">
            <a:extLst>
              <a:ext uri="{FF2B5EF4-FFF2-40B4-BE49-F238E27FC236}">
                <a16:creationId xmlns:a16="http://schemas.microsoft.com/office/drawing/2014/main" id="{45036FBB-2AFF-E846-A208-F6465B0AEBC5}"/>
              </a:ext>
            </a:extLst>
          </p:cNvPr>
          <p:cNvCxnSpPr/>
          <p:nvPr/>
        </p:nvCxnSpPr>
        <p:spPr>
          <a:xfrm>
            <a:off x="7314598" y="2498999"/>
            <a:ext cx="0" cy="918254"/>
          </a:xfrm>
          <a:prstGeom prst="straightConnector1">
            <a:avLst/>
          </a:prstGeom>
          <a:ln>
            <a:headEnd type="arrow" w="med" len="med"/>
            <a:tailEnd type="arrow" w="med" len="med"/>
          </a:ln>
        </p:spPr>
        <p:style>
          <a:lnRef idx="3">
            <a:schemeClr val="accent2"/>
          </a:lnRef>
          <a:fillRef idx="0">
            <a:schemeClr val="accent2"/>
          </a:fillRef>
          <a:effectRef idx="2">
            <a:schemeClr val="accent2"/>
          </a:effectRef>
          <a:fontRef idx="minor">
            <a:schemeClr val="tx1"/>
          </a:fontRef>
        </p:style>
      </p:cxnSp>
      <p:sp>
        <p:nvSpPr>
          <p:cNvPr id="51" name="PIJL-RECHTS 46">
            <a:extLst>
              <a:ext uri="{FF2B5EF4-FFF2-40B4-BE49-F238E27FC236}">
                <a16:creationId xmlns:a16="http://schemas.microsoft.com/office/drawing/2014/main" id="{61809967-8396-294C-BEF2-C9AE8792074E}"/>
              </a:ext>
            </a:extLst>
          </p:cNvPr>
          <p:cNvSpPr/>
          <p:nvPr/>
        </p:nvSpPr>
        <p:spPr>
          <a:xfrm rot="10800000">
            <a:off x="6635003" y="4990599"/>
            <a:ext cx="663519" cy="264092"/>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nl-NL"/>
          </a:p>
        </p:txBody>
      </p:sp>
      <p:sp>
        <p:nvSpPr>
          <p:cNvPr id="52" name="Tekstvak 51">
            <a:extLst>
              <a:ext uri="{FF2B5EF4-FFF2-40B4-BE49-F238E27FC236}">
                <a16:creationId xmlns:a16="http://schemas.microsoft.com/office/drawing/2014/main" id="{FE939E87-9E59-5B4C-BD5B-5CE73B736E82}"/>
              </a:ext>
            </a:extLst>
          </p:cNvPr>
          <p:cNvSpPr txBox="1"/>
          <p:nvPr/>
        </p:nvSpPr>
        <p:spPr>
          <a:xfrm>
            <a:off x="2894088" y="148480"/>
            <a:ext cx="4752528" cy="369332"/>
          </a:xfrm>
          <a:prstGeom prst="rect">
            <a:avLst/>
          </a:prstGeom>
          <a:noFill/>
        </p:spPr>
        <p:txBody>
          <a:bodyPr wrap="square" rtlCol="0">
            <a:spAutoFit/>
          </a:bodyPr>
          <a:lstStyle/>
          <a:p>
            <a:r>
              <a:rPr lang="nl-NL" dirty="0"/>
              <a:t>6.3 en 6.4   Overig overheidsingrijpen</a:t>
            </a:r>
          </a:p>
        </p:txBody>
      </p:sp>
      <p:sp>
        <p:nvSpPr>
          <p:cNvPr id="53" name="Tekstvak 52">
            <a:extLst>
              <a:ext uri="{FF2B5EF4-FFF2-40B4-BE49-F238E27FC236}">
                <a16:creationId xmlns:a16="http://schemas.microsoft.com/office/drawing/2014/main" id="{5E3F13F1-790D-E14D-AF84-A84F3E04065B}"/>
              </a:ext>
            </a:extLst>
          </p:cNvPr>
          <p:cNvSpPr txBox="1"/>
          <p:nvPr/>
        </p:nvSpPr>
        <p:spPr>
          <a:xfrm>
            <a:off x="7030217" y="5385802"/>
            <a:ext cx="853354" cy="261610"/>
          </a:xfrm>
          <a:prstGeom prst="rect">
            <a:avLst/>
          </a:prstGeom>
          <a:noFill/>
        </p:spPr>
        <p:txBody>
          <a:bodyPr wrap="square" rtlCol="0">
            <a:spAutoFit/>
          </a:bodyPr>
          <a:lstStyle/>
          <a:p>
            <a:r>
              <a:rPr lang="nl-NL" sz="1100" dirty="0"/>
              <a:t>133,3</a:t>
            </a:r>
          </a:p>
        </p:txBody>
      </p:sp>
      <p:sp>
        <p:nvSpPr>
          <p:cNvPr id="54" name="Tekstvak 53">
            <a:extLst>
              <a:ext uri="{FF2B5EF4-FFF2-40B4-BE49-F238E27FC236}">
                <a16:creationId xmlns:a16="http://schemas.microsoft.com/office/drawing/2014/main" id="{B14B8216-88B8-A341-935C-D0CE85B226B1}"/>
              </a:ext>
            </a:extLst>
          </p:cNvPr>
          <p:cNvSpPr txBox="1"/>
          <p:nvPr/>
        </p:nvSpPr>
        <p:spPr>
          <a:xfrm>
            <a:off x="6391508" y="5373334"/>
            <a:ext cx="907014" cy="276999"/>
          </a:xfrm>
          <a:prstGeom prst="rect">
            <a:avLst/>
          </a:prstGeom>
          <a:noFill/>
        </p:spPr>
        <p:txBody>
          <a:bodyPr wrap="square" rtlCol="0">
            <a:spAutoFit/>
          </a:bodyPr>
          <a:lstStyle/>
          <a:p>
            <a:r>
              <a:rPr lang="nl-NL" sz="1200" dirty="0"/>
              <a:t>83,3</a:t>
            </a:r>
          </a:p>
        </p:txBody>
      </p:sp>
    </p:spTree>
    <p:extLst>
      <p:ext uri="{BB962C8B-B14F-4D97-AF65-F5344CB8AC3E}">
        <p14:creationId xmlns:p14="http://schemas.microsoft.com/office/powerpoint/2010/main" val="191674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
                                            <p:txEl>
                                              <p:pRg st="5" end="5"/>
                                            </p:txEl>
                                          </p:spTgt>
                                        </p:tgtEl>
                                        <p:attrNameLst>
                                          <p:attrName>style.visibility</p:attrName>
                                        </p:attrNameLst>
                                      </p:cBhvr>
                                      <p:to>
                                        <p:strVal val="visible"/>
                                      </p:to>
                                    </p:set>
                                    <p:animEffect transition="in" filter="fade">
                                      <p:cBhvr>
                                        <p:cTn id="7" dur="500"/>
                                        <p:tgtEl>
                                          <p:spTgt spid="39">
                                            <p:txEl>
                                              <p:pRg st="5" end="5"/>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500"/>
                                        <p:tgtEl>
                                          <p:spTgt spid="50"/>
                                        </p:tgtEl>
                                      </p:cBhvr>
                                    </p:animEffect>
                                  </p:childTnLst>
                                </p:cTn>
                              </p:par>
                              <p:par>
                                <p:cTn id="12" presetID="10" presetClass="entr" presetSubtype="0" fill="hold" grpId="0" nodeType="withEffect">
                                  <p:stCondLst>
                                    <p:cond delay="25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500"/>
                                        <p:tgtEl>
                                          <p:spTgt spid="49"/>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9">
                                            <p:txEl>
                                              <p:pRg st="7" end="7"/>
                                            </p:txEl>
                                          </p:spTgt>
                                        </p:tgtEl>
                                        <p:attrNameLst>
                                          <p:attrName>style.visibility</p:attrName>
                                        </p:attrNameLst>
                                      </p:cBhvr>
                                      <p:to>
                                        <p:strVal val="visible"/>
                                      </p:to>
                                    </p:set>
                                    <p:animEffect transition="in" filter="fade">
                                      <p:cBhvr>
                                        <p:cTn id="19" dur="500"/>
                                        <p:tgtEl>
                                          <p:spTgt spid="39">
                                            <p:txEl>
                                              <p:pRg st="7" end="7"/>
                                            </p:txEl>
                                          </p:spTgt>
                                        </p:tgtEl>
                                      </p:cBhvr>
                                    </p:animEffect>
                                  </p:childTnLst>
                                </p:cTn>
                              </p:par>
                            </p:childTnLst>
                          </p:cTn>
                        </p:par>
                        <p:par>
                          <p:cTn id="20" fill="hold">
                            <p:stCondLst>
                              <p:cond delay="500"/>
                            </p:stCondLst>
                            <p:childTnLst>
                              <p:par>
                                <p:cTn id="21" presetID="10" presetClass="entr" presetSubtype="0" fill="hold" grpId="0" nodeType="afterEffect">
                                  <p:stCondLst>
                                    <p:cond delay="25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checkerboard(across)">
                                      <p:cBhvr>
                                        <p:cTn id="28" dur="500"/>
                                        <p:tgtEl>
                                          <p:spTgt spid="5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9">
                                            <p:txEl>
                                              <p:pRg st="8" end="8"/>
                                            </p:txEl>
                                          </p:spTgt>
                                        </p:tgtEl>
                                        <p:attrNameLst>
                                          <p:attrName>style.visibility</p:attrName>
                                        </p:attrNameLst>
                                      </p:cBhvr>
                                      <p:to>
                                        <p:strVal val="visible"/>
                                      </p:to>
                                    </p:set>
                                    <p:animEffect transition="in" filter="fade">
                                      <p:cBhvr>
                                        <p:cTn id="33" dur="500"/>
                                        <p:tgtEl>
                                          <p:spTgt spid="39">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9">
                                            <p:txEl>
                                              <p:pRg st="10" end="10"/>
                                            </p:txEl>
                                          </p:spTgt>
                                        </p:tgtEl>
                                        <p:attrNameLst>
                                          <p:attrName>style.visibility</p:attrName>
                                        </p:attrNameLst>
                                      </p:cBhvr>
                                      <p:to>
                                        <p:strVal val="visible"/>
                                      </p:to>
                                    </p:set>
                                    <p:animEffect transition="in" filter="fade">
                                      <p:cBhvr>
                                        <p:cTn id="38" dur="500"/>
                                        <p:tgtEl>
                                          <p:spTgt spid="39">
                                            <p:txEl>
                                              <p:pRg st="10" end="10"/>
                                            </p:txEl>
                                          </p:spTgt>
                                        </p:tgtEl>
                                      </p:cBhvr>
                                    </p:animEffect>
                                  </p:childTnLst>
                                </p:cTn>
                              </p:par>
                            </p:childTnLst>
                          </p:cTn>
                        </p:par>
                        <p:par>
                          <p:cTn id="39" fill="hold">
                            <p:stCondLst>
                              <p:cond delay="500"/>
                            </p:stCondLst>
                            <p:childTnLst>
                              <p:par>
                                <p:cTn id="40" presetID="10" presetClass="entr" presetSubtype="0" fill="hold" grpId="0" nodeType="afterEffect">
                                  <p:stCondLst>
                                    <p:cond delay="500"/>
                                  </p:stCondLst>
                                  <p:childTnLst>
                                    <p:set>
                                      <p:cBhvr>
                                        <p:cTn id="41" dur="1" fill="hold">
                                          <p:stCondLst>
                                            <p:cond delay="0"/>
                                          </p:stCondLst>
                                        </p:cTn>
                                        <p:tgtEl>
                                          <p:spTgt spid="51"/>
                                        </p:tgtEl>
                                        <p:attrNameLst>
                                          <p:attrName>style.visibility</p:attrName>
                                        </p:attrNameLst>
                                      </p:cBhvr>
                                      <p:to>
                                        <p:strVal val="visible"/>
                                      </p:to>
                                    </p:set>
                                    <p:animEffect transition="in" filter="fade">
                                      <p:cBhvr>
                                        <p:cTn id="42" dur="500"/>
                                        <p:tgtEl>
                                          <p:spTgt spid="5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9">
                                            <p:txEl>
                                              <p:pRg st="12" end="12"/>
                                            </p:txEl>
                                          </p:spTgt>
                                        </p:tgtEl>
                                        <p:attrNameLst>
                                          <p:attrName>style.visibility</p:attrName>
                                        </p:attrNameLst>
                                      </p:cBhvr>
                                      <p:to>
                                        <p:strVal val="visible"/>
                                      </p:to>
                                    </p:set>
                                    <p:animEffect transition="in" filter="fade">
                                      <p:cBhvr>
                                        <p:cTn id="47" dur="500"/>
                                        <p:tgtEl>
                                          <p:spTgt spid="39">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checkerboard(across)">
                                      <p:cBhvr>
                                        <p:cTn id="52" dur="500"/>
                                        <p:tgtEl>
                                          <p:spTgt spid="54"/>
                                        </p:tgtEl>
                                      </p:cBhvr>
                                    </p:animEffect>
                                  </p:childTnLst>
                                </p:cTn>
                              </p:par>
                            </p:childTnLst>
                          </p:cTn>
                        </p:par>
                        <p:par>
                          <p:cTn id="53" fill="hold">
                            <p:stCondLst>
                              <p:cond delay="500"/>
                            </p:stCondLst>
                            <p:childTnLst>
                              <p:par>
                                <p:cTn id="54" presetID="10" presetClass="entr" presetSubtype="0" fill="hold" grpId="0" nodeType="afterEffect">
                                  <p:stCondLst>
                                    <p:cond delay="500"/>
                                  </p:stCondLst>
                                  <p:childTnLst>
                                    <p:set>
                                      <p:cBhvr>
                                        <p:cTn id="55" dur="1" fill="hold">
                                          <p:stCondLst>
                                            <p:cond delay="0"/>
                                          </p:stCondLst>
                                        </p:cTn>
                                        <p:tgtEl>
                                          <p:spTgt spid="8"/>
                                        </p:tgtEl>
                                        <p:attrNameLst>
                                          <p:attrName>style.visibility</p:attrName>
                                        </p:attrNameLst>
                                      </p:cBhvr>
                                      <p:to>
                                        <p:strVal val="visible"/>
                                      </p:to>
                                    </p:set>
                                    <p:animEffect transition="in" filter="fade">
                                      <p:cBhvr>
                                        <p:cTn id="56" dur="500"/>
                                        <p:tgtEl>
                                          <p:spTgt spid="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9">
                                            <p:txEl>
                                              <p:pRg st="13" end="13"/>
                                            </p:txEl>
                                          </p:spTgt>
                                        </p:tgtEl>
                                        <p:attrNameLst>
                                          <p:attrName>style.visibility</p:attrName>
                                        </p:attrNameLst>
                                      </p:cBhvr>
                                      <p:to>
                                        <p:strVal val="visible"/>
                                      </p:to>
                                    </p:set>
                                    <p:animEffect transition="in" filter="fade">
                                      <p:cBhvr>
                                        <p:cTn id="61" dur="500"/>
                                        <p:tgtEl>
                                          <p:spTgt spid="3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49" grpId="0" animBg="1"/>
      <p:bldP spid="51" grpId="0" animBg="1"/>
      <p:bldP spid="53" grpId="0"/>
      <p:bldP spid="5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2870200" y="457200"/>
            <a:ext cx="4203700" cy="461665"/>
          </a:xfrm>
          <a:prstGeom prst="rect">
            <a:avLst/>
          </a:prstGeom>
          <a:noFill/>
        </p:spPr>
        <p:txBody>
          <a:bodyPr wrap="square" rtlCol="0">
            <a:spAutoFit/>
          </a:bodyPr>
          <a:lstStyle/>
          <a:p>
            <a:r>
              <a:rPr lang="nl-NL" sz="2400" dirty="0"/>
              <a:t>Quotering en overig ingrijpen</a:t>
            </a:r>
          </a:p>
        </p:txBody>
      </p:sp>
      <p:sp>
        <p:nvSpPr>
          <p:cNvPr id="6" name="Tekstvak 5"/>
          <p:cNvSpPr txBox="1"/>
          <p:nvPr/>
        </p:nvSpPr>
        <p:spPr>
          <a:xfrm>
            <a:off x="1244600" y="1155700"/>
            <a:ext cx="3644900" cy="646331"/>
          </a:xfrm>
          <a:prstGeom prst="rect">
            <a:avLst/>
          </a:prstGeom>
          <a:noFill/>
        </p:spPr>
        <p:txBody>
          <a:bodyPr wrap="square" rtlCol="0">
            <a:spAutoFit/>
          </a:bodyPr>
          <a:lstStyle/>
          <a:p>
            <a:r>
              <a:rPr lang="nl-NL" dirty="0"/>
              <a:t>Minimumprijs is duur i.v.m. </a:t>
            </a:r>
          </a:p>
          <a:p>
            <a:r>
              <a:rPr lang="nl-NL" dirty="0"/>
              <a:t>Opkopen of </a:t>
            </a:r>
            <a:r>
              <a:rPr lang="nl-NL" dirty="0" err="1"/>
              <a:t>subsidieren</a:t>
            </a:r>
            <a:endParaRPr lang="nl-NL" dirty="0"/>
          </a:p>
        </p:txBody>
      </p:sp>
      <p:sp>
        <p:nvSpPr>
          <p:cNvPr id="7" name="Tekstvak 6"/>
          <p:cNvSpPr txBox="1"/>
          <p:nvPr/>
        </p:nvSpPr>
        <p:spPr>
          <a:xfrm>
            <a:off x="1244600" y="2057400"/>
            <a:ext cx="4876800" cy="1200329"/>
          </a:xfrm>
          <a:prstGeom prst="rect">
            <a:avLst/>
          </a:prstGeom>
          <a:noFill/>
        </p:spPr>
        <p:txBody>
          <a:bodyPr wrap="square" rtlCol="0">
            <a:spAutoFit/>
          </a:bodyPr>
          <a:lstStyle/>
          <a:p>
            <a:r>
              <a:rPr lang="nl-NL" dirty="0"/>
              <a:t>Minimumprijs gecombineerd met een quotum (maximaal te produceren hoeveelheid) kost de overheid minder tot niets, maar gaat wel ten koste van de welvaart</a:t>
            </a:r>
          </a:p>
        </p:txBody>
      </p:sp>
      <p:cxnSp>
        <p:nvCxnSpPr>
          <p:cNvPr id="9" name="Rechte verbindingslijn 8"/>
          <p:cNvCxnSpPr/>
          <p:nvPr/>
        </p:nvCxnSpPr>
        <p:spPr>
          <a:xfrm>
            <a:off x="1079500" y="3454400"/>
            <a:ext cx="0" cy="2057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Rechte verbindingslijn 10"/>
          <p:cNvCxnSpPr/>
          <p:nvPr/>
        </p:nvCxnSpPr>
        <p:spPr>
          <a:xfrm flipH="1">
            <a:off x="1079500" y="5511800"/>
            <a:ext cx="2413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Rechte verbindingslijn 14"/>
          <p:cNvCxnSpPr/>
          <p:nvPr/>
        </p:nvCxnSpPr>
        <p:spPr>
          <a:xfrm>
            <a:off x="1079500" y="3606800"/>
            <a:ext cx="2247900" cy="1905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Rechte verbindingslijn 17"/>
          <p:cNvCxnSpPr/>
          <p:nvPr/>
        </p:nvCxnSpPr>
        <p:spPr>
          <a:xfrm flipH="1">
            <a:off x="1079500" y="3860800"/>
            <a:ext cx="1879600" cy="12573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Rechte verbindingslijn 20"/>
          <p:cNvCxnSpPr/>
          <p:nvPr/>
        </p:nvCxnSpPr>
        <p:spPr>
          <a:xfrm flipH="1">
            <a:off x="1079500" y="4432300"/>
            <a:ext cx="1879600" cy="0"/>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kstvak 26"/>
          <p:cNvSpPr txBox="1"/>
          <p:nvPr/>
        </p:nvSpPr>
        <p:spPr>
          <a:xfrm>
            <a:off x="1358900" y="3454400"/>
            <a:ext cx="533400" cy="369332"/>
          </a:xfrm>
          <a:prstGeom prst="rect">
            <a:avLst/>
          </a:prstGeom>
          <a:noFill/>
        </p:spPr>
        <p:txBody>
          <a:bodyPr wrap="square" rtlCol="0">
            <a:spAutoFit/>
          </a:bodyPr>
          <a:lstStyle/>
          <a:p>
            <a:r>
              <a:rPr lang="nl-NL" dirty="0" err="1"/>
              <a:t>Qv</a:t>
            </a:r>
            <a:endParaRPr lang="nl-NL" dirty="0"/>
          </a:p>
        </p:txBody>
      </p:sp>
      <p:sp>
        <p:nvSpPr>
          <p:cNvPr id="28" name="Tekstvak 27"/>
          <p:cNvSpPr txBox="1"/>
          <p:nvPr/>
        </p:nvSpPr>
        <p:spPr>
          <a:xfrm>
            <a:off x="2425700" y="3491468"/>
            <a:ext cx="533400" cy="369332"/>
          </a:xfrm>
          <a:prstGeom prst="rect">
            <a:avLst/>
          </a:prstGeom>
          <a:noFill/>
        </p:spPr>
        <p:txBody>
          <a:bodyPr wrap="square" rtlCol="0">
            <a:spAutoFit/>
          </a:bodyPr>
          <a:lstStyle/>
          <a:p>
            <a:r>
              <a:rPr lang="nl-NL" dirty="0" err="1"/>
              <a:t>Qa</a:t>
            </a:r>
            <a:endParaRPr lang="nl-NL" dirty="0"/>
          </a:p>
        </p:txBody>
      </p:sp>
      <p:sp>
        <p:nvSpPr>
          <p:cNvPr id="29" name="Tekstvak 28"/>
          <p:cNvSpPr txBox="1"/>
          <p:nvPr/>
        </p:nvSpPr>
        <p:spPr>
          <a:xfrm>
            <a:off x="520700" y="3122136"/>
            <a:ext cx="723900" cy="369332"/>
          </a:xfrm>
          <a:prstGeom prst="rect">
            <a:avLst/>
          </a:prstGeom>
          <a:noFill/>
        </p:spPr>
        <p:txBody>
          <a:bodyPr wrap="square" rtlCol="0">
            <a:spAutoFit/>
          </a:bodyPr>
          <a:lstStyle/>
          <a:p>
            <a:r>
              <a:rPr lang="nl-NL" dirty="0"/>
              <a:t>Prijs</a:t>
            </a:r>
          </a:p>
        </p:txBody>
      </p:sp>
      <p:sp>
        <p:nvSpPr>
          <p:cNvPr id="30" name="Tekstvak 29"/>
          <p:cNvSpPr txBox="1"/>
          <p:nvPr/>
        </p:nvSpPr>
        <p:spPr>
          <a:xfrm>
            <a:off x="2425700" y="5600700"/>
            <a:ext cx="2019300" cy="369332"/>
          </a:xfrm>
          <a:prstGeom prst="rect">
            <a:avLst/>
          </a:prstGeom>
          <a:noFill/>
        </p:spPr>
        <p:txBody>
          <a:bodyPr wrap="square" rtlCol="0">
            <a:spAutoFit/>
          </a:bodyPr>
          <a:lstStyle/>
          <a:p>
            <a:r>
              <a:rPr lang="nl-NL" dirty="0" err="1"/>
              <a:t>Qv</a:t>
            </a:r>
            <a:r>
              <a:rPr lang="nl-NL" dirty="0"/>
              <a:t> (x 100.000 L)</a:t>
            </a:r>
          </a:p>
        </p:txBody>
      </p:sp>
      <p:sp>
        <p:nvSpPr>
          <p:cNvPr id="31" name="Tekstvak 30"/>
          <p:cNvSpPr txBox="1"/>
          <p:nvPr/>
        </p:nvSpPr>
        <p:spPr>
          <a:xfrm>
            <a:off x="520700" y="4247634"/>
            <a:ext cx="533400" cy="369332"/>
          </a:xfrm>
          <a:prstGeom prst="rect">
            <a:avLst/>
          </a:prstGeom>
          <a:noFill/>
        </p:spPr>
        <p:txBody>
          <a:bodyPr wrap="square" rtlCol="0">
            <a:spAutoFit/>
          </a:bodyPr>
          <a:lstStyle/>
          <a:p>
            <a:r>
              <a:rPr lang="nl-NL" dirty="0" err="1"/>
              <a:t>Pe</a:t>
            </a:r>
            <a:endParaRPr lang="nl-NL" dirty="0"/>
          </a:p>
        </p:txBody>
      </p:sp>
      <p:sp>
        <p:nvSpPr>
          <p:cNvPr id="32" name="Rechthoekige driehoek 31"/>
          <p:cNvSpPr/>
          <p:nvPr/>
        </p:nvSpPr>
        <p:spPr>
          <a:xfrm>
            <a:off x="1110774" y="3606800"/>
            <a:ext cx="984726" cy="825500"/>
          </a:xfrm>
          <a:prstGeom prst="rtTriangle">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3" name="Rechthoekige driehoek 32"/>
          <p:cNvSpPr/>
          <p:nvPr/>
        </p:nvSpPr>
        <p:spPr>
          <a:xfrm rot="5400000">
            <a:off x="1255979" y="4278579"/>
            <a:ext cx="650341" cy="1028700"/>
          </a:xfrm>
          <a:prstGeom prst="rtTriangle">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4" name="Rechthoek 33"/>
          <p:cNvSpPr/>
          <p:nvPr/>
        </p:nvSpPr>
        <p:spPr>
          <a:xfrm>
            <a:off x="933341" y="3825473"/>
            <a:ext cx="851118" cy="646331"/>
          </a:xfrm>
          <a:prstGeom prst="rect">
            <a:avLst/>
          </a:prstGeom>
          <a:noFill/>
        </p:spPr>
        <p:txBody>
          <a:bodyPr wrap="square" lIns="91440" tIns="45720" rIns="91440" bIns="45720">
            <a:spAutoFit/>
          </a:bodyPr>
          <a:lstStyle/>
          <a:p>
            <a:pPr algn="ctr"/>
            <a:r>
              <a:rPr lang="en-US" sz="3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
            </a:r>
          </a:p>
        </p:txBody>
      </p:sp>
      <p:sp>
        <p:nvSpPr>
          <p:cNvPr id="35" name="Rechthoek 34"/>
          <p:cNvSpPr/>
          <p:nvPr/>
        </p:nvSpPr>
        <p:spPr>
          <a:xfrm>
            <a:off x="1110774" y="4467759"/>
            <a:ext cx="430376" cy="646331"/>
          </a:xfrm>
          <a:prstGeom prst="rect">
            <a:avLst/>
          </a:prstGeom>
          <a:noFill/>
        </p:spPr>
        <p:txBody>
          <a:bodyPr wrap="none" lIns="91440" tIns="45720" rIns="91440" bIns="45720">
            <a:spAutoFit/>
          </a:bodyPr>
          <a:lstStyle/>
          <a:p>
            <a:pPr algn="ctr"/>
            <a:r>
              <a:rPr lang="en-US" sz="3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t>
            </a:r>
          </a:p>
        </p:txBody>
      </p:sp>
      <p:cxnSp>
        <p:nvCxnSpPr>
          <p:cNvPr id="36" name="Rechte verbindingslijn 35"/>
          <p:cNvCxnSpPr/>
          <p:nvPr/>
        </p:nvCxnSpPr>
        <p:spPr>
          <a:xfrm>
            <a:off x="5080000" y="3385066"/>
            <a:ext cx="0" cy="2057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Rechte verbindingslijn 36"/>
          <p:cNvCxnSpPr/>
          <p:nvPr/>
        </p:nvCxnSpPr>
        <p:spPr>
          <a:xfrm flipH="1">
            <a:off x="5080000" y="5442466"/>
            <a:ext cx="2413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Rechte verbindingslijn 37"/>
          <p:cNvCxnSpPr/>
          <p:nvPr/>
        </p:nvCxnSpPr>
        <p:spPr>
          <a:xfrm>
            <a:off x="5080000" y="3537466"/>
            <a:ext cx="2247900" cy="1905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Rechte verbindingslijn 38"/>
          <p:cNvCxnSpPr/>
          <p:nvPr/>
        </p:nvCxnSpPr>
        <p:spPr>
          <a:xfrm flipH="1">
            <a:off x="5080000" y="3791466"/>
            <a:ext cx="1879600" cy="125730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Rechte verbindingslijn 39"/>
          <p:cNvCxnSpPr/>
          <p:nvPr/>
        </p:nvCxnSpPr>
        <p:spPr>
          <a:xfrm flipH="1">
            <a:off x="5080000" y="4362966"/>
            <a:ext cx="1879600" cy="0"/>
          </a:xfrm>
          <a:prstGeom prst="line">
            <a:avLst/>
          </a:prstGeom>
        </p:spPr>
        <p:style>
          <a:lnRef idx="2">
            <a:schemeClr val="accent1"/>
          </a:lnRef>
          <a:fillRef idx="0">
            <a:schemeClr val="accent1"/>
          </a:fillRef>
          <a:effectRef idx="1">
            <a:schemeClr val="accent1"/>
          </a:effectRef>
          <a:fontRef idx="minor">
            <a:schemeClr val="tx1"/>
          </a:fontRef>
        </p:style>
      </p:cxnSp>
      <p:sp>
        <p:nvSpPr>
          <p:cNvPr id="41" name="Tekstvak 40"/>
          <p:cNvSpPr txBox="1"/>
          <p:nvPr/>
        </p:nvSpPr>
        <p:spPr>
          <a:xfrm>
            <a:off x="5359400" y="3385066"/>
            <a:ext cx="533400" cy="369332"/>
          </a:xfrm>
          <a:prstGeom prst="rect">
            <a:avLst/>
          </a:prstGeom>
          <a:noFill/>
        </p:spPr>
        <p:txBody>
          <a:bodyPr wrap="square" rtlCol="0">
            <a:spAutoFit/>
          </a:bodyPr>
          <a:lstStyle/>
          <a:p>
            <a:r>
              <a:rPr lang="nl-NL" dirty="0" err="1"/>
              <a:t>Qv</a:t>
            </a:r>
            <a:endParaRPr lang="nl-NL" dirty="0"/>
          </a:p>
        </p:txBody>
      </p:sp>
      <p:sp>
        <p:nvSpPr>
          <p:cNvPr id="42" name="Tekstvak 41"/>
          <p:cNvSpPr txBox="1"/>
          <p:nvPr/>
        </p:nvSpPr>
        <p:spPr>
          <a:xfrm>
            <a:off x="6426200" y="3422134"/>
            <a:ext cx="533400" cy="369332"/>
          </a:xfrm>
          <a:prstGeom prst="rect">
            <a:avLst/>
          </a:prstGeom>
          <a:noFill/>
        </p:spPr>
        <p:txBody>
          <a:bodyPr wrap="square" rtlCol="0">
            <a:spAutoFit/>
          </a:bodyPr>
          <a:lstStyle/>
          <a:p>
            <a:r>
              <a:rPr lang="nl-NL" dirty="0" err="1"/>
              <a:t>Qa</a:t>
            </a:r>
            <a:endParaRPr lang="nl-NL" dirty="0"/>
          </a:p>
        </p:txBody>
      </p:sp>
      <p:sp>
        <p:nvSpPr>
          <p:cNvPr id="43" name="Tekstvak 42"/>
          <p:cNvSpPr txBox="1"/>
          <p:nvPr/>
        </p:nvSpPr>
        <p:spPr>
          <a:xfrm>
            <a:off x="4521200" y="3052802"/>
            <a:ext cx="723900" cy="369332"/>
          </a:xfrm>
          <a:prstGeom prst="rect">
            <a:avLst/>
          </a:prstGeom>
          <a:noFill/>
        </p:spPr>
        <p:txBody>
          <a:bodyPr wrap="square" rtlCol="0">
            <a:spAutoFit/>
          </a:bodyPr>
          <a:lstStyle/>
          <a:p>
            <a:r>
              <a:rPr lang="nl-NL" dirty="0"/>
              <a:t>Prijs</a:t>
            </a:r>
          </a:p>
        </p:txBody>
      </p:sp>
      <p:sp>
        <p:nvSpPr>
          <p:cNvPr id="44" name="Tekstvak 43"/>
          <p:cNvSpPr txBox="1"/>
          <p:nvPr/>
        </p:nvSpPr>
        <p:spPr>
          <a:xfrm>
            <a:off x="4521200" y="4178300"/>
            <a:ext cx="533400" cy="369332"/>
          </a:xfrm>
          <a:prstGeom prst="rect">
            <a:avLst/>
          </a:prstGeom>
          <a:noFill/>
        </p:spPr>
        <p:txBody>
          <a:bodyPr wrap="square" rtlCol="0">
            <a:spAutoFit/>
          </a:bodyPr>
          <a:lstStyle/>
          <a:p>
            <a:r>
              <a:rPr lang="nl-NL" dirty="0" err="1"/>
              <a:t>Pe</a:t>
            </a:r>
            <a:endParaRPr lang="nl-NL" dirty="0"/>
          </a:p>
        </p:txBody>
      </p:sp>
      <p:sp>
        <p:nvSpPr>
          <p:cNvPr id="45" name="Tekstvak 44"/>
          <p:cNvSpPr txBox="1"/>
          <p:nvPr/>
        </p:nvSpPr>
        <p:spPr>
          <a:xfrm>
            <a:off x="948049" y="5970032"/>
            <a:ext cx="2811151" cy="369332"/>
          </a:xfrm>
          <a:prstGeom prst="rect">
            <a:avLst/>
          </a:prstGeom>
          <a:noFill/>
        </p:spPr>
        <p:txBody>
          <a:bodyPr wrap="square" rtlCol="0">
            <a:spAutoFit/>
          </a:bodyPr>
          <a:lstStyle/>
          <a:p>
            <a:r>
              <a:rPr lang="nl-NL" dirty="0"/>
              <a:t>Volkomen concurrentie</a:t>
            </a:r>
          </a:p>
        </p:txBody>
      </p:sp>
      <p:sp>
        <p:nvSpPr>
          <p:cNvPr id="46" name="Tekstvak 45"/>
          <p:cNvSpPr txBox="1"/>
          <p:nvPr/>
        </p:nvSpPr>
        <p:spPr>
          <a:xfrm>
            <a:off x="4681849" y="5970032"/>
            <a:ext cx="2811151" cy="369332"/>
          </a:xfrm>
          <a:prstGeom prst="rect">
            <a:avLst/>
          </a:prstGeom>
          <a:noFill/>
        </p:spPr>
        <p:txBody>
          <a:bodyPr wrap="square" rtlCol="0">
            <a:spAutoFit/>
          </a:bodyPr>
          <a:lstStyle/>
          <a:p>
            <a:r>
              <a:rPr lang="nl-NL" dirty="0"/>
              <a:t>Minimumprijs met quotum</a:t>
            </a:r>
          </a:p>
        </p:txBody>
      </p:sp>
      <p:sp>
        <p:nvSpPr>
          <p:cNvPr id="47" name="Tekstvak 46"/>
          <p:cNvSpPr txBox="1"/>
          <p:nvPr/>
        </p:nvSpPr>
        <p:spPr>
          <a:xfrm>
            <a:off x="6426199" y="5568434"/>
            <a:ext cx="1972733" cy="369332"/>
          </a:xfrm>
          <a:prstGeom prst="rect">
            <a:avLst/>
          </a:prstGeom>
          <a:noFill/>
        </p:spPr>
        <p:txBody>
          <a:bodyPr wrap="square" rtlCol="0">
            <a:spAutoFit/>
          </a:bodyPr>
          <a:lstStyle/>
          <a:p>
            <a:r>
              <a:rPr lang="nl-NL" dirty="0" err="1"/>
              <a:t>Qv</a:t>
            </a:r>
            <a:r>
              <a:rPr lang="nl-NL" dirty="0"/>
              <a:t> (x 100.000 L)</a:t>
            </a:r>
          </a:p>
        </p:txBody>
      </p:sp>
      <p:cxnSp>
        <p:nvCxnSpPr>
          <p:cNvPr id="49" name="Rechte verbindingslijn 48"/>
          <p:cNvCxnSpPr/>
          <p:nvPr/>
        </p:nvCxnSpPr>
        <p:spPr>
          <a:xfrm>
            <a:off x="5054600" y="4013200"/>
            <a:ext cx="2273300" cy="33867"/>
          </a:xfrm>
          <a:prstGeom prst="line">
            <a:avLst/>
          </a:prstGeom>
        </p:spPr>
        <p:style>
          <a:lnRef idx="2">
            <a:schemeClr val="accent1"/>
          </a:lnRef>
          <a:fillRef idx="0">
            <a:schemeClr val="accent1"/>
          </a:fillRef>
          <a:effectRef idx="1">
            <a:schemeClr val="accent1"/>
          </a:effectRef>
          <a:fontRef idx="minor">
            <a:schemeClr val="tx1"/>
          </a:fontRef>
        </p:style>
      </p:cxnSp>
      <p:sp>
        <p:nvSpPr>
          <p:cNvPr id="52" name="Tekstvak 51"/>
          <p:cNvSpPr txBox="1"/>
          <p:nvPr/>
        </p:nvSpPr>
        <p:spPr>
          <a:xfrm>
            <a:off x="7493000" y="3860800"/>
            <a:ext cx="905933" cy="369332"/>
          </a:xfrm>
          <a:prstGeom prst="rect">
            <a:avLst/>
          </a:prstGeom>
          <a:noFill/>
        </p:spPr>
        <p:txBody>
          <a:bodyPr wrap="square" rtlCol="0">
            <a:spAutoFit/>
          </a:bodyPr>
          <a:lstStyle/>
          <a:p>
            <a:r>
              <a:rPr lang="nl-NL" dirty="0"/>
              <a:t>P min</a:t>
            </a:r>
          </a:p>
        </p:txBody>
      </p:sp>
      <p:sp>
        <p:nvSpPr>
          <p:cNvPr id="53" name="Tekstvak 52"/>
          <p:cNvSpPr txBox="1"/>
          <p:nvPr/>
        </p:nvSpPr>
        <p:spPr>
          <a:xfrm>
            <a:off x="5202766" y="5585367"/>
            <a:ext cx="1062567" cy="369332"/>
          </a:xfrm>
          <a:prstGeom prst="rect">
            <a:avLst/>
          </a:prstGeom>
          <a:noFill/>
        </p:spPr>
        <p:txBody>
          <a:bodyPr wrap="square" rtlCol="0">
            <a:spAutoFit/>
          </a:bodyPr>
          <a:lstStyle/>
          <a:p>
            <a:r>
              <a:rPr lang="nl-NL" dirty="0"/>
              <a:t>Quotum</a:t>
            </a:r>
          </a:p>
        </p:txBody>
      </p:sp>
      <p:sp>
        <p:nvSpPr>
          <p:cNvPr id="54" name="Pijl omlaag 53"/>
          <p:cNvSpPr/>
          <p:nvPr/>
        </p:nvSpPr>
        <p:spPr>
          <a:xfrm>
            <a:off x="5604933" y="4013200"/>
            <a:ext cx="135467" cy="15875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cxnSp>
        <p:nvCxnSpPr>
          <p:cNvPr id="56" name="Rechte verbindingslijn met pijl 55"/>
          <p:cNvCxnSpPr/>
          <p:nvPr/>
        </p:nvCxnSpPr>
        <p:spPr>
          <a:xfrm flipH="1" flipV="1">
            <a:off x="5892800" y="4047067"/>
            <a:ext cx="203200" cy="2005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8" name="Rechte verbindingslijn met pijl 57"/>
          <p:cNvCxnSpPr/>
          <p:nvPr/>
        </p:nvCxnSpPr>
        <p:spPr>
          <a:xfrm flipH="1">
            <a:off x="5740400" y="4547632"/>
            <a:ext cx="355600" cy="2275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Ovaal 59"/>
          <p:cNvSpPr/>
          <p:nvPr/>
        </p:nvSpPr>
        <p:spPr>
          <a:xfrm flipV="1">
            <a:off x="5604933" y="4013200"/>
            <a:ext cx="194733" cy="1651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1" name="Ovaal 60"/>
          <p:cNvSpPr/>
          <p:nvPr/>
        </p:nvSpPr>
        <p:spPr>
          <a:xfrm flipV="1">
            <a:off x="5604933" y="4616968"/>
            <a:ext cx="194733" cy="17093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3" name="Rechthoekige driehoek 62"/>
          <p:cNvSpPr/>
          <p:nvPr/>
        </p:nvSpPr>
        <p:spPr>
          <a:xfrm>
            <a:off x="5080000" y="3491466"/>
            <a:ext cx="660400" cy="555601"/>
          </a:xfrm>
          <a:prstGeom prst="rtTriangle">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4" name="Rechthoek 63"/>
          <p:cNvSpPr/>
          <p:nvPr/>
        </p:nvSpPr>
        <p:spPr>
          <a:xfrm>
            <a:off x="5096933" y="4047067"/>
            <a:ext cx="660399" cy="569899"/>
          </a:xfrm>
          <a:prstGeom prst="rect">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5" name="Rechthoekige driehoek 64"/>
          <p:cNvSpPr/>
          <p:nvPr/>
        </p:nvSpPr>
        <p:spPr>
          <a:xfrm rot="5400000">
            <a:off x="5159630" y="4468000"/>
            <a:ext cx="501137" cy="660401"/>
          </a:xfrm>
          <a:prstGeom prst="rtTriangle">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6" name="Gelijkbenige driehoek 65"/>
          <p:cNvSpPr/>
          <p:nvPr/>
        </p:nvSpPr>
        <p:spPr>
          <a:xfrm rot="5400000">
            <a:off x="5664200" y="4159769"/>
            <a:ext cx="533400" cy="381000"/>
          </a:xfrm>
          <a:prstGeom prst="triangl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 name="Tijdelijke aanduiding voor voettekst 1">
            <a:extLst>
              <a:ext uri="{FF2B5EF4-FFF2-40B4-BE49-F238E27FC236}">
                <a16:creationId xmlns:a16="http://schemas.microsoft.com/office/drawing/2014/main" id="{97861C5F-2DC0-A149-BDE2-54A4486EACD3}"/>
              </a:ext>
            </a:extLst>
          </p:cNvPr>
          <p:cNvSpPr>
            <a:spLocks noGrp="1"/>
          </p:cNvSpPr>
          <p:nvPr>
            <p:ph type="ftr" sz="quarter" idx="11"/>
          </p:nvPr>
        </p:nvSpPr>
        <p:spPr>
          <a:xfrm>
            <a:off x="367867" y="6300321"/>
            <a:ext cx="5004665" cy="365125"/>
          </a:xfrm>
        </p:spPr>
        <p:txBody>
          <a:bodyPr/>
          <a:lstStyle/>
          <a:p>
            <a:pPr>
              <a:defRPr/>
            </a:pPr>
            <a:r>
              <a:rPr lang="nl-NL" dirty="0"/>
              <a:t>Economie Integraal vwo (Hans Vermeulen)</a:t>
            </a:r>
            <a:endParaRPr lang="en-US" dirty="0"/>
          </a:p>
        </p:txBody>
      </p:sp>
      <p:sp>
        <p:nvSpPr>
          <p:cNvPr id="3" name="Tijdelijke aanduiding voor dianummer 2">
            <a:extLst>
              <a:ext uri="{FF2B5EF4-FFF2-40B4-BE49-F238E27FC236}">
                <a16:creationId xmlns:a16="http://schemas.microsoft.com/office/drawing/2014/main" id="{26E4D443-0AD8-0E46-ACE1-39AE42EB55D5}"/>
              </a:ext>
            </a:extLst>
          </p:cNvPr>
          <p:cNvSpPr>
            <a:spLocks noGrp="1"/>
          </p:cNvSpPr>
          <p:nvPr>
            <p:ph type="sldNum" sz="quarter" idx="12"/>
          </p:nvPr>
        </p:nvSpPr>
        <p:spPr>
          <a:xfrm>
            <a:off x="8007723" y="6229546"/>
            <a:ext cx="573161" cy="365125"/>
          </a:xfrm>
        </p:spPr>
        <p:txBody>
          <a:bodyPr/>
          <a:lstStyle/>
          <a:p>
            <a:pPr>
              <a:defRPr/>
            </a:pPr>
            <a:fld id="{3A8C5C45-F31E-4826-94E5-0AFCA01450F3}" type="slidenum">
              <a:rPr lang="en-US" smtClean="0"/>
              <a:pPr>
                <a:defRPr/>
              </a:pPr>
              <a:t>12</a:t>
            </a:fld>
            <a:endParaRPr lang="en-US" dirty="0"/>
          </a:p>
        </p:txBody>
      </p:sp>
      <p:sp>
        <p:nvSpPr>
          <p:cNvPr id="48" name="Tekstvak 47">
            <a:extLst>
              <a:ext uri="{FF2B5EF4-FFF2-40B4-BE49-F238E27FC236}">
                <a16:creationId xmlns:a16="http://schemas.microsoft.com/office/drawing/2014/main" id="{1C16F1CF-39FB-F147-92DF-E17E18DD0E38}"/>
              </a:ext>
            </a:extLst>
          </p:cNvPr>
          <p:cNvSpPr txBox="1"/>
          <p:nvPr/>
        </p:nvSpPr>
        <p:spPr>
          <a:xfrm>
            <a:off x="2959100" y="108144"/>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326911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1000"/>
                                        <p:tgtEl>
                                          <p:spTgt spid="45"/>
                                        </p:tgtEl>
                                      </p:cBhvr>
                                    </p:animEffect>
                                    <p:anim calcmode="lin" valueType="num">
                                      <p:cBhvr>
                                        <p:cTn id="22" dur="1000" fill="hold"/>
                                        <p:tgtEl>
                                          <p:spTgt spid="45"/>
                                        </p:tgtEl>
                                        <p:attrNameLst>
                                          <p:attrName>ppt_x</p:attrName>
                                        </p:attrNameLst>
                                      </p:cBhvr>
                                      <p:tavLst>
                                        <p:tav tm="0">
                                          <p:val>
                                            <p:strVal val="#ppt_x"/>
                                          </p:val>
                                        </p:tav>
                                        <p:tav tm="100000">
                                          <p:val>
                                            <p:strVal val="#ppt_x"/>
                                          </p:val>
                                        </p:tav>
                                      </p:tavLst>
                                    </p:anim>
                                    <p:anim calcmode="lin" valueType="num">
                                      <p:cBhvr>
                                        <p:cTn id="23"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1000"/>
                                        <p:tgtEl>
                                          <p:spTgt spid="9"/>
                                        </p:tgtEl>
                                      </p:cBhvr>
                                    </p:animEffect>
                                    <p:anim calcmode="lin" valueType="num">
                                      <p:cBhvr>
                                        <p:cTn id="41" dur="1000" fill="hold"/>
                                        <p:tgtEl>
                                          <p:spTgt spid="9"/>
                                        </p:tgtEl>
                                        <p:attrNameLst>
                                          <p:attrName>ppt_x</p:attrName>
                                        </p:attrNameLst>
                                      </p:cBhvr>
                                      <p:tavLst>
                                        <p:tav tm="0">
                                          <p:val>
                                            <p:strVal val="#ppt_x"/>
                                          </p:val>
                                        </p:tav>
                                        <p:tav tm="100000">
                                          <p:val>
                                            <p:strVal val="#ppt_x"/>
                                          </p:val>
                                        </p:tav>
                                      </p:tavLst>
                                    </p:anim>
                                    <p:anim calcmode="lin" valueType="num">
                                      <p:cBhvr>
                                        <p:cTn id="42" dur="1000" fill="hold"/>
                                        <p:tgtEl>
                                          <p:spTgt spid="9"/>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1000"/>
                                        <p:tgtEl>
                                          <p:spTgt spid="29"/>
                                        </p:tgtEl>
                                      </p:cBhvr>
                                    </p:animEffect>
                                    <p:anim calcmode="lin" valueType="num">
                                      <p:cBhvr>
                                        <p:cTn id="46" dur="1000" fill="hold"/>
                                        <p:tgtEl>
                                          <p:spTgt spid="29"/>
                                        </p:tgtEl>
                                        <p:attrNameLst>
                                          <p:attrName>ppt_x</p:attrName>
                                        </p:attrNameLst>
                                      </p:cBhvr>
                                      <p:tavLst>
                                        <p:tav tm="0">
                                          <p:val>
                                            <p:strVal val="#ppt_x"/>
                                          </p:val>
                                        </p:tav>
                                        <p:tav tm="100000">
                                          <p:val>
                                            <p:strVal val="#ppt_x"/>
                                          </p:val>
                                        </p:tav>
                                      </p:tavLst>
                                    </p:anim>
                                    <p:anim calcmode="lin" valueType="num">
                                      <p:cBhvr>
                                        <p:cTn id="47" dur="1000" fill="hold"/>
                                        <p:tgtEl>
                                          <p:spTgt spid="29"/>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fade">
                                      <p:cBhvr>
                                        <p:cTn id="50" dur="1000"/>
                                        <p:tgtEl>
                                          <p:spTgt spid="27"/>
                                        </p:tgtEl>
                                      </p:cBhvr>
                                    </p:animEffect>
                                    <p:anim calcmode="lin" valueType="num">
                                      <p:cBhvr>
                                        <p:cTn id="51" dur="1000" fill="hold"/>
                                        <p:tgtEl>
                                          <p:spTgt spid="27"/>
                                        </p:tgtEl>
                                        <p:attrNameLst>
                                          <p:attrName>ppt_x</p:attrName>
                                        </p:attrNameLst>
                                      </p:cBhvr>
                                      <p:tavLst>
                                        <p:tav tm="0">
                                          <p:val>
                                            <p:strVal val="#ppt_x"/>
                                          </p:val>
                                        </p:tav>
                                        <p:tav tm="100000">
                                          <p:val>
                                            <p:strVal val="#ppt_x"/>
                                          </p:val>
                                        </p:tav>
                                      </p:tavLst>
                                    </p:anim>
                                    <p:anim calcmode="lin" valueType="num">
                                      <p:cBhvr>
                                        <p:cTn id="52" dur="1000" fill="hold"/>
                                        <p:tgtEl>
                                          <p:spTgt spid="27"/>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1000"/>
                                        <p:tgtEl>
                                          <p:spTgt spid="28"/>
                                        </p:tgtEl>
                                      </p:cBhvr>
                                    </p:animEffect>
                                    <p:anim calcmode="lin" valueType="num">
                                      <p:cBhvr>
                                        <p:cTn id="56" dur="1000" fill="hold"/>
                                        <p:tgtEl>
                                          <p:spTgt spid="28"/>
                                        </p:tgtEl>
                                        <p:attrNameLst>
                                          <p:attrName>ppt_x</p:attrName>
                                        </p:attrNameLst>
                                      </p:cBhvr>
                                      <p:tavLst>
                                        <p:tav tm="0">
                                          <p:val>
                                            <p:strVal val="#ppt_x"/>
                                          </p:val>
                                        </p:tav>
                                        <p:tav tm="100000">
                                          <p:val>
                                            <p:strVal val="#ppt_x"/>
                                          </p:val>
                                        </p:tav>
                                      </p:tavLst>
                                    </p:anim>
                                    <p:anim calcmode="lin" valueType="num">
                                      <p:cBhvr>
                                        <p:cTn id="57" dur="1000" fill="hold"/>
                                        <p:tgtEl>
                                          <p:spTgt spid="28"/>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1000"/>
                                        <p:tgtEl>
                                          <p:spTgt spid="18"/>
                                        </p:tgtEl>
                                      </p:cBhvr>
                                    </p:animEffect>
                                    <p:anim calcmode="lin" valueType="num">
                                      <p:cBhvr>
                                        <p:cTn id="61" dur="1000" fill="hold"/>
                                        <p:tgtEl>
                                          <p:spTgt spid="18"/>
                                        </p:tgtEl>
                                        <p:attrNameLst>
                                          <p:attrName>ppt_x</p:attrName>
                                        </p:attrNameLst>
                                      </p:cBhvr>
                                      <p:tavLst>
                                        <p:tav tm="0">
                                          <p:val>
                                            <p:strVal val="#ppt_x"/>
                                          </p:val>
                                        </p:tav>
                                        <p:tav tm="100000">
                                          <p:val>
                                            <p:strVal val="#ppt_x"/>
                                          </p:val>
                                        </p:tav>
                                      </p:tavLst>
                                    </p:anim>
                                    <p:anim calcmode="lin" valueType="num">
                                      <p:cBhvr>
                                        <p:cTn id="62" dur="1000" fill="hold"/>
                                        <p:tgtEl>
                                          <p:spTgt spid="18"/>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1000"/>
                                        <p:tgtEl>
                                          <p:spTgt spid="15"/>
                                        </p:tgtEl>
                                      </p:cBhvr>
                                    </p:animEffect>
                                    <p:anim calcmode="lin" valueType="num">
                                      <p:cBhvr>
                                        <p:cTn id="66" dur="1000" fill="hold"/>
                                        <p:tgtEl>
                                          <p:spTgt spid="15"/>
                                        </p:tgtEl>
                                        <p:attrNameLst>
                                          <p:attrName>ppt_x</p:attrName>
                                        </p:attrNameLst>
                                      </p:cBhvr>
                                      <p:tavLst>
                                        <p:tav tm="0">
                                          <p:val>
                                            <p:strVal val="#ppt_x"/>
                                          </p:val>
                                        </p:tav>
                                        <p:tav tm="100000">
                                          <p:val>
                                            <p:strVal val="#ppt_x"/>
                                          </p:val>
                                        </p:tav>
                                      </p:tavLst>
                                    </p:anim>
                                    <p:anim calcmode="lin" valueType="num">
                                      <p:cBhvr>
                                        <p:cTn id="67" dur="1000" fill="hold"/>
                                        <p:tgtEl>
                                          <p:spTgt spid="15"/>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fade">
                                      <p:cBhvr>
                                        <p:cTn id="75" dur="1000"/>
                                        <p:tgtEl>
                                          <p:spTgt spid="31"/>
                                        </p:tgtEl>
                                      </p:cBhvr>
                                    </p:animEffect>
                                    <p:anim calcmode="lin" valueType="num">
                                      <p:cBhvr>
                                        <p:cTn id="76" dur="1000" fill="hold"/>
                                        <p:tgtEl>
                                          <p:spTgt spid="31"/>
                                        </p:tgtEl>
                                        <p:attrNameLst>
                                          <p:attrName>ppt_x</p:attrName>
                                        </p:attrNameLst>
                                      </p:cBhvr>
                                      <p:tavLst>
                                        <p:tav tm="0">
                                          <p:val>
                                            <p:strVal val="#ppt_x"/>
                                          </p:val>
                                        </p:tav>
                                        <p:tav tm="100000">
                                          <p:val>
                                            <p:strVal val="#ppt_x"/>
                                          </p:val>
                                        </p:tav>
                                      </p:tavLst>
                                    </p:anim>
                                    <p:anim calcmode="lin" valueType="num">
                                      <p:cBhvr>
                                        <p:cTn id="77"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fade">
                                      <p:cBhvr>
                                        <p:cTn id="82" dur="1000"/>
                                        <p:tgtEl>
                                          <p:spTgt spid="32"/>
                                        </p:tgtEl>
                                      </p:cBhvr>
                                    </p:animEffect>
                                    <p:anim calcmode="lin" valueType="num">
                                      <p:cBhvr>
                                        <p:cTn id="83" dur="1000" fill="hold"/>
                                        <p:tgtEl>
                                          <p:spTgt spid="32"/>
                                        </p:tgtEl>
                                        <p:attrNameLst>
                                          <p:attrName>ppt_x</p:attrName>
                                        </p:attrNameLst>
                                      </p:cBhvr>
                                      <p:tavLst>
                                        <p:tav tm="0">
                                          <p:val>
                                            <p:strVal val="#ppt_x"/>
                                          </p:val>
                                        </p:tav>
                                        <p:tav tm="100000">
                                          <p:val>
                                            <p:strVal val="#ppt_x"/>
                                          </p:val>
                                        </p:tav>
                                      </p:tavLst>
                                    </p:anim>
                                    <p:anim calcmode="lin" valueType="num">
                                      <p:cBhvr>
                                        <p:cTn id="84" dur="1000" fill="hold"/>
                                        <p:tgtEl>
                                          <p:spTgt spid="32"/>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Effect transition="in" filter="fade">
                                      <p:cBhvr>
                                        <p:cTn id="87" dur="1000"/>
                                        <p:tgtEl>
                                          <p:spTgt spid="34"/>
                                        </p:tgtEl>
                                      </p:cBhvr>
                                    </p:animEffect>
                                    <p:anim calcmode="lin" valueType="num">
                                      <p:cBhvr>
                                        <p:cTn id="88" dur="1000" fill="hold"/>
                                        <p:tgtEl>
                                          <p:spTgt spid="34"/>
                                        </p:tgtEl>
                                        <p:attrNameLst>
                                          <p:attrName>ppt_x</p:attrName>
                                        </p:attrNameLst>
                                      </p:cBhvr>
                                      <p:tavLst>
                                        <p:tav tm="0">
                                          <p:val>
                                            <p:strVal val="#ppt_x"/>
                                          </p:val>
                                        </p:tav>
                                        <p:tav tm="100000">
                                          <p:val>
                                            <p:strVal val="#ppt_x"/>
                                          </p:val>
                                        </p:tav>
                                      </p:tavLst>
                                    </p:anim>
                                    <p:anim calcmode="lin" valueType="num">
                                      <p:cBhvr>
                                        <p:cTn id="8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33"/>
                                        </p:tgtEl>
                                        <p:attrNameLst>
                                          <p:attrName>style.visibility</p:attrName>
                                        </p:attrNameLst>
                                      </p:cBhvr>
                                      <p:to>
                                        <p:strVal val="visible"/>
                                      </p:to>
                                    </p:set>
                                    <p:animEffect transition="in" filter="fade">
                                      <p:cBhvr>
                                        <p:cTn id="94" dur="1000"/>
                                        <p:tgtEl>
                                          <p:spTgt spid="33"/>
                                        </p:tgtEl>
                                      </p:cBhvr>
                                    </p:animEffect>
                                    <p:anim calcmode="lin" valueType="num">
                                      <p:cBhvr>
                                        <p:cTn id="95" dur="1000" fill="hold"/>
                                        <p:tgtEl>
                                          <p:spTgt spid="33"/>
                                        </p:tgtEl>
                                        <p:attrNameLst>
                                          <p:attrName>ppt_x</p:attrName>
                                        </p:attrNameLst>
                                      </p:cBhvr>
                                      <p:tavLst>
                                        <p:tav tm="0">
                                          <p:val>
                                            <p:strVal val="#ppt_x"/>
                                          </p:val>
                                        </p:tav>
                                        <p:tav tm="100000">
                                          <p:val>
                                            <p:strVal val="#ppt_x"/>
                                          </p:val>
                                        </p:tav>
                                      </p:tavLst>
                                    </p:anim>
                                    <p:anim calcmode="lin" valueType="num">
                                      <p:cBhvr>
                                        <p:cTn id="96" dur="1000" fill="hold"/>
                                        <p:tgtEl>
                                          <p:spTgt spid="33"/>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fade">
                                      <p:cBhvr>
                                        <p:cTn id="99" dur="1000"/>
                                        <p:tgtEl>
                                          <p:spTgt spid="35"/>
                                        </p:tgtEl>
                                      </p:cBhvr>
                                    </p:animEffect>
                                    <p:anim calcmode="lin" valueType="num">
                                      <p:cBhvr>
                                        <p:cTn id="100" dur="1000" fill="hold"/>
                                        <p:tgtEl>
                                          <p:spTgt spid="35"/>
                                        </p:tgtEl>
                                        <p:attrNameLst>
                                          <p:attrName>ppt_x</p:attrName>
                                        </p:attrNameLst>
                                      </p:cBhvr>
                                      <p:tavLst>
                                        <p:tav tm="0">
                                          <p:val>
                                            <p:strVal val="#ppt_x"/>
                                          </p:val>
                                        </p:tav>
                                        <p:tav tm="100000">
                                          <p:val>
                                            <p:strVal val="#ppt_x"/>
                                          </p:val>
                                        </p:tav>
                                      </p:tavLst>
                                    </p:anim>
                                    <p:anim calcmode="lin" valueType="num">
                                      <p:cBhvr>
                                        <p:cTn id="101"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42" presetClass="entr" presetSubtype="0" fill="hold" grpId="0" nodeType="click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fade">
                                      <p:cBhvr>
                                        <p:cTn id="106" dur="1000"/>
                                        <p:tgtEl>
                                          <p:spTgt spid="46"/>
                                        </p:tgtEl>
                                      </p:cBhvr>
                                    </p:animEffect>
                                    <p:anim calcmode="lin" valueType="num">
                                      <p:cBhvr>
                                        <p:cTn id="107" dur="1000" fill="hold"/>
                                        <p:tgtEl>
                                          <p:spTgt spid="46"/>
                                        </p:tgtEl>
                                        <p:attrNameLst>
                                          <p:attrName>ppt_x</p:attrName>
                                        </p:attrNameLst>
                                      </p:cBhvr>
                                      <p:tavLst>
                                        <p:tav tm="0">
                                          <p:val>
                                            <p:strVal val="#ppt_x"/>
                                          </p:val>
                                        </p:tav>
                                        <p:tav tm="100000">
                                          <p:val>
                                            <p:strVal val="#ppt_x"/>
                                          </p:val>
                                        </p:tav>
                                      </p:tavLst>
                                    </p:anim>
                                    <p:anim calcmode="lin" valueType="num">
                                      <p:cBhvr>
                                        <p:cTn id="10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42" presetClass="entr" presetSubtype="0" fill="hold" nodeType="click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fade">
                                      <p:cBhvr>
                                        <p:cTn id="113" dur="1000"/>
                                        <p:tgtEl>
                                          <p:spTgt spid="37"/>
                                        </p:tgtEl>
                                      </p:cBhvr>
                                    </p:animEffect>
                                    <p:anim calcmode="lin" valueType="num">
                                      <p:cBhvr>
                                        <p:cTn id="114" dur="1000" fill="hold"/>
                                        <p:tgtEl>
                                          <p:spTgt spid="37"/>
                                        </p:tgtEl>
                                        <p:attrNameLst>
                                          <p:attrName>ppt_x</p:attrName>
                                        </p:attrNameLst>
                                      </p:cBhvr>
                                      <p:tavLst>
                                        <p:tav tm="0">
                                          <p:val>
                                            <p:strVal val="#ppt_x"/>
                                          </p:val>
                                        </p:tav>
                                        <p:tav tm="100000">
                                          <p:val>
                                            <p:strVal val="#ppt_x"/>
                                          </p:val>
                                        </p:tav>
                                      </p:tavLst>
                                    </p:anim>
                                    <p:anim calcmode="lin" valueType="num">
                                      <p:cBhvr>
                                        <p:cTn id="115" dur="1000" fill="hold"/>
                                        <p:tgtEl>
                                          <p:spTgt spid="37"/>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47"/>
                                        </p:tgtEl>
                                        <p:attrNameLst>
                                          <p:attrName>style.visibility</p:attrName>
                                        </p:attrNameLst>
                                      </p:cBhvr>
                                      <p:to>
                                        <p:strVal val="visible"/>
                                      </p:to>
                                    </p:set>
                                    <p:animEffect transition="in" filter="fade">
                                      <p:cBhvr>
                                        <p:cTn id="118" dur="1000"/>
                                        <p:tgtEl>
                                          <p:spTgt spid="47"/>
                                        </p:tgtEl>
                                      </p:cBhvr>
                                    </p:animEffect>
                                    <p:anim calcmode="lin" valueType="num">
                                      <p:cBhvr>
                                        <p:cTn id="119" dur="1000" fill="hold"/>
                                        <p:tgtEl>
                                          <p:spTgt spid="47"/>
                                        </p:tgtEl>
                                        <p:attrNameLst>
                                          <p:attrName>ppt_x</p:attrName>
                                        </p:attrNameLst>
                                      </p:cBhvr>
                                      <p:tavLst>
                                        <p:tav tm="0">
                                          <p:val>
                                            <p:strVal val="#ppt_x"/>
                                          </p:val>
                                        </p:tav>
                                        <p:tav tm="100000">
                                          <p:val>
                                            <p:strVal val="#ppt_x"/>
                                          </p:val>
                                        </p:tav>
                                      </p:tavLst>
                                    </p:anim>
                                    <p:anim calcmode="lin" valueType="num">
                                      <p:cBhvr>
                                        <p:cTn id="120" dur="1000" fill="hold"/>
                                        <p:tgtEl>
                                          <p:spTgt spid="47"/>
                                        </p:tgtEl>
                                        <p:attrNameLst>
                                          <p:attrName>ppt_y</p:attrName>
                                        </p:attrNameLst>
                                      </p:cBhvr>
                                      <p:tavLst>
                                        <p:tav tm="0">
                                          <p:val>
                                            <p:strVal val="#ppt_y+.1"/>
                                          </p:val>
                                        </p:tav>
                                        <p:tav tm="100000">
                                          <p:val>
                                            <p:strVal val="#ppt_y"/>
                                          </p:val>
                                        </p:tav>
                                      </p:tavLst>
                                    </p:anim>
                                  </p:childTnLst>
                                </p:cTn>
                              </p:par>
                              <p:par>
                                <p:cTn id="121" presetID="42" presetClass="entr" presetSubtype="0" fill="hold" nodeType="with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fade">
                                      <p:cBhvr>
                                        <p:cTn id="123" dur="1000"/>
                                        <p:tgtEl>
                                          <p:spTgt spid="36"/>
                                        </p:tgtEl>
                                      </p:cBhvr>
                                    </p:animEffect>
                                    <p:anim calcmode="lin" valueType="num">
                                      <p:cBhvr>
                                        <p:cTn id="124" dur="1000" fill="hold"/>
                                        <p:tgtEl>
                                          <p:spTgt spid="36"/>
                                        </p:tgtEl>
                                        <p:attrNameLst>
                                          <p:attrName>ppt_x</p:attrName>
                                        </p:attrNameLst>
                                      </p:cBhvr>
                                      <p:tavLst>
                                        <p:tav tm="0">
                                          <p:val>
                                            <p:strVal val="#ppt_x"/>
                                          </p:val>
                                        </p:tav>
                                        <p:tav tm="100000">
                                          <p:val>
                                            <p:strVal val="#ppt_x"/>
                                          </p:val>
                                        </p:tav>
                                      </p:tavLst>
                                    </p:anim>
                                    <p:anim calcmode="lin" valueType="num">
                                      <p:cBhvr>
                                        <p:cTn id="125" dur="1000" fill="hold"/>
                                        <p:tgtEl>
                                          <p:spTgt spid="36"/>
                                        </p:tgtEl>
                                        <p:attrNameLst>
                                          <p:attrName>ppt_y</p:attrName>
                                        </p:attrNameLst>
                                      </p:cBhvr>
                                      <p:tavLst>
                                        <p:tav tm="0">
                                          <p:val>
                                            <p:strVal val="#ppt_y+.1"/>
                                          </p:val>
                                        </p:tav>
                                        <p:tav tm="100000">
                                          <p:val>
                                            <p:strVal val="#ppt_y"/>
                                          </p:val>
                                        </p:tav>
                                      </p:tavLst>
                                    </p:anim>
                                  </p:childTnLst>
                                </p:cTn>
                              </p:par>
                              <p:par>
                                <p:cTn id="126" presetID="42" presetClass="entr" presetSubtype="0" fill="hold" nodeType="withEffect">
                                  <p:stCondLst>
                                    <p:cond delay="0"/>
                                  </p:stCondLst>
                                  <p:childTnLst>
                                    <p:set>
                                      <p:cBhvr>
                                        <p:cTn id="127" dur="1" fill="hold">
                                          <p:stCondLst>
                                            <p:cond delay="0"/>
                                          </p:stCondLst>
                                        </p:cTn>
                                        <p:tgtEl>
                                          <p:spTgt spid="39"/>
                                        </p:tgtEl>
                                        <p:attrNameLst>
                                          <p:attrName>style.visibility</p:attrName>
                                        </p:attrNameLst>
                                      </p:cBhvr>
                                      <p:to>
                                        <p:strVal val="visible"/>
                                      </p:to>
                                    </p:set>
                                    <p:animEffect transition="in" filter="fade">
                                      <p:cBhvr>
                                        <p:cTn id="128" dur="1000"/>
                                        <p:tgtEl>
                                          <p:spTgt spid="39"/>
                                        </p:tgtEl>
                                      </p:cBhvr>
                                    </p:animEffect>
                                    <p:anim calcmode="lin" valueType="num">
                                      <p:cBhvr>
                                        <p:cTn id="129" dur="1000" fill="hold"/>
                                        <p:tgtEl>
                                          <p:spTgt spid="39"/>
                                        </p:tgtEl>
                                        <p:attrNameLst>
                                          <p:attrName>ppt_x</p:attrName>
                                        </p:attrNameLst>
                                      </p:cBhvr>
                                      <p:tavLst>
                                        <p:tav tm="0">
                                          <p:val>
                                            <p:strVal val="#ppt_x"/>
                                          </p:val>
                                        </p:tav>
                                        <p:tav tm="100000">
                                          <p:val>
                                            <p:strVal val="#ppt_x"/>
                                          </p:val>
                                        </p:tav>
                                      </p:tavLst>
                                    </p:anim>
                                    <p:anim calcmode="lin" valueType="num">
                                      <p:cBhvr>
                                        <p:cTn id="130" dur="1000" fill="hold"/>
                                        <p:tgtEl>
                                          <p:spTgt spid="39"/>
                                        </p:tgtEl>
                                        <p:attrNameLst>
                                          <p:attrName>ppt_y</p:attrName>
                                        </p:attrNameLst>
                                      </p:cBhvr>
                                      <p:tavLst>
                                        <p:tav tm="0">
                                          <p:val>
                                            <p:strVal val="#ppt_y+.1"/>
                                          </p:val>
                                        </p:tav>
                                        <p:tav tm="100000">
                                          <p:val>
                                            <p:strVal val="#ppt_y"/>
                                          </p:val>
                                        </p:tav>
                                      </p:tavLst>
                                    </p:anim>
                                  </p:childTnLst>
                                </p:cTn>
                              </p:par>
                              <p:par>
                                <p:cTn id="131" presetID="42" presetClass="entr" presetSubtype="0" fill="hold" nodeType="withEffect">
                                  <p:stCondLst>
                                    <p:cond delay="0"/>
                                  </p:stCondLst>
                                  <p:childTnLst>
                                    <p:set>
                                      <p:cBhvr>
                                        <p:cTn id="132" dur="1" fill="hold">
                                          <p:stCondLst>
                                            <p:cond delay="0"/>
                                          </p:stCondLst>
                                        </p:cTn>
                                        <p:tgtEl>
                                          <p:spTgt spid="38"/>
                                        </p:tgtEl>
                                        <p:attrNameLst>
                                          <p:attrName>style.visibility</p:attrName>
                                        </p:attrNameLst>
                                      </p:cBhvr>
                                      <p:to>
                                        <p:strVal val="visible"/>
                                      </p:to>
                                    </p:set>
                                    <p:animEffect transition="in" filter="fade">
                                      <p:cBhvr>
                                        <p:cTn id="133" dur="1000"/>
                                        <p:tgtEl>
                                          <p:spTgt spid="38"/>
                                        </p:tgtEl>
                                      </p:cBhvr>
                                    </p:animEffect>
                                    <p:anim calcmode="lin" valueType="num">
                                      <p:cBhvr>
                                        <p:cTn id="134" dur="1000" fill="hold"/>
                                        <p:tgtEl>
                                          <p:spTgt spid="38"/>
                                        </p:tgtEl>
                                        <p:attrNameLst>
                                          <p:attrName>ppt_x</p:attrName>
                                        </p:attrNameLst>
                                      </p:cBhvr>
                                      <p:tavLst>
                                        <p:tav tm="0">
                                          <p:val>
                                            <p:strVal val="#ppt_x"/>
                                          </p:val>
                                        </p:tav>
                                        <p:tav tm="100000">
                                          <p:val>
                                            <p:strVal val="#ppt_x"/>
                                          </p:val>
                                        </p:tav>
                                      </p:tavLst>
                                    </p:anim>
                                    <p:anim calcmode="lin" valueType="num">
                                      <p:cBhvr>
                                        <p:cTn id="135" dur="1000" fill="hold"/>
                                        <p:tgtEl>
                                          <p:spTgt spid="38"/>
                                        </p:tgtEl>
                                        <p:attrNameLst>
                                          <p:attrName>ppt_y</p:attrName>
                                        </p:attrNameLst>
                                      </p:cBhvr>
                                      <p:tavLst>
                                        <p:tav tm="0">
                                          <p:val>
                                            <p:strVal val="#ppt_y+.1"/>
                                          </p:val>
                                        </p:tav>
                                        <p:tav tm="100000">
                                          <p:val>
                                            <p:strVal val="#ppt_y"/>
                                          </p:val>
                                        </p:tav>
                                      </p:tavLst>
                                    </p:anim>
                                  </p:childTnLst>
                                </p:cTn>
                              </p:par>
                              <p:par>
                                <p:cTn id="136" presetID="42" presetClass="entr" presetSubtype="0" fill="hold" nodeType="withEffect">
                                  <p:stCondLst>
                                    <p:cond delay="0"/>
                                  </p:stCondLst>
                                  <p:childTnLst>
                                    <p:set>
                                      <p:cBhvr>
                                        <p:cTn id="137" dur="1" fill="hold">
                                          <p:stCondLst>
                                            <p:cond delay="0"/>
                                          </p:stCondLst>
                                        </p:cTn>
                                        <p:tgtEl>
                                          <p:spTgt spid="40"/>
                                        </p:tgtEl>
                                        <p:attrNameLst>
                                          <p:attrName>style.visibility</p:attrName>
                                        </p:attrNameLst>
                                      </p:cBhvr>
                                      <p:to>
                                        <p:strVal val="visible"/>
                                      </p:to>
                                    </p:set>
                                    <p:animEffect transition="in" filter="fade">
                                      <p:cBhvr>
                                        <p:cTn id="138" dur="1000"/>
                                        <p:tgtEl>
                                          <p:spTgt spid="40"/>
                                        </p:tgtEl>
                                      </p:cBhvr>
                                    </p:animEffect>
                                    <p:anim calcmode="lin" valueType="num">
                                      <p:cBhvr>
                                        <p:cTn id="139" dur="1000" fill="hold"/>
                                        <p:tgtEl>
                                          <p:spTgt spid="40"/>
                                        </p:tgtEl>
                                        <p:attrNameLst>
                                          <p:attrName>ppt_x</p:attrName>
                                        </p:attrNameLst>
                                      </p:cBhvr>
                                      <p:tavLst>
                                        <p:tav tm="0">
                                          <p:val>
                                            <p:strVal val="#ppt_x"/>
                                          </p:val>
                                        </p:tav>
                                        <p:tav tm="100000">
                                          <p:val>
                                            <p:strVal val="#ppt_x"/>
                                          </p:val>
                                        </p:tav>
                                      </p:tavLst>
                                    </p:anim>
                                    <p:anim calcmode="lin" valueType="num">
                                      <p:cBhvr>
                                        <p:cTn id="140" dur="1000" fill="hold"/>
                                        <p:tgtEl>
                                          <p:spTgt spid="40"/>
                                        </p:tgtEl>
                                        <p:attrNameLst>
                                          <p:attrName>ppt_y</p:attrName>
                                        </p:attrNameLst>
                                      </p:cBhvr>
                                      <p:tavLst>
                                        <p:tav tm="0">
                                          <p:val>
                                            <p:strVal val="#ppt_y+.1"/>
                                          </p:val>
                                        </p:tav>
                                        <p:tav tm="100000">
                                          <p:val>
                                            <p:strVal val="#ppt_y"/>
                                          </p:val>
                                        </p:tav>
                                      </p:tavLst>
                                    </p:anim>
                                  </p:childTnLst>
                                </p:cTn>
                              </p:par>
                              <p:par>
                                <p:cTn id="141" presetID="42" presetClass="entr" presetSubtype="0" fill="hold" grpId="0" nodeType="withEffect">
                                  <p:stCondLst>
                                    <p:cond delay="0"/>
                                  </p:stCondLst>
                                  <p:childTnLst>
                                    <p:set>
                                      <p:cBhvr>
                                        <p:cTn id="142" dur="1" fill="hold">
                                          <p:stCondLst>
                                            <p:cond delay="0"/>
                                          </p:stCondLst>
                                        </p:cTn>
                                        <p:tgtEl>
                                          <p:spTgt spid="41"/>
                                        </p:tgtEl>
                                        <p:attrNameLst>
                                          <p:attrName>style.visibility</p:attrName>
                                        </p:attrNameLst>
                                      </p:cBhvr>
                                      <p:to>
                                        <p:strVal val="visible"/>
                                      </p:to>
                                    </p:set>
                                    <p:animEffect transition="in" filter="fade">
                                      <p:cBhvr>
                                        <p:cTn id="143" dur="1000"/>
                                        <p:tgtEl>
                                          <p:spTgt spid="41"/>
                                        </p:tgtEl>
                                      </p:cBhvr>
                                    </p:animEffect>
                                    <p:anim calcmode="lin" valueType="num">
                                      <p:cBhvr>
                                        <p:cTn id="144" dur="1000" fill="hold"/>
                                        <p:tgtEl>
                                          <p:spTgt spid="41"/>
                                        </p:tgtEl>
                                        <p:attrNameLst>
                                          <p:attrName>ppt_x</p:attrName>
                                        </p:attrNameLst>
                                      </p:cBhvr>
                                      <p:tavLst>
                                        <p:tav tm="0">
                                          <p:val>
                                            <p:strVal val="#ppt_x"/>
                                          </p:val>
                                        </p:tav>
                                        <p:tav tm="100000">
                                          <p:val>
                                            <p:strVal val="#ppt_x"/>
                                          </p:val>
                                        </p:tav>
                                      </p:tavLst>
                                    </p:anim>
                                    <p:anim calcmode="lin" valueType="num">
                                      <p:cBhvr>
                                        <p:cTn id="145" dur="1000" fill="hold"/>
                                        <p:tgtEl>
                                          <p:spTgt spid="41"/>
                                        </p:tgtEl>
                                        <p:attrNameLst>
                                          <p:attrName>ppt_y</p:attrName>
                                        </p:attrNameLst>
                                      </p:cBhvr>
                                      <p:tavLst>
                                        <p:tav tm="0">
                                          <p:val>
                                            <p:strVal val="#ppt_y+.1"/>
                                          </p:val>
                                        </p:tav>
                                        <p:tav tm="100000">
                                          <p:val>
                                            <p:strVal val="#ppt_y"/>
                                          </p:val>
                                        </p:tav>
                                      </p:tavLst>
                                    </p:anim>
                                  </p:childTnLst>
                                </p:cTn>
                              </p:par>
                              <p:par>
                                <p:cTn id="146" presetID="42" presetClass="entr" presetSubtype="0" fill="hold" grpId="0" nodeType="with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1000"/>
                                        <p:tgtEl>
                                          <p:spTgt spid="42"/>
                                        </p:tgtEl>
                                      </p:cBhvr>
                                    </p:animEffect>
                                    <p:anim calcmode="lin" valueType="num">
                                      <p:cBhvr>
                                        <p:cTn id="149" dur="1000" fill="hold"/>
                                        <p:tgtEl>
                                          <p:spTgt spid="42"/>
                                        </p:tgtEl>
                                        <p:attrNameLst>
                                          <p:attrName>ppt_x</p:attrName>
                                        </p:attrNameLst>
                                      </p:cBhvr>
                                      <p:tavLst>
                                        <p:tav tm="0">
                                          <p:val>
                                            <p:strVal val="#ppt_x"/>
                                          </p:val>
                                        </p:tav>
                                        <p:tav tm="100000">
                                          <p:val>
                                            <p:strVal val="#ppt_x"/>
                                          </p:val>
                                        </p:tav>
                                      </p:tavLst>
                                    </p:anim>
                                    <p:anim calcmode="lin" valueType="num">
                                      <p:cBhvr>
                                        <p:cTn id="150" dur="1000" fill="hold"/>
                                        <p:tgtEl>
                                          <p:spTgt spid="42"/>
                                        </p:tgtEl>
                                        <p:attrNameLst>
                                          <p:attrName>ppt_y</p:attrName>
                                        </p:attrNameLst>
                                      </p:cBhvr>
                                      <p:tavLst>
                                        <p:tav tm="0">
                                          <p:val>
                                            <p:strVal val="#ppt_y+.1"/>
                                          </p:val>
                                        </p:tav>
                                        <p:tav tm="100000">
                                          <p:val>
                                            <p:strVal val="#ppt_y"/>
                                          </p:val>
                                        </p:tav>
                                      </p:tavLst>
                                    </p:anim>
                                  </p:childTnLst>
                                </p:cTn>
                              </p:par>
                              <p:par>
                                <p:cTn id="151" presetID="42" presetClass="entr" presetSubtype="0" fill="hold" grpId="0" nodeType="withEffect">
                                  <p:stCondLst>
                                    <p:cond delay="0"/>
                                  </p:stCondLst>
                                  <p:childTnLst>
                                    <p:set>
                                      <p:cBhvr>
                                        <p:cTn id="152" dur="1" fill="hold">
                                          <p:stCondLst>
                                            <p:cond delay="0"/>
                                          </p:stCondLst>
                                        </p:cTn>
                                        <p:tgtEl>
                                          <p:spTgt spid="44"/>
                                        </p:tgtEl>
                                        <p:attrNameLst>
                                          <p:attrName>style.visibility</p:attrName>
                                        </p:attrNameLst>
                                      </p:cBhvr>
                                      <p:to>
                                        <p:strVal val="visible"/>
                                      </p:to>
                                    </p:set>
                                    <p:animEffect transition="in" filter="fade">
                                      <p:cBhvr>
                                        <p:cTn id="153" dur="1000"/>
                                        <p:tgtEl>
                                          <p:spTgt spid="44"/>
                                        </p:tgtEl>
                                      </p:cBhvr>
                                    </p:animEffect>
                                    <p:anim calcmode="lin" valueType="num">
                                      <p:cBhvr>
                                        <p:cTn id="154" dur="1000" fill="hold"/>
                                        <p:tgtEl>
                                          <p:spTgt spid="44"/>
                                        </p:tgtEl>
                                        <p:attrNameLst>
                                          <p:attrName>ppt_x</p:attrName>
                                        </p:attrNameLst>
                                      </p:cBhvr>
                                      <p:tavLst>
                                        <p:tav tm="0">
                                          <p:val>
                                            <p:strVal val="#ppt_x"/>
                                          </p:val>
                                        </p:tav>
                                        <p:tav tm="100000">
                                          <p:val>
                                            <p:strVal val="#ppt_x"/>
                                          </p:val>
                                        </p:tav>
                                      </p:tavLst>
                                    </p:anim>
                                    <p:anim calcmode="lin" valueType="num">
                                      <p:cBhvr>
                                        <p:cTn id="155" dur="1000" fill="hold"/>
                                        <p:tgtEl>
                                          <p:spTgt spid="44"/>
                                        </p:tgtEl>
                                        <p:attrNameLst>
                                          <p:attrName>ppt_y</p:attrName>
                                        </p:attrNameLst>
                                      </p:cBhvr>
                                      <p:tavLst>
                                        <p:tav tm="0">
                                          <p:val>
                                            <p:strVal val="#ppt_y+.1"/>
                                          </p:val>
                                        </p:tav>
                                        <p:tav tm="100000">
                                          <p:val>
                                            <p:strVal val="#ppt_y"/>
                                          </p:val>
                                        </p:tav>
                                      </p:tavLst>
                                    </p:anim>
                                  </p:childTnLst>
                                </p:cTn>
                              </p:par>
                              <p:par>
                                <p:cTn id="156" presetID="42" presetClass="entr" presetSubtype="0" fill="hold" grpId="0" nodeType="withEffect">
                                  <p:stCondLst>
                                    <p:cond delay="0"/>
                                  </p:stCondLst>
                                  <p:childTnLst>
                                    <p:set>
                                      <p:cBhvr>
                                        <p:cTn id="157" dur="1" fill="hold">
                                          <p:stCondLst>
                                            <p:cond delay="0"/>
                                          </p:stCondLst>
                                        </p:cTn>
                                        <p:tgtEl>
                                          <p:spTgt spid="43"/>
                                        </p:tgtEl>
                                        <p:attrNameLst>
                                          <p:attrName>style.visibility</p:attrName>
                                        </p:attrNameLst>
                                      </p:cBhvr>
                                      <p:to>
                                        <p:strVal val="visible"/>
                                      </p:to>
                                    </p:set>
                                    <p:animEffect transition="in" filter="fade">
                                      <p:cBhvr>
                                        <p:cTn id="158" dur="1000"/>
                                        <p:tgtEl>
                                          <p:spTgt spid="43"/>
                                        </p:tgtEl>
                                      </p:cBhvr>
                                    </p:animEffect>
                                    <p:anim calcmode="lin" valueType="num">
                                      <p:cBhvr>
                                        <p:cTn id="159" dur="1000" fill="hold"/>
                                        <p:tgtEl>
                                          <p:spTgt spid="43"/>
                                        </p:tgtEl>
                                        <p:attrNameLst>
                                          <p:attrName>ppt_x</p:attrName>
                                        </p:attrNameLst>
                                      </p:cBhvr>
                                      <p:tavLst>
                                        <p:tav tm="0">
                                          <p:val>
                                            <p:strVal val="#ppt_x"/>
                                          </p:val>
                                        </p:tav>
                                        <p:tav tm="100000">
                                          <p:val>
                                            <p:strVal val="#ppt_x"/>
                                          </p:val>
                                        </p:tav>
                                      </p:tavLst>
                                    </p:anim>
                                    <p:anim calcmode="lin" valueType="num">
                                      <p:cBhvr>
                                        <p:cTn id="160"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42" presetClass="entr" presetSubtype="0" fill="hold" nodeType="clickEffect">
                                  <p:stCondLst>
                                    <p:cond delay="0"/>
                                  </p:stCondLst>
                                  <p:childTnLst>
                                    <p:set>
                                      <p:cBhvr>
                                        <p:cTn id="164" dur="1" fill="hold">
                                          <p:stCondLst>
                                            <p:cond delay="0"/>
                                          </p:stCondLst>
                                        </p:cTn>
                                        <p:tgtEl>
                                          <p:spTgt spid="49"/>
                                        </p:tgtEl>
                                        <p:attrNameLst>
                                          <p:attrName>style.visibility</p:attrName>
                                        </p:attrNameLst>
                                      </p:cBhvr>
                                      <p:to>
                                        <p:strVal val="visible"/>
                                      </p:to>
                                    </p:set>
                                    <p:animEffect transition="in" filter="fade">
                                      <p:cBhvr>
                                        <p:cTn id="165" dur="1000"/>
                                        <p:tgtEl>
                                          <p:spTgt spid="49"/>
                                        </p:tgtEl>
                                      </p:cBhvr>
                                    </p:animEffect>
                                    <p:anim calcmode="lin" valueType="num">
                                      <p:cBhvr>
                                        <p:cTn id="166" dur="1000" fill="hold"/>
                                        <p:tgtEl>
                                          <p:spTgt spid="49"/>
                                        </p:tgtEl>
                                        <p:attrNameLst>
                                          <p:attrName>ppt_x</p:attrName>
                                        </p:attrNameLst>
                                      </p:cBhvr>
                                      <p:tavLst>
                                        <p:tav tm="0">
                                          <p:val>
                                            <p:strVal val="#ppt_x"/>
                                          </p:val>
                                        </p:tav>
                                        <p:tav tm="100000">
                                          <p:val>
                                            <p:strVal val="#ppt_x"/>
                                          </p:val>
                                        </p:tav>
                                      </p:tavLst>
                                    </p:anim>
                                    <p:anim calcmode="lin" valueType="num">
                                      <p:cBhvr>
                                        <p:cTn id="167" dur="1000" fill="hold"/>
                                        <p:tgtEl>
                                          <p:spTgt spid="49"/>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52"/>
                                        </p:tgtEl>
                                        <p:attrNameLst>
                                          <p:attrName>style.visibility</p:attrName>
                                        </p:attrNameLst>
                                      </p:cBhvr>
                                      <p:to>
                                        <p:strVal val="visible"/>
                                      </p:to>
                                    </p:set>
                                    <p:animEffect transition="in" filter="fade">
                                      <p:cBhvr>
                                        <p:cTn id="170" dur="1000"/>
                                        <p:tgtEl>
                                          <p:spTgt spid="52"/>
                                        </p:tgtEl>
                                      </p:cBhvr>
                                    </p:animEffect>
                                    <p:anim calcmode="lin" valueType="num">
                                      <p:cBhvr>
                                        <p:cTn id="171" dur="1000" fill="hold"/>
                                        <p:tgtEl>
                                          <p:spTgt spid="52"/>
                                        </p:tgtEl>
                                        <p:attrNameLst>
                                          <p:attrName>ppt_x</p:attrName>
                                        </p:attrNameLst>
                                      </p:cBhvr>
                                      <p:tavLst>
                                        <p:tav tm="0">
                                          <p:val>
                                            <p:strVal val="#ppt_x"/>
                                          </p:val>
                                        </p:tav>
                                        <p:tav tm="100000">
                                          <p:val>
                                            <p:strVal val="#ppt_x"/>
                                          </p:val>
                                        </p:tav>
                                      </p:tavLst>
                                    </p:anim>
                                    <p:anim calcmode="lin" valueType="num">
                                      <p:cBhvr>
                                        <p:cTn id="17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42" presetClass="entr" presetSubtype="0" fill="hold" grpId="0" nodeType="clickEffect">
                                  <p:stCondLst>
                                    <p:cond delay="0"/>
                                  </p:stCondLst>
                                  <p:childTnLst>
                                    <p:set>
                                      <p:cBhvr>
                                        <p:cTn id="176" dur="1" fill="hold">
                                          <p:stCondLst>
                                            <p:cond delay="0"/>
                                          </p:stCondLst>
                                        </p:cTn>
                                        <p:tgtEl>
                                          <p:spTgt spid="54"/>
                                        </p:tgtEl>
                                        <p:attrNameLst>
                                          <p:attrName>style.visibility</p:attrName>
                                        </p:attrNameLst>
                                      </p:cBhvr>
                                      <p:to>
                                        <p:strVal val="visible"/>
                                      </p:to>
                                    </p:set>
                                    <p:animEffect transition="in" filter="fade">
                                      <p:cBhvr>
                                        <p:cTn id="177" dur="1000"/>
                                        <p:tgtEl>
                                          <p:spTgt spid="54"/>
                                        </p:tgtEl>
                                      </p:cBhvr>
                                    </p:animEffect>
                                    <p:anim calcmode="lin" valueType="num">
                                      <p:cBhvr>
                                        <p:cTn id="178" dur="1000" fill="hold"/>
                                        <p:tgtEl>
                                          <p:spTgt spid="54"/>
                                        </p:tgtEl>
                                        <p:attrNameLst>
                                          <p:attrName>ppt_x</p:attrName>
                                        </p:attrNameLst>
                                      </p:cBhvr>
                                      <p:tavLst>
                                        <p:tav tm="0">
                                          <p:val>
                                            <p:strVal val="#ppt_x"/>
                                          </p:val>
                                        </p:tav>
                                        <p:tav tm="100000">
                                          <p:val>
                                            <p:strVal val="#ppt_x"/>
                                          </p:val>
                                        </p:tav>
                                      </p:tavLst>
                                    </p:anim>
                                    <p:anim calcmode="lin" valueType="num">
                                      <p:cBhvr>
                                        <p:cTn id="179" dur="1000" fill="hold"/>
                                        <p:tgtEl>
                                          <p:spTgt spid="54"/>
                                        </p:tgtEl>
                                        <p:attrNameLst>
                                          <p:attrName>ppt_y</p:attrName>
                                        </p:attrNameLst>
                                      </p:cBhvr>
                                      <p:tavLst>
                                        <p:tav tm="0">
                                          <p:val>
                                            <p:strVal val="#ppt_y+.1"/>
                                          </p:val>
                                        </p:tav>
                                        <p:tav tm="100000">
                                          <p:val>
                                            <p:strVal val="#ppt_y"/>
                                          </p:val>
                                        </p:tav>
                                      </p:tavLst>
                                    </p:anim>
                                  </p:childTnLst>
                                </p:cTn>
                              </p:par>
                              <p:par>
                                <p:cTn id="180" presetID="42" presetClass="entr" presetSubtype="0" fill="hold" grpId="0" nodeType="withEffect">
                                  <p:stCondLst>
                                    <p:cond delay="0"/>
                                  </p:stCondLst>
                                  <p:childTnLst>
                                    <p:set>
                                      <p:cBhvr>
                                        <p:cTn id="181" dur="1" fill="hold">
                                          <p:stCondLst>
                                            <p:cond delay="0"/>
                                          </p:stCondLst>
                                        </p:cTn>
                                        <p:tgtEl>
                                          <p:spTgt spid="53"/>
                                        </p:tgtEl>
                                        <p:attrNameLst>
                                          <p:attrName>style.visibility</p:attrName>
                                        </p:attrNameLst>
                                      </p:cBhvr>
                                      <p:to>
                                        <p:strVal val="visible"/>
                                      </p:to>
                                    </p:set>
                                    <p:animEffect transition="in" filter="fade">
                                      <p:cBhvr>
                                        <p:cTn id="182" dur="1000"/>
                                        <p:tgtEl>
                                          <p:spTgt spid="53"/>
                                        </p:tgtEl>
                                      </p:cBhvr>
                                    </p:animEffect>
                                    <p:anim calcmode="lin" valueType="num">
                                      <p:cBhvr>
                                        <p:cTn id="183" dur="1000" fill="hold"/>
                                        <p:tgtEl>
                                          <p:spTgt spid="53"/>
                                        </p:tgtEl>
                                        <p:attrNameLst>
                                          <p:attrName>ppt_x</p:attrName>
                                        </p:attrNameLst>
                                      </p:cBhvr>
                                      <p:tavLst>
                                        <p:tav tm="0">
                                          <p:val>
                                            <p:strVal val="#ppt_x"/>
                                          </p:val>
                                        </p:tav>
                                        <p:tav tm="100000">
                                          <p:val>
                                            <p:strVal val="#ppt_x"/>
                                          </p:val>
                                        </p:tav>
                                      </p:tavLst>
                                    </p:anim>
                                    <p:anim calcmode="lin" valueType="num">
                                      <p:cBhvr>
                                        <p:cTn id="184"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nodeType="clickEffect">
                                  <p:stCondLst>
                                    <p:cond delay="0"/>
                                  </p:stCondLst>
                                  <p:childTnLst>
                                    <p:set>
                                      <p:cBhvr>
                                        <p:cTn id="188" dur="1" fill="hold">
                                          <p:stCondLst>
                                            <p:cond delay="0"/>
                                          </p:stCondLst>
                                        </p:cTn>
                                        <p:tgtEl>
                                          <p:spTgt spid="56"/>
                                        </p:tgtEl>
                                        <p:attrNameLst>
                                          <p:attrName>style.visibility</p:attrName>
                                        </p:attrNameLst>
                                      </p:cBhvr>
                                      <p:to>
                                        <p:strVal val="visible"/>
                                      </p:to>
                                    </p:set>
                                    <p:animEffect transition="in" filter="fade">
                                      <p:cBhvr>
                                        <p:cTn id="189" dur="1000"/>
                                        <p:tgtEl>
                                          <p:spTgt spid="56"/>
                                        </p:tgtEl>
                                      </p:cBhvr>
                                    </p:animEffect>
                                    <p:anim calcmode="lin" valueType="num">
                                      <p:cBhvr>
                                        <p:cTn id="190" dur="1000" fill="hold"/>
                                        <p:tgtEl>
                                          <p:spTgt spid="56"/>
                                        </p:tgtEl>
                                        <p:attrNameLst>
                                          <p:attrName>ppt_x</p:attrName>
                                        </p:attrNameLst>
                                      </p:cBhvr>
                                      <p:tavLst>
                                        <p:tav tm="0">
                                          <p:val>
                                            <p:strVal val="#ppt_x"/>
                                          </p:val>
                                        </p:tav>
                                        <p:tav tm="100000">
                                          <p:val>
                                            <p:strVal val="#ppt_x"/>
                                          </p:val>
                                        </p:tav>
                                      </p:tavLst>
                                    </p:anim>
                                    <p:anim calcmode="lin" valueType="num">
                                      <p:cBhvr>
                                        <p:cTn id="191" dur="1000" fill="hold"/>
                                        <p:tgtEl>
                                          <p:spTgt spid="56"/>
                                        </p:tgtEl>
                                        <p:attrNameLst>
                                          <p:attrName>ppt_y</p:attrName>
                                        </p:attrNameLst>
                                      </p:cBhvr>
                                      <p:tavLst>
                                        <p:tav tm="0">
                                          <p:val>
                                            <p:strVal val="#ppt_y+.1"/>
                                          </p:val>
                                        </p:tav>
                                        <p:tav tm="100000">
                                          <p:val>
                                            <p:strVal val="#ppt_y"/>
                                          </p:val>
                                        </p:tav>
                                      </p:tavLst>
                                    </p:anim>
                                  </p:childTnLst>
                                </p:cTn>
                              </p:par>
                              <p:par>
                                <p:cTn id="192" presetID="42" presetClass="entr" presetSubtype="0" fill="hold" nodeType="withEffect">
                                  <p:stCondLst>
                                    <p:cond delay="0"/>
                                  </p:stCondLst>
                                  <p:childTnLst>
                                    <p:set>
                                      <p:cBhvr>
                                        <p:cTn id="193" dur="1" fill="hold">
                                          <p:stCondLst>
                                            <p:cond delay="0"/>
                                          </p:stCondLst>
                                        </p:cTn>
                                        <p:tgtEl>
                                          <p:spTgt spid="58"/>
                                        </p:tgtEl>
                                        <p:attrNameLst>
                                          <p:attrName>style.visibility</p:attrName>
                                        </p:attrNameLst>
                                      </p:cBhvr>
                                      <p:to>
                                        <p:strVal val="visible"/>
                                      </p:to>
                                    </p:set>
                                    <p:animEffect transition="in" filter="fade">
                                      <p:cBhvr>
                                        <p:cTn id="194" dur="1000"/>
                                        <p:tgtEl>
                                          <p:spTgt spid="58"/>
                                        </p:tgtEl>
                                      </p:cBhvr>
                                    </p:animEffect>
                                    <p:anim calcmode="lin" valueType="num">
                                      <p:cBhvr>
                                        <p:cTn id="195" dur="1000" fill="hold"/>
                                        <p:tgtEl>
                                          <p:spTgt spid="58"/>
                                        </p:tgtEl>
                                        <p:attrNameLst>
                                          <p:attrName>ppt_x</p:attrName>
                                        </p:attrNameLst>
                                      </p:cBhvr>
                                      <p:tavLst>
                                        <p:tav tm="0">
                                          <p:val>
                                            <p:strVal val="#ppt_x"/>
                                          </p:val>
                                        </p:tav>
                                        <p:tav tm="100000">
                                          <p:val>
                                            <p:strVal val="#ppt_x"/>
                                          </p:val>
                                        </p:tav>
                                      </p:tavLst>
                                    </p:anim>
                                    <p:anim calcmode="lin" valueType="num">
                                      <p:cBhvr>
                                        <p:cTn id="196"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197" fill="hold">
                      <p:stCondLst>
                        <p:cond delay="indefinite"/>
                      </p:stCondLst>
                      <p:childTnLst>
                        <p:par>
                          <p:cTn id="198" fill="hold">
                            <p:stCondLst>
                              <p:cond delay="0"/>
                            </p:stCondLst>
                            <p:childTnLst>
                              <p:par>
                                <p:cTn id="199" presetID="42" presetClass="entr" presetSubtype="0" fill="hold" grpId="0" nodeType="clickEffect">
                                  <p:stCondLst>
                                    <p:cond delay="0"/>
                                  </p:stCondLst>
                                  <p:childTnLst>
                                    <p:set>
                                      <p:cBhvr>
                                        <p:cTn id="200" dur="1" fill="hold">
                                          <p:stCondLst>
                                            <p:cond delay="0"/>
                                          </p:stCondLst>
                                        </p:cTn>
                                        <p:tgtEl>
                                          <p:spTgt spid="61"/>
                                        </p:tgtEl>
                                        <p:attrNameLst>
                                          <p:attrName>style.visibility</p:attrName>
                                        </p:attrNameLst>
                                      </p:cBhvr>
                                      <p:to>
                                        <p:strVal val="visible"/>
                                      </p:to>
                                    </p:set>
                                    <p:animEffect transition="in" filter="fade">
                                      <p:cBhvr>
                                        <p:cTn id="201" dur="1000"/>
                                        <p:tgtEl>
                                          <p:spTgt spid="61"/>
                                        </p:tgtEl>
                                      </p:cBhvr>
                                    </p:animEffect>
                                    <p:anim calcmode="lin" valueType="num">
                                      <p:cBhvr>
                                        <p:cTn id="202" dur="1000" fill="hold"/>
                                        <p:tgtEl>
                                          <p:spTgt spid="61"/>
                                        </p:tgtEl>
                                        <p:attrNameLst>
                                          <p:attrName>ppt_x</p:attrName>
                                        </p:attrNameLst>
                                      </p:cBhvr>
                                      <p:tavLst>
                                        <p:tav tm="0">
                                          <p:val>
                                            <p:strVal val="#ppt_x"/>
                                          </p:val>
                                        </p:tav>
                                        <p:tav tm="100000">
                                          <p:val>
                                            <p:strVal val="#ppt_x"/>
                                          </p:val>
                                        </p:tav>
                                      </p:tavLst>
                                    </p:anim>
                                    <p:anim calcmode="lin" valueType="num">
                                      <p:cBhvr>
                                        <p:cTn id="203" dur="1000" fill="hold"/>
                                        <p:tgtEl>
                                          <p:spTgt spid="61"/>
                                        </p:tgtEl>
                                        <p:attrNameLst>
                                          <p:attrName>ppt_y</p:attrName>
                                        </p:attrNameLst>
                                      </p:cBhvr>
                                      <p:tavLst>
                                        <p:tav tm="0">
                                          <p:val>
                                            <p:strVal val="#ppt_y+.1"/>
                                          </p:val>
                                        </p:tav>
                                        <p:tav tm="100000">
                                          <p:val>
                                            <p:strVal val="#ppt_y"/>
                                          </p:val>
                                        </p:tav>
                                      </p:tavLst>
                                    </p:anim>
                                  </p:childTnLst>
                                </p:cTn>
                              </p:par>
                              <p:par>
                                <p:cTn id="204" presetID="42" presetClass="entr" presetSubtype="0" fill="hold" grpId="0" nodeType="withEffect">
                                  <p:stCondLst>
                                    <p:cond delay="0"/>
                                  </p:stCondLst>
                                  <p:childTnLst>
                                    <p:set>
                                      <p:cBhvr>
                                        <p:cTn id="205" dur="1" fill="hold">
                                          <p:stCondLst>
                                            <p:cond delay="0"/>
                                          </p:stCondLst>
                                        </p:cTn>
                                        <p:tgtEl>
                                          <p:spTgt spid="60"/>
                                        </p:tgtEl>
                                        <p:attrNameLst>
                                          <p:attrName>style.visibility</p:attrName>
                                        </p:attrNameLst>
                                      </p:cBhvr>
                                      <p:to>
                                        <p:strVal val="visible"/>
                                      </p:to>
                                    </p:set>
                                    <p:animEffect transition="in" filter="fade">
                                      <p:cBhvr>
                                        <p:cTn id="206" dur="1000"/>
                                        <p:tgtEl>
                                          <p:spTgt spid="60"/>
                                        </p:tgtEl>
                                      </p:cBhvr>
                                    </p:animEffect>
                                    <p:anim calcmode="lin" valueType="num">
                                      <p:cBhvr>
                                        <p:cTn id="207" dur="1000" fill="hold"/>
                                        <p:tgtEl>
                                          <p:spTgt spid="60"/>
                                        </p:tgtEl>
                                        <p:attrNameLst>
                                          <p:attrName>ppt_x</p:attrName>
                                        </p:attrNameLst>
                                      </p:cBhvr>
                                      <p:tavLst>
                                        <p:tav tm="0">
                                          <p:val>
                                            <p:strVal val="#ppt_x"/>
                                          </p:val>
                                        </p:tav>
                                        <p:tav tm="100000">
                                          <p:val>
                                            <p:strVal val="#ppt_x"/>
                                          </p:val>
                                        </p:tav>
                                      </p:tavLst>
                                    </p:anim>
                                    <p:anim calcmode="lin" valueType="num">
                                      <p:cBhvr>
                                        <p:cTn id="20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209" fill="hold">
                      <p:stCondLst>
                        <p:cond delay="indefinite"/>
                      </p:stCondLst>
                      <p:childTnLst>
                        <p:par>
                          <p:cTn id="210" fill="hold">
                            <p:stCondLst>
                              <p:cond delay="0"/>
                            </p:stCondLst>
                            <p:childTnLst>
                              <p:par>
                                <p:cTn id="211" presetID="42" presetClass="entr" presetSubtype="0" fill="hold" grpId="0" nodeType="clickEffect">
                                  <p:stCondLst>
                                    <p:cond delay="0"/>
                                  </p:stCondLst>
                                  <p:childTnLst>
                                    <p:set>
                                      <p:cBhvr>
                                        <p:cTn id="212" dur="1" fill="hold">
                                          <p:stCondLst>
                                            <p:cond delay="0"/>
                                          </p:stCondLst>
                                        </p:cTn>
                                        <p:tgtEl>
                                          <p:spTgt spid="63"/>
                                        </p:tgtEl>
                                        <p:attrNameLst>
                                          <p:attrName>style.visibility</p:attrName>
                                        </p:attrNameLst>
                                      </p:cBhvr>
                                      <p:to>
                                        <p:strVal val="visible"/>
                                      </p:to>
                                    </p:set>
                                    <p:animEffect transition="in" filter="fade">
                                      <p:cBhvr>
                                        <p:cTn id="213" dur="1000"/>
                                        <p:tgtEl>
                                          <p:spTgt spid="63"/>
                                        </p:tgtEl>
                                      </p:cBhvr>
                                    </p:animEffect>
                                    <p:anim calcmode="lin" valueType="num">
                                      <p:cBhvr>
                                        <p:cTn id="214" dur="1000" fill="hold"/>
                                        <p:tgtEl>
                                          <p:spTgt spid="63"/>
                                        </p:tgtEl>
                                        <p:attrNameLst>
                                          <p:attrName>ppt_x</p:attrName>
                                        </p:attrNameLst>
                                      </p:cBhvr>
                                      <p:tavLst>
                                        <p:tav tm="0">
                                          <p:val>
                                            <p:strVal val="#ppt_x"/>
                                          </p:val>
                                        </p:tav>
                                        <p:tav tm="100000">
                                          <p:val>
                                            <p:strVal val="#ppt_x"/>
                                          </p:val>
                                        </p:tav>
                                      </p:tavLst>
                                    </p:anim>
                                    <p:anim calcmode="lin" valueType="num">
                                      <p:cBhvr>
                                        <p:cTn id="215"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par>
                    <p:cTn id="216" fill="hold">
                      <p:stCondLst>
                        <p:cond delay="indefinite"/>
                      </p:stCondLst>
                      <p:childTnLst>
                        <p:par>
                          <p:cTn id="217" fill="hold">
                            <p:stCondLst>
                              <p:cond delay="0"/>
                            </p:stCondLst>
                            <p:childTnLst>
                              <p:par>
                                <p:cTn id="218" presetID="42" presetClass="entr" presetSubtype="0" fill="hold" grpId="0" nodeType="clickEffect">
                                  <p:stCondLst>
                                    <p:cond delay="0"/>
                                  </p:stCondLst>
                                  <p:childTnLst>
                                    <p:set>
                                      <p:cBhvr>
                                        <p:cTn id="219" dur="1" fill="hold">
                                          <p:stCondLst>
                                            <p:cond delay="0"/>
                                          </p:stCondLst>
                                        </p:cTn>
                                        <p:tgtEl>
                                          <p:spTgt spid="65"/>
                                        </p:tgtEl>
                                        <p:attrNameLst>
                                          <p:attrName>style.visibility</p:attrName>
                                        </p:attrNameLst>
                                      </p:cBhvr>
                                      <p:to>
                                        <p:strVal val="visible"/>
                                      </p:to>
                                    </p:set>
                                    <p:animEffect transition="in" filter="fade">
                                      <p:cBhvr>
                                        <p:cTn id="220" dur="1000"/>
                                        <p:tgtEl>
                                          <p:spTgt spid="65"/>
                                        </p:tgtEl>
                                      </p:cBhvr>
                                    </p:animEffect>
                                    <p:anim calcmode="lin" valueType="num">
                                      <p:cBhvr>
                                        <p:cTn id="221" dur="1000" fill="hold"/>
                                        <p:tgtEl>
                                          <p:spTgt spid="65"/>
                                        </p:tgtEl>
                                        <p:attrNameLst>
                                          <p:attrName>ppt_x</p:attrName>
                                        </p:attrNameLst>
                                      </p:cBhvr>
                                      <p:tavLst>
                                        <p:tav tm="0">
                                          <p:val>
                                            <p:strVal val="#ppt_x"/>
                                          </p:val>
                                        </p:tav>
                                        <p:tav tm="100000">
                                          <p:val>
                                            <p:strVal val="#ppt_x"/>
                                          </p:val>
                                        </p:tav>
                                      </p:tavLst>
                                    </p:anim>
                                    <p:anim calcmode="lin" valueType="num">
                                      <p:cBhvr>
                                        <p:cTn id="222" dur="1000" fill="hold"/>
                                        <p:tgtEl>
                                          <p:spTgt spid="65"/>
                                        </p:tgtEl>
                                        <p:attrNameLst>
                                          <p:attrName>ppt_y</p:attrName>
                                        </p:attrNameLst>
                                      </p:cBhvr>
                                      <p:tavLst>
                                        <p:tav tm="0">
                                          <p:val>
                                            <p:strVal val="#ppt_y+.1"/>
                                          </p:val>
                                        </p:tav>
                                        <p:tav tm="100000">
                                          <p:val>
                                            <p:strVal val="#ppt_y"/>
                                          </p:val>
                                        </p:tav>
                                      </p:tavLst>
                                    </p:anim>
                                  </p:childTnLst>
                                </p:cTn>
                              </p:par>
                              <p:par>
                                <p:cTn id="223" presetID="42" presetClass="entr" presetSubtype="0" fill="hold" grpId="0" nodeType="withEffect">
                                  <p:stCondLst>
                                    <p:cond delay="0"/>
                                  </p:stCondLst>
                                  <p:childTnLst>
                                    <p:set>
                                      <p:cBhvr>
                                        <p:cTn id="224" dur="1" fill="hold">
                                          <p:stCondLst>
                                            <p:cond delay="0"/>
                                          </p:stCondLst>
                                        </p:cTn>
                                        <p:tgtEl>
                                          <p:spTgt spid="64"/>
                                        </p:tgtEl>
                                        <p:attrNameLst>
                                          <p:attrName>style.visibility</p:attrName>
                                        </p:attrNameLst>
                                      </p:cBhvr>
                                      <p:to>
                                        <p:strVal val="visible"/>
                                      </p:to>
                                    </p:set>
                                    <p:animEffect transition="in" filter="fade">
                                      <p:cBhvr>
                                        <p:cTn id="225" dur="1000"/>
                                        <p:tgtEl>
                                          <p:spTgt spid="64"/>
                                        </p:tgtEl>
                                      </p:cBhvr>
                                    </p:animEffect>
                                    <p:anim calcmode="lin" valueType="num">
                                      <p:cBhvr>
                                        <p:cTn id="226" dur="1000" fill="hold"/>
                                        <p:tgtEl>
                                          <p:spTgt spid="64"/>
                                        </p:tgtEl>
                                        <p:attrNameLst>
                                          <p:attrName>ppt_x</p:attrName>
                                        </p:attrNameLst>
                                      </p:cBhvr>
                                      <p:tavLst>
                                        <p:tav tm="0">
                                          <p:val>
                                            <p:strVal val="#ppt_x"/>
                                          </p:val>
                                        </p:tav>
                                        <p:tav tm="100000">
                                          <p:val>
                                            <p:strVal val="#ppt_x"/>
                                          </p:val>
                                        </p:tav>
                                      </p:tavLst>
                                    </p:anim>
                                    <p:anim calcmode="lin" valueType="num">
                                      <p:cBhvr>
                                        <p:cTn id="227"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228" fill="hold">
                      <p:stCondLst>
                        <p:cond delay="indefinite"/>
                      </p:stCondLst>
                      <p:childTnLst>
                        <p:par>
                          <p:cTn id="229" fill="hold">
                            <p:stCondLst>
                              <p:cond delay="0"/>
                            </p:stCondLst>
                            <p:childTnLst>
                              <p:par>
                                <p:cTn id="230" presetID="19" presetClass="entr" presetSubtype="10" fill="hold" grpId="0" nodeType="clickEffect">
                                  <p:stCondLst>
                                    <p:cond delay="0"/>
                                  </p:stCondLst>
                                  <p:childTnLst>
                                    <p:set>
                                      <p:cBhvr>
                                        <p:cTn id="231" dur="1" fill="hold">
                                          <p:stCondLst>
                                            <p:cond delay="0"/>
                                          </p:stCondLst>
                                        </p:cTn>
                                        <p:tgtEl>
                                          <p:spTgt spid="66"/>
                                        </p:tgtEl>
                                        <p:attrNameLst>
                                          <p:attrName>style.visibility</p:attrName>
                                        </p:attrNameLst>
                                      </p:cBhvr>
                                      <p:to>
                                        <p:strVal val="visible"/>
                                      </p:to>
                                    </p:set>
                                    <p:anim calcmode="lin" valueType="num">
                                      <p:cBhvr>
                                        <p:cTn id="232" dur="5000" fill="hold"/>
                                        <p:tgtEl>
                                          <p:spTgt spid="66"/>
                                        </p:tgtEl>
                                        <p:attrNameLst>
                                          <p:attrName>ppt_w</p:attrName>
                                        </p:attrNameLst>
                                      </p:cBhvr>
                                      <p:tavLst>
                                        <p:tav tm="0" fmla="#ppt_w*sin(2.5*pi*$)">
                                          <p:val>
                                            <p:fltVal val="0"/>
                                          </p:val>
                                        </p:tav>
                                        <p:tav tm="100000">
                                          <p:val>
                                            <p:fltVal val="1"/>
                                          </p:val>
                                        </p:tav>
                                      </p:tavLst>
                                    </p:anim>
                                    <p:anim calcmode="lin" valueType="num">
                                      <p:cBhvr>
                                        <p:cTn id="233" dur="5000" fill="hold"/>
                                        <p:tgtEl>
                                          <p:spTgt spid="6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7" grpId="0"/>
      <p:bldP spid="28" grpId="0"/>
      <p:bldP spid="29" grpId="0"/>
      <p:bldP spid="30" grpId="0"/>
      <p:bldP spid="31" grpId="0"/>
      <p:bldP spid="32" grpId="0" animBg="1"/>
      <p:bldP spid="33" grpId="0" animBg="1"/>
      <p:bldP spid="34" grpId="0"/>
      <p:bldP spid="35" grpId="0"/>
      <p:bldP spid="41" grpId="0"/>
      <p:bldP spid="42" grpId="0"/>
      <p:bldP spid="43" grpId="0"/>
      <p:bldP spid="44" grpId="0"/>
      <p:bldP spid="45" grpId="0"/>
      <p:bldP spid="46" grpId="0"/>
      <p:bldP spid="47" grpId="0"/>
      <p:bldP spid="52" grpId="0"/>
      <p:bldP spid="53" grpId="0"/>
      <p:bldP spid="54" grpId="0" animBg="1"/>
      <p:bldP spid="60" grpId="0" animBg="1"/>
      <p:bldP spid="61" grpId="0" animBg="1"/>
      <p:bldP spid="63" grpId="0" animBg="1"/>
      <p:bldP spid="64" grpId="0" animBg="1"/>
      <p:bldP spid="65" grpId="0" animBg="1"/>
      <p:bldP spid="6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3"/>
          <p:cNvSpPr txBox="1">
            <a:spLocks/>
          </p:cNvSpPr>
          <p:nvPr/>
        </p:nvSpPr>
        <p:spPr>
          <a:xfrm>
            <a:off x="457200" y="116632"/>
            <a:ext cx="8229600" cy="930622"/>
          </a:xfrm>
          <a:prstGeom prst="rect">
            <a:avLst/>
          </a:prstGeom>
        </p:spPr>
        <p:txBody>
          <a:bodyPr/>
          <a:lst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nl-NL" altLang="nl-NL" dirty="0"/>
              <a:t>Gesloten en open economie</a:t>
            </a:r>
          </a:p>
        </p:txBody>
      </p:sp>
      <p:cxnSp>
        <p:nvCxnSpPr>
          <p:cNvPr id="4" name="Rechte verbindingslijn 3"/>
          <p:cNvCxnSpPr/>
          <p:nvPr/>
        </p:nvCxnSpPr>
        <p:spPr>
          <a:xfrm>
            <a:off x="1115616" y="2780928"/>
            <a:ext cx="0" cy="2448272"/>
          </a:xfrm>
          <a:prstGeom prst="line">
            <a:avLst/>
          </a:prstGeom>
        </p:spPr>
        <p:style>
          <a:lnRef idx="3">
            <a:schemeClr val="dk1"/>
          </a:lnRef>
          <a:fillRef idx="0">
            <a:schemeClr val="dk1"/>
          </a:fillRef>
          <a:effectRef idx="2">
            <a:schemeClr val="dk1"/>
          </a:effectRef>
          <a:fontRef idx="minor">
            <a:schemeClr val="tx1"/>
          </a:fontRef>
        </p:style>
      </p:cxnSp>
      <p:cxnSp>
        <p:nvCxnSpPr>
          <p:cNvPr id="6" name="Rechte verbindingslijn 5"/>
          <p:cNvCxnSpPr/>
          <p:nvPr/>
        </p:nvCxnSpPr>
        <p:spPr>
          <a:xfrm>
            <a:off x="1115616" y="5229200"/>
            <a:ext cx="2808312" cy="0"/>
          </a:xfrm>
          <a:prstGeom prst="line">
            <a:avLst/>
          </a:prstGeom>
        </p:spPr>
        <p:style>
          <a:lnRef idx="3">
            <a:schemeClr val="dk1"/>
          </a:lnRef>
          <a:fillRef idx="0">
            <a:schemeClr val="dk1"/>
          </a:fillRef>
          <a:effectRef idx="2">
            <a:schemeClr val="dk1"/>
          </a:effectRef>
          <a:fontRef idx="minor">
            <a:schemeClr val="tx1"/>
          </a:fontRef>
        </p:style>
      </p:cxnSp>
      <p:cxnSp>
        <p:nvCxnSpPr>
          <p:cNvPr id="7" name="Rechte verbindingslijn 6"/>
          <p:cNvCxnSpPr/>
          <p:nvPr/>
        </p:nvCxnSpPr>
        <p:spPr>
          <a:xfrm>
            <a:off x="4860032" y="2780928"/>
            <a:ext cx="0" cy="2448272"/>
          </a:xfrm>
          <a:prstGeom prst="line">
            <a:avLst/>
          </a:prstGeom>
        </p:spPr>
        <p:style>
          <a:lnRef idx="3">
            <a:schemeClr val="dk1"/>
          </a:lnRef>
          <a:fillRef idx="0">
            <a:schemeClr val="dk1"/>
          </a:fillRef>
          <a:effectRef idx="2">
            <a:schemeClr val="dk1"/>
          </a:effectRef>
          <a:fontRef idx="minor">
            <a:schemeClr val="tx1"/>
          </a:fontRef>
        </p:style>
      </p:cxnSp>
      <p:cxnSp>
        <p:nvCxnSpPr>
          <p:cNvPr id="8" name="Rechte verbindingslijn 7"/>
          <p:cNvCxnSpPr/>
          <p:nvPr/>
        </p:nvCxnSpPr>
        <p:spPr>
          <a:xfrm>
            <a:off x="4860032" y="5229200"/>
            <a:ext cx="2808312" cy="0"/>
          </a:xfrm>
          <a:prstGeom prst="line">
            <a:avLst/>
          </a:prstGeom>
        </p:spPr>
        <p:style>
          <a:lnRef idx="3">
            <a:schemeClr val="dk1"/>
          </a:lnRef>
          <a:fillRef idx="0">
            <a:schemeClr val="dk1"/>
          </a:fillRef>
          <a:effectRef idx="2">
            <a:schemeClr val="dk1"/>
          </a:effectRef>
          <a:fontRef idx="minor">
            <a:schemeClr val="tx1"/>
          </a:fontRef>
        </p:style>
      </p:cxnSp>
      <p:cxnSp>
        <p:nvCxnSpPr>
          <p:cNvPr id="10" name="Rechte verbindingslijn 9"/>
          <p:cNvCxnSpPr/>
          <p:nvPr/>
        </p:nvCxnSpPr>
        <p:spPr>
          <a:xfrm>
            <a:off x="1115616" y="2996952"/>
            <a:ext cx="2376264" cy="2232248"/>
          </a:xfrm>
          <a:prstGeom prst="line">
            <a:avLst/>
          </a:prstGeom>
        </p:spPr>
        <p:style>
          <a:lnRef idx="3">
            <a:schemeClr val="accent3"/>
          </a:lnRef>
          <a:fillRef idx="0">
            <a:schemeClr val="accent3"/>
          </a:fillRef>
          <a:effectRef idx="2">
            <a:schemeClr val="accent3"/>
          </a:effectRef>
          <a:fontRef idx="minor">
            <a:schemeClr val="tx1"/>
          </a:fontRef>
        </p:style>
      </p:cxnSp>
      <p:cxnSp>
        <p:nvCxnSpPr>
          <p:cNvPr id="11" name="Rechte verbindingslijn 10"/>
          <p:cNvCxnSpPr/>
          <p:nvPr/>
        </p:nvCxnSpPr>
        <p:spPr>
          <a:xfrm>
            <a:off x="4857403" y="2965326"/>
            <a:ext cx="2376264" cy="2232248"/>
          </a:xfrm>
          <a:prstGeom prst="line">
            <a:avLst/>
          </a:prstGeom>
        </p:spPr>
        <p:style>
          <a:lnRef idx="3">
            <a:schemeClr val="accent3"/>
          </a:lnRef>
          <a:fillRef idx="0">
            <a:schemeClr val="accent3"/>
          </a:fillRef>
          <a:effectRef idx="2">
            <a:schemeClr val="accent3"/>
          </a:effectRef>
          <a:fontRef idx="minor">
            <a:schemeClr val="tx1"/>
          </a:fontRef>
        </p:style>
      </p:cxnSp>
      <p:cxnSp>
        <p:nvCxnSpPr>
          <p:cNvPr id="13" name="Rechte verbindingslijn 12"/>
          <p:cNvCxnSpPr/>
          <p:nvPr/>
        </p:nvCxnSpPr>
        <p:spPr>
          <a:xfrm flipV="1">
            <a:off x="1115616" y="2852936"/>
            <a:ext cx="2088232" cy="14401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Rechte verbindingslijn 13"/>
          <p:cNvCxnSpPr/>
          <p:nvPr/>
        </p:nvCxnSpPr>
        <p:spPr>
          <a:xfrm flipV="1">
            <a:off x="4860032" y="2801119"/>
            <a:ext cx="2088232" cy="14401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Rechte verbindingslijn 14"/>
          <p:cNvCxnSpPr/>
          <p:nvPr/>
        </p:nvCxnSpPr>
        <p:spPr>
          <a:xfrm flipV="1">
            <a:off x="4860057" y="3284984"/>
            <a:ext cx="2088232" cy="1440160"/>
          </a:xfrm>
          <a:prstGeom prst="line">
            <a:avLst/>
          </a:prstGeom>
        </p:spPr>
        <p:style>
          <a:lnRef idx="3">
            <a:schemeClr val="accent2"/>
          </a:lnRef>
          <a:fillRef idx="0">
            <a:schemeClr val="accent2"/>
          </a:fillRef>
          <a:effectRef idx="2">
            <a:schemeClr val="accent2"/>
          </a:effectRef>
          <a:fontRef idx="minor">
            <a:schemeClr val="tx1"/>
          </a:fontRef>
        </p:style>
      </p:cxnSp>
      <p:sp>
        <p:nvSpPr>
          <p:cNvPr id="16" name="Tekstvak 15"/>
          <p:cNvSpPr txBox="1"/>
          <p:nvPr/>
        </p:nvSpPr>
        <p:spPr>
          <a:xfrm>
            <a:off x="4391980" y="2780928"/>
            <a:ext cx="360040" cy="307777"/>
          </a:xfrm>
          <a:prstGeom prst="rect">
            <a:avLst/>
          </a:prstGeom>
          <a:noFill/>
        </p:spPr>
        <p:txBody>
          <a:bodyPr wrap="square" rtlCol="0">
            <a:spAutoFit/>
          </a:bodyPr>
          <a:lstStyle/>
          <a:p>
            <a:r>
              <a:rPr lang="nl-NL" sz="1400" dirty="0"/>
              <a:t>P</a:t>
            </a:r>
          </a:p>
        </p:txBody>
      </p:sp>
      <p:sp>
        <p:nvSpPr>
          <p:cNvPr id="17" name="Tekstvak 16"/>
          <p:cNvSpPr txBox="1"/>
          <p:nvPr/>
        </p:nvSpPr>
        <p:spPr>
          <a:xfrm>
            <a:off x="755576" y="2780927"/>
            <a:ext cx="360040" cy="307777"/>
          </a:xfrm>
          <a:prstGeom prst="rect">
            <a:avLst/>
          </a:prstGeom>
          <a:noFill/>
        </p:spPr>
        <p:txBody>
          <a:bodyPr wrap="square" rtlCol="0">
            <a:spAutoFit/>
          </a:bodyPr>
          <a:lstStyle/>
          <a:p>
            <a:r>
              <a:rPr lang="nl-NL" sz="1400" dirty="0"/>
              <a:t>P</a:t>
            </a:r>
          </a:p>
        </p:txBody>
      </p:sp>
      <p:sp>
        <p:nvSpPr>
          <p:cNvPr id="18" name="Tekstvak 17"/>
          <p:cNvSpPr txBox="1"/>
          <p:nvPr/>
        </p:nvSpPr>
        <p:spPr>
          <a:xfrm>
            <a:off x="3347864" y="5332807"/>
            <a:ext cx="396044" cy="307777"/>
          </a:xfrm>
          <a:prstGeom prst="rect">
            <a:avLst/>
          </a:prstGeom>
          <a:noFill/>
        </p:spPr>
        <p:txBody>
          <a:bodyPr wrap="square" rtlCol="0">
            <a:spAutoFit/>
          </a:bodyPr>
          <a:lstStyle/>
          <a:p>
            <a:r>
              <a:rPr lang="nl-NL" sz="1400" dirty="0"/>
              <a:t>Q</a:t>
            </a:r>
          </a:p>
        </p:txBody>
      </p:sp>
      <p:sp>
        <p:nvSpPr>
          <p:cNvPr id="19" name="Tekstvak 18"/>
          <p:cNvSpPr txBox="1"/>
          <p:nvPr/>
        </p:nvSpPr>
        <p:spPr>
          <a:xfrm>
            <a:off x="7470322" y="5291335"/>
            <a:ext cx="396044" cy="307777"/>
          </a:xfrm>
          <a:prstGeom prst="rect">
            <a:avLst/>
          </a:prstGeom>
          <a:noFill/>
        </p:spPr>
        <p:txBody>
          <a:bodyPr wrap="square" rtlCol="0">
            <a:spAutoFit/>
          </a:bodyPr>
          <a:lstStyle/>
          <a:p>
            <a:r>
              <a:rPr lang="nl-NL" sz="1400" dirty="0"/>
              <a:t>Q</a:t>
            </a:r>
          </a:p>
        </p:txBody>
      </p:sp>
      <p:sp>
        <p:nvSpPr>
          <p:cNvPr id="20" name="Tekstvak 19"/>
          <p:cNvSpPr txBox="1"/>
          <p:nvPr/>
        </p:nvSpPr>
        <p:spPr>
          <a:xfrm>
            <a:off x="1401514" y="2823318"/>
            <a:ext cx="432048" cy="30777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nl-NL" sz="1400" dirty="0"/>
              <a:t>V</a:t>
            </a:r>
          </a:p>
        </p:txBody>
      </p:sp>
      <p:sp>
        <p:nvSpPr>
          <p:cNvPr id="21" name="Tekstvak 20"/>
          <p:cNvSpPr txBox="1"/>
          <p:nvPr/>
        </p:nvSpPr>
        <p:spPr>
          <a:xfrm>
            <a:off x="5189413" y="2823318"/>
            <a:ext cx="432048" cy="30777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nl-NL" sz="1400" dirty="0"/>
              <a:t>V</a:t>
            </a:r>
          </a:p>
        </p:txBody>
      </p:sp>
      <p:sp>
        <p:nvSpPr>
          <p:cNvPr id="22" name="Tekstvak 21"/>
          <p:cNvSpPr txBox="1"/>
          <p:nvPr/>
        </p:nvSpPr>
        <p:spPr>
          <a:xfrm>
            <a:off x="3030513" y="2469750"/>
            <a:ext cx="504056" cy="30777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nl-NL" sz="1400" dirty="0" err="1"/>
              <a:t>Abi</a:t>
            </a:r>
            <a:endParaRPr lang="nl-NL" sz="1400" dirty="0"/>
          </a:p>
        </p:txBody>
      </p:sp>
      <p:sp>
        <p:nvSpPr>
          <p:cNvPr id="23" name="Tekstvak 22"/>
          <p:cNvSpPr txBox="1"/>
          <p:nvPr/>
        </p:nvSpPr>
        <p:spPr>
          <a:xfrm>
            <a:off x="6981639" y="2473125"/>
            <a:ext cx="504056" cy="30777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nl-NL" sz="1400" dirty="0" err="1"/>
              <a:t>Abi</a:t>
            </a:r>
            <a:endParaRPr lang="nl-NL" sz="1400" dirty="0"/>
          </a:p>
        </p:txBody>
      </p:sp>
      <p:sp>
        <p:nvSpPr>
          <p:cNvPr id="24" name="Tekstvak 23"/>
          <p:cNvSpPr txBox="1"/>
          <p:nvPr/>
        </p:nvSpPr>
        <p:spPr>
          <a:xfrm>
            <a:off x="6995752" y="2977207"/>
            <a:ext cx="1248655" cy="30777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nl-NL" sz="1400" dirty="0" err="1"/>
              <a:t>Abi</a:t>
            </a:r>
            <a:r>
              <a:rPr lang="nl-NL" sz="1400" dirty="0"/>
              <a:t> + Abu</a:t>
            </a:r>
          </a:p>
        </p:txBody>
      </p:sp>
      <p:cxnSp>
        <p:nvCxnSpPr>
          <p:cNvPr id="28" name="Rechte verbindingslijn 27"/>
          <p:cNvCxnSpPr/>
          <p:nvPr/>
        </p:nvCxnSpPr>
        <p:spPr>
          <a:xfrm flipH="1" flipV="1">
            <a:off x="1114425" y="3743325"/>
            <a:ext cx="790575" cy="9525"/>
          </a:xfrm>
          <a:prstGeom prst="line">
            <a:avLst/>
          </a:prstGeom>
        </p:spPr>
        <p:style>
          <a:lnRef idx="3">
            <a:schemeClr val="dk1"/>
          </a:lnRef>
          <a:fillRef idx="0">
            <a:schemeClr val="dk1"/>
          </a:fillRef>
          <a:effectRef idx="2">
            <a:schemeClr val="dk1"/>
          </a:effectRef>
          <a:fontRef idx="minor">
            <a:schemeClr val="tx1"/>
          </a:fontRef>
        </p:style>
      </p:cxnSp>
      <p:cxnSp>
        <p:nvCxnSpPr>
          <p:cNvPr id="30" name="Rechte verbindingslijn 29"/>
          <p:cNvCxnSpPr/>
          <p:nvPr/>
        </p:nvCxnSpPr>
        <p:spPr>
          <a:xfrm>
            <a:off x="1895475" y="3752850"/>
            <a:ext cx="19050" cy="1476375"/>
          </a:xfrm>
          <a:prstGeom prst="line">
            <a:avLst/>
          </a:prstGeom>
        </p:spPr>
        <p:style>
          <a:lnRef idx="3">
            <a:schemeClr val="dk1"/>
          </a:lnRef>
          <a:fillRef idx="0">
            <a:schemeClr val="dk1"/>
          </a:fillRef>
          <a:effectRef idx="2">
            <a:schemeClr val="dk1"/>
          </a:effectRef>
          <a:fontRef idx="minor">
            <a:schemeClr val="tx1"/>
          </a:fontRef>
        </p:style>
      </p:cxnSp>
      <p:cxnSp>
        <p:nvCxnSpPr>
          <p:cNvPr id="32" name="Rechte verbindingslijn 31"/>
          <p:cNvCxnSpPr/>
          <p:nvPr/>
        </p:nvCxnSpPr>
        <p:spPr>
          <a:xfrm flipH="1">
            <a:off x="4848225" y="3695700"/>
            <a:ext cx="7810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629275" y="3695700"/>
            <a:ext cx="28575" cy="1533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953125" y="3981450"/>
            <a:ext cx="28575" cy="1266825"/>
          </a:xfrm>
          <a:prstGeom prst="line">
            <a:avLst/>
          </a:prstGeom>
        </p:spPr>
        <p:style>
          <a:lnRef idx="3">
            <a:schemeClr val="dk1"/>
          </a:lnRef>
          <a:fillRef idx="0">
            <a:schemeClr val="dk1"/>
          </a:fillRef>
          <a:effectRef idx="2">
            <a:schemeClr val="dk1"/>
          </a:effectRef>
          <a:fontRef idx="minor">
            <a:schemeClr val="tx1"/>
          </a:fontRef>
        </p:style>
      </p:cxnSp>
      <p:cxnSp>
        <p:nvCxnSpPr>
          <p:cNvPr id="38" name="Rechte verbindingslijn 37"/>
          <p:cNvCxnSpPr/>
          <p:nvPr/>
        </p:nvCxnSpPr>
        <p:spPr>
          <a:xfrm flipH="1">
            <a:off x="4857751" y="3972843"/>
            <a:ext cx="2138001" cy="18132"/>
          </a:xfrm>
          <a:prstGeom prst="line">
            <a:avLst/>
          </a:prstGeom>
        </p:spPr>
        <p:style>
          <a:lnRef idx="3">
            <a:schemeClr val="dk1"/>
          </a:lnRef>
          <a:fillRef idx="0">
            <a:schemeClr val="dk1"/>
          </a:fillRef>
          <a:effectRef idx="2">
            <a:schemeClr val="dk1"/>
          </a:effectRef>
          <a:fontRef idx="minor">
            <a:schemeClr val="tx1"/>
          </a:fontRef>
        </p:style>
      </p:cxnSp>
      <p:sp>
        <p:nvSpPr>
          <p:cNvPr id="39" name="Tekstvak 38"/>
          <p:cNvSpPr txBox="1"/>
          <p:nvPr/>
        </p:nvSpPr>
        <p:spPr>
          <a:xfrm>
            <a:off x="755576" y="3573016"/>
            <a:ext cx="504056" cy="307777"/>
          </a:xfrm>
          <a:prstGeom prst="rect">
            <a:avLst/>
          </a:prstGeom>
          <a:noFill/>
        </p:spPr>
        <p:txBody>
          <a:bodyPr wrap="square" rtlCol="0">
            <a:spAutoFit/>
          </a:bodyPr>
          <a:lstStyle/>
          <a:p>
            <a:r>
              <a:rPr lang="nl-NL" sz="1400" dirty="0"/>
              <a:t>P1</a:t>
            </a:r>
          </a:p>
        </p:txBody>
      </p:sp>
      <p:sp>
        <p:nvSpPr>
          <p:cNvPr id="40" name="Tekstvak 39"/>
          <p:cNvSpPr txBox="1"/>
          <p:nvPr/>
        </p:nvSpPr>
        <p:spPr>
          <a:xfrm>
            <a:off x="4378263" y="3549847"/>
            <a:ext cx="504056" cy="307777"/>
          </a:xfrm>
          <a:prstGeom prst="rect">
            <a:avLst/>
          </a:prstGeom>
          <a:noFill/>
        </p:spPr>
        <p:txBody>
          <a:bodyPr wrap="square" rtlCol="0">
            <a:spAutoFit/>
          </a:bodyPr>
          <a:lstStyle/>
          <a:p>
            <a:r>
              <a:rPr lang="nl-NL" sz="1400" dirty="0"/>
              <a:t>P1</a:t>
            </a:r>
          </a:p>
        </p:txBody>
      </p:sp>
      <p:sp>
        <p:nvSpPr>
          <p:cNvPr id="41" name="Tekstvak 40"/>
          <p:cNvSpPr txBox="1"/>
          <p:nvPr/>
        </p:nvSpPr>
        <p:spPr>
          <a:xfrm>
            <a:off x="4378263" y="3827561"/>
            <a:ext cx="504056" cy="307777"/>
          </a:xfrm>
          <a:prstGeom prst="rect">
            <a:avLst/>
          </a:prstGeom>
          <a:noFill/>
        </p:spPr>
        <p:txBody>
          <a:bodyPr wrap="square" rtlCol="0">
            <a:spAutoFit/>
          </a:bodyPr>
          <a:lstStyle/>
          <a:p>
            <a:r>
              <a:rPr lang="nl-NL" sz="1400" dirty="0"/>
              <a:t>P2</a:t>
            </a:r>
          </a:p>
        </p:txBody>
      </p:sp>
      <p:sp>
        <p:nvSpPr>
          <p:cNvPr id="42" name="Tekstvak 41"/>
          <p:cNvSpPr txBox="1"/>
          <p:nvPr/>
        </p:nvSpPr>
        <p:spPr>
          <a:xfrm>
            <a:off x="1007604" y="1412776"/>
            <a:ext cx="2736304"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nl-NL" sz="2000" dirty="0"/>
              <a:t>Gesloten economie		</a:t>
            </a:r>
          </a:p>
        </p:txBody>
      </p:sp>
      <p:sp>
        <p:nvSpPr>
          <p:cNvPr id="43" name="Tekstvak 42"/>
          <p:cNvSpPr txBox="1"/>
          <p:nvPr/>
        </p:nvSpPr>
        <p:spPr>
          <a:xfrm>
            <a:off x="4720444" y="1425377"/>
            <a:ext cx="2196244" cy="67710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nl-NL" sz="2000" dirty="0"/>
              <a:t>Open economie</a:t>
            </a:r>
            <a:r>
              <a:rPr lang="nl-NL" dirty="0"/>
              <a:t>		</a:t>
            </a:r>
          </a:p>
        </p:txBody>
      </p:sp>
      <p:sp>
        <p:nvSpPr>
          <p:cNvPr id="44" name="Tekstvak 43"/>
          <p:cNvSpPr txBox="1"/>
          <p:nvPr/>
        </p:nvSpPr>
        <p:spPr>
          <a:xfrm>
            <a:off x="1691680" y="5332807"/>
            <a:ext cx="468052" cy="307777"/>
          </a:xfrm>
          <a:prstGeom prst="rect">
            <a:avLst/>
          </a:prstGeom>
          <a:noFill/>
        </p:spPr>
        <p:txBody>
          <a:bodyPr wrap="square" rtlCol="0">
            <a:spAutoFit/>
          </a:bodyPr>
          <a:lstStyle/>
          <a:p>
            <a:r>
              <a:rPr lang="nl-NL" sz="1400" dirty="0" err="1"/>
              <a:t>Qe</a:t>
            </a:r>
            <a:endParaRPr lang="nl-NL" sz="1400" dirty="0"/>
          </a:p>
        </p:txBody>
      </p:sp>
      <p:sp>
        <p:nvSpPr>
          <p:cNvPr id="45" name="Rechthoekige driehoek 44"/>
          <p:cNvSpPr/>
          <p:nvPr/>
        </p:nvSpPr>
        <p:spPr>
          <a:xfrm>
            <a:off x="1133475" y="3012951"/>
            <a:ext cx="781050" cy="717797"/>
          </a:xfrm>
          <a:prstGeom prst="r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nl-NL"/>
          </a:p>
        </p:txBody>
      </p:sp>
      <p:sp>
        <p:nvSpPr>
          <p:cNvPr id="48" name="Vrije vorm 47"/>
          <p:cNvSpPr/>
          <p:nvPr/>
        </p:nvSpPr>
        <p:spPr>
          <a:xfrm>
            <a:off x="1114426" y="3752850"/>
            <a:ext cx="781050" cy="540246"/>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49" name="Rechthoekige driehoek 48"/>
          <p:cNvSpPr/>
          <p:nvPr/>
        </p:nvSpPr>
        <p:spPr>
          <a:xfrm>
            <a:off x="4881317" y="3007618"/>
            <a:ext cx="1070806" cy="947094"/>
          </a:xfrm>
          <a:prstGeom prst="r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nl-NL"/>
          </a:p>
        </p:txBody>
      </p:sp>
      <p:sp>
        <p:nvSpPr>
          <p:cNvPr id="50" name="Vrije vorm 49"/>
          <p:cNvSpPr/>
          <p:nvPr/>
        </p:nvSpPr>
        <p:spPr>
          <a:xfrm>
            <a:off x="4882319" y="4022973"/>
            <a:ext cx="356431" cy="270123"/>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51" name="Tekstvak 50"/>
          <p:cNvSpPr txBox="1"/>
          <p:nvPr/>
        </p:nvSpPr>
        <p:spPr>
          <a:xfrm>
            <a:off x="5818566" y="5332806"/>
            <a:ext cx="612068" cy="307777"/>
          </a:xfrm>
          <a:prstGeom prst="rect">
            <a:avLst/>
          </a:prstGeom>
          <a:noFill/>
        </p:spPr>
        <p:txBody>
          <a:bodyPr wrap="square" rtlCol="0">
            <a:spAutoFit/>
          </a:bodyPr>
          <a:lstStyle/>
          <a:p>
            <a:r>
              <a:rPr lang="nl-NL" sz="1400" dirty="0" err="1"/>
              <a:t>Qv</a:t>
            </a:r>
            <a:endParaRPr lang="nl-NL" sz="1400" dirty="0"/>
          </a:p>
        </p:txBody>
      </p:sp>
      <p:cxnSp>
        <p:nvCxnSpPr>
          <p:cNvPr id="53" name="Rechte verbindingslijn 52"/>
          <p:cNvCxnSpPr>
            <a:stCxn id="50" idx="2"/>
          </p:cNvCxnSpPr>
          <p:nvPr/>
        </p:nvCxnSpPr>
        <p:spPr>
          <a:xfrm>
            <a:off x="5238750" y="4024591"/>
            <a:ext cx="11528" cy="1263621"/>
          </a:xfrm>
          <a:prstGeom prst="line">
            <a:avLst/>
          </a:prstGeom>
        </p:spPr>
        <p:style>
          <a:lnRef idx="1">
            <a:schemeClr val="accent1"/>
          </a:lnRef>
          <a:fillRef idx="0">
            <a:schemeClr val="accent1"/>
          </a:fillRef>
          <a:effectRef idx="0">
            <a:schemeClr val="accent1"/>
          </a:effectRef>
          <a:fontRef idx="minor">
            <a:schemeClr val="tx1"/>
          </a:fontRef>
        </p:style>
      </p:cxnSp>
      <p:sp>
        <p:nvSpPr>
          <p:cNvPr id="57" name="Tekstvak 56"/>
          <p:cNvSpPr txBox="1"/>
          <p:nvPr/>
        </p:nvSpPr>
        <p:spPr>
          <a:xfrm>
            <a:off x="5060534" y="5332807"/>
            <a:ext cx="583028" cy="307777"/>
          </a:xfrm>
          <a:prstGeom prst="rect">
            <a:avLst/>
          </a:prstGeom>
          <a:noFill/>
        </p:spPr>
        <p:txBody>
          <a:bodyPr wrap="square" rtlCol="0">
            <a:spAutoFit/>
          </a:bodyPr>
          <a:lstStyle/>
          <a:p>
            <a:r>
              <a:rPr lang="nl-NL" sz="1400" dirty="0" err="1"/>
              <a:t>Qabi</a:t>
            </a:r>
            <a:endParaRPr lang="nl-NL" sz="1400" dirty="0"/>
          </a:p>
        </p:txBody>
      </p:sp>
      <p:sp>
        <p:nvSpPr>
          <p:cNvPr id="58" name="PIJL-LINKS en -RECHTS 57"/>
          <p:cNvSpPr/>
          <p:nvPr/>
        </p:nvSpPr>
        <p:spPr>
          <a:xfrm>
            <a:off x="5238750" y="5733256"/>
            <a:ext cx="742951" cy="720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0" name="Tekstvak 59"/>
          <p:cNvSpPr txBox="1"/>
          <p:nvPr/>
        </p:nvSpPr>
        <p:spPr>
          <a:xfrm>
            <a:off x="5283980" y="5805264"/>
            <a:ext cx="719163" cy="307777"/>
          </a:xfrm>
          <a:prstGeom prst="rect">
            <a:avLst/>
          </a:prstGeom>
          <a:noFill/>
        </p:spPr>
        <p:txBody>
          <a:bodyPr wrap="square" rtlCol="0">
            <a:spAutoFit/>
          </a:bodyPr>
          <a:lstStyle/>
          <a:p>
            <a:r>
              <a:rPr lang="nl-NL" sz="1400" dirty="0"/>
              <a:t>Import</a:t>
            </a:r>
          </a:p>
        </p:txBody>
      </p:sp>
      <p:sp>
        <p:nvSpPr>
          <p:cNvPr id="61" name="Tekstvak 60"/>
          <p:cNvSpPr txBox="1"/>
          <p:nvPr/>
        </p:nvSpPr>
        <p:spPr>
          <a:xfrm>
            <a:off x="4720444" y="6113041"/>
            <a:ext cx="3523963" cy="523220"/>
          </a:xfrm>
          <a:prstGeom prst="rect">
            <a:avLst/>
          </a:prstGeom>
          <a:noFill/>
        </p:spPr>
        <p:txBody>
          <a:bodyPr wrap="square" rtlCol="0">
            <a:spAutoFit/>
          </a:bodyPr>
          <a:lstStyle/>
          <a:p>
            <a:r>
              <a:rPr lang="nl-NL" sz="1400" dirty="0"/>
              <a:t>Toename welvaart maar geen</a:t>
            </a:r>
          </a:p>
          <a:p>
            <a:r>
              <a:rPr lang="nl-NL" sz="1400" dirty="0"/>
              <a:t>Pareto-optimum</a:t>
            </a:r>
          </a:p>
        </p:txBody>
      </p:sp>
      <p:sp>
        <p:nvSpPr>
          <p:cNvPr id="67" name="Tekstvak 66"/>
          <p:cNvSpPr txBox="1"/>
          <p:nvPr/>
        </p:nvSpPr>
        <p:spPr>
          <a:xfrm>
            <a:off x="7042700" y="3837086"/>
            <a:ext cx="1154757" cy="307777"/>
          </a:xfrm>
          <a:prstGeom prst="rect">
            <a:avLst/>
          </a:prstGeom>
          <a:noFill/>
        </p:spPr>
        <p:txBody>
          <a:bodyPr wrap="square" rtlCol="0">
            <a:spAutoFit/>
          </a:bodyPr>
          <a:lstStyle/>
          <a:p>
            <a:r>
              <a:rPr lang="nl-NL" sz="1400" dirty="0"/>
              <a:t>P wereld</a:t>
            </a:r>
          </a:p>
        </p:txBody>
      </p:sp>
      <p:sp>
        <p:nvSpPr>
          <p:cNvPr id="69" name="Gelijkbenige driehoek 68"/>
          <p:cNvSpPr/>
          <p:nvPr/>
        </p:nvSpPr>
        <p:spPr>
          <a:xfrm>
            <a:off x="5343525" y="3743325"/>
            <a:ext cx="638175" cy="21907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46" name="Tekstvak 45"/>
          <p:cNvSpPr txBox="1"/>
          <p:nvPr/>
        </p:nvSpPr>
        <p:spPr>
          <a:xfrm>
            <a:off x="935596" y="5631155"/>
            <a:ext cx="3480805"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nl-NL" sz="2000" dirty="0" err="1"/>
              <a:t>Abi</a:t>
            </a:r>
            <a:r>
              <a:rPr lang="nl-NL" sz="2000" dirty="0"/>
              <a:t> = binnenlands aanbod</a:t>
            </a:r>
          </a:p>
          <a:p>
            <a:r>
              <a:rPr lang="nl-NL" sz="2000" dirty="0"/>
              <a:t>Abu = buitenlandsaanbod</a:t>
            </a:r>
          </a:p>
        </p:txBody>
      </p:sp>
      <p:sp>
        <p:nvSpPr>
          <p:cNvPr id="52" name="Gelijkbenige driehoek 51"/>
          <p:cNvSpPr/>
          <p:nvPr/>
        </p:nvSpPr>
        <p:spPr>
          <a:xfrm>
            <a:off x="7486244" y="6159207"/>
            <a:ext cx="638175" cy="21907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3" name="Tijdelijke aanduiding voor voettekst 2">
            <a:extLst>
              <a:ext uri="{FF2B5EF4-FFF2-40B4-BE49-F238E27FC236}">
                <a16:creationId xmlns:a16="http://schemas.microsoft.com/office/drawing/2014/main" id="{D97A75F0-10D9-7348-8F56-341347D7F00E}"/>
              </a:ext>
            </a:extLst>
          </p:cNvPr>
          <p:cNvSpPr>
            <a:spLocks noGrp="1"/>
          </p:cNvSpPr>
          <p:nvPr>
            <p:ph type="ftr" sz="quarter" idx="11"/>
          </p:nvPr>
        </p:nvSpPr>
        <p:spPr>
          <a:xfrm>
            <a:off x="204787" y="6443125"/>
            <a:ext cx="3786188" cy="365125"/>
          </a:xfrm>
        </p:spPr>
        <p:txBody>
          <a:bodyPr/>
          <a:lstStyle/>
          <a:p>
            <a:pPr>
              <a:defRPr/>
            </a:pPr>
            <a:r>
              <a:rPr lang="nl-NL" dirty="0"/>
              <a:t>Economie Integraal vwo (Hans Vermeulen)</a:t>
            </a:r>
            <a:endParaRPr lang="en-US" dirty="0"/>
          </a:p>
        </p:txBody>
      </p:sp>
      <p:sp>
        <p:nvSpPr>
          <p:cNvPr id="5" name="Tijdelijke aanduiding voor dianummer 4">
            <a:extLst>
              <a:ext uri="{FF2B5EF4-FFF2-40B4-BE49-F238E27FC236}">
                <a16:creationId xmlns:a16="http://schemas.microsoft.com/office/drawing/2014/main" id="{D00ED3BB-84A7-524D-B7E6-0929909D4871}"/>
              </a:ext>
            </a:extLst>
          </p:cNvPr>
          <p:cNvSpPr>
            <a:spLocks noGrp="1"/>
          </p:cNvSpPr>
          <p:nvPr>
            <p:ph type="sldNum" sz="quarter" idx="12"/>
          </p:nvPr>
        </p:nvSpPr>
        <p:spPr>
          <a:xfrm>
            <a:off x="7620078" y="6515907"/>
            <a:ext cx="1162050" cy="365125"/>
          </a:xfrm>
        </p:spPr>
        <p:txBody>
          <a:bodyPr/>
          <a:lstStyle/>
          <a:p>
            <a:pPr>
              <a:defRPr/>
            </a:pPr>
            <a:fld id="{D8D03A41-528C-45E2-BB99-FB31ED761596}" type="slidenum">
              <a:rPr lang="en-US" smtClean="0"/>
              <a:pPr>
                <a:defRPr/>
              </a:pPr>
              <a:t>13</a:t>
            </a:fld>
            <a:endParaRPr lang="en-US" dirty="0"/>
          </a:p>
        </p:txBody>
      </p:sp>
      <p:sp>
        <p:nvSpPr>
          <p:cNvPr id="54" name="Tekstvak 53">
            <a:extLst>
              <a:ext uri="{FF2B5EF4-FFF2-40B4-BE49-F238E27FC236}">
                <a16:creationId xmlns:a16="http://schemas.microsoft.com/office/drawing/2014/main" id="{56961CAF-5A52-D346-9EDB-3B7D173CF555}"/>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3956073642"/>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1000"/>
                                        <p:tgtEl>
                                          <p:spTgt spid="22"/>
                                        </p:tgtEl>
                                      </p:cBhvr>
                                    </p:animEffect>
                                    <p:anim calcmode="lin" valueType="num">
                                      <p:cBhvr>
                                        <p:cTn id="29" dur="1000" fill="hold"/>
                                        <p:tgtEl>
                                          <p:spTgt spid="22"/>
                                        </p:tgtEl>
                                        <p:attrNameLst>
                                          <p:attrName>ppt_x</p:attrName>
                                        </p:attrNameLst>
                                      </p:cBhvr>
                                      <p:tavLst>
                                        <p:tav tm="0">
                                          <p:val>
                                            <p:strVal val="#ppt_x"/>
                                          </p:val>
                                        </p:tav>
                                        <p:tav tm="100000">
                                          <p:val>
                                            <p:strVal val="#ppt_x"/>
                                          </p:val>
                                        </p:tav>
                                      </p:tavLst>
                                    </p:anim>
                                    <p:anim calcmode="lin" valueType="num">
                                      <p:cBhvr>
                                        <p:cTn id="3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1000"/>
                                        <p:tgtEl>
                                          <p:spTgt spid="28"/>
                                        </p:tgtEl>
                                      </p:cBhvr>
                                    </p:animEffect>
                                    <p:anim calcmode="lin" valueType="num">
                                      <p:cBhvr>
                                        <p:cTn id="36" dur="1000" fill="hold"/>
                                        <p:tgtEl>
                                          <p:spTgt spid="28"/>
                                        </p:tgtEl>
                                        <p:attrNameLst>
                                          <p:attrName>ppt_x</p:attrName>
                                        </p:attrNameLst>
                                      </p:cBhvr>
                                      <p:tavLst>
                                        <p:tav tm="0">
                                          <p:val>
                                            <p:strVal val="#ppt_x"/>
                                          </p:val>
                                        </p:tav>
                                        <p:tav tm="100000">
                                          <p:val>
                                            <p:strVal val="#ppt_x"/>
                                          </p:val>
                                        </p:tav>
                                      </p:tavLst>
                                    </p:anim>
                                    <p:anim calcmode="lin" valueType="num">
                                      <p:cBhvr>
                                        <p:cTn id="3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1000"/>
                                        <p:tgtEl>
                                          <p:spTgt spid="39"/>
                                        </p:tgtEl>
                                      </p:cBhvr>
                                    </p:animEffect>
                                    <p:anim calcmode="lin" valueType="num">
                                      <p:cBhvr>
                                        <p:cTn id="43" dur="1000" fill="hold"/>
                                        <p:tgtEl>
                                          <p:spTgt spid="39"/>
                                        </p:tgtEl>
                                        <p:attrNameLst>
                                          <p:attrName>ppt_x</p:attrName>
                                        </p:attrNameLst>
                                      </p:cBhvr>
                                      <p:tavLst>
                                        <p:tav tm="0">
                                          <p:val>
                                            <p:strVal val="#ppt_x"/>
                                          </p:val>
                                        </p:tav>
                                        <p:tav tm="100000">
                                          <p:val>
                                            <p:strVal val="#ppt_x"/>
                                          </p:val>
                                        </p:tav>
                                      </p:tavLst>
                                    </p:anim>
                                    <p:anim calcmode="lin" valueType="num">
                                      <p:cBhvr>
                                        <p:cTn id="44"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anim calcmode="lin" valueType="num">
                                      <p:cBhvr>
                                        <p:cTn id="50" dur="1000" fill="hold"/>
                                        <p:tgtEl>
                                          <p:spTgt spid="30"/>
                                        </p:tgtEl>
                                        <p:attrNameLst>
                                          <p:attrName>ppt_x</p:attrName>
                                        </p:attrNameLst>
                                      </p:cBhvr>
                                      <p:tavLst>
                                        <p:tav tm="0">
                                          <p:val>
                                            <p:strVal val="#ppt_x"/>
                                          </p:val>
                                        </p:tav>
                                        <p:tav tm="100000">
                                          <p:val>
                                            <p:strVal val="#ppt_x"/>
                                          </p:val>
                                        </p:tav>
                                      </p:tavLst>
                                    </p:anim>
                                    <p:anim calcmode="lin" valueType="num">
                                      <p:cBhvr>
                                        <p:cTn id="5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fade">
                                      <p:cBhvr>
                                        <p:cTn id="63" dur="1000"/>
                                        <p:tgtEl>
                                          <p:spTgt spid="48"/>
                                        </p:tgtEl>
                                      </p:cBhvr>
                                    </p:animEffect>
                                    <p:anim calcmode="lin" valueType="num">
                                      <p:cBhvr>
                                        <p:cTn id="64" dur="1000" fill="hold"/>
                                        <p:tgtEl>
                                          <p:spTgt spid="48"/>
                                        </p:tgtEl>
                                        <p:attrNameLst>
                                          <p:attrName>ppt_x</p:attrName>
                                        </p:attrNameLst>
                                      </p:cBhvr>
                                      <p:tavLst>
                                        <p:tav tm="0">
                                          <p:val>
                                            <p:strVal val="#ppt_x"/>
                                          </p:val>
                                        </p:tav>
                                        <p:tav tm="100000">
                                          <p:val>
                                            <p:strVal val="#ppt_x"/>
                                          </p:val>
                                        </p:tav>
                                      </p:tavLst>
                                    </p:anim>
                                    <p:anim calcmode="lin" valueType="num">
                                      <p:cBhvr>
                                        <p:cTn id="65"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5"/>
                                        </p:tgtEl>
                                        <p:attrNameLst>
                                          <p:attrName>style.visibility</p:attrName>
                                        </p:attrNameLst>
                                      </p:cBhvr>
                                      <p:to>
                                        <p:strVal val="visible"/>
                                      </p:to>
                                    </p:set>
                                    <p:animEffect transition="in" filter="fade">
                                      <p:cBhvr>
                                        <p:cTn id="70" dur="1000"/>
                                        <p:tgtEl>
                                          <p:spTgt spid="45"/>
                                        </p:tgtEl>
                                      </p:cBhvr>
                                    </p:animEffect>
                                    <p:anim calcmode="lin" valueType="num">
                                      <p:cBhvr>
                                        <p:cTn id="71" dur="1000" fill="hold"/>
                                        <p:tgtEl>
                                          <p:spTgt spid="45"/>
                                        </p:tgtEl>
                                        <p:attrNameLst>
                                          <p:attrName>ppt_x</p:attrName>
                                        </p:attrNameLst>
                                      </p:cBhvr>
                                      <p:tavLst>
                                        <p:tav tm="0">
                                          <p:val>
                                            <p:strVal val="#ppt_x"/>
                                          </p:val>
                                        </p:tav>
                                        <p:tav tm="100000">
                                          <p:val>
                                            <p:strVal val="#ppt_x"/>
                                          </p:val>
                                        </p:tav>
                                      </p:tavLst>
                                    </p:anim>
                                    <p:anim calcmode="lin" valueType="num">
                                      <p:cBhvr>
                                        <p:cTn id="72"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fade">
                                      <p:cBhvr>
                                        <p:cTn id="77" dur="1000"/>
                                        <p:tgtEl>
                                          <p:spTgt spid="11"/>
                                        </p:tgtEl>
                                      </p:cBhvr>
                                    </p:animEffect>
                                    <p:anim calcmode="lin" valueType="num">
                                      <p:cBhvr>
                                        <p:cTn id="78" dur="1000" fill="hold"/>
                                        <p:tgtEl>
                                          <p:spTgt spid="11"/>
                                        </p:tgtEl>
                                        <p:attrNameLst>
                                          <p:attrName>ppt_x</p:attrName>
                                        </p:attrNameLst>
                                      </p:cBhvr>
                                      <p:tavLst>
                                        <p:tav tm="0">
                                          <p:val>
                                            <p:strVal val="#ppt_x"/>
                                          </p:val>
                                        </p:tav>
                                        <p:tav tm="100000">
                                          <p:val>
                                            <p:strVal val="#ppt_x"/>
                                          </p:val>
                                        </p:tav>
                                      </p:tavLst>
                                    </p:anim>
                                    <p:anim calcmode="lin" valueType="num">
                                      <p:cBhvr>
                                        <p:cTn id="7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1000"/>
                                        <p:tgtEl>
                                          <p:spTgt spid="21"/>
                                        </p:tgtEl>
                                      </p:cBhvr>
                                    </p:animEffect>
                                    <p:anim calcmode="lin" valueType="num">
                                      <p:cBhvr>
                                        <p:cTn id="85" dur="1000" fill="hold"/>
                                        <p:tgtEl>
                                          <p:spTgt spid="21"/>
                                        </p:tgtEl>
                                        <p:attrNameLst>
                                          <p:attrName>ppt_x</p:attrName>
                                        </p:attrNameLst>
                                      </p:cBhvr>
                                      <p:tavLst>
                                        <p:tav tm="0">
                                          <p:val>
                                            <p:strVal val="#ppt_x"/>
                                          </p:val>
                                        </p:tav>
                                        <p:tav tm="100000">
                                          <p:val>
                                            <p:strVal val="#ppt_x"/>
                                          </p:val>
                                        </p:tav>
                                      </p:tavLst>
                                    </p:anim>
                                    <p:anim calcmode="lin" valueType="num">
                                      <p:cBhvr>
                                        <p:cTn id="8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14"/>
                                        </p:tgtEl>
                                        <p:attrNameLst>
                                          <p:attrName>style.visibility</p:attrName>
                                        </p:attrNameLst>
                                      </p:cBhvr>
                                      <p:to>
                                        <p:strVal val="visible"/>
                                      </p:to>
                                    </p:set>
                                    <p:animEffect transition="in" filter="fade">
                                      <p:cBhvr>
                                        <p:cTn id="91" dur="1000"/>
                                        <p:tgtEl>
                                          <p:spTgt spid="14"/>
                                        </p:tgtEl>
                                      </p:cBhvr>
                                    </p:animEffect>
                                    <p:anim calcmode="lin" valueType="num">
                                      <p:cBhvr>
                                        <p:cTn id="92" dur="1000" fill="hold"/>
                                        <p:tgtEl>
                                          <p:spTgt spid="14"/>
                                        </p:tgtEl>
                                        <p:attrNameLst>
                                          <p:attrName>ppt_x</p:attrName>
                                        </p:attrNameLst>
                                      </p:cBhvr>
                                      <p:tavLst>
                                        <p:tav tm="0">
                                          <p:val>
                                            <p:strVal val="#ppt_x"/>
                                          </p:val>
                                        </p:tav>
                                        <p:tav tm="100000">
                                          <p:val>
                                            <p:strVal val="#ppt_x"/>
                                          </p:val>
                                        </p:tav>
                                      </p:tavLst>
                                    </p:anim>
                                    <p:anim calcmode="lin" valueType="num">
                                      <p:cBhvr>
                                        <p:cTn id="9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1000"/>
                                        <p:tgtEl>
                                          <p:spTgt spid="23"/>
                                        </p:tgtEl>
                                      </p:cBhvr>
                                    </p:animEffect>
                                    <p:anim calcmode="lin" valueType="num">
                                      <p:cBhvr>
                                        <p:cTn id="99" dur="1000" fill="hold"/>
                                        <p:tgtEl>
                                          <p:spTgt spid="23"/>
                                        </p:tgtEl>
                                        <p:attrNameLst>
                                          <p:attrName>ppt_x</p:attrName>
                                        </p:attrNameLst>
                                      </p:cBhvr>
                                      <p:tavLst>
                                        <p:tav tm="0">
                                          <p:val>
                                            <p:strVal val="#ppt_x"/>
                                          </p:val>
                                        </p:tav>
                                        <p:tav tm="100000">
                                          <p:val>
                                            <p:strVal val="#ppt_x"/>
                                          </p:val>
                                        </p:tav>
                                      </p:tavLst>
                                    </p:anim>
                                    <p:anim calcmode="lin" valueType="num">
                                      <p:cBhvr>
                                        <p:cTn id="100"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1000"/>
                                        <p:tgtEl>
                                          <p:spTgt spid="15"/>
                                        </p:tgtEl>
                                      </p:cBhvr>
                                    </p:animEffect>
                                    <p:anim calcmode="lin" valueType="num">
                                      <p:cBhvr>
                                        <p:cTn id="106" dur="1000" fill="hold"/>
                                        <p:tgtEl>
                                          <p:spTgt spid="15"/>
                                        </p:tgtEl>
                                        <p:attrNameLst>
                                          <p:attrName>ppt_x</p:attrName>
                                        </p:attrNameLst>
                                      </p:cBhvr>
                                      <p:tavLst>
                                        <p:tav tm="0">
                                          <p:val>
                                            <p:strVal val="#ppt_x"/>
                                          </p:val>
                                        </p:tav>
                                        <p:tav tm="100000">
                                          <p:val>
                                            <p:strVal val="#ppt_x"/>
                                          </p:val>
                                        </p:tav>
                                      </p:tavLst>
                                    </p:anim>
                                    <p:anim calcmode="lin" valueType="num">
                                      <p:cBhvr>
                                        <p:cTn id="10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4"/>
                                        </p:tgtEl>
                                        <p:attrNameLst>
                                          <p:attrName>style.visibility</p:attrName>
                                        </p:attrNameLst>
                                      </p:cBhvr>
                                      <p:to>
                                        <p:strVal val="visible"/>
                                      </p:to>
                                    </p:set>
                                    <p:animEffect transition="in" filter="fade">
                                      <p:cBhvr>
                                        <p:cTn id="112" dur="1000"/>
                                        <p:tgtEl>
                                          <p:spTgt spid="24"/>
                                        </p:tgtEl>
                                      </p:cBhvr>
                                    </p:animEffect>
                                    <p:anim calcmode="lin" valueType="num">
                                      <p:cBhvr>
                                        <p:cTn id="113" dur="1000" fill="hold"/>
                                        <p:tgtEl>
                                          <p:spTgt spid="24"/>
                                        </p:tgtEl>
                                        <p:attrNameLst>
                                          <p:attrName>ppt_x</p:attrName>
                                        </p:attrNameLst>
                                      </p:cBhvr>
                                      <p:tavLst>
                                        <p:tav tm="0">
                                          <p:val>
                                            <p:strVal val="#ppt_x"/>
                                          </p:val>
                                        </p:tav>
                                        <p:tav tm="100000">
                                          <p:val>
                                            <p:strVal val="#ppt_x"/>
                                          </p:val>
                                        </p:tav>
                                      </p:tavLst>
                                    </p:anim>
                                    <p:anim calcmode="lin" valueType="num">
                                      <p:cBhvr>
                                        <p:cTn id="1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1000"/>
                                        <p:tgtEl>
                                          <p:spTgt spid="41"/>
                                        </p:tgtEl>
                                      </p:cBhvr>
                                    </p:animEffect>
                                    <p:anim calcmode="lin" valueType="num">
                                      <p:cBhvr>
                                        <p:cTn id="120" dur="1000" fill="hold"/>
                                        <p:tgtEl>
                                          <p:spTgt spid="41"/>
                                        </p:tgtEl>
                                        <p:attrNameLst>
                                          <p:attrName>ppt_x</p:attrName>
                                        </p:attrNameLst>
                                      </p:cBhvr>
                                      <p:tavLst>
                                        <p:tav tm="0">
                                          <p:val>
                                            <p:strVal val="#ppt_x"/>
                                          </p:val>
                                        </p:tav>
                                        <p:tav tm="100000">
                                          <p:val>
                                            <p:strVal val="#ppt_x"/>
                                          </p:val>
                                        </p:tav>
                                      </p:tavLst>
                                    </p:anim>
                                    <p:anim calcmode="lin" valueType="num">
                                      <p:cBhvr>
                                        <p:cTn id="121"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36"/>
                                        </p:tgtEl>
                                        <p:attrNameLst>
                                          <p:attrName>style.visibility</p:attrName>
                                        </p:attrNameLst>
                                      </p:cBhvr>
                                      <p:to>
                                        <p:strVal val="visible"/>
                                      </p:to>
                                    </p:set>
                                    <p:animEffect transition="in" filter="fade">
                                      <p:cBhvr>
                                        <p:cTn id="126" dur="1000"/>
                                        <p:tgtEl>
                                          <p:spTgt spid="36"/>
                                        </p:tgtEl>
                                      </p:cBhvr>
                                    </p:animEffect>
                                    <p:anim calcmode="lin" valueType="num">
                                      <p:cBhvr>
                                        <p:cTn id="127" dur="1000" fill="hold"/>
                                        <p:tgtEl>
                                          <p:spTgt spid="36"/>
                                        </p:tgtEl>
                                        <p:attrNameLst>
                                          <p:attrName>ppt_x</p:attrName>
                                        </p:attrNameLst>
                                      </p:cBhvr>
                                      <p:tavLst>
                                        <p:tav tm="0">
                                          <p:val>
                                            <p:strVal val="#ppt_x"/>
                                          </p:val>
                                        </p:tav>
                                        <p:tav tm="100000">
                                          <p:val>
                                            <p:strVal val="#ppt_x"/>
                                          </p:val>
                                        </p:tav>
                                      </p:tavLst>
                                    </p:anim>
                                    <p:anim calcmode="lin" valueType="num">
                                      <p:cBhvr>
                                        <p:cTn id="12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nodeType="clickEffect">
                                  <p:stCondLst>
                                    <p:cond delay="0"/>
                                  </p:stCondLst>
                                  <p:childTnLst>
                                    <p:set>
                                      <p:cBhvr>
                                        <p:cTn id="132" dur="1" fill="hold">
                                          <p:stCondLst>
                                            <p:cond delay="0"/>
                                          </p:stCondLst>
                                        </p:cTn>
                                        <p:tgtEl>
                                          <p:spTgt spid="53"/>
                                        </p:tgtEl>
                                        <p:attrNameLst>
                                          <p:attrName>style.visibility</p:attrName>
                                        </p:attrNameLst>
                                      </p:cBhvr>
                                      <p:to>
                                        <p:strVal val="visible"/>
                                      </p:to>
                                    </p:set>
                                    <p:animEffect transition="in" filter="fade">
                                      <p:cBhvr>
                                        <p:cTn id="133" dur="1000"/>
                                        <p:tgtEl>
                                          <p:spTgt spid="53"/>
                                        </p:tgtEl>
                                      </p:cBhvr>
                                    </p:animEffect>
                                    <p:anim calcmode="lin" valueType="num">
                                      <p:cBhvr>
                                        <p:cTn id="134" dur="1000" fill="hold"/>
                                        <p:tgtEl>
                                          <p:spTgt spid="53"/>
                                        </p:tgtEl>
                                        <p:attrNameLst>
                                          <p:attrName>ppt_x</p:attrName>
                                        </p:attrNameLst>
                                      </p:cBhvr>
                                      <p:tavLst>
                                        <p:tav tm="0">
                                          <p:val>
                                            <p:strVal val="#ppt_x"/>
                                          </p:val>
                                        </p:tav>
                                        <p:tav tm="100000">
                                          <p:val>
                                            <p:strVal val="#ppt_x"/>
                                          </p:val>
                                        </p:tav>
                                      </p:tavLst>
                                    </p:anim>
                                    <p:anim calcmode="lin" valueType="num">
                                      <p:cBhvr>
                                        <p:cTn id="13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57"/>
                                        </p:tgtEl>
                                        <p:attrNameLst>
                                          <p:attrName>style.visibility</p:attrName>
                                        </p:attrNameLst>
                                      </p:cBhvr>
                                      <p:to>
                                        <p:strVal val="visible"/>
                                      </p:to>
                                    </p:set>
                                    <p:animEffect transition="in" filter="fade">
                                      <p:cBhvr>
                                        <p:cTn id="140" dur="1000"/>
                                        <p:tgtEl>
                                          <p:spTgt spid="57"/>
                                        </p:tgtEl>
                                      </p:cBhvr>
                                    </p:animEffect>
                                    <p:anim calcmode="lin" valueType="num">
                                      <p:cBhvr>
                                        <p:cTn id="141" dur="1000" fill="hold"/>
                                        <p:tgtEl>
                                          <p:spTgt spid="57"/>
                                        </p:tgtEl>
                                        <p:attrNameLst>
                                          <p:attrName>ppt_x</p:attrName>
                                        </p:attrNameLst>
                                      </p:cBhvr>
                                      <p:tavLst>
                                        <p:tav tm="0">
                                          <p:val>
                                            <p:strVal val="#ppt_x"/>
                                          </p:val>
                                        </p:tav>
                                        <p:tav tm="100000">
                                          <p:val>
                                            <p:strVal val="#ppt_x"/>
                                          </p:val>
                                        </p:tav>
                                      </p:tavLst>
                                    </p:anim>
                                    <p:anim calcmode="lin" valueType="num">
                                      <p:cBhvr>
                                        <p:cTn id="14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60"/>
                                        </p:tgtEl>
                                        <p:attrNameLst>
                                          <p:attrName>style.visibility</p:attrName>
                                        </p:attrNameLst>
                                      </p:cBhvr>
                                      <p:to>
                                        <p:strVal val="visible"/>
                                      </p:to>
                                    </p:set>
                                    <p:animEffect transition="in" filter="fade">
                                      <p:cBhvr>
                                        <p:cTn id="147" dur="1000"/>
                                        <p:tgtEl>
                                          <p:spTgt spid="60"/>
                                        </p:tgtEl>
                                      </p:cBhvr>
                                    </p:animEffect>
                                    <p:anim calcmode="lin" valueType="num">
                                      <p:cBhvr>
                                        <p:cTn id="148" dur="1000" fill="hold"/>
                                        <p:tgtEl>
                                          <p:spTgt spid="60"/>
                                        </p:tgtEl>
                                        <p:attrNameLst>
                                          <p:attrName>ppt_x</p:attrName>
                                        </p:attrNameLst>
                                      </p:cBhvr>
                                      <p:tavLst>
                                        <p:tav tm="0">
                                          <p:val>
                                            <p:strVal val="#ppt_x"/>
                                          </p:val>
                                        </p:tav>
                                        <p:tav tm="100000">
                                          <p:val>
                                            <p:strVal val="#ppt_x"/>
                                          </p:val>
                                        </p:tav>
                                      </p:tavLst>
                                    </p:anim>
                                    <p:anim calcmode="lin" valueType="num">
                                      <p:cBhvr>
                                        <p:cTn id="14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49"/>
                                        </p:tgtEl>
                                        <p:attrNameLst>
                                          <p:attrName>style.visibility</p:attrName>
                                        </p:attrNameLst>
                                      </p:cBhvr>
                                      <p:to>
                                        <p:strVal val="visible"/>
                                      </p:to>
                                    </p:set>
                                    <p:animEffect transition="in" filter="fade">
                                      <p:cBhvr>
                                        <p:cTn id="154" dur="1000"/>
                                        <p:tgtEl>
                                          <p:spTgt spid="49"/>
                                        </p:tgtEl>
                                      </p:cBhvr>
                                    </p:animEffect>
                                    <p:anim calcmode="lin" valueType="num">
                                      <p:cBhvr>
                                        <p:cTn id="155" dur="1000" fill="hold"/>
                                        <p:tgtEl>
                                          <p:spTgt spid="49"/>
                                        </p:tgtEl>
                                        <p:attrNameLst>
                                          <p:attrName>ppt_x</p:attrName>
                                        </p:attrNameLst>
                                      </p:cBhvr>
                                      <p:tavLst>
                                        <p:tav tm="0">
                                          <p:val>
                                            <p:strVal val="#ppt_x"/>
                                          </p:val>
                                        </p:tav>
                                        <p:tav tm="100000">
                                          <p:val>
                                            <p:strVal val="#ppt_x"/>
                                          </p:val>
                                        </p:tav>
                                      </p:tavLst>
                                    </p:anim>
                                    <p:anim calcmode="lin" valueType="num">
                                      <p:cBhvr>
                                        <p:cTn id="15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50"/>
                                        </p:tgtEl>
                                        <p:attrNameLst>
                                          <p:attrName>style.visibility</p:attrName>
                                        </p:attrNameLst>
                                      </p:cBhvr>
                                      <p:to>
                                        <p:strVal val="visible"/>
                                      </p:to>
                                    </p:set>
                                    <p:animEffect transition="in" filter="fade">
                                      <p:cBhvr>
                                        <p:cTn id="161" dur="1000"/>
                                        <p:tgtEl>
                                          <p:spTgt spid="50"/>
                                        </p:tgtEl>
                                      </p:cBhvr>
                                    </p:animEffect>
                                    <p:anim calcmode="lin" valueType="num">
                                      <p:cBhvr>
                                        <p:cTn id="162" dur="1000" fill="hold"/>
                                        <p:tgtEl>
                                          <p:spTgt spid="50"/>
                                        </p:tgtEl>
                                        <p:attrNameLst>
                                          <p:attrName>ppt_x</p:attrName>
                                        </p:attrNameLst>
                                      </p:cBhvr>
                                      <p:tavLst>
                                        <p:tav tm="0">
                                          <p:val>
                                            <p:strVal val="#ppt_x"/>
                                          </p:val>
                                        </p:tav>
                                        <p:tav tm="100000">
                                          <p:val>
                                            <p:strVal val="#ppt_x"/>
                                          </p:val>
                                        </p:tav>
                                      </p:tavLst>
                                    </p:anim>
                                    <p:anim calcmode="lin" valueType="num">
                                      <p:cBhvr>
                                        <p:cTn id="16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grpId="0" nodeType="clickEffect">
                                  <p:stCondLst>
                                    <p:cond delay="0"/>
                                  </p:stCondLst>
                                  <p:childTnLst>
                                    <p:set>
                                      <p:cBhvr>
                                        <p:cTn id="167" dur="1" fill="hold">
                                          <p:stCondLst>
                                            <p:cond delay="0"/>
                                          </p:stCondLst>
                                        </p:cTn>
                                        <p:tgtEl>
                                          <p:spTgt spid="58"/>
                                        </p:tgtEl>
                                        <p:attrNameLst>
                                          <p:attrName>style.visibility</p:attrName>
                                        </p:attrNameLst>
                                      </p:cBhvr>
                                      <p:to>
                                        <p:strVal val="visible"/>
                                      </p:to>
                                    </p:set>
                                    <p:animEffect transition="in" filter="fade">
                                      <p:cBhvr>
                                        <p:cTn id="168" dur="1000"/>
                                        <p:tgtEl>
                                          <p:spTgt spid="58"/>
                                        </p:tgtEl>
                                      </p:cBhvr>
                                    </p:animEffect>
                                    <p:anim calcmode="lin" valueType="num">
                                      <p:cBhvr>
                                        <p:cTn id="169" dur="1000" fill="hold"/>
                                        <p:tgtEl>
                                          <p:spTgt spid="58"/>
                                        </p:tgtEl>
                                        <p:attrNameLst>
                                          <p:attrName>ppt_x</p:attrName>
                                        </p:attrNameLst>
                                      </p:cBhvr>
                                      <p:tavLst>
                                        <p:tav tm="0">
                                          <p:val>
                                            <p:strVal val="#ppt_x"/>
                                          </p:val>
                                        </p:tav>
                                        <p:tav tm="100000">
                                          <p:val>
                                            <p:strVal val="#ppt_x"/>
                                          </p:val>
                                        </p:tav>
                                      </p:tavLst>
                                    </p:anim>
                                    <p:anim calcmode="lin" valueType="num">
                                      <p:cBhvr>
                                        <p:cTn id="170"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grpId="0" nodeType="clickEffect">
                                  <p:stCondLst>
                                    <p:cond delay="0"/>
                                  </p:stCondLst>
                                  <p:childTnLst>
                                    <p:set>
                                      <p:cBhvr>
                                        <p:cTn id="174" dur="1" fill="hold">
                                          <p:stCondLst>
                                            <p:cond delay="0"/>
                                          </p:stCondLst>
                                        </p:cTn>
                                        <p:tgtEl>
                                          <p:spTgt spid="61"/>
                                        </p:tgtEl>
                                        <p:attrNameLst>
                                          <p:attrName>style.visibility</p:attrName>
                                        </p:attrNameLst>
                                      </p:cBhvr>
                                      <p:to>
                                        <p:strVal val="visible"/>
                                      </p:to>
                                    </p:set>
                                    <p:animEffect transition="in" filter="fade">
                                      <p:cBhvr>
                                        <p:cTn id="175" dur="1000"/>
                                        <p:tgtEl>
                                          <p:spTgt spid="61"/>
                                        </p:tgtEl>
                                      </p:cBhvr>
                                    </p:animEffect>
                                    <p:anim calcmode="lin" valueType="num">
                                      <p:cBhvr>
                                        <p:cTn id="176" dur="1000" fill="hold"/>
                                        <p:tgtEl>
                                          <p:spTgt spid="61"/>
                                        </p:tgtEl>
                                        <p:attrNameLst>
                                          <p:attrName>ppt_x</p:attrName>
                                        </p:attrNameLst>
                                      </p:cBhvr>
                                      <p:tavLst>
                                        <p:tav tm="0">
                                          <p:val>
                                            <p:strVal val="#ppt_x"/>
                                          </p:val>
                                        </p:tav>
                                        <p:tav tm="100000">
                                          <p:val>
                                            <p:strVal val="#ppt_x"/>
                                          </p:val>
                                        </p:tav>
                                      </p:tavLst>
                                    </p:anim>
                                    <p:anim calcmode="lin" valueType="num">
                                      <p:cBhvr>
                                        <p:cTn id="177"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grpId="0" nodeType="clickEffect">
                                  <p:stCondLst>
                                    <p:cond delay="0"/>
                                  </p:stCondLst>
                                  <p:childTnLst>
                                    <p:set>
                                      <p:cBhvr>
                                        <p:cTn id="181" dur="1" fill="hold">
                                          <p:stCondLst>
                                            <p:cond delay="0"/>
                                          </p:stCondLst>
                                        </p:cTn>
                                        <p:tgtEl>
                                          <p:spTgt spid="46"/>
                                        </p:tgtEl>
                                        <p:attrNameLst>
                                          <p:attrName>style.visibility</p:attrName>
                                        </p:attrNameLst>
                                      </p:cBhvr>
                                      <p:to>
                                        <p:strVal val="visible"/>
                                      </p:to>
                                    </p:set>
                                    <p:animEffect transition="in" filter="fade">
                                      <p:cBhvr>
                                        <p:cTn id="182" dur="1000"/>
                                        <p:tgtEl>
                                          <p:spTgt spid="46"/>
                                        </p:tgtEl>
                                      </p:cBhvr>
                                    </p:animEffect>
                                    <p:anim calcmode="lin" valueType="num">
                                      <p:cBhvr>
                                        <p:cTn id="183" dur="1000" fill="hold"/>
                                        <p:tgtEl>
                                          <p:spTgt spid="46"/>
                                        </p:tgtEl>
                                        <p:attrNameLst>
                                          <p:attrName>ppt_x</p:attrName>
                                        </p:attrNameLst>
                                      </p:cBhvr>
                                      <p:tavLst>
                                        <p:tav tm="0">
                                          <p:val>
                                            <p:strVal val="#ppt_x"/>
                                          </p:val>
                                        </p:tav>
                                        <p:tav tm="100000">
                                          <p:val>
                                            <p:strVal val="#ppt_x"/>
                                          </p:val>
                                        </p:tav>
                                      </p:tavLst>
                                    </p:anim>
                                    <p:anim calcmode="lin" valueType="num">
                                      <p:cBhvr>
                                        <p:cTn id="184"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5" presetClass="entr" presetSubtype="0" fill="hold" grpId="0" nodeType="clickEffect">
                                  <p:stCondLst>
                                    <p:cond delay="0"/>
                                  </p:stCondLst>
                                  <p:childTnLst>
                                    <p:set>
                                      <p:cBhvr>
                                        <p:cTn id="188" dur="1" fill="hold">
                                          <p:stCondLst>
                                            <p:cond delay="0"/>
                                          </p:stCondLst>
                                        </p:cTn>
                                        <p:tgtEl>
                                          <p:spTgt spid="69"/>
                                        </p:tgtEl>
                                        <p:attrNameLst>
                                          <p:attrName>style.visibility</p:attrName>
                                        </p:attrNameLst>
                                      </p:cBhvr>
                                      <p:to>
                                        <p:strVal val="visible"/>
                                      </p:to>
                                    </p:set>
                                    <p:animEffect transition="in" filter="fade">
                                      <p:cBhvr>
                                        <p:cTn id="189" dur="2000"/>
                                        <p:tgtEl>
                                          <p:spTgt spid="69"/>
                                        </p:tgtEl>
                                      </p:cBhvr>
                                    </p:animEffect>
                                    <p:anim calcmode="lin" valueType="num">
                                      <p:cBhvr>
                                        <p:cTn id="190" dur="2000" fill="hold"/>
                                        <p:tgtEl>
                                          <p:spTgt spid="69"/>
                                        </p:tgtEl>
                                        <p:attrNameLst>
                                          <p:attrName>ppt_w</p:attrName>
                                        </p:attrNameLst>
                                      </p:cBhvr>
                                      <p:tavLst>
                                        <p:tav tm="0" fmla="#ppt_w*sin(2.5*pi*$)">
                                          <p:val>
                                            <p:fltVal val="0"/>
                                          </p:val>
                                        </p:tav>
                                        <p:tav tm="100000">
                                          <p:val>
                                            <p:fltVal val="1"/>
                                          </p:val>
                                        </p:tav>
                                      </p:tavLst>
                                    </p:anim>
                                    <p:anim calcmode="lin" valueType="num">
                                      <p:cBhvr>
                                        <p:cTn id="191" dur="2000" fill="hold"/>
                                        <p:tgtEl>
                                          <p:spTgt spid="69"/>
                                        </p:tgtEl>
                                        <p:attrNameLst>
                                          <p:attrName>ppt_h</p:attrName>
                                        </p:attrNameLst>
                                      </p:cBhvr>
                                      <p:tavLst>
                                        <p:tav tm="0">
                                          <p:val>
                                            <p:strVal val="#ppt_h"/>
                                          </p:val>
                                        </p:tav>
                                        <p:tav tm="100000">
                                          <p:val>
                                            <p:strVal val="#ppt_h"/>
                                          </p:val>
                                        </p:tav>
                                      </p:tavLst>
                                    </p:anim>
                                  </p:childTnLst>
                                </p:cTn>
                              </p:par>
                            </p:childTnLst>
                          </p:cTn>
                        </p:par>
                      </p:childTnLst>
                    </p:cTn>
                  </p:par>
                  <p:par>
                    <p:cTn id="192" fill="hold">
                      <p:stCondLst>
                        <p:cond delay="indefinite"/>
                      </p:stCondLst>
                      <p:childTnLst>
                        <p:par>
                          <p:cTn id="193" fill="hold">
                            <p:stCondLst>
                              <p:cond delay="0"/>
                            </p:stCondLst>
                            <p:childTnLst>
                              <p:par>
                                <p:cTn id="194" presetID="45" presetClass="entr" presetSubtype="0" fill="hold" grpId="0" nodeType="clickEffect">
                                  <p:stCondLst>
                                    <p:cond delay="0"/>
                                  </p:stCondLst>
                                  <p:childTnLst>
                                    <p:set>
                                      <p:cBhvr>
                                        <p:cTn id="195" dur="1" fill="hold">
                                          <p:stCondLst>
                                            <p:cond delay="0"/>
                                          </p:stCondLst>
                                        </p:cTn>
                                        <p:tgtEl>
                                          <p:spTgt spid="52"/>
                                        </p:tgtEl>
                                        <p:attrNameLst>
                                          <p:attrName>style.visibility</p:attrName>
                                        </p:attrNameLst>
                                      </p:cBhvr>
                                      <p:to>
                                        <p:strVal val="visible"/>
                                      </p:to>
                                    </p:set>
                                    <p:animEffect transition="in" filter="fade">
                                      <p:cBhvr>
                                        <p:cTn id="196" dur="2000"/>
                                        <p:tgtEl>
                                          <p:spTgt spid="52"/>
                                        </p:tgtEl>
                                      </p:cBhvr>
                                    </p:animEffect>
                                    <p:anim calcmode="lin" valueType="num">
                                      <p:cBhvr>
                                        <p:cTn id="197" dur="2000" fill="hold"/>
                                        <p:tgtEl>
                                          <p:spTgt spid="52"/>
                                        </p:tgtEl>
                                        <p:attrNameLst>
                                          <p:attrName>ppt_w</p:attrName>
                                        </p:attrNameLst>
                                      </p:cBhvr>
                                      <p:tavLst>
                                        <p:tav tm="0" fmla="#ppt_w*sin(2.5*pi*$)">
                                          <p:val>
                                            <p:fltVal val="0"/>
                                          </p:val>
                                        </p:tav>
                                        <p:tav tm="100000">
                                          <p:val>
                                            <p:fltVal val="1"/>
                                          </p:val>
                                        </p:tav>
                                      </p:tavLst>
                                    </p:anim>
                                    <p:anim calcmode="lin" valueType="num">
                                      <p:cBhvr>
                                        <p:cTn id="198" dur="2000" fill="hold"/>
                                        <p:tgtEl>
                                          <p:spTgt spid="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39" grpId="0"/>
      <p:bldP spid="41" grpId="0"/>
      <p:bldP spid="44" grpId="0"/>
      <p:bldP spid="45" grpId="0" animBg="1"/>
      <p:bldP spid="48" grpId="0" animBg="1"/>
      <p:bldP spid="49" grpId="0" animBg="1"/>
      <p:bldP spid="50" grpId="0" animBg="1"/>
      <p:bldP spid="57" grpId="0"/>
      <p:bldP spid="58" grpId="0" animBg="1"/>
      <p:bldP spid="60" grpId="0"/>
      <p:bldP spid="61" grpId="0"/>
      <p:bldP spid="69" grpId="0" animBg="1"/>
      <p:bldP spid="46" grpId="0" animBg="1"/>
      <p:bldP spid="5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694267" y="491067"/>
            <a:ext cx="4504266" cy="6001642"/>
          </a:xfrm>
          <a:prstGeom prst="rect">
            <a:avLst/>
          </a:prstGeom>
          <a:solidFill>
            <a:schemeClr val="bg2">
              <a:lumMod val="75000"/>
            </a:schemeClr>
          </a:solidFill>
        </p:spPr>
        <p:txBody>
          <a:bodyPr wrap="square" rtlCol="0">
            <a:spAutoFit/>
          </a:bodyPr>
          <a:lstStyle/>
          <a:p>
            <a:r>
              <a:rPr lang="nl-NL" sz="2400" dirty="0"/>
              <a:t>Overheid beperkt het marktmechanisme en de vrije keuzes van ondernemers:</a:t>
            </a:r>
          </a:p>
          <a:p>
            <a:endParaRPr lang="nl-NL" sz="2400" dirty="0"/>
          </a:p>
          <a:p>
            <a:pPr marL="285750" indent="-285750">
              <a:buFontTx/>
              <a:buChar char="•"/>
            </a:pPr>
            <a:r>
              <a:rPr lang="nl-NL" sz="2400" dirty="0"/>
              <a:t>Vestigingsvergunning</a:t>
            </a:r>
          </a:p>
          <a:p>
            <a:pPr marL="285750" indent="-285750">
              <a:buFontTx/>
              <a:buChar char="•"/>
            </a:pPr>
            <a:r>
              <a:rPr lang="nl-NL" sz="2400" dirty="0"/>
              <a:t>Bouwvergunning</a:t>
            </a:r>
          </a:p>
          <a:p>
            <a:pPr marL="285750" indent="-285750">
              <a:buFontTx/>
              <a:buChar char="•"/>
            </a:pPr>
            <a:r>
              <a:rPr lang="nl-NL" sz="2400" dirty="0"/>
              <a:t>Handelsregister inschrijven</a:t>
            </a:r>
          </a:p>
          <a:p>
            <a:pPr marL="285750" indent="-285750">
              <a:buFontTx/>
              <a:buChar char="•"/>
            </a:pPr>
            <a:r>
              <a:rPr lang="nl-NL" sz="2400" dirty="0"/>
              <a:t>Milieuvergunningen</a:t>
            </a:r>
          </a:p>
          <a:p>
            <a:pPr marL="285750" indent="-285750">
              <a:buFontTx/>
              <a:buChar char="•"/>
            </a:pPr>
            <a:r>
              <a:rPr lang="nl-NL" sz="2400" dirty="0"/>
              <a:t>Winkeltijden</a:t>
            </a:r>
          </a:p>
          <a:p>
            <a:pPr marL="285750" indent="-285750">
              <a:buFontTx/>
              <a:buChar char="•"/>
            </a:pPr>
            <a:r>
              <a:rPr lang="nl-NL" sz="2400" dirty="0"/>
              <a:t>Horecavergunning</a:t>
            </a:r>
          </a:p>
          <a:p>
            <a:pPr marL="285750" indent="-285750">
              <a:buFontTx/>
              <a:buChar char="•"/>
            </a:pPr>
            <a:r>
              <a:rPr lang="nl-NL" sz="2400" dirty="0"/>
              <a:t>Marktvergunning</a:t>
            </a:r>
          </a:p>
          <a:p>
            <a:pPr marL="285750" indent="-285750">
              <a:buFontTx/>
              <a:buChar char="•"/>
            </a:pPr>
            <a:r>
              <a:rPr lang="nl-NL" sz="2400" dirty="0"/>
              <a:t>Wet op afbetaling</a:t>
            </a:r>
          </a:p>
          <a:p>
            <a:pPr marL="285750" indent="-285750">
              <a:buFontTx/>
              <a:buChar char="•"/>
            </a:pPr>
            <a:r>
              <a:rPr lang="nl-NL" sz="2400" dirty="0"/>
              <a:t>CAO-wetgeving</a:t>
            </a:r>
          </a:p>
          <a:p>
            <a:pPr marL="285750" indent="-285750">
              <a:buFontTx/>
              <a:buChar char="•"/>
            </a:pPr>
            <a:r>
              <a:rPr lang="nl-NL" sz="2400" dirty="0"/>
              <a:t>Wet op het minimumloon</a:t>
            </a:r>
          </a:p>
          <a:p>
            <a:pPr marL="285750" indent="-285750">
              <a:buFontTx/>
              <a:buChar char="•"/>
            </a:pPr>
            <a:r>
              <a:rPr lang="nl-NL" sz="2400" dirty="0"/>
              <a:t>Enz.</a:t>
            </a:r>
          </a:p>
          <a:p>
            <a:endParaRPr lang="nl-NL" sz="2400" dirty="0"/>
          </a:p>
        </p:txBody>
      </p:sp>
      <p:sp>
        <p:nvSpPr>
          <p:cNvPr id="3" name="Tijdelijke aanduiding voor voettekst 2">
            <a:extLst>
              <a:ext uri="{FF2B5EF4-FFF2-40B4-BE49-F238E27FC236}">
                <a16:creationId xmlns:a16="http://schemas.microsoft.com/office/drawing/2014/main" id="{FCA9221E-B572-6D46-8CEC-B827540F9346}"/>
              </a:ext>
            </a:extLst>
          </p:cNvPr>
          <p:cNvSpPr>
            <a:spLocks noGrp="1"/>
          </p:cNvSpPr>
          <p:nvPr>
            <p:ph type="ftr" sz="quarter" idx="11"/>
          </p:nvPr>
        </p:nvSpPr>
        <p:spPr>
          <a:xfrm>
            <a:off x="204787" y="6404380"/>
            <a:ext cx="3786188" cy="365125"/>
          </a:xfrm>
        </p:spPr>
        <p:txBody>
          <a:bodyPr/>
          <a:lstStyle/>
          <a:p>
            <a:pPr>
              <a:defRPr/>
            </a:pPr>
            <a:r>
              <a:rPr lang="nl-NL" dirty="0"/>
              <a:t>Economie Integraal vwo (Hans Vermeulen)</a:t>
            </a:r>
            <a:endParaRPr lang="en-US" dirty="0"/>
          </a:p>
        </p:txBody>
      </p:sp>
      <p:sp>
        <p:nvSpPr>
          <p:cNvPr id="4" name="Tijdelijke aanduiding voor dianummer 3">
            <a:extLst>
              <a:ext uri="{FF2B5EF4-FFF2-40B4-BE49-F238E27FC236}">
                <a16:creationId xmlns:a16="http://schemas.microsoft.com/office/drawing/2014/main" id="{72DD83DB-FF36-B94D-A254-7119ECE52298}"/>
              </a:ext>
            </a:extLst>
          </p:cNvPr>
          <p:cNvSpPr>
            <a:spLocks noGrp="1"/>
          </p:cNvSpPr>
          <p:nvPr>
            <p:ph type="sldNum" sz="quarter" idx="12"/>
          </p:nvPr>
        </p:nvSpPr>
        <p:spPr>
          <a:xfrm>
            <a:off x="7524328" y="6221817"/>
            <a:ext cx="1162050" cy="365125"/>
          </a:xfrm>
        </p:spPr>
        <p:txBody>
          <a:bodyPr/>
          <a:lstStyle/>
          <a:p>
            <a:pPr>
              <a:defRPr/>
            </a:pPr>
            <a:fld id="{D8D03A41-528C-45E2-BB99-FB31ED761596}" type="slidenum">
              <a:rPr lang="en-US" smtClean="0"/>
              <a:pPr>
                <a:defRPr/>
              </a:pPr>
              <a:t>14</a:t>
            </a:fld>
            <a:endParaRPr lang="en-US"/>
          </a:p>
        </p:txBody>
      </p:sp>
      <p:sp>
        <p:nvSpPr>
          <p:cNvPr id="5" name="Tekstvak 4">
            <a:extLst>
              <a:ext uri="{FF2B5EF4-FFF2-40B4-BE49-F238E27FC236}">
                <a16:creationId xmlns:a16="http://schemas.microsoft.com/office/drawing/2014/main" id="{167A82A9-2E83-7A4A-9567-3E7D0E7A43A3}"/>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749733734"/>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fade">
                                      <p:cBhvr>
                                        <p:cTn id="24" dur="1000"/>
                                        <p:tgtEl>
                                          <p:spTgt spid="2">
                                            <p:txEl>
                                              <p:pRg st="5" end="5"/>
                                            </p:txEl>
                                          </p:spTgt>
                                        </p:tgtEl>
                                      </p:cBhvr>
                                    </p:animEffect>
                                    <p:anim calcmode="lin" valueType="num">
                                      <p:cBhvr>
                                        <p:cTn id="2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fade">
                                      <p:cBhvr>
                                        <p:cTn id="29" dur="1000"/>
                                        <p:tgtEl>
                                          <p:spTgt spid="2">
                                            <p:txEl>
                                              <p:pRg st="6" end="6"/>
                                            </p:txEl>
                                          </p:spTgt>
                                        </p:tgtEl>
                                      </p:cBhvr>
                                    </p:animEffect>
                                    <p:anim calcmode="lin" valueType="num">
                                      <p:cBhvr>
                                        <p:cTn id="3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fade">
                                      <p:cBhvr>
                                        <p:cTn id="34" dur="1000"/>
                                        <p:tgtEl>
                                          <p:spTgt spid="2">
                                            <p:txEl>
                                              <p:pRg st="7" end="7"/>
                                            </p:txEl>
                                          </p:spTgt>
                                        </p:tgtEl>
                                      </p:cBhvr>
                                    </p:animEffect>
                                    <p:anim calcmode="lin" valueType="num">
                                      <p:cBhvr>
                                        <p:cTn id="3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Effect transition="in" filter="fade">
                                      <p:cBhvr>
                                        <p:cTn id="41" dur="1000"/>
                                        <p:tgtEl>
                                          <p:spTgt spid="2">
                                            <p:txEl>
                                              <p:pRg st="8" end="8"/>
                                            </p:txEl>
                                          </p:spTgt>
                                        </p:tgtEl>
                                      </p:cBhvr>
                                    </p:animEffect>
                                    <p:anim calcmode="lin" valueType="num">
                                      <p:cBhvr>
                                        <p:cTn id="4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
                                            <p:txEl>
                                              <p:pRg st="9" end="9"/>
                                            </p:txEl>
                                          </p:spTgt>
                                        </p:tgtEl>
                                        <p:attrNameLst>
                                          <p:attrName>style.visibility</p:attrName>
                                        </p:attrNameLst>
                                      </p:cBhvr>
                                      <p:to>
                                        <p:strVal val="visible"/>
                                      </p:to>
                                    </p:set>
                                    <p:animEffect transition="in" filter="fade">
                                      <p:cBhvr>
                                        <p:cTn id="46" dur="1000"/>
                                        <p:tgtEl>
                                          <p:spTgt spid="2">
                                            <p:txEl>
                                              <p:pRg st="9" end="9"/>
                                            </p:txEl>
                                          </p:spTgt>
                                        </p:tgtEl>
                                      </p:cBhvr>
                                    </p:animEffect>
                                    <p:anim calcmode="lin" valueType="num">
                                      <p:cBhvr>
                                        <p:cTn id="47"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2">
                                            <p:txEl>
                                              <p:pRg st="10" end="10"/>
                                            </p:txEl>
                                          </p:spTgt>
                                        </p:tgtEl>
                                        <p:attrNameLst>
                                          <p:attrName>style.visibility</p:attrName>
                                        </p:attrNameLst>
                                      </p:cBhvr>
                                      <p:to>
                                        <p:strVal val="visible"/>
                                      </p:to>
                                    </p:set>
                                    <p:animEffect transition="in" filter="fade">
                                      <p:cBhvr>
                                        <p:cTn id="53" dur="1000"/>
                                        <p:tgtEl>
                                          <p:spTgt spid="2">
                                            <p:txEl>
                                              <p:pRg st="10" end="10"/>
                                            </p:txEl>
                                          </p:spTgt>
                                        </p:tgtEl>
                                      </p:cBhvr>
                                    </p:animEffect>
                                    <p:anim calcmode="lin" valueType="num">
                                      <p:cBhvr>
                                        <p:cTn id="54"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55"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2">
                                            <p:txEl>
                                              <p:pRg st="11" end="11"/>
                                            </p:txEl>
                                          </p:spTgt>
                                        </p:tgtEl>
                                        <p:attrNameLst>
                                          <p:attrName>style.visibility</p:attrName>
                                        </p:attrNameLst>
                                      </p:cBhvr>
                                      <p:to>
                                        <p:strVal val="visible"/>
                                      </p:to>
                                    </p:set>
                                    <p:animEffect transition="in" filter="fade">
                                      <p:cBhvr>
                                        <p:cTn id="58" dur="1000"/>
                                        <p:tgtEl>
                                          <p:spTgt spid="2">
                                            <p:txEl>
                                              <p:pRg st="11" end="11"/>
                                            </p:txEl>
                                          </p:spTgt>
                                        </p:tgtEl>
                                      </p:cBhvr>
                                    </p:animEffect>
                                    <p:anim calcmode="lin" valueType="num">
                                      <p:cBhvr>
                                        <p:cTn id="59"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60"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2">
                                            <p:txEl>
                                              <p:pRg st="12" end="12"/>
                                            </p:txEl>
                                          </p:spTgt>
                                        </p:tgtEl>
                                        <p:attrNameLst>
                                          <p:attrName>style.visibility</p:attrName>
                                        </p:attrNameLst>
                                      </p:cBhvr>
                                      <p:to>
                                        <p:strVal val="visible"/>
                                      </p:to>
                                    </p:set>
                                    <p:animEffect transition="in" filter="fade">
                                      <p:cBhvr>
                                        <p:cTn id="65" dur="1000"/>
                                        <p:tgtEl>
                                          <p:spTgt spid="2">
                                            <p:txEl>
                                              <p:pRg st="12" end="12"/>
                                            </p:txEl>
                                          </p:spTgt>
                                        </p:tgtEl>
                                      </p:cBhvr>
                                    </p:animEffect>
                                    <p:anim calcmode="lin" valueType="num">
                                      <p:cBhvr>
                                        <p:cTn id="66"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67"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4294967295"/>
          </p:nvPr>
        </p:nvSpPr>
        <p:spPr>
          <a:xfrm>
            <a:off x="1763713" y="1268413"/>
            <a:ext cx="7380287" cy="5184775"/>
          </a:xfrm>
        </p:spPr>
        <p:txBody>
          <a:bodyPr>
            <a:normAutofit/>
          </a:bodyPr>
          <a:lstStyle/>
          <a:p>
            <a:pPr>
              <a:lnSpc>
                <a:spcPct val="90000"/>
              </a:lnSpc>
            </a:pPr>
            <a:r>
              <a:rPr lang="nl-NL" altLang="nl-NL" dirty="0"/>
              <a:t>Marktwerking is efficiënt. Let op! Efficiënt is niet altijd hetzelfde als rechtvaardig</a:t>
            </a:r>
          </a:p>
          <a:p>
            <a:pPr>
              <a:lnSpc>
                <a:spcPct val="90000"/>
              </a:lnSpc>
            </a:pPr>
            <a:r>
              <a:rPr lang="nl-NL" altLang="nl-NL" dirty="0"/>
              <a:t>Voorbeelden van instellingen die de marktwerking in de gaten houden</a:t>
            </a:r>
          </a:p>
          <a:p>
            <a:pPr>
              <a:lnSpc>
                <a:spcPct val="90000"/>
              </a:lnSpc>
            </a:pPr>
            <a:r>
              <a:rPr lang="nl-NL" altLang="nl-NL" dirty="0"/>
              <a:t>DNB/ECB</a:t>
            </a:r>
          </a:p>
          <a:p>
            <a:pPr>
              <a:lnSpc>
                <a:spcPct val="90000"/>
              </a:lnSpc>
              <a:buFont typeface="Symbol" pitchFamily="18" charset="2"/>
              <a:buNone/>
            </a:pPr>
            <a:endParaRPr lang="nl-NL" altLang="nl-NL" dirty="0"/>
          </a:p>
          <a:p>
            <a:pPr>
              <a:lnSpc>
                <a:spcPct val="90000"/>
              </a:lnSpc>
            </a:pPr>
            <a:r>
              <a:rPr lang="nl-NL" altLang="nl-NL" dirty="0" err="1"/>
              <a:t>Nma</a:t>
            </a:r>
            <a:r>
              <a:rPr lang="nl-NL" altLang="nl-NL" dirty="0"/>
              <a:t> - </a:t>
            </a:r>
            <a:r>
              <a:rPr lang="nl-NL" altLang="nl-NL" dirty="0">
                <a:hlinkClick r:id="rId3"/>
              </a:rPr>
              <a:t>http://www.deconcurrenten.nl/video.php</a:t>
            </a:r>
            <a:endParaRPr lang="nl-NL" altLang="nl-NL" dirty="0"/>
          </a:p>
          <a:p>
            <a:pPr marL="742950" lvl="1" indent="-285750">
              <a:lnSpc>
                <a:spcPct val="90000"/>
              </a:lnSpc>
            </a:pPr>
            <a:r>
              <a:rPr lang="nl-NL" altLang="nl-NL" dirty="0"/>
              <a:t>Bouwfraude – parlementaire enquête </a:t>
            </a:r>
          </a:p>
          <a:p>
            <a:pPr>
              <a:lnSpc>
                <a:spcPct val="90000"/>
              </a:lnSpc>
            </a:pPr>
            <a:r>
              <a:rPr lang="nl-NL" altLang="nl-NL" dirty="0"/>
              <a:t>OPTA (</a:t>
            </a:r>
            <a:r>
              <a:rPr lang="nl-NL" altLang="nl-NL" sz="1800" b="1" dirty="0"/>
              <a:t>Onafhankelijke Post en Telecommunicatie Autoriteit)</a:t>
            </a:r>
            <a:r>
              <a:rPr lang="nl-NL" altLang="nl-NL" dirty="0"/>
              <a:t> </a:t>
            </a:r>
          </a:p>
          <a:p>
            <a:pPr>
              <a:lnSpc>
                <a:spcPct val="90000"/>
              </a:lnSpc>
            </a:pPr>
            <a:r>
              <a:rPr lang="nl-NL" altLang="nl-NL" dirty="0"/>
              <a:t>AFM (</a:t>
            </a:r>
            <a:r>
              <a:rPr lang="nl-NL" altLang="nl-NL" sz="1800" b="1" dirty="0"/>
              <a:t>Autoriteit Financiële Markten</a:t>
            </a:r>
            <a:r>
              <a:rPr lang="nl-NL" altLang="nl-NL" b="1" dirty="0"/>
              <a:t>)</a:t>
            </a:r>
            <a:r>
              <a:rPr lang="nl-NL" altLang="nl-NL" dirty="0"/>
              <a:t> </a:t>
            </a:r>
          </a:p>
        </p:txBody>
      </p:sp>
      <p:sp>
        <p:nvSpPr>
          <p:cNvPr id="71683" name="Titel 1"/>
          <p:cNvSpPr>
            <a:spLocks noGrp="1"/>
          </p:cNvSpPr>
          <p:nvPr>
            <p:ph type="title" idx="4294967295"/>
          </p:nvPr>
        </p:nvSpPr>
        <p:spPr>
          <a:xfrm>
            <a:off x="914400" y="404813"/>
            <a:ext cx="8229600" cy="720725"/>
          </a:xfrm>
        </p:spPr>
        <p:txBody>
          <a:bodyPr/>
          <a:lstStyle/>
          <a:p>
            <a:r>
              <a:rPr lang="nl-NL" altLang="nl-NL" sz="4000"/>
              <a:t>Overheid = toezichthouder</a:t>
            </a:r>
          </a:p>
        </p:txBody>
      </p:sp>
      <p:graphicFrame>
        <p:nvGraphicFramePr>
          <p:cNvPr id="71684" name="Object 4"/>
          <p:cNvGraphicFramePr>
            <a:graphicFrameLocks noChangeAspect="1"/>
          </p:cNvGraphicFramePr>
          <p:nvPr/>
        </p:nvGraphicFramePr>
        <p:xfrm>
          <a:off x="2268538" y="2781300"/>
          <a:ext cx="6188075" cy="685800"/>
        </p:xfrm>
        <a:graphic>
          <a:graphicData uri="http://schemas.openxmlformats.org/presentationml/2006/ole">
            <mc:AlternateContent xmlns:mc="http://schemas.openxmlformats.org/markup-compatibility/2006">
              <mc:Choice xmlns:v="urn:schemas-microsoft-com:vml" Requires="v">
                <p:oleObj spid="_x0000_s1043" name="Packager Shell-object" showAsIcon="1" r:id="rId4" imgW="6187680" imgH="685800" progId="Package">
                  <p:embed/>
                </p:oleObj>
              </mc:Choice>
              <mc:Fallback>
                <p:oleObj name="Packager Shell-object" showAsIcon="1" r:id="rId4" imgW="6187680" imgH="685800" progId="Package">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8538" y="2781300"/>
                        <a:ext cx="618807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graphicFrame>
        <p:nvGraphicFramePr>
          <p:cNvPr id="71685" name="Object 5"/>
          <p:cNvGraphicFramePr>
            <a:graphicFrameLocks noChangeAspect="1"/>
          </p:cNvGraphicFramePr>
          <p:nvPr/>
        </p:nvGraphicFramePr>
        <p:xfrm>
          <a:off x="1258888" y="5229225"/>
          <a:ext cx="6238875" cy="685800"/>
        </p:xfrm>
        <a:graphic>
          <a:graphicData uri="http://schemas.openxmlformats.org/presentationml/2006/ole">
            <mc:AlternateContent xmlns:mc="http://schemas.openxmlformats.org/markup-compatibility/2006">
              <mc:Choice xmlns:v="urn:schemas-microsoft-com:vml" Requires="v">
                <p:oleObj spid="_x0000_s1044" name="Packager Shell-object" showAsIcon="1" r:id="rId6" imgW="6238440" imgH="685800" progId="Package">
                  <p:embed/>
                </p:oleObj>
              </mc:Choice>
              <mc:Fallback>
                <p:oleObj name="Packager Shell-object" showAsIcon="1" r:id="rId6" imgW="6238440" imgH="685800" progId="Package">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8888" y="5229225"/>
                        <a:ext cx="623887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 name="Tijdelijke aanduiding voor voettekst 1">
            <a:extLst>
              <a:ext uri="{FF2B5EF4-FFF2-40B4-BE49-F238E27FC236}">
                <a16:creationId xmlns:a16="http://schemas.microsoft.com/office/drawing/2014/main" id="{CFB3B313-92FF-6A47-8FE6-C058A10241DD}"/>
              </a:ext>
            </a:extLst>
          </p:cNvPr>
          <p:cNvSpPr>
            <a:spLocks noGrp="1"/>
          </p:cNvSpPr>
          <p:nvPr>
            <p:ph type="ftr" sz="quarter" idx="11"/>
          </p:nvPr>
        </p:nvSpPr>
        <p:spPr>
          <a:xfrm>
            <a:off x="366222" y="6174582"/>
            <a:ext cx="5004665" cy="365125"/>
          </a:xfrm>
        </p:spPr>
        <p:txBody>
          <a:bodyPr/>
          <a:lstStyle/>
          <a:p>
            <a:pPr>
              <a:defRPr/>
            </a:pPr>
            <a:r>
              <a:rPr lang="nl-NL" dirty="0"/>
              <a:t>Economie Integraal vwo (Hans Vermeulen)</a:t>
            </a:r>
            <a:endParaRPr lang="en-US" dirty="0"/>
          </a:p>
        </p:txBody>
      </p:sp>
      <p:sp>
        <p:nvSpPr>
          <p:cNvPr id="4" name="Tijdelijke aanduiding voor dianummer 3">
            <a:extLst>
              <a:ext uri="{FF2B5EF4-FFF2-40B4-BE49-F238E27FC236}">
                <a16:creationId xmlns:a16="http://schemas.microsoft.com/office/drawing/2014/main" id="{578CE343-443F-CC4B-922F-E793D4E98C05}"/>
              </a:ext>
            </a:extLst>
          </p:cNvPr>
          <p:cNvSpPr>
            <a:spLocks noGrp="1"/>
          </p:cNvSpPr>
          <p:nvPr>
            <p:ph type="sldNum" sz="quarter" idx="12"/>
          </p:nvPr>
        </p:nvSpPr>
        <p:spPr/>
        <p:txBody>
          <a:bodyPr/>
          <a:lstStyle/>
          <a:p>
            <a:pPr>
              <a:defRPr/>
            </a:pPr>
            <a:fld id="{3A8C5C45-F31E-4826-94E5-0AFCA01450F3}" type="slidenum">
              <a:rPr lang="en-US" smtClean="0"/>
              <a:pPr>
                <a:defRPr/>
              </a:pPr>
              <a:t>15</a:t>
            </a:fld>
            <a:endParaRPr lang="en-US"/>
          </a:p>
        </p:txBody>
      </p:sp>
      <p:sp>
        <p:nvSpPr>
          <p:cNvPr id="8" name="Tekstvak 7">
            <a:extLst>
              <a:ext uri="{FF2B5EF4-FFF2-40B4-BE49-F238E27FC236}">
                <a16:creationId xmlns:a16="http://schemas.microsoft.com/office/drawing/2014/main" id="{6DA26340-060F-3145-A041-D8A9C63845C1}"/>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106342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1685"/>
                                        </p:tgtEl>
                                        <p:attrNameLst>
                                          <p:attrName>style.visibility</p:attrName>
                                        </p:attrNameLst>
                                      </p:cBhvr>
                                      <p:to>
                                        <p:strVal val="visible"/>
                                      </p:to>
                                    </p:set>
                                    <p:animEffect transition="in" filter="fade">
                                      <p:cBhvr>
                                        <p:cTn id="49" dur="1000"/>
                                        <p:tgtEl>
                                          <p:spTgt spid="71685"/>
                                        </p:tgtEl>
                                      </p:cBhvr>
                                    </p:animEffect>
                                    <p:anim calcmode="lin" valueType="num">
                                      <p:cBhvr>
                                        <p:cTn id="50" dur="1000" fill="hold"/>
                                        <p:tgtEl>
                                          <p:spTgt spid="71685"/>
                                        </p:tgtEl>
                                        <p:attrNameLst>
                                          <p:attrName>ppt_x</p:attrName>
                                        </p:attrNameLst>
                                      </p:cBhvr>
                                      <p:tavLst>
                                        <p:tav tm="0">
                                          <p:val>
                                            <p:strVal val="#ppt_x"/>
                                          </p:val>
                                        </p:tav>
                                        <p:tav tm="100000">
                                          <p:val>
                                            <p:strVal val="#ppt_x"/>
                                          </p:val>
                                        </p:tav>
                                      </p:tavLst>
                                    </p:anim>
                                    <p:anim calcmode="lin" valueType="num">
                                      <p:cBhvr>
                                        <p:cTn id="51" dur="1000" fill="hold"/>
                                        <p:tgtEl>
                                          <p:spTgt spid="716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jdelijke aanduiding voor inhoud 2"/>
          <p:cNvSpPr>
            <a:spLocks noGrp="1"/>
          </p:cNvSpPr>
          <p:nvPr>
            <p:ph idx="4294967295"/>
          </p:nvPr>
        </p:nvSpPr>
        <p:spPr>
          <a:xfrm>
            <a:off x="1735138" y="2133600"/>
            <a:ext cx="7408862" cy="3992563"/>
          </a:xfrm>
        </p:spPr>
        <p:txBody>
          <a:bodyPr/>
          <a:lstStyle/>
          <a:p>
            <a:r>
              <a:rPr lang="nl-NL" altLang="nl-NL" dirty="0"/>
              <a:t>Een </a:t>
            </a:r>
            <a:r>
              <a:rPr lang="nl-NL" altLang="nl-NL" b="1" dirty="0"/>
              <a:t>octrooi </a:t>
            </a:r>
            <a:r>
              <a:rPr lang="nl-NL" altLang="nl-NL" dirty="0"/>
              <a:t>of </a:t>
            </a:r>
            <a:r>
              <a:rPr lang="nl-NL" altLang="nl-NL" b="1" dirty="0"/>
              <a:t>patent </a:t>
            </a:r>
            <a:r>
              <a:rPr lang="nl-NL" altLang="nl-NL" dirty="0"/>
              <a:t>is een exclusief recht om een product te maken of te verkopen of het op een andere wijze exploiteren van een uitvinding. Je kunt een octrooi dan ook zien als een recht om als monopolist te functioneren.</a:t>
            </a:r>
          </a:p>
          <a:p>
            <a:r>
              <a:rPr lang="nl-NL" altLang="nl-NL" dirty="0"/>
              <a:t>Gevolgen: hoge prijzen (medicijnen) en veel namakers (valse concurrentie in verband met ontbreken van ontwikkelingskosten)</a:t>
            </a:r>
          </a:p>
        </p:txBody>
      </p:sp>
      <p:sp>
        <p:nvSpPr>
          <p:cNvPr id="72707" name="Titel 1"/>
          <p:cNvSpPr>
            <a:spLocks noGrp="1"/>
          </p:cNvSpPr>
          <p:nvPr>
            <p:ph type="title" idx="4294967295"/>
          </p:nvPr>
        </p:nvSpPr>
        <p:spPr>
          <a:xfrm>
            <a:off x="0" y="338138"/>
            <a:ext cx="8229600" cy="1252537"/>
          </a:xfrm>
        </p:spPr>
        <p:txBody>
          <a:bodyPr/>
          <a:lstStyle/>
          <a:p>
            <a:r>
              <a:rPr lang="nl-NL" altLang="nl-NL"/>
              <a:t>Octrooi en Patent</a:t>
            </a:r>
          </a:p>
        </p:txBody>
      </p:sp>
      <p:graphicFrame>
        <p:nvGraphicFramePr>
          <p:cNvPr id="72708" name="Object 4"/>
          <p:cNvGraphicFramePr>
            <a:graphicFrameLocks noChangeAspect="1"/>
          </p:cNvGraphicFramePr>
          <p:nvPr/>
        </p:nvGraphicFramePr>
        <p:xfrm>
          <a:off x="2555875" y="5300663"/>
          <a:ext cx="4090988" cy="685800"/>
        </p:xfrm>
        <a:graphic>
          <a:graphicData uri="http://schemas.openxmlformats.org/presentationml/2006/ole">
            <mc:AlternateContent xmlns:mc="http://schemas.openxmlformats.org/markup-compatibility/2006">
              <mc:Choice xmlns:v="urn:schemas-microsoft-com:vml" Requires="v">
                <p:oleObj spid="_x0000_s2059" name="Packager Shell-object" showAsIcon="1" r:id="rId3" imgW="4091400" imgH="685800" progId="Package">
                  <p:embed/>
                </p:oleObj>
              </mc:Choice>
              <mc:Fallback>
                <p:oleObj name="Packager Shell-object" showAsIcon="1" r:id="rId3" imgW="4091400" imgH="685800" progId="Packag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5300663"/>
                        <a:ext cx="4090988"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 name="Tijdelijke aanduiding voor voettekst 1">
            <a:extLst>
              <a:ext uri="{FF2B5EF4-FFF2-40B4-BE49-F238E27FC236}">
                <a16:creationId xmlns:a16="http://schemas.microsoft.com/office/drawing/2014/main" id="{DA71E62E-9C46-0342-9A32-86CEA1C2B2A1}"/>
              </a:ext>
            </a:extLst>
          </p:cNvPr>
          <p:cNvSpPr>
            <a:spLocks noGrp="1"/>
          </p:cNvSpPr>
          <p:nvPr>
            <p:ph type="ftr" sz="quarter" idx="11"/>
          </p:nvPr>
        </p:nvSpPr>
        <p:spPr>
          <a:xfrm>
            <a:off x="466081" y="6154737"/>
            <a:ext cx="5004665" cy="365125"/>
          </a:xfrm>
        </p:spPr>
        <p:txBody>
          <a:bodyPr/>
          <a:lstStyle/>
          <a:p>
            <a:pPr>
              <a:defRPr/>
            </a:pPr>
            <a:r>
              <a:rPr lang="nl-NL" dirty="0"/>
              <a:t>Economie Integraal vwo (Hans Vermeulen)</a:t>
            </a:r>
            <a:endParaRPr lang="en-US" dirty="0"/>
          </a:p>
        </p:txBody>
      </p:sp>
      <p:sp>
        <p:nvSpPr>
          <p:cNvPr id="3" name="Tijdelijke aanduiding voor dianummer 2">
            <a:extLst>
              <a:ext uri="{FF2B5EF4-FFF2-40B4-BE49-F238E27FC236}">
                <a16:creationId xmlns:a16="http://schemas.microsoft.com/office/drawing/2014/main" id="{C186F07F-802B-8240-8566-270394DE3D75}"/>
              </a:ext>
            </a:extLst>
          </p:cNvPr>
          <p:cNvSpPr>
            <a:spLocks noGrp="1"/>
          </p:cNvSpPr>
          <p:nvPr>
            <p:ph type="sldNum" sz="quarter" idx="12"/>
          </p:nvPr>
        </p:nvSpPr>
        <p:spPr/>
        <p:txBody>
          <a:bodyPr/>
          <a:lstStyle/>
          <a:p>
            <a:pPr>
              <a:defRPr/>
            </a:pPr>
            <a:fld id="{3A8C5C45-F31E-4826-94E5-0AFCA01450F3}" type="slidenum">
              <a:rPr lang="en-US" smtClean="0"/>
              <a:pPr>
                <a:defRPr/>
              </a:pPr>
              <a:t>16</a:t>
            </a:fld>
            <a:endParaRPr lang="en-US"/>
          </a:p>
        </p:txBody>
      </p:sp>
      <p:sp>
        <p:nvSpPr>
          <p:cNvPr id="7" name="Tekstvak 6">
            <a:extLst>
              <a:ext uri="{FF2B5EF4-FFF2-40B4-BE49-F238E27FC236}">
                <a16:creationId xmlns:a16="http://schemas.microsoft.com/office/drawing/2014/main" id="{B9B0AECF-D2D3-D841-AF5F-4A61D30D1617}"/>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91281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2706">
                                            <p:txEl>
                                              <p:pRg st="0" end="0"/>
                                            </p:txEl>
                                          </p:spTgt>
                                        </p:tgtEl>
                                        <p:attrNameLst>
                                          <p:attrName>style.visibility</p:attrName>
                                        </p:attrNameLst>
                                      </p:cBhvr>
                                      <p:to>
                                        <p:strVal val="visible"/>
                                      </p:to>
                                    </p:set>
                                    <p:animEffect transition="in" filter="fade">
                                      <p:cBhvr>
                                        <p:cTn id="7" dur="1000"/>
                                        <p:tgtEl>
                                          <p:spTgt spid="72706">
                                            <p:txEl>
                                              <p:pRg st="0" end="0"/>
                                            </p:txEl>
                                          </p:spTgt>
                                        </p:tgtEl>
                                      </p:cBhvr>
                                    </p:animEffect>
                                    <p:anim calcmode="lin" valueType="num">
                                      <p:cBhvr>
                                        <p:cTn id="8" dur="1000" fill="hold"/>
                                        <p:tgtEl>
                                          <p:spTgt spid="727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27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2706">
                                            <p:txEl>
                                              <p:pRg st="1" end="1"/>
                                            </p:txEl>
                                          </p:spTgt>
                                        </p:tgtEl>
                                        <p:attrNameLst>
                                          <p:attrName>style.visibility</p:attrName>
                                        </p:attrNameLst>
                                      </p:cBhvr>
                                      <p:to>
                                        <p:strVal val="visible"/>
                                      </p:to>
                                    </p:set>
                                    <p:animEffect transition="in" filter="fade">
                                      <p:cBhvr>
                                        <p:cTn id="14" dur="1000"/>
                                        <p:tgtEl>
                                          <p:spTgt spid="72706">
                                            <p:txEl>
                                              <p:pRg st="1" end="1"/>
                                            </p:txEl>
                                          </p:spTgt>
                                        </p:tgtEl>
                                      </p:cBhvr>
                                    </p:animEffect>
                                    <p:anim calcmode="lin" valueType="num">
                                      <p:cBhvr>
                                        <p:cTn id="15" dur="1000" fill="hold"/>
                                        <p:tgtEl>
                                          <p:spTgt spid="7270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270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2708"/>
                                        </p:tgtEl>
                                        <p:attrNameLst>
                                          <p:attrName>style.visibility</p:attrName>
                                        </p:attrNameLst>
                                      </p:cBhvr>
                                      <p:to>
                                        <p:strVal val="visible"/>
                                      </p:to>
                                    </p:set>
                                    <p:animEffect transition="in" filter="fade">
                                      <p:cBhvr>
                                        <p:cTn id="21" dur="1000"/>
                                        <p:tgtEl>
                                          <p:spTgt spid="72708"/>
                                        </p:tgtEl>
                                      </p:cBhvr>
                                    </p:animEffect>
                                    <p:anim calcmode="lin" valueType="num">
                                      <p:cBhvr>
                                        <p:cTn id="22" dur="1000" fill="hold"/>
                                        <p:tgtEl>
                                          <p:spTgt spid="72708"/>
                                        </p:tgtEl>
                                        <p:attrNameLst>
                                          <p:attrName>ppt_x</p:attrName>
                                        </p:attrNameLst>
                                      </p:cBhvr>
                                      <p:tavLst>
                                        <p:tav tm="0">
                                          <p:val>
                                            <p:strVal val="#ppt_x"/>
                                          </p:val>
                                        </p:tav>
                                        <p:tav tm="100000">
                                          <p:val>
                                            <p:strVal val="#ppt_x"/>
                                          </p:val>
                                        </p:tav>
                                      </p:tavLst>
                                    </p:anim>
                                    <p:anim calcmode="lin" valueType="num">
                                      <p:cBhvr>
                                        <p:cTn id="23" dur="1000" fill="hold"/>
                                        <p:tgtEl>
                                          <p:spTgt spid="727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Vrije vorm 44"/>
          <p:cNvSpPr/>
          <p:nvPr/>
        </p:nvSpPr>
        <p:spPr>
          <a:xfrm>
            <a:off x="5067300" y="3386138"/>
            <a:ext cx="1838325" cy="400050"/>
          </a:xfrm>
          <a:custGeom>
            <a:avLst/>
            <a:gdLst>
              <a:gd name="connsiteX0" fmla="*/ 0 w 1838325"/>
              <a:gd name="connsiteY0" fmla="*/ 0 h 400050"/>
              <a:gd name="connsiteX1" fmla="*/ 0 w 1838325"/>
              <a:gd name="connsiteY1" fmla="*/ 400050 h 400050"/>
              <a:gd name="connsiteX2" fmla="*/ 1838325 w 1838325"/>
              <a:gd name="connsiteY2" fmla="*/ 395287 h 400050"/>
              <a:gd name="connsiteX3" fmla="*/ 1433513 w 1838325"/>
              <a:gd name="connsiteY3" fmla="*/ 0 h 400050"/>
              <a:gd name="connsiteX4" fmla="*/ 0 w 1838325"/>
              <a:gd name="connsiteY4" fmla="*/ 0 h 40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325" h="400050">
                <a:moveTo>
                  <a:pt x="0" y="0"/>
                </a:moveTo>
                <a:lnTo>
                  <a:pt x="0" y="400050"/>
                </a:lnTo>
                <a:lnTo>
                  <a:pt x="1838325" y="395287"/>
                </a:lnTo>
                <a:lnTo>
                  <a:pt x="1433513" y="0"/>
                </a:lnTo>
                <a:lnTo>
                  <a:pt x="0" y="0"/>
                </a:lnTo>
                <a:close/>
              </a:path>
            </a:pathLst>
          </a:cu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48" name="Vrije vorm 47"/>
          <p:cNvSpPr/>
          <p:nvPr/>
        </p:nvSpPr>
        <p:spPr>
          <a:xfrm>
            <a:off x="5075238" y="1971675"/>
            <a:ext cx="1474787" cy="1452563"/>
          </a:xfrm>
          <a:custGeom>
            <a:avLst/>
            <a:gdLst>
              <a:gd name="connsiteX0" fmla="*/ 0 w 1132514"/>
              <a:gd name="connsiteY0" fmla="*/ 0 h 1107347"/>
              <a:gd name="connsiteX1" fmla="*/ 0 w 1132514"/>
              <a:gd name="connsiteY1" fmla="*/ 1082180 h 1107347"/>
              <a:gd name="connsiteX2" fmla="*/ 1132514 w 1132514"/>
              <a:gd name="connsiteY2" fmla="*/ 1107347 h 1107347"/>
              <a:gd name="connsiteX3" fmla="*/ 0 w 1132514"/>
              <a:gd name="connsiteY3" fmla="*/ 0 h 1107347"/>
              <a:gd name="connsiteX0" fmla="*/ 0 w 1132514"/>
              <a:gd name="connsiteY0" fmla="*/ 0 h 1107347"/>
              <a:gd name="connsiteX1" fmla="*/ 6440 w 1132514"/>
              <a:gd name="connsiteY1" fmla="*/ 1101367 h 1107347"/>
              <a:gd name="connsiteX2" fmla="*/ 1132514 w 1132514"/>
              <a:gd name="connsiteY2" fmla="*/ 1107347 h 1107347"/>
              <a:gd name="connsiteX3" fmla="*/ 0 w 1132514"/>
              <a:gd name="connsiteY3" fmla="*/ 0 h 1107347"/>
            </a:gdLst>
            <a:ahLst/>
            <a:cxnLst>
              <a:cxn ang="0">
                <a:pos x="connsiteX0" y="connsiteY0"/>
              </a:cxn>
              <a:cxn ang="0">
                <a:pos x="connsiteX1" y="connsiteY1"/>
              </a:cxn>
              <a:cxn ang="0">
                <a:pos x="connsiteX2" y="connsiteY2"/>
              </a:cxn>
              <a:cxn ang="0">
                <a:pos x="connsiteX3" y="connsiteY3"/>
              </a:cxn>
            </a:cxnLst>
            <a:rect l="l" t="t" r="r" b="b"/>
            <a:pathLst>
              <a:path w="1132514" h="1107347">
                <a:moveTo>
                  <a:pt x="0" y="0"/>
                </a:moveTo>
                <a:cubicBezTo>
                  <a:pt x="2147" y="367122"/>
                  <a:pt x="4293" y="734245"/>
                  <a:pt x="6440" y="1101367"/>
                </a:cubicBezTo>
                <a:lnTo>
                  <a:pt x="1132514" y="1107347"/>
                </a:lnTo>
                <a:lnTo>
                  <a:pt x="0" y="0"/>
                </a:lnTo>
                <a:close/>
              </a:path>
            </a:pathLst>
          </a:custGeom>
          <a:ln>
            <a:no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0189"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50190"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0191"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0192"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0193"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0194"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0195"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0196"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0197"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0198"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0199"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0200"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0202"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0204"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0218"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0233" name="Tekstvak 1"/>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0234"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0070C0"/>
                </a:solidFill>
              </a:rPr>
              <a:t>p</a:t>
            </a:r>
            <a:r>
              <a:rPr lang="nl-NL" altLang="nl-NL" sz="1600" b="1" baseline="-25000">
                <a:solidFill>
                  <a:srgbClr val="0070C0"/>
                </a:solidFill>
              </a:rPr>
              <a:t>c</a:t>
            </a:r>
            <a:endParaRPr lang="nl-NL" altLang="nl-NL" b="1" baseline="-25000">
              <a:solidFill>
                <a:srgbClr val="0070C0"/>
              </a:solidFill>
            </a:endParaRPr>
          </a:p>
        </p:txBody>
      </p:sp>
      <p:sp>
        <p:nvSpPr>
          <p:cNvPr id="50235"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E46C0A"/>
                </a:solidFill>
              </a:rPr>
              <a:t>p</a:t>
            </a:r>
            <a:r>
              <a:rPr lang="nl-NL" altLang="nl-NL" sz="1600" b="1" baseline="-25000">
                <a:solidFill>
                  <a:srgbClr val="E46C0A"/>
                </a:solidFill>
              </a:rPr>
              <a:t>p</a:t>
            </a:r>
            <a:endParaRPr lang="nl-NL" altLang="nl-NL" b="1" baseline="-25000">
              <a:solidFill>
                <a:srgbClr val="E46C0A"/>
              </a:solidFill>
            </a:endParaRPr>
          </a:p>
        </p:txBody>
      </p:sp>
      <p:sp>
        <p:nvSpPr>
          <p:cNvPr id="50236" name="Titel 42"/>
          <p:cNvSpPr>
            <a:spLocks noGrp="1"/>
          </p:cNvSpPr>
          <p:nvPr>
            <p:ph type="title"/>
          </p:nvPr>
        </p:nvSpPr>
        <p:spPr>
          <a:xfrm>
            <a:off x="685332" y="618519"/>
            <a:ext cx="7773338" cy="641958"/>
          </a:xfrm>
        </p:spPr>
        <p:txBody>
          <a:bodyPr>
            <a:normAutofit/>
          </a:bodyPr>
          <a:lstStyle/>
          <a:p>
            <a:r>
              <a:rPr lang="nl-NL" altLang="nl-NL" sz="2400" dirty="0"/>
              <a:t>Consumentensurplus</a:t>
            </a:r>
          </a:p>
        </p:txBody>
      </p:sp>
      <p:sp>
        <p:nvSpPr>
          <p:cNvPr id="50237" name="Tijdelijke aanduiding voor inhoud 43"/>
          <p:cNvSpPr>
            <a:spLocks noGrp="1"/>
          </p:cNvSpPr>
          <p:nvPr>
            <p:ph sz="quarter" idx="13"/>
          </p:nvPr>
        </p:nvSpPr>
        <p:spPr>
          <a:xfrm>
            <a:off x="457200" y="1285875"/>
            <a:ext cx="4038600" cy="1408113"/>
          </a:xfrm>
        </p:spPr>
        <p:txBody>
          <a:bodyPr/>
          <a:lstStyle/>
          <a:p>
            <a:pPr marL="0" indent="0">
              <a:buFont typeface="Symbol" pitchFamily="18" charset="2"/>
              <a:buNone/>
            </a:pPr>
            <a:r>
              <a:rPr lang="nl-NL" altLang="nl-NL" sz="1800" dirty="0" err="1"/>
              <a:t>Q</a:t>
            </a:r>
            <a:r>
              <a:rPr lang="nl-NL" altLang="nl-NL" sz="1800" baseline="-25000" dirty="0" err="1"/>
              <a:t>v</a:t>
            </a:r>
            <a:r>
              <a:rPr lang="nl-NL" altLang="nl-NL" sz="1800" dirty="0"/>
              <a:t> = -2P + 10</a:t>
            </a:r>
          </a:p>
          <a:p>
            <a:pPr marL="0" indent="0">
              <a:buFont typeface="Symbol" pitchFamily="18" charset="2"/>
              <a:buNone/>
            </a:pPr>
            <a:r>
              <a:rPr lang="nl-NL" altLang="nl-NL" sz="1800" dirty="0" err="1"/>
              <a:t>Q</a:t>
            </a:r>
            <a:r>
              <a:rPr lang="nl-NL" altLang="nl-NL" sz="1800" baseline="-25000" dirty="0" err="1"/>
              <a:t>a</a:t>
            </a:r>
            <a:r>
              <a:rPr lang="nl-NL" altLang="nl-NL" sz="1800" dirty="0"/>
              <a:t> = 2P – 2</a:t>
            </a:r>
          </a:p>
          <a:p>
            <a:pPr marL="0" indent="0">
              <a:buFont typeface="Symbol" pitchFamily="18" charset="2"/>
              <a:buNone/>
            </a:pPr>
            <a:r>
              <a:rPr lang="nl-NL" altLang="nl-NL" dirty="0" err="1"/>
              <a:t>Q’</a:t>
            </a:r>
            <a:r>
              <a:rPr lang="nl-NL" altLang="nl-NL" baseline="-25000" dirty="0" err="1"/>
              <a:t>a</a:t>
            </a:r>
            <a:r>
              <a:rPr lang="nl-NL" altLang="nl-NL" sz="1800" dirty="0"/>
              <a:t> = 2P</a:t>
            </a:r>
          </a:p>
          <a:p>
            <a:pPr marL="0" indent="0">
              <a:buFont typeface="Symbol" pitchFamily="18" charset="2"/>
              <a:buNone/>
            </a:pPr>
            <a:endParaRPr lang="nl-NL" altLang="nl-NL" dirty="0"/>
          </a:p>
        </p:txBody>
      </p:sp>
      <p:sp>
        <p:nvSpPr>
          <p:cNvPr id="50" name="Rechthoek 49"/>
          <p:cNvSpPr>
            <a:spLocks noChangeArrowheads="1"/>
          </p:cNvSpPr>
          <p:nvPr/>
        </p:nvSpPr>
        <p:spPr bwMode="auto">
          <a:xfrm>
            <a:off x="450850" y="2805113"/>
            <a:ext cx="881063"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a:solidFill>
                  <a:srgbClr val="000000"/>
                </a:solidFill>
                <a:latin typeface="Arial" charset="0"/>
              </a:rPr>
              <a:t>CS</a:t>
            </a:r>
            <a:r>
              <a:rPr lang="nl-NL" altLang="nl-NL" sz="2000" baseline="-25000">
                <a:solidFill>
                  <a:srgbClr val="000000"/>
                </a:solidFill>
                <a:latin typeface="Arial" charset="0"/>
              </a:rPr>
              <a:t>o</a:t>
            </a:r>
            <a:r>
              <a:rPr lang="nl-NL" altLang="nl-NL" sz="2000">
                <a:solidFill>
                  <a:srgbClr val="000000"/>
                </a:solidFill>
                <a:latin typeface="Arial" charset="0"/>
              </a:rPr>
              <a:t> = </a:t>
            </a:r>
          </a:p>
          <a:p>
            <a:r>
              <a:rPr lang="nl-NL" altLang="nl-NL" sz="2000">
                <a:solidFill>
                  <a:srgbClr val="000000"/>
                </a:solidFill>
                <a:latin typeface="Arial" charset="0"/>
              </a:rPr>
              <a:t>CS</a:t>
            </a:r>
            <a:r>
              <a:rPr lang="nl-NL" altLang="nl-NL" sz="2000" baseline="-25000">
                <a:solidFill>
                  <a:srgbClr val="000000"/>
                </a:solidFill>
                <a:latin typeface="Arial" charset="0"/>
              </a:rPr>
              <a:t>n</a:t>
            </a:r>
            <a:r>
              <a:rPr lang="nl-NL" altLang="nl-NL" sz="2000">
                <a:solidFill>
                  <a:srgbClr val="000000"/>
                </a:solidFill>
                <a:latin typeface="Arial" charset="0"/>
              </a:rPr>
              <a:t> =</a:t>
            </a:r>
          </a:p>
        </p:txBody>
      </p:sp>
      <p:sp>
        <p:nvSpPr>
          <p:cNvPr id="58" name="Rechthoek 57"/>
          <p:cNvSpPr>
            <a:spLocks noChangeArrowheads="1"/>
          </p:cNvSpPr>
          <p:nvPr/>
        </p:nvSpPr>
        <p:spPr bwMode="auto">
          <a:xfrm>
            <a:off x="1181100" y="2797175"/>
            <a:ext cx="2865438" cy="985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a:solidFill>
                  <a:srgbClr val="000000"/>
                </a:solidFill>
                <a:latin typeface="Arial" charset="0"/>
              </a:rPr>
              <a:t>½ x 2 x 4000 = 4000</a:t>
            </a:r>
          </a:p>
          <a:p>
            <a:r>
              <a:rPr lang="nl-NL" altLang="nl-NL" sz="2000">
                <a:solidFill>
                  <a:srgbClr val="000000"/>
                </a:solidFill>
                <a:latin typeface="Arial" charset="0"/>
              </a:rPr>
              <a:t>½ x  2,5 x 5000 = 6250</a:t>
            </a:r>
          </a:p>
          <a:p>
            <a:endParaRPr lang="nl-NL" altLang="nl-NL">
              <a:solidFill>
                <a:srgbClr val="000000"/>
              </a:solidFill>
              <a:latin typeface="Arial" charset="0"/>
            </a:endParaRPr>
          </a:p>
        </p:txBody>
      </p:sp>
      <p:sp>
        <p:nvSpPr>
          <p:cNvPr id="60" name="Rechthoek 59"/>
          <p:cNvSpPr>
            <a:spLocks noChangeArrowheads="1"/>
          </p:cNvSpPr>
          <p:nvPr/>
        </p:nvSpPr>
        <p:spPr bwMode="auto">
          <a:xfrm>
            <a:off x="430213" y="3935413"/>
            <a:ext cx="3746500"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a:solidFill>
                  <a:srgbClr val="000000"/>
                </a:solidFill>
                <a:latin typeface="Arial" charset="0"/>
              </a:rPr>
              <a:t>Toename consumentensurplus:</a:t>
            </a:r>
          </a:p>
          <a:p>
            <a:r>
              <a:rPr lang="nl-NL" altLang="nl-NL" sz="2000">
                <a:solidFill>
                  <a:srgbClr val="000000"/>
                </a:solidFill>
                <a:latin typeface="Arial" charset="0"/>
              </a:rPr>
              <a:t>2250</a:t>
            </a:r>
          </a:p>
          <a:p>
            <a:endParaRPr lang="nl-NL" altLang="nl-NL">
              <a:solidFill>
                <a:srgbClr val="000000"/>
              </a:solidFill>
              <a:latin typeface="Arial" charset="0"/>
            </a:endParaRPr>
          </a:p>
        </p:txBody>
      </p:sp>
      <p:sp>
        <p:nvSpPr>
          <p:cNvPr id="2" name="Tijdelijke aanduiding voor voettekst 1">
            <a:extLst>
              <a:ext uri="{FF2B5EF4-FFF2-40B4-BE49-F238E27FC236}">
                <a16:creationId xmlns:a16="http://schemas.microsoft.com/office/drawing/2014/main" id="{C7ECE29E-0D0C-1C47-9C0A-E65A98A727F3}"/>
              </a:ext>
            </a:extLst>
          </p:cNvPr>
          <p:cNvSpPr>
            <a:spLocks noGrp="1"/>
          </p:cNvSpPr>
          <p:nvPr>
            <p:ph type="ftr" sz="quarter" idx="11"/>
          </p:nvPr>
        </p:nvSpPr>
        <p:spPr/>
        <p:txBody>
          <a:bodyPr/>
          <a:lstStyle/>
          <a:p>
            <a:pPr>
              <a:defRPr/>
            </a:pPr>
            <a:r>
              <a:rPr lang="nl-NL"/>
              <a:t>Economie Integraal vwo (Hans Vermeulen)</a:t>
            </a:r>
            <a:endParaRPr lang="en-US"/>
          </a:p>
        </p:txBody>
      </p:sp>
      <p:sp>
        <p:nvSpPr>
          <p:cNvPr id="16" name="Tijdelijke aanduiding voor dianummer 15">
            <a:extLst>
              <a:ext uri="{FF2B5EF4-FFF2-40B4-BE49-F238E27FC236}">
                <a16:creationId xmlns:a16="http://schemas.microsoft.com/office/drawing/2014/main" id="{DC479E1C-4A63-7743-B675-7B360536E4FC}"/>
              </a:ext>
            </a:extLst>
          </p:cNvPr>
          <p:cNvSpPr>
            <a:spLocks noGrp="1"/>
          </p:cNvSpPr>
          <p:nvPr>
            <p:ph type="sldNum" sz="quarter" idx="12"/>
          </p:nvPr>
        </p:nvSpPr>
        <p:spPr>
          <a:xfrm>
            <a:off x="7760728" y="6326188"/>
            <a:ext cx="573161" cy="365125"/>
          </a:xfrm>
        </p:spPr>
        <p:txBody>
          <a:bodyPr/>
          <a:lstStyle/>
          <a:p>
            <a:pPr>
              <a:defRPr/>
            </a:pPr>
            <a:fld id="{ABFD0266-4EFF-4C51-AC49-41D854819F4F}" type="slidenum">
              <a:rPr lang="en-US" smtClean="0"/>
              <a:pPr>
                <a:defRPr/>
              </a:pPr>
              <a:t>2</a:t>
            </a:fld>
            <a:endParaRPr lang="en-US" dirty="0"/>
          </a:p>
        </p:txBody>
      </p:sp>
      <p:sp>
        <p:nvSpPr>
          <p:cNvPr id="62" name="Tekstvak 61">
            <a:extLst>
              <a:ext uri="{FF2B5EF4-FFF2-40B4-BE49-F238E27FC236}">
                <a16:creationId xmlns:a16="http://schemas.microsoft.com/office/drawing/2014/main" id="{0B656018-CD36-1442-95DA-765C5CB0B9D2}"/>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0">
                                            <p:txEl>
                                              <p:pRg st="0" end="0"/>
                                            </p:txEl>
                                          </p:spTgt>
                                        </p:tgtEl>
                                        <p:attrNameLst>
                                          <p:attrName>style.visibility</p:attrName>
                                        </p:attrNameLst>
                                      </p:cBhvr>
                                      <p:to>
                                        <p:strVal val="visible"/>
                                      </p:to>
                                    </p:set>
                                    <p:animEffect transition="in" filter="fade">
                                      <p:cBhvr>
                                        <p:cTn id="7" dur="500"/>
                                        <p:tgtEl>
                                          <p:spTgt spid="50">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100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500"/>
                                        <p:tgtEl>
                                          <p:spTgt spid="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58">
                                            <p:txEl>
                                              <p:pRg st="0" end="0"/>
                                            </p:txEl>
                                          </p:spTgt>
                                        </p:tgtEl>
                                        <p:attrNameLst>
                                          <p:attrName>style.visibility</p:attrName>
                                        </p:attrNameLst>
                                      </p:cBhvr>
                                      <p:to>
                                        <p:strVal val="visible"/>
                                      </p:to>
                                    </p:set>
                                    <p:animEffect transition="in" filter="fade">
                                      <p:cBhvr>
                                        <p:cTn id="16" dur="500"/>
                                        <p:tgtEl>
                                          <p:spTgt spid="58">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50">
                                            <p:txEl>
                                              <p:pRg st="1" end="1"/>
                                            </p:txEl>
                                          </p:spTgt>
                                        </p:tgtEl>
                                        <p:attrNameLst>
                                          <p:attrName>style.visibility</p:attrName>
                                        </p:attrNameLst>
                                      </p:cBhvr>
                                      <p:to>
                                        <p:strVal val="visible"/>
                                      </p:to>
                                    </p:set>
                                    <p:animEffect transition="in" filter="fade">
                                      <p:cBhvr>
                                        <p:cTn id="21" dur="500"/>
                                        <p:tgtEl>
                                          <p:spTgt spid="50">
                                            <p:txEl>
                                              <p:pRg st="1" end="1"/>
                                            </p:txEl>
                                          </p:spTgt>
                                        </p:tgtEl>
                                      </p:cBhvr>
                                    </p:animEffect>
                                  </p:childTnLst>
                                </p:cTn>
                              </p:par>
                            </p:childTnLst>
                          </p:cTn>
                        </p:par>
                        <p:par>
                          <p:cTn id="22" fill="hold" nodeType="afterGroup">
                            <p:stCondLst>
                              <p:cond delay="500"/>
                            </p:stCondLst>
                            <p:childTnLst>
                              <p:par>
                                <p:cTn id="23" presetID="10" presetClass="entr" presetSubtype="0" fill="hold" nodeType="afterEffect">
                                  <p:stCondLst>
                                    <p:cond delay="500"/>
                                  </p:stCondLst>
                                  <p:childTnLst>
                                    <p:set>
                                      <p:cBhvr>
                                        <p:cTn id="24" dur="1" fill="hold">
                                          <p:stCondLst>
                                            <p:cond delay="0"/>
                                          </p:stCondLst>
                                        </p:cTn>
                                        <p:tgtEl>
                                          <p:spTgt spid="45"/>
                                        </p:tgtEl>
                                        <p:attrNameLst>
                                          <p:attrName>style.visibility</p:attrName>
                                        </p:attrNameLst>
                                      </p:cBhvr>
                                      <p:to>
                                        <p:strVal val="visible"/>
                                      </p:to>
                                    </p:set>
                                    <p:animEffect transition="in" filter="fade">
                                      <p:cBhvr>
                                        <p:cTn id="25" dur="500"/>
                                        <p:tgtEl>
                                          <p:spTgt spid="4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58">
                                            <p:txEl>
                                              <p:pRg st="1" end="1"/>
                                            </p:txEl>
                                          </p:spTgt>
                                        </p:tgtEl>
                                        <p:attrNameLst>
                                          <p:attrName>style.visibility</p:attrName>
                                        </p:attrNameLst>
                                      </p:cBhvr>
                                      <p:to>
                                        <p:strVal val="visible"/>
                                      </p:to>
                                    </p:set>
                                    <p:animEffect transition="in" filter="fade">
                                      <p:cBhvr>
                                        <p:cTn id="30" dur="500"/>
                                        <p:tgtEl>
                                          <p:spTgt spid="58">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nodeType="clickEffect">
                                  <p:stCondLst>
                                    <p:cond delay="0"/>
                                  </p:stCondLst>
                                  <p:childTnLst>
                                    <p:set>
                                      <p:cBhvr>
                                        <p:cTn id="34" dur="1" fill="hold">
                                          <p:stCondLst>
                                            <p:cond delay="0"/>
                                          </p:stCondLst>
                                        </p:cTn>
                                        <p:tgtEl>
                                          <p:spTgt spid="60">
                                            <p:txEl>
                                              <p:pRg st="0" end="0"/>
                                            </p:txEl>
                                          </p:spTgt>
                                        </p:tgtEl>
                                        <p:attrNameLst>
                                          <p:attrName>style.visibility</p:attrName>
                                        </p:attrNameLst>
                                      </p:cBhvr>
                                      <p:to>
                                        <p:strVal val="visible"/>
                                      </p:to>
                                    </p:set>
                                    <p:animEffect transition="in" filter="fade">
                                      <p:cBhvr>
                                        <p:cTn id="35" dur="500"/>
                                        <p:tgtEl>
                                          <p:spTgt spid="60">
                                            <p:txEl>
                                              <p:pRg st="0" end="0"/>
                                            </p:txEl>
                                          </p:spTgt>
                                        </p:tgtEl>
                                      </p:cBhvr>
                                    </p:animEffect>
                                  </p:childTnLst>
                                </p:cTn>
                              </p:par>
                            </p:childTnLst>
                          </p:cTn>
                        </p:par>
                        <p:par>
                          <p:cTn id="36" fill="hold" nodeType="afterGroup">
                            <p:stCondLst>
                              <p:cond delay="500"/>
                            </p:stCondLst>
                            <p:childTnLst>
                              <p:par>
                                <p:cTn id="37" presetID="10" presetClass="entr" presetSubtype="0" fill="hold" nodeType="afterEffect">
                                  <p:stCondLst>
                                    <p:cond delay="0"/>
                                  </p:stCondLst>
                                  <p:childTnLst>
                                    <p:set>
                                      <p:cBhvr>
                                        <p:cTn id="38" dur="1" fill="hold">
                                          <p:stCondLst>
                                            <p:cond delay="0"/>
                                          </p:stCondLst>
                                        </p:cTn>
                                        <p:tgtEl>
                                          <p:spTgt spid="60">
                                            <p:txEl>
                                              <p:pRg st="1" end="1"/>
                                            </p:txEl>
                                          </p:spTgt>
                                        </p:tgtEl>
                                        <p:attrNameLst>
                                          <p:attrName>style.visibility</p:attrName>
                                        </p:attrNameLst>
                                      </p:cBhvr>
                                      <p:to>
                                        <p:strVal val="visible"/>
                                      </p:to>
                                    </p:set>
                                    <p:animEffect transition="in" filter="fade">
                                      <p:cBhvr>
                                        <p:cTn id="39" dur="500"/>
                                        <p:tgtEl>
                                          <p:spTgt spid="6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Vrije vorm 42"/>
          <p:cNvSpPr/>
          <p:nvPr/>
        </p:nvSpPr>
        <p:spPr>
          <a:xfrm>
            <a:off x="5062538" y="3062288"/>
            <a:ext cx="1785937" cy="361950"/>
          </a:xfrm>
          <a:custGeom>
            <a:avLst/>
            <a:gdLst>
              <a:gd name="connsiteX0" fmla="*/ 0 w 1785937"/>
              <a:gd name="connsiteY0" fmla="*/ 0 h 361950"/>
              <a:gd name="connsiteX1" fmla="*/ 0 w 1785937"/>
              <a:gd name="connsiteY1" fmla="*/ 357188 h 361950"/>
              <a:gd name="connsiteX2" fmla="*/ 1419225 w 1785937"/>
              <a:gd name="connsiteY2" fmla="*/ 361950 h 361950"/>
              <a:gd name="connsiteX3" fmla="*/ 1785937 w 1785937"/>
              <a:gd name="connsiteY3" fmla="*/ 0 h 361950"/>
              <a:gd name="connsiteX4" fmla="*/ 0 w 1785937"/>
              <a:gd name="connsiteY4" fmla="*/ 0 h 361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5937" h="361950">
                <a:moveTo>
                  <a:pt x="0" y="0"/>
                </a:moveTo>
                <a:lnTo>
                  <a:pt x="0" y="357188"/>
                </a:lnTo>
                <a:lnTo>
                  <a:pt x="1419225" y="361950"/>
                </a:lnTo>
                <a:lnTo>
                  <a:pt x="1785937" y="0"/>
                </a:lnTo>
                <a:lnTo>
                  <a:pt x="0" y="0"/>
                </a:lnTo>
                <a:close/>
              </a:path>
            </a:pathLst>
          </a:cu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45" name="Vrije vorm 44"/>
          <p:cNvSpPr/>
          <p:nvPr/>
        </p:nvSpPr>
        <p:spPr>
          <a:xfrm>
            <a:off x="5075238" y="3405188"/>
            <a:ext cx="1417637" cy="1401762"/>
          </a:xfrm>
          <a:custGeom>
            <a:avLst/>
            <a:gdLst>
              <a:gd name="connsiteX0" fmla="*/ 0 w 1417740"/>
              <a:gd name="connsiteY0" fmla="*/ 0 h 1400962"/>
              <a:gd name="connsiteX1" fmla="*/ 0 w 1417740"/>
              <a:gd name="connsiteY1" fmla="*/ 1400962 h 1400962"/>
              <a:gd name="connsiteX2" fmla="*/ 1417740 w 1417740"/>
              <a:gd name="connsiteY2" fmla="*/ 8389 h 1400962"/>
              <a:gd name="connsiteX3" fmla="*/ 0 w 1417740"/>
              <a:gd name="connsiteY3" fmla="*/ 0 h 1400962"/>
            </a:gdLst>
            <a:ahLst/>
            <a:cxnLst>
              <a:cxn ang="0">
                <a:pos x="connsiteX0" y="connsiteY0"/>
              </a:cxn>
              <a:cxn ang="0">
                <a:pos x="connsiteX1" y="connsiteY1"/>
              </a:cxn>
              <a:cxn ang="0">
                <a:pos x="connsiteX2" y="connsiteY2"/>
              </a:cxn>
              <a:cxn ang="0">
                <a:pos x="connsiteX3" y="connsiteY3"/>
              </a:cxn>
            </a:cxnLst>
            <a:rect l="l" t="t" r="r" b="b"/>
            <a:pathLst>
              <a:path w="1417740" h="1400962">
                <a:moveTo>
                  <a:pt x="0" y="0"/>
                </a:moveTo>
                <a:lnTo>
                  <a:pt x="0" y="1400962"/>
                </a:lnTo>
                <a:lnTo>
                  <a:pt x="1417740"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213"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51214"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1215"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1216"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1217"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1218"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1219"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1220"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1221"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1222"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1223"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1224"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1226"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1228"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1242"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1257" name="Tekstvak 49"/>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1258"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0070C0"/>
                </a:solidFill>
              </a:rPr>
              <a:t>p</a:t>
            </a:r>
            <a:r>
              <a:rPr lang="nl-NL" altLang="nl-NL" sz="1600" b="1" baseline="-25000">
                <a:solidFill>
                  <a:srgbClr val="0070C0"/>
                </a:solidFill>
              </a:rPr>
              <a:t>c</a:t>
            </a:r>
            <a:endParaRPr lang="nl-NL" altLang="nl-NL" b="1" baseline="-25000">
              <a:solidFill>
                <a:srgbClr val="0070C0"/>
              </a:solidFill>
            </a:endParaRPr>
          </a:p>
        </p:txBody>
      </p:sp>
      <p:sp>
        <p:nvSpPr>
          <p:cNvPr id="51259"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E46C0A"/>
                </a:solidFill>
              </a:rPr>
              <a:t>p</a:t>
            </a:r>
            <a:r>
              <a:rPr lang="nl-NL" altLang="nl-NL" sz="1600" b="1" baseline="-25000">
                <a:solidFill>
                  <a:srgbClr val="E46C0A"/>
                </a:solidFill>
              </a:rPr>
              <a:t>p</a:t>
            </a:r>
            <a:endParaRPr lang="nl-NL" altLang="nl-NL" b="1" baseline="-25000">
              <a:solidFill>
                <a:srgbClr val="E46C0A"/>
              </a:solidFill>
            </a:endParaRPr>
          </a:p>
        </p:txBody>
      </p:sp>
      <p:sp>
        <p:nvSpPr>
          <p:cNvPr id="51260" name="Titel 1"/>
          <p:cNvSpPr>
            <a:spLocks noGrp="1"/>
          </p:cNvSpPr>
          <p:nvPr>
            <p:ph type="title"/>
          </p:nvPr>
        </p:nvSpPr>
        <p:spPr>
          <a:xfrm>
            <a:off x="685332" y="618518"/>
            <a:ext cx="7773338" cy="567345"/>
          </a:xfrm>
        </p:spPr>
        <p:txBody>
          <a:bodyPr>
            <a:normAutofit/>
          </a:bodyPr>
          <a:lstStyle/>
          <a:p>
            <a:r>
              <a:rPr lang="nl-NL" altLang="nl-NL" sz="2400" dirty="0"/>
              <a:t>Producentensurplus</a:t>
            </a:r>
          </a:p>
        </p:txBody>
      </p:sp>
      <p:sp>
        <p:nvSpPr>
          <p:cNvPr id="58" name="Tijdelijke aanduiding voor inhoud 43"/>
          <p:cNvSpPr>
            <a:spLocks noGrp="1"/>
          </p:cNvSpPr>
          <p:nvPr>
            <p:ph sz="quarter" idx="13"/>
          </p:nvPr>
        </p:nvSpPr>
        <p:spPr>
          <a:xfrm>
            <a:off x="450850" y="1100930"/>
            <a:ext cx="4038600" cy="1908055"/>
          </a:xfrm>
        </p:spPr>
        <p:txBody>
          <a:bodyPr rtlCol="0">
            <a:noAutofit/>
          </a:bodyPr>
          <a:lstStyle/>
          <a:p>
            <a:pPr marL="0" indent="0" fontAlgn="auto">
              <a:spcAft>
                <a:spcPts val="0"/>
              </a:spcAft>
              <a:buFont typeface="Symbol" pitchFamily="18" charset="2"/>
              <a:buNone/>
              <a:defRPr/>
            </a:pPr>
            <a:r>
              <a:rPr lang="nl-NL" sz="2000" dirty="0" err="1"/>
              <a:t>Q</a:t>
            </a:r>
            <a:r>
              <a:rPr lang="nl-NL" sz="2000" baseline="-25000" dirty="0" err="1"/>
              <a:t>v</a:t>
            </a:r>
            <a:r>
              <a:rPr lang="nl-NL" sz="2000" dirty="0"/>
              <a:t> = -2P + 10</a:t>
            </a:r>
          </a:p>
          <a:p>
            <a:pPr marL="0" indent="0" fontAlgn="auto">
              <a:spcAft>
                <a:spcPts val="0"/>
              </a:spcAft>
              <a:buFont typeface="Symbol" pitchFamily="18" charset="2"/>
              <a:buNone/>
              <a:defRPr/>
            </a:pPr>
            <a:r>
              <a:rPr lang="nl-NL" sz="2000" dirty="0" err="1"/>
              <a:t>Q</a:t>
            </a:r>
            <a:r>
              <a:rPr lang="nl-NL" sz="2000" baseline="-25000" dirty="0" err="1"/>
              <a:t>a</a:t>
            </a:r>
            <a:r>
              <a:rPr lang="nl-NL" sz="2000" dirty="0"/>
              <a:t> = 2P – 2</a:t>
            </a:r>
          </a:p>
          <a:p>
            <a:pPr marL="0" indent="0" fontAlgn="auto">
              <a:spcAft>
                <a:spcPts val="0"/>
              </a:spcAft>
              <a:buFont typeface="Symbol" pitchFamily="18" charset="2"/>
              <a:buNone/>
              <a:defRPr/>
            </a:pPr>
            <a:r>
              <a:rPr lang="nl-NL" sz="2000" dirty="0" err="1"/>
              <a:t>Q’</a:t>
            </a:r>
            <a:r>
              <a:rPr lang="nl-NL" sz="2000" baseline="-25000" dirty="0" err="1"/>
              <a:t>a</a:t>
            </a:r>
            <a:r>
              <a:rPr lang="nl-NL" sz="2000" dirty="0"/>
              <a:t> = 2P</a:t>
            </a:r>
          </a:p>
          <a:p>
            <a:pPr marL="0" indent="0" fontAlgn="auto">
              <a:spcAft>
                <a:spcPts val="0"/>
              </a:spcAft>
              <a:buFont typeface="Symbol" pitchFamily="18" charset="2"/>
              <a:buNone/>
              <a:defRPr/>
            </a:pPr>
            <a:r>
              <a:rPr lang="nl-NL" sz="2000" dirty="0"/>
              <a:t>CS: + 2250</a:t>
            </a:r>
          </a:p>
        </p:txBody>
      </p:sp>
      <p:sp>
        <p:nvSpPr>
          <p:cNvPr id="59" name="Rechthoek 58"/>
          <p:cNvSpPr>
            <a:spLocks noChangeArrowheads="1"/>
          </p:cNvSpPr>
          <p:nvPr/>
        </p:nvSpPr>
        <p:spPr bwMode="auto">
          <a:xfrm>
            <a:off x="450850" y="3043238"/>
            <a:ext cx="881063"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err="1">
                <a:solidFill>
                  <a:srgbClr val="000000"/>
                </a:solidFill>
                <a:latin typeface="Arial" charset="0"/>
              </a:rPr>
              <a:t>PS</a:t>
            </a:r>
            <a:r>
              <a:rPr lang="nl-NL" altLang="nl-NL" sz="2000" baseline="-25000" dirty="0" err="1">
                <a:solidFill>
                  <a:srgbClr val="000000"/>
                </a:solidFill>
                <a:latin typeface="Arial" charset="0"/>
              </a:rPr>
              <a:t>o</a:t>
            </a:r>
            <a:r>
              <a:rPr lang="nl-NL" altLang="nl-NL" sz="2000" dirty="0">
                <a:solidFill>
                  <a:srgbClr val="000000"/>
                </a:solidFill>
                <a:latin typeface="Arial" charset="0"/>
              </a:rPr>
              <a:t> = </a:t>
            </a:r>
          </a:p>
          <a:p>
            <a:r>
              <a:rPr lang="nl-NL" altLang="nl-NL" sz="2000" dirty="0" err="1">
                <a:solidFill>
                  <a:srgbClr val="000000"/>
                </a:solidFill>
                <a:latin typeface="Arial" charset="0"/>
              </a:rPr>
              <a:t>PS</a:t>
            </a:r>
            <a:r>
              <a:rPr lang="nl-NL" altLang="nl-NL" sz="2000" baseline="-25000" dirty="0" err="1">
                <a:solidFill>
                  <a:srgbClr val="000000"/>
                </a:solidFill>
                <a:latin typeface="Arial" charset="0"/>
              </a:rPr>
              <a:t>n</a:t>
            </a:r>
            <a:r>
              <a:rPr lang="nl-NL" altLang="nl-NL" sz="2000" dirty="0">
                <a:solidFill>
                  <a:srgbClr val="000000"/>
                </a:solidFill>
                <a:latin typeface="Arial" charset="0"/>
              </a:rPr>
              <a:t> =</a:t>
            </a:r>
          </a:p>
        </p:txBody>
      </p:sp>
      <p:sp>
        <p:nvSpPr>
          <p:cNvPr id="60" name="Rechthoek 59"/>
          <p:cNvSpPr>
            <a:spLocks noChangeArrowheads="1"/>
          </p:cNvSpPr>
          <p:nvPr/>
        </p:nvSpPr>
        <p:spPr bwMode="auto">
          <a:xfrm>
            <a:off x="1181100" y="3035300"/>
            <a:ext cx="2865438"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a:solidFill>
                  <a:srgbClr val="000000"/>
                </a:solidFill>
                <a:latin typeface="Arial" charset="0"/>
              </a:rPr>
              <a:t>½ x 2 x 4000 = 4000</a:t>
            </a:r>
          </a:p>
          <a:p>
            <a:r>
              <a:rPr lang="nl-NL" altLang="nl-NL" sz="2000" dirty="0">
                <a:solidFill>
                  <a:srgbClr val="000000"/>
                </a:solidFill>
                <a:latin typeface="Arial" charset="0"/>
              </a:rPr>
              <a:t>½ x  2,5 x 5000 = 6250</a:t>
            </a:r>
          </a:p>
          <a:p>
            <a:endParaRPr lang="nl-NL" altLang="nl-NL" dirty="0">
              <a:solidFill>
                <a:srgbClr val="000000"/>
              </a:solidFill>
              <a:latin typeface="Arial" charset="0"/>
            </a:endParaRPr>
          </a:p>
        </p:txBody>
      </p:sp>
      <p:sp>
        <p:nvSpPr>
          <p:cNvPr id="61" name="Rechthoek 60"/>
          <p:cNvSpPr>
            <a:spLocks noChangeArrowheads="1"/>
          </p:cNvSpPr>
          <p:nvPr/>
        </p:nvSpPr>
        <p:spPr bwMode="auto">
          <a:xfrm>
            <a:off x="430213" y="4171950"/>
            <a:ext cx="3632200" cy="985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2000" dirty="0">
                <a:solidFill>
                  <a:srgbClr val="000000"/>
                </a:solidFill>
                <a:latin typeface="Arial" charset="0"/>
              </a:rPr>
              <a:t>Toename producentensurplus:</a:t>
            </a:r>
          </a:p>
          <a:p>
            <a:r>
              <a:rPr lang="nl-NL" altLang="nl-NL" sz="2000" dirty="0">
                <a:solidFill>
                  <a:srgbClr val="000000"/>
                </a:solidFill>
                <a:latin typeface="Arial" charset="0"/>
              </a:rPr>
              <a:t>2250</a:t>
            </a:r>
          </a:p>
          <a:p>
            <a:endParaRPr lang="nl-NL" altLang="nl-NL" dirty="0">
              <a:solidFill>
                <a:srgbClr val="000000"/>
              </a:solidFill>
              <a:latin typeface="Arial" charset="0"/>
            </a:endParaRPr>
          </a:p>
        </p:txBody>
      </p:sp>
      <p:sp>
        <p:nvSpPr>
          <p:cNvPr id="2" name="Tijdelijke aanduiding voor voettekst 1">
            <a:extLst>
              <a:ext uri="{FF2B5EF4-FFF2-40B4-BE49-F238E27FC236}">
                <a16:creationId xmlns:a16="http://schemas.microsoft.com/office/drawing/2014/main" id="{E5DA3DC3-6DF6-724D-8182-01BBBAE7A8D5}"/>
              </a:ext>
            </a:extLst>
          </p:cNvPr>
          <p:cNvSpPr>
            <a:spLocks noGrp="1"/>
          </p:cNvSpPr>
          <p:nvPr>
            <p:ph type="ftr" sz="quarter" idx="11"/>
          </p:nvPr>
        </p:nvSpPr>
        <p:spPr/>
        <p:txBody>
          <a:bodyPr/>
          <a:lstStyle/>
          <a:p>
            <a:pPr>
              <a:defRPr/>
            </a:pPr>
            <a:r>
              <a:rPr lang="nl-NL"/>
              <a:t>Economie Integraal vwo (Hans Vermeulen)</a:t>
            </a:r>
            <a:endParaRPr lang="en-US"/>
          </a:p>
        </p:txBody>
      </p:sp>
      <p:sp>
        <p:nvSpPr>
          <p:cNvPr id="16" name="Tijdelijke aanduiding voor dianummer 15">
            <a:extLst>
              <a:ext uri="{FF2B5EF4-FFF2-40B4-BE49-F238E27FC236}">
                <a16:creationId xmlns:a16="http://schemas.microsoft.com/office/drawing/2014/main" id="{E816F9B8-9800-E349-B0F2-A61A97ED2407}"/>
              </a:ext>
            </a:extLst>
          </p:cNvPr>
          <p:cNvSpPr>
            <a:spLocks noGrp="1"/>
          </p:cNvSpPr>
          <p:nvPr>
            <p:ph type="sldNum" sz="quarter" idx="12"/>
          </p:nvPr>
        </p:nvSpPr>
        <p:spPr>
          <a:xfrm>
            <a:off x="7712283" y="6381749"/>
            <a:ext cx="573161" cy="365125"/>
          </a:xfrm>
        </p:spPr>
        <p:txBody>
          <a:bodyPr/>
          <a:lstStyle/>
          <a:p>
            <a:pPr>
              <a:defRPr/>
            </a:pPr>
            <a:fld id="{ABFD0266-4EFF-4C51-AC49-41D854819F4F}" type="slidenum">
              <a:rPr lang="en-US" smtClean="0"/>
              <a:pPr>
                <a:defRPr/>
              </a:pPr>
              <a:t>3</a:t>
            </a:fld>
            <a:endParaRPr lang="en-US" dirty="0"/>
          </a:p>
        </p:txBody>
      </p:sp>
      <p:sp>
        <p:nvSpPr>
          <p:cNvPr id="62" name="Tekstvak 61">
            <a:extLst>
              <a:ext uri="{FF2B5EF4-FFF2-40B4-BE49-F238E27FC236}">
                <a16:creationId xmlns:a16="http://schemas.microsoft.com/office/drawing/2014/main" id="{AC35AFBB-769E-6844-A7DD-272B54E7193E}"/>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9">
                                            <p:txEl>
                                              <p:pRg st="0" end="0"/>
                                            </p:txEl>
                                          </p:spTgt>
                                        </p:tgtEl>
                                        <p:attrNameLst>
                                          <p:attrName>style.visibility</p:attrName>
                                        </p:attrNameLst>
                                      </p:cBhvr>
                                      <p:to>
                                        <p:strVal val="visible"/>
                                      </p:to>
                                    </p:set>
                                    <p:animEffect transition="in" filter="fade">
                                      <p:cBhvr>
                                        <p:cTn id="7" dur="500"/>
                                        <p:tgtEl>
                                          <p:spTgt spid="59">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50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500"/>
                                        <p:tgtEl>
                                          <p:spTgt spid="4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60">
                                            <p:txEl>
                                              <p:pRg st="0" end="0"/>
                                            </p:txEl>
                                          </p:spTgt>
                                        </p:tgtEl>
                                        <p:attrNameLst>
                                          <p:attrName>style.visibility</p:attrName>
                                        </p:attrNameLst>
                                      </p:cBhvr>
                                      <p:to>
                                        <p:strVal val="visible"/>
                                      </p:to>
                                    </p:set>
                                    <p:animEffect transition="in" filter="fade">
                                      <p:cBhvr>
                                        <p:cTn id="16" dur="500"/>
                                        <p:tgtEl>
                                          <p:spTgt spid="60">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59">
                                            <p:txEl>
                                              <p:pRg st="1" end="1"/>
                                            </p:txEl>
                                          </p:spTgt>
                                        </p:tgtEl>
                                        <p:attrNameLst>
                                          <p:attrName>style.visibility</p:attrName>
                                        </p:attrNameLst>
                                      </p:cBhvr>
                                      <p:to>
                                        <p:strVal val="visible"/>
                                      </p:to>
                                    </p:set>
                                    <p:animEffect transition="in" filter="fade">
                                      <p:cBhvr>
                                        <p:cTn id="21" dur="500"/>
                                        <p:tgtEl>
                                          <p:spTgt spid="59">
                                            <p:txEl>
                                              <p:pRg st="1" end="1"/>
                                            </p:txEl>
                                          </p:spTgt>
                                        </p:tgtEl>
                                      </p:cBhvr>
                                    </p:animEffect>
                                  </p:childTnLst>
                                </p:cTn>
                              </p:par>
                            </p:childTnLst>
                          </p:cTn>
                        </p:par>
                        <p:par>
                          <p:cTn id="22" fill="hold" nodeType="afterGroup">
                            <p:stCondLst>
                              <p:cond delay="500"/>
                            </p:stCondLst>
                            <p:childTnLst>
                              <p:par>
                                <p:cTn id="23" presetID="10" presetClass="entr" presetSubtype="0" fill="hold" nodeType="afterEffect">
                                  <p:stCondLst>
                                    <p:cond delay="50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60">
                                            <p:txEl>
                                              <p:pRg st="1" end="1"/>
                                            </p:txEl>
                                          </p:spTgt>
                                        </p:tgtEl>
                                        <p:attrNameLst>
                                          <p:attrName>style.visibility</p:attrName>
                                        </p:attrNameLst>
                                      </p:cBhvr>
                                      <p:to>
                                        <p:strVal val="visible"/>
                                      </p:to>
                                    </p:set>
                                    <p:animEffect transition="in" filter="fade">
                                      <p:cBhvr>
                                        <p:cTn id="30" dur="500"/>
                                        <p:tgtEl>
                                          <p:spTgt spid="60">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nodeType="clickEffect">
                                  <p:stCondLst>
                                    <p:cond delay="0"/>
                                  </p:stCondLst>
                                  <p:childTnLst>
                                    <p:set>
                                      <p:cBhvr>
                                        <p:cTn id="34" dur="1" fill="hold">
                                          <p:stCondLst>
                                            <p:cond delay="0"/>
                                          </p:stCondLst>
                                        </p:cTn>
                                        <p:tgtEl>
                                          <p:spTgt spid="61">
                                            <p:txEl>
                                              <p:pRg st="0" end="0"/>
                                            </p:txEl>
                                          </p:spTgt>
                                        </p:tgtEl>
                                        <p:attrNameLst>
                                          <p:attrName>style.visibility</p:attrName>
                                        </p:attrNameLst>
                                      </p:cBhvr>
                                      <p:to>
                                        <p:strVal val="visible"/>
                                      </p:to>
                                    </p:set>
                                    <p:animEffect transition="in" filter="fade">
                                      <p:cBhvr>
                                        <p:cTn id="35" dur="500"/>
                                        <p:tgtEl>
                                          <p:spTgt spid="61">
                                            <p:txEl>
                                              <p:pRg st="0" end="0"/>
                                            </p:txEl>
                                          </p:spTgt>
                                        </p:tgtEl>
                                      </p:cBhvr>
                                    </p:animEffect>
                                  </p:childTnLst>
                                </p:cTn>
                              </p:par>
                            </p:childTnLst>
                          </p:cTn>
                        </p:par>
                        <p:par>
                          <p:cTn id="36" fill="hold" nodeType="afterGroup">
                            <p:stCondLst>
                              <p:cond delay="500"/>
                            </p:stCondLst>
                            <p:childTnLst>
                              <p:par>
                                <p:cTn id="37" presetID="10" presetClass="entr" presetSubtype="0" fill="hold" nodeType="afterEffect">
                                  <p:stCondLst>
                                    <p:cond delay="0"/>
                                  </p:stCondLst>
                                  <p:childTnLst>
                                    <p:set>
                                      <p:cBhvr>
                                        <p:cTn id="38" dur="1" fill="hold">
                                          <p:stCondLst>
                                            <p:cond delay="0"/>
                                          </p:stCondLst>
                                        </p:cTn>
                                        <p:tgtEl>
                                          <p:spTgt spid="61">
                                            <p:txEl>
                                              <p:pRg st="1" end="1"/>
                                            </p:txEl>
                                          </p:spTgt>
                                        </p:tgtEl>
                                        <p:attrNameLst>
                                          <p:attrName>style.visibility</p:attrName>
                                        </p:attrNameLst>
                                      </p:cBhvr>
                                      <p:to>
                                        <p:strVal val="visible"/>
                                      </p:to>
                                    </p:set>
                                    <p:animEffect transition="in" filter="fade">
                                      <p:cBhvr>
                                        <p:cTn id="39" dur="500"/>
                                        <p:tgtEl>
                                          <p:spTgt spid="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hthoek 43"/>
          <p:cNvSpPr/>
          <p:nvPr/>
        </p:nvSpPr>
        <p:spPr>
          <a:xfrm>
            <a:off x="5072063" y="3062288"/>
            <a:ext cx="1797050" cy="719137"/>
          </a:xfrm>
          <a:prstGeom prst="rect">
            <a:avLst/>
          </a:prstGeom>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236"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dirty="0">
                <a:solidFill>
                  <a:srgbClr val="000000"/>
                </a:solidFill>
              </a:rPr>
              <a:t>hoeveelheid × 1.000</a:t>
            </a:r>
          </a:p>
        </p:txBody>
      </p:sp>
      <p:sp>
        <p:nvSpPr>
          <p:cNvPr id="52237"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2238"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2239"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2240"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2241"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2242"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2243"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2244"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2245"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2246"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2247"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2249"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2251"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2265"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2280" name="Tekstvak 49"/>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2281"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0070C0"/>
                </a:solidFill>
              </a:rPr>
              <a:t>p</a:t>
            </a:r>
            <a:r>
              <a:rPr lang="nl-NL" altLang="nl-NL" sz="1600" b="1" baseline="-25000">
                <a:solidFill>
                  <a:srgbClr val="0070C0"/>
                </a:solidFill>
              </a:rPr>
              <a:t>c</a:t>
            </a:r>
            <a:endParaRPr lang="nl-NL" altLang="nl-NL" b="1" baseline="-25000">
              <a:solidFill>
                <a:srgbClr val="0070C0"/>
              </a:solidFill>
            </a:endParaRPr>
          </a:p>
        </p:txBody>
      </p:sp>
      <p:sp>
        <p:nvSpPr>
          <p:cNvPr id="52282"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E46C0A"/>
                </a:solidFill>
              </a:rPr>
              <a:t>p</a:t>
            </a:r>
            <a:r>
              <a:rPr lang="nl-NL" altLang="nl-NL" sz="1600" b="1" baseline="-25000">
                <a:solidFill>
                  <a:srgbClr val="E46C0A"/>
                </a:solidFill>
              </a:rPr>
              <a:t>p</a:t>
            </a:r>
            <a:endParaRPr lang="nl-NL" altLang="nl-NL" b="1" baseline="-25000">
              <a:solidFill>
                <a:srgbClr val="E46C0A"/>
              </a:solidFill>
            </a:endParaRPr>
          </a:p>
        </p:txBody>
      </p:sp>
      <p:sp>
        <p:nvSpPr>
          <p:cNvPr id="52283" name="Titel 1"/>
          <p:cNvSpPr>
            <a:spLocks noGrp="1"/>
          </p:cNvSpPr>
          <p:nvPr>
            <p:ph type="title"/>
          </p:nvPr>
        </p:nvSpPr>
        <p:spPr>
          <a:xfrm>
            <a:off x="685332" y="618518"/>
            <a:ext cx="7773338" cy="729269"/>
          </a:xfrm>
        </p:spPr>
        <p:txBody>
          <a:bodyPr>
            <a:normAutofit/>
          </a:bodyPr>
          <a:lstStyle/>
          <a:p>
            <a:r>
              <a:rPr lang="nl-NL" altLang="nl-NL" sz="2400" dirty="0"/>
              <a:t>‘</a:t>
            </a:r>
            <a:r>
              <a:rPr lang="nl-NL" altLang="nl-NL" sz="2400" dirty="0" err="1"/>
              <a:t>Overheidssurplus</a:t>
            </a:r>
            <a:r>
              <a:rPr lang="nl-NL" altLang="nl-NL" sz="2400" dirty="0"/>
              <a:t>’</a:t>
            </a:r>
          </a:p>
        </p:txBody>
      </p:sp>
      <p:sp>
        <p:nvSpPr>
          <p:cNvPr id="58" name="Tijdelijke aanduiding voor inhoud 43"/>
          <p:cNvSpPr>
            <a:spLocks noGrp="1"/>
          </p:cNvSpPr>
          <p:nvPr>
            <p:ph sz="quarter" idx="13"/>
          </p:nvPr>
        </p:nvSpPr>
        <p:spPr>
          <a:xfrm>
            <a:off x="457200" y="1285875"/>
            <a:ext cx="4038600" cy="4418013"/>
          </a:xfrm>
        </p:spPr>
        <p:txBody>
          <a:bodyPr>
            <a:normAutofit fontScale="92500" lnSpcReduction="20000"/>
          </a:bodyPr>
          <a:lstStyle/>
          <a:p>
            <a:pPr marL="0" indent="0">
              <a:buFont typeface="Symbol" pitchFamily="18" charset="2"/>
              <a:buNone/>
            </a:pPr>
            <a:r>
              <a:rPr lang="nl-NL" altLang="nl-NL" sz="1800"/>
              <a:t>Q</a:t>
            </a:r>
            <a:r>
              <a:rPr lang="nl-NL" altLang="nl-NL" sz="1800" baseline="-25000"/>
              <a:t>v</a:t>
            </a:r>
            <a:r>
              <a:rPr lang="nl-NL" altLang="nl-NL" sz="1800"/>
              <a:t> = -2P + 10</a:t>
            </a:r>
          </a:p>
          <a:p>
            <a:pPr marL="0" indent="0">
              <a:buFont typeface="Symbol" pitchFamily="18" charset="2"/>
              <a:buNone/>
            </a:pPr>
            <a:r>
              <a:rPr lang="nl-NL" altLang="nl-NL" sz="1800"/>
              <a:t>Q</a:t>
            </a:r>
            <a:r>
              <a:rPr lang="nl-NL" altLang="nl-NL" sz="1800" baseline="-25000"/>
              <a:t>a</a:t>
            </a:r>
            <a:r>
              <a:rPr lang="nl-NL" altLang="nl-NL" sz="1800"/>
              <a:t> = 2P – 2</a:t>
            </a:r>
          </a:p>
          <a:p>
            <a:pPr marL="0" indent="0">
              <a:buFont typeface="Symbol" pitchFamily="18" charset="2"/>
              <a:buNone/>
            </a:pPr>
            <a:r>
              <a:rPr lang="nl-NL" altLang="nl-NL" sz="1800"/>
              <a:t>Q’</a:t>
            </a:r>
            <a:r>
              <a:rPr lang="nl-NL" altLang="nl-NL" sz="1800" baseline="-25000"/>
              <a:t>a</a:t>
            </a:r>
            <a:r>
              <a:rPr lang="nl-NL" altLang="nl-NL" sz="1800"/>
              <a:t> = 2P</a:t>
            </a:r>
          </a:p>
          <a:p>
            <a:pPr marL="0" indent="0">
              <a:buFont typeface="Symbol" pitchFamily="18" charset="2"/>
              <a:buNone/>
            </a:pPr>
            <a:endParaRPr lang="nl-NL" altLang="nl-NL" sz="1800"/>
          </a:p>
          <a:p>
            <a:pPr marL="0" indent="0">
              <a:buFont typeface="Symbol" pitchFamily="18" charset="2"/>
              <a:buNone/>
            </a:pPr>
            <a:r>
              <a:rPr lang="nl-NL" altLang="nl-NL" sz="1800"/>
              <a:t>CS: + 2250</a:t>
            </a:r>
          </a:p>
          <a:p>
            <a:pPr marL="0" indent="0">
              <a:buFont typeface="Symbol" pitchFamily="18" charset="2"/>
              <a:buNone/>
            </a:pPr>
            <a:r>
              <a:rPr lang="nl-NL" altLang="nl-NL" sz="1800"/>
              <a:t>PS: + 2250</a:t>
            </a:r>
          </a:p>
          <a:p>
            <a:pPr marL="0" indent="0">
              <a:buFont typeface="Symbol" pitchFamily="18" charset="2"/>
              <a:buNone/>
            </a:pPr>
            <a:endParaRPr lang="nl-NL" altLang="nl-NL"/>
          </a:p>
          <a:p>
            <a:pPr marL="0" indent="0">
              <a:buFont typeface="Symbol" pitchFamily="18" charset="2"/>
              <a:buNone/>
            </a:pPr>
            <a:r>
              <a:rPr lang="nl-NL" altLang="nl-NL" sz="2200"/>
              <a:t>De subsidie kost de overheid echter belastinggeld:</a:t>
            </a:r>
          </a:p>
          <a:p>
            <a:pPr marL="0" indent="0">
              <a:buFont typeface="Symbol" pitchFamily="18" charset="2"/>
              <a:buNone/>
            </a:pPr>
            <a:r>
              <a:rPr lang="nl-NL" altLang="nl-NL" sz="2200"/>
              <a:t>1 x 5000 = 5000</a:t>
            </a:r>
          </a:p>
          <a:p>
            <a:pPr marL="0" indent="0">
              <a:buFont typeface="Symbol" pitchFamily="18" charset="2"/>
              <a:buNone/>
            </a:pPr>
            <a:r>
              <a:rPr lang="nl-NL" altLang="nl-NL" sz="1800"/>
              <a:t>= negatieve welvaartmutatie</a:t>
            </a:r>
          </a:p>
        </p:txBody>
      </p:sp>
      <p:sp>
        <p:nvSpPr>
          <p:cNvPr id="2" name="Tijdelijke aanduiding voor voettekst 1">
            <a:extLst>
              <a:ext uri="{FF2B5EF4-FFF2-40B4-BE49-F238E27FC236}">
                <a16:creationId xmlns:a16="http://schemas.microsoft.com/office/drawing/2014/main" id="{4735636B-5B5D-684D-B795-96506F84E70E}"/>
              </a:ext>
            </a:extLst>
          </p:cNvPr>
          <p:cNvSpPr>
            <a:spLocks noGrp="1"/>
          </p:cNvSpPr>
          <p:nvPr>
            <p:ph type="ftr" sz="quarter" idx="11"/>
          </p:nvPr>
        </p:nvSpPr>
        <p:spPr/>
        <p:txBody>
          <a:bodyPr/>
          <a:lstStyle/>
          <a:p>
            <a:pPr>
              <a:defRPr/>
            </a:pPr>
            <a:r>
              <a:rPr lang="nl-NL" dirty="0"/>
              <a:t>Economie Integraal vwo (Hans Vermeulen)</a:t>
            </a:r>
            <a:endParaRPr lang="en-US" dirty="0"/>
          </a:p>
        </p:txBody>
      </p:sp>
      <p:sp>
        <p:nvSpPr>
          <p:cNvPr id="16" name="Tijdelijke aanduiding voor dianummer 15">
            <a:extLst>
              <a:ext uri="{FF2B5EF4-FFF2-40B4-BE49-F238E27FC236}">
                <a16:creationId xmlns:a16="http://schemas.microsoft.com/office/drawing/2014/main" id="{63A0FE58-B5FA-464A-A653-157EB728914B}"/>
              </a:ext>
            </a:extLst>
          </p:cNvPr>
          <p:cNvSpPr>
            <a:spLocks noGrp="1"/>
          </p:cNvSpPr>
          <p:nvPr>
            <p:ph type="sldNum" sz="quarter" idx="12"/>
          </p:nvPr>
        </p:nvSpPr>
        <p:spPr>
          <a:xfrm>
            <a:off x="7812844" y="6259840"/>
            <a:ext cx="573161" cy="365125"/>
          </a:xfrm>
        </p:spPr>
        <p:txBody>
          <a:bodyPr/>
          <a:lstStyle/>
          <a:p>
            <a:pPr>
              <a:defRPr/>
            </a:pPr>
            <a:fld id="{ABFD0266-4EFF-4C51-AC49-41D854819F4F}" type="slidenum">
              <a:rPr lang="en-US" smtClean="0"/>
              <a:pPr>
                <a:defRPr/>
              </a:pPr>
              <a:t>4</a:t>
            </a:fld>
            <a:endParaRPr lang="en-US" dirty="0"/>
          </a:p>
        </p:txBody>
      </p:sp>
      <p:sp>
        <p:nvSpPr>
          <p:cNvPr id="59" name="Tekstvak 58">
            <a:extLst>
              <a:ext uri="{FF2B5EF4-FFF2-40B4-BE49-F238E27FC236}">
                <a16:creationId xmlns:a16="http://schemas.microsoft.com/office/drawing/2014/main" id="{F165F10D-491F-204C-97AC-5F4A929DD3ED}"/>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8">
                                            <p:txEl>
                                              <p:pRg st="7" end="7"/>
                                            </p:txEl>
                                          </p:spTgt>
                                        </p:tgtEl>
                                        <p:attrNameLst>
                                          <p:attrName>style.visibility</p:attrName>
                                        </p:attrNameLst>
                                      </p:cBhvr>
                                      <p:to>
                                        <p:strVal val="visible"/>
                                      </p:to>
                                    </p:set>
                                    <p:animEffect transition="in" filter="fade">
                                      <p:cBhvr>
                                        <p:cTn id="7" dur="500"/>
                                        <p:tgtEl>
                                          <p:spTgt spid="58">
                                            <p:txEl>
                                              <p:pRg st="7" end="7"/>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500"/>
                                        <p:tgtEl>
                                          <p:spTgt spid="4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58">
                                            <p:txEl>
                                              <p:pRg st="8" end="8"/>
                                            </p:txEl>
                                          </p:spTgt>
                                        </p:tgtEl>
                                        <p:attrNameLst>
                                          <p:attrName>style.visibility</p:attrName>
                                        </p:attrNameLst>
                                      </p:cBhvr>
                                      <p:to>
                                        <p:strVal val="visible"/>
                                      </p:to>
                                    </p:set>
                                    <p:animEffect transition="in" filter="fade">
                                      <p:cBhvr>
                                        <p:cTn id="16" dur="500"/>
                                        <p:tgtEl>
                                          <p:spTgt spid="58">
                                            <p:txEl>
                                              <p:pRg st="8" end="8"/>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58">
                                            <p:txEl>
                                              <p:pRg st="9" end="9"/>
                                            </p:txEl>
                                          </p:spTgt>
                                        </p:tgtEl>
                                        <p:attrNameLst>
                                          <p:attrName>style.visibility</p:attrName>
                                        </p:attrNameLst>
                                      </p:cBhvr>
                                      <p:to>
                                        <p:strVal val="visible"/>
                                      </p:to>
                                    </p:set>
                                    <p:animEffect transition="in" filter="fade">
                                      <p:cBhvr>
                                        <p:cTn id="21" dur="500"/>
                                        <p:tgtEl>
                                          <p:spTgt spid="5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hthoek 47"/>
          <p:cNvSpPr/>
          <p:nvPr/>
        </p:nvSpPr>
        <p:spPr>
          <a:xfrm>
            <a:off x="5072063" y="3054350"/>
            <a:ext cx="1797050" cy="738188"/>
          </a:xfrm>
          <a:prstGeom prst="rect">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45" name="Vrije vorm 44"/>
          <p:cNvSpPr/>
          <p:nvPr/>
        </p:nvSpPr>
        <p:spPr>
          <a:xfrm>
            <a:off x="5067300" y="3054350"/>
            <a:ext cx="1795463" cy="360363"/>
          </a:xfrm>
          <a:custGeom>
            <a:avLst/>
            <a:gdLst>
              <a:gd name="connsiteX0" fmla="*/ 0 w 1795244"/>
              <a:gd name="connsiteY0" fmla="*/ 0 h 360726"/>
              <a:gd name="connsiteX1" fmla="*/ 0 w 1795244"/>
              <a:gd name="connsiteY1" fmla="*/ 360726 h 360726"/>
              <a:gd name="connsiteX2" fmla="*/ 1451296 w 1795244"/>
              <a:gd name="connsiteY2" fmla="*/ 352337 h 360726"/>
              <a:gd name="connsiteX3" fmla="*/ 1795244 w 1795244"/>
              <a:gd name="connsiteY3" fmla="*/ 8389 h 360726"/>
              <a:gd name="connsiteX4" fmla="*/ 0 w 1795244"/>
              <a:gd name="connsiteY4" fmla="*/ 0 h 360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5244" h="360726">
                <a:moveTo>
                  <a:pt x="0" y="0"/>
                </a:moveTo>
                <a:lnTo>
                  <a:pt x="0" y="360726"/>
                </a:lnTo>
                <a:lnTo>
                  <a:pt x="1451296" y="352337"/>
                </a:lnTo>
                <a:lnTo>
                  <a:pt x="1795244" y="8389"/>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sp>
        <p:nvSpPr>
          <p:cNvPr id="44" name="Vrije vorm 43"/>
          <p:cNvSpPr/>
          <p:nvPr/>
        </p:nvSpPr>
        <p:spPr>
          <a:xfrm>
            <a:off x="5057775" y="3405188"/>
            <a:ext cx="1846263" cy="387350"/>
          </a:xfrm>
          <a:custGeom>
            <a:avLst/>
            <a:gdLst>
              <a:gd name="connsiteX0" fmla="*/ 0 w 1845578"/>
              <a:gd name="connsiteY0" fmla="*/ 25167 h 411061"/>
              <a:gd name="connsiteX1" fmla="*/ 8389 w 1845578"/>
              <a:gd name="connsiteY1" fmla="*/ 411061 h 411061"/>
              <a:gd name="connsiteX2" fmla="*/ 1845578 w 1845578"/>
              <a:gd name="connsiteY2" fmla="*/ 402672 h 411061"/>
              <a:gd name="connsiteX3" fmla="*/ 1434518 w 1845578"/>
              <a:gd name="connsiteY3" fmla="*/ 0 h 411061"/>
              <a:gd name="connsiteX4" fmla="*/ 0 w 1845578"/>
              <a:gd name="connsiteY4" fmla="*/ 25167 h 411061"/>
              <a:gd name="connsiteX0" fmla="*/ 0 w 1845578"/>
              <a:gd name="connsiteY0" fmla="*/ 0 h 385894"/>
              <a:gd name="connsiteX1" fmla="*/ 8389 w 1845578"/>
              <a:gd name="connsiteY1" fmla="*/ 385894 h 385894"/>
              <a:gd name="connsiteX2" fmla="*/ 1845578 w 1845578"/>
              <a:gd name="connsiteY2" fmla="*/ 377505 h 385894"/>
              <a:gd name="connsiteX3" fmla="*/ 1459685 w 1845578"/>
              <a:gd name="connsiteY3" fmla="*/ 0 h 385894"/>
              <a:gd name="connsiteX4" fmla="*/ 0 w 1845578"/>
              <a:gd name="connsiteY4" fmla="*/ 0 h 385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5578" h="385894">
                <a:moveTo>
                  <a:pt x="0" y="0"/>
                </a:moveTo>
                <a:lnTo>
                  <a:pt x="8389" y="385894"/>
                </a:lnTo>
                <a:lnTo>
                  <a:pt x="1845578" y="377505"/>
                </a:lnTo>
                <a:lnTo>
                  <a:pt x="1459685" y="0"/>
                </a:lnTo>
                <a:lnTo>
                  <a:pt x="0" y="0"/>
                </a:lnTo>
                <a:close/>
              </a:path>
            </a:pathLst>
          </a:custGeom>
          <a:ln>
            <a:no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nl-NL">
              <a:solidFill>
                <a:prstClr val="black"/>
              </a:solidFill>
            </a:endParaRPr>
          </a:p>
        </p:txBody>
      </p:sp>
      <p:cxnSp>
        <p:nvCxnSpPr>
          <p:cNvPr id="6" name="Rechte verbindingslijn 5"/>
          <p:cNvCxnSpPr/>
          <p:nvPr/>
        </p:nvCxnSpPr>
        <p:spPr>
          <a:xfrm>
            <a:off x="5064125" y="1973263"/>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5064125" y="2693988"/>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p:nvCxnSpPr>
        <p:spPr>
          <a:xfrm>
            <a:off x="5064125" y="341312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Rechte verbindingslijn 8"/>
          <p:cNvCxnSpPr/>
          <p:nvPr/>
        </p:nvCxnSpPr>
        <p:spPr>
          <a:xfrm>
            <a:off x="5064125" y="4133850"/>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p:cNvCxnSpPr/>
          <p:nvPr/>
        </p:nvCxnSpPr>
        <p:spPr>
          <a:xfrm>
            <a:off x="5064125" y="4854575"/>
            <a:ext cx="3592513"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p:cNvCxnSpPr/>
          <p:nvPr/>
        </p:nvCxnSpPr>
        <p:spPr>
          <a:xfrm>
            <a:off x="5784850"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p:nvPr/>
        </p:nvCxnSpPr>
        <p:spPr>
          <a:xfrm>
            <a:off x="6505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a:off x="7224713"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a:off x="7945438"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Rechte verbindingslijn 14"/>
          <p:cNvCxnSpPr/>
          <p:nvPr/>
        </p:nvCxnSpPr>
        <p:spPr>
          <a:xfrm>
            <a:off x="8664575" y="1973263"/>
            <a:ext cx="0" cy="3529012"/>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262" name="Tekstvak 15"/>
          <p:cNvSpPr txBox="1">
            <a:spLocks noChangeArrowheads="1"/>
          </p:cNvSpPr>
          <p:nvPr/>
        </p:nvSpPr>
        <p:spPr bwMode="auto">
          <a:xfrm>
            <a:off x="6757988" y="5940425"/>
            <a:ext cx="2087562"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hoeveelheid × 1.000</a:t>
            </a:r>
          </a:p>
        </p:txBody>
      </p:sp>
      <p:sp>
        <p:nvSpPr>
          <p:cNvPr id="53263" name="Tekstvak 16"/>
          <p:cNvSpPr txBox="1">
            <a:spLocks noChangeArrowheads="1"/>
          </p:cNvSpPr>
          <p:nvPr/>
        </p:nvSpPr>
        <p:spPr bwMode="auto">
          <a:xfrm rot="-5400000">
            <a:off x="4310857" y="2177256"/>
            <a:ext cx="5842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prijs</a:t>
            </a:r>
          </a:p>
        </p:txBody>
      </p:sp>
      <p:sp>
        <p:nvSpPr>
          <p:cNvPr id="53264" name="Tekstvak 17"/>
          <p:cNvSpPr txBox="1">
            <a:spLocks noChangeArrowheads="1"/>
          </p:cNvSpPr>
          <p:nvPr/>
        </p:nvSpPr>
        <p:spPr bwMode="auto">
          <a:xfrm>
            <a:off x="4727575" y="467518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a:t>
            </a:r>
          </a:p>
        </p:txBody>
      </p:sp>
      <p:sp>
        <p:nvSpPr>
          <p:cNvPr id="53265" name="Tekstvak 18"/>
          <p:cNvSpPr txBox="1">
            <a:spLocks noChangeArrowheads="1"/>
          </p:cNvSpPr>
          <p:nvPr/>
        </p:nvSpPr>
        <p:spPr bwMode="auto">
          <a:xfrm>
            <a:off x="4727575" y="3954463"/>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3266" name="Tekstvak 19"/>
          <p:cNvSpPr txBox="1">
            <a:spLocks noChangeArrowheads="1"/>
          </p:cNvSpPr>
          <p:nvPr/>
        </p:nvSpPr>
        <p:spPr bwMode="auto">
          <a:xfrm>
            <a:off x="4735513" y="3251200"/>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3</a:t>
            </a:r>
          </a:p>
        </p:txBody>
      </p:sp>
      <p:sp>
        <p:nvSpPr>
          <p:cNvPr id="53267" name="Tekstvak 20"/>
          <p:cNvSpPr txBox="1">
            <a:spLocks noChangeArrowheads="1"/>
          </p:cNvSpPr>
          <p:nvPr/>
        </p:nvSpPr>
        <p:spPr bwMode="auto">
          <a:xfrm>
            <a:off x="4735513" y="2522538"/>
            <a:ext cx="30162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3268" name="Tekstvak 21"/>
          <p:cNvSpPr txBox="1">
            <a:spLocks noChangeArrowheads="1"/>
          </p:cNvSpPr>
          <p:nvPr/>
        </p:nvSpPr>
        <p:spPr bwMode="auto">
          <a:xfrm>
            <a:off x="4735513" y="1811338"/>
            <a:ext cx="3016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5</a:t>
            </a:r>
          </a:p>
        </p:txBody>
      </p:sp>
      <p:sp>
        <p:nvSpPr>
          <p:cNvPr id="53269" name="Tekstvak 22"/>
          <p:cNvSpPr txBox="1">
            <a:spLocks noChangeArrowheads="1"/>
          </p:cNvSpPr>
          <p:nvPr/>
        </p:nvSpPr>
        <p:spPr bwMode="auto">
          <a:xfrm>
            <a:off x="56419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2</a:t>
            </a:r>
          </a:p>
        </p:txBody>
      </p:sp>
      <p:sp>
        <p:nvSpPr>
          <p:cNvPr id="53270" name="Tekstvak 23"/>
          <p:cNvSpPr txBox="1">
            <a:spLocks noChangeArrowheads="1"/>
          </p:cNvSpPr>
          <p:nvPr/>
        </p:nvSpPr>
        <p:spPr bwMode="auto">
          <a:xfrm>
            <a:off x="6357938"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4</a:t>
            </a:r>
          </a:p>
        </p:txBody>
      </p:sp>
      <p:sp>
        <p:nvSpPr>
          <p:cNvPr id="53271" name="Tekstvak 24"/>
          <p:cNvSpPr txBox="1">
            <a:spLocks noChangeArrowheads="1"/>
          </p:cNvSpPr>
          <p:nvPr/>
        </p:nvSpPr>
        <p:spPr bwMode="auto">
          <a:xfrm>
            <a:off x="7077075"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6</a:t>
            </a:r>
          </a:p>
        </p:txBody>
      </p:sp>
      <p:sp>
        <p:nvSpPr>
          <p:cNvPr id="53272" name="Tekstvak 25"/>
          <p:cNvSpPr txBox="1">
            <a:spLocks noChangeArrowheads="1"/>
          </p:cNvSpPr>
          <p:nvPr/>
        </p:nvSpPr>
        <p:spPr bwMode="auto">
          <a:xfrm>
            <a:off x="7797800" y="5527675"/>
            <a:ext cx="30162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8</a:t>
            </a:r>
          </a:p>
        </p:txBody>
      </p:sp>
      <p:sp>
        <p:nvSpPr>
          <p:cNvPr id="58" name="Vrije vorm 57"/>
          <p:cNvSpPr/>
          <p:nvPr/>
        </p:nvSpPr>
        <p:spPr>
          <a:xfrm>
            <a:off x="6501468" y="3053593"/>
            <a:ext cx="369115" cy="696286"/>
          </a:xfrm>
          <a:custGeom>
            <a:avLst/>
            <a:gdLst>
              <a:gd name="connsiteX0" fmla="*/ 360726 w 369115"/>
              <a:gd name="connsiteY0" fmla="*/ 0 h 696286"/>
              <a:gd name="connsiteX1" fmla="*/ 0 w 369115"/>
              <a:gd name="connsiteY1" fmla="*/ 327170 h 696286"/>
              <a:gd name="connsiteX2" fmla="*/ 369115 w 369115"/>
              <a:gd name="connsiteY2" fmla="*/ 696286 h 696286"/>
              <a:gd name="connsiteX3" fmla="*/ 360726 w 369115"/>
              <a:gd name="connsiteY3" fmla="*/ 0 h 696286"/>
            </a:gdLst>
            <a:ahLst/>
            <a:cxnLst>
              <a:cxn ang="0">
                <a:pos x="connsiteX0" y="connsiteY0"/>
              </a:cxn>
              <a:cxn ang="0">
                <a:pos x="connsiteX1" y="connsiteY1"/>
              </a:cxn>
              <a:cxn ang="0">
                <a:pos x="connsiteX2" y="connsiteY2"/>
              </a:cxn>
              <a:cxn ang="0">
                <a:pos x="connsiteX3" y="connsiteY3"/>
              </a:cxn>
            </a:cxnLst>
            <a:rect l="l" t="t" r="r" b="b"/>
            <a:pathLst>
              <a:path w="369115" h="696286">
                <a:moveTo>
                  <a:pt x="360726" y="0"/>
                </a:moveTo>
                <a:lnTo>
                  <a:pt x="0" y="327170"/>
                </a:lnTo>
                <a:lnTo>
                  <a:pt x="369115" y="696286"/>
                </a:lnTo>
                <a:lnTo>
                  <a:pt x="360726" y="0"/>
                </a:lnTo>
                <a:close/>
              </a:path>
            </a:pathLst>
          </a:cu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3276" name="Tekstvak 26"/>
          <p:cNvSpPr txBox="1">
            <a:spLocks noChangeArrowheads="1"/>
          </p:cNvSpPr>
          <p:nvPr/>
        </p:nvSpPr>
        <p:spPr bwMode="auto">
          <a:xfrm>
            <a:off x="8464550" y="5518150"/>
            <a:ext cx="4191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10</a:t>
            </a:r>
          </a:p>
        </p:txBody>
      </p:sp>
      <p:cxnSp>
        <p:nvCxnSpPr>
          <p:cNvPr id="28" name="Rechte verbindingslijn 27"/>
          <p:cNvCxnSpPr/>
          <p:nvPr/>
        </p:nvCxnSpPr>
        <p:spPr>
          <a:xfrm>
            <a:off x="5064651" y="1973725"/>
            <a:ext cx="3600400" cy="3528392"/>
          </a:xfrm>
          <a:prstGeom prst="line">
            <a:avLst/>
          </a:prstGeom>
        </p:spPr>
        <p:style>
          <a:lnRef idx="3">
            <a:schemeClr val="accent4"/>
          </a:lnRef>
          <a:fillRef idx="0">
            <a:schemeClr val="accent4"/>
          </a:fillRef>
          <a:effectRef idx="2">
            <a:schemeClr val="accent4"/>
          </a:effectRef>
          <a:fontRef idx="minor">
            <a:schemeClr val="tx1"/>
          </a:fontRef>
        </p:style>
      </p:cxnSp>
      <p:sp>
        <p:nvSpPr>
          <p:cNvPr id="53278" name="Rechthoek 28"/>
          <p:cNvSpPr>
            <a:spLocks noChangeArrowheads="1"/>
          </p:cNvSpPr>
          <p:nvPr/>
        </p:nvSpPr>
        <p:spPr bwMode="auto">
          <a:xfrm>
            <a:off x="5356225" y="2005013"/>
            <a:ext cx="4095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v</a:t>
            </a:r>
            <a:endParaRPr lang="nl-NL" altLang="nl-NL">
              <a:solidFill>
                <a:srgbClr val="000000"/>
              </a:solidFill>
            </a:endParaRPr>
          </a:p>
        </p:txBody>
      </p:sp>
      <p:cxnSp>
        <p:nvCxnSpPr>
          <p:cNvPr id="30" name="Rechte verbindingslijn 29"/>
          <p:cNvCxnSpPr/>
          <p:nvPr/>
        </p:nvCxnSpPr>
        <p:spPr>
          <a:xfrm flipV="1">
            <a:off x="5064651" y="1995903"/>
            <a:ext cx="3592016" cy="3506214"/>
          </a:xfrm>
          <a:prstGeom prst="line">
            <a:avLst/>
          </a:prstGeom>
        </p:spPr>
        <p:style>
          <a:lnRef idx="3">
            <a:schemeClr val="accent4"/>
          </a:lnRef>
          <a:fillRef idx="0">
            <a:schemeClr val="accent4"/>
          </a:fillRef>
          <a:effectRef idx="2">
            <a:schemeClr val="accent4"/>
          </a:effectRef>
          <a:fontRef idx="minor">
            <a:schemeClr val="tx1"/>
          </a:fontRef>
        </p:style>
      </p:cxnSp>
      <p:sp>
        <p:nvSpPr>
          <p:cNvPr id="53280" name="Rechthoek 30"/>
          <p:cNvSpPr>
            <a:spLocks noChangeArrowheads="1"/>
          </p:cNvSpPr>
          <p:nvPr/>
        </p:nvSpPr>
        <p:spPr bwMode="auto">
          <a:xfrm>
            <a:off x="8332788" y="2135188"/>
            <a:ext cx="46513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3" name="Rechte verbindingslijn 32"/>
          <p:cNvCxnSpPr/>
          <p:nvPr/>
        </p:nvCxnSpPr>
        <p:spPr>
          <a:xfrm>
            <a:off x="5072063" y="2341563"/>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Rechte verbindingslijn 33"/>
          <p:cNvCxnSpPr/>
          <p:nvPr/>
        </p:nvCxnSpPr>
        <p:spPr>
          <a:xfrm>
            <a:off x="5072063" y="3062288"/>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Rechte verbindingslijn 34"/>
          <p:cNvCxnSpPr/>
          <p:nvPr/>
        </p:nvCxnSpPr>
        <p:spPr>
          <a:xfrm>
            <a:off x="5072063" y="378142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a:off x="5072063" y="4502150"/>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a:off x="5072063" y="5222875"/>
            <a:ext cx="3592512"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Rechte verbindingslijn 3"/>
          <p:cNvCxnSpPr/>
          <p:nvPr/>
        </p:nvCxnSpPr>
        <p:spPr>
          <a:xfrm>
            <a:off x="5064125" y="1973263"/>
            <a:ext cx="0" cy="3529012"/>
          </a:xfrm>
          <a:prstGeom prst="line">
            <a:avLst/>
          </a:prstGeom>
          <a:ln w="38100"/>
        </p:spPr>
        <p:style>
          <a:lnRef idx="2">
            <a:schemeClr val="dk1"/>
          </a:lnRef>
          <a:fillRef idx="0">
            <a:schemeClr val="dk1"/>
          </a:fillRef>
          <a:effectRef idx="1">
            <a:schemeClr val="dk1"/>
          </a:effectRef>
          <a:fontRef idx="minor">
            <a:schemeClr val="tx1"/>
          </a:fontRef>
        </p:style>
      </p:cxnSp>
      <p:cxnSp>
        <p:nvCxnSpPr>
          <p:cNvPr id="5" name="Rechte verbindingslijn 4"/>
          <p:cNvCxnSpPr/>
          <p:nvPr/>
        </p:nvCxnSpPr>
        <p:spPr>
          <a:xfrm flipH="1">
            <a:off x="5064125" y="5502275"/>
            <a:ext cx="3592513"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38" name="Rechte verbindingslijn 37"/>
          <p:cNvCxnSpPr/>
          <p:nvPr/>
        </p:nvCxnSpPr>
        <p:spPr>
          <a:xfrm>
            <a:off x="5416550"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Rechte verbindingslijn 38"/>
          <p:cNvCxnSpPr/>
          <p:nvPr/>
        </p:nvCxnSpPr>
        <p:spPr>
          <a:xfrm>
            <a:off x="6137275"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Rechte verbindingslijn 39"/>
          <p:cNvCxnSpPr/>
          <p:nvPr/>
        </p:nvCxnSpPr>
        <p:spPr>
          <a:xfrm>
            <a:off x="685641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Rechte verbindingslijn 40"/>
          <p:cNvCxnSpPr/>
          <p:nvPr/>
        </p:nvCxnSpPr>
        <p:spPr>
          <a:xfrm>
            <a:off x="7577138"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Rechte verbindingslijn 41"/>
          <p:cNvCxnSpPr/>
          <p:nvPr/>
        </p:nvCxnSpPr>
        <p:spPr>
          <a:xfrm>
            <a:off x="8297863" y="1981200"/>
            <a:ext cx="0" cy="3529013"/>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Rechte verbindingslijn 48"/>
          <p:cNvCxnSpPr/>
          <p:nvPr/>
        </p:nvCxnSpPr>
        <p:spPr>
          <a:xfrm flipV="1">
            <a:off x="5082183" y="1995903"/>
            <a:ext cx="2827362" cy="2813284"/>
          </a:xfrm>
          <a:prstGeom prst="line">
            <a:avLst/>
          </a:prstGeom>
        </p:spPr>
        <p:style>
          <a:lnRef idx="3">
            <a:schemeClr val="accent4"/>
          </a:lnRef>
          <a:fillRef idx="0">
            <a:schemeClr val="accent4"/>
          </a:fillRef>
          <a:effectRef idx="2">
            <a:schemeClr val="accent4"/>
          </a:effectRef>
          <a:fontRef idx="minor">
            <a:schemeClr val="tx1"/>
          </a:fontRef>
        </p:style>
      </p:cxnSp>
      <p:sp>
        <p:nvSpPr>
          <p:cNvPr id="53294" name="Rechthoek 51"/>
          <p:cNvSpPr>
            <a:spLocks noChangeArrowheads="1"/>
          </p:cNvSpPr>
          <p:nvPr/>
        </p:nvSpPr>
        <p:spPr bwMode="auto">
          <a:xfrm>
            <a:off x="7345363" y="1895475"/>
            <a:ext cx="4143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a:solidFill>
                  <a:srgbClr val="000000"/>
                </a:solidFill>
              </a:rPr>
              <a:t>Q</a:t>
            </a:r>
            <a:r>
              <a:rPr lang="nl-NL" altLang="nl-NL" baseline="-25000">
                <a:solidFill>
                  <a:srgbClr val="000000"/>
                </a:solidFill>
              </a:rPr>
              <a:t>a</a:t>
            </a:r>
            <a:endParaRPr lang="nl-NL" altLang="nl-NL">
              <a:solidFill>
                <a:srgbClr val="000000"/>
              </a:solidFill>
            </a:endParaRPr>
          </a:p>
        </p:txBody>
      </p:sp>
      <p:cxnSp>
        <p:nvCxnSpPr>
          <p:cNvPr id="3" name="Rechte verbindingslijn 2"/>
          <p:cNvCxnSpPr/>
          <p:nvPr/>
        </p:nvCxnSpPr>
        <p:spPr>
          <a:xfrm>
            <a:off x="5081588" y="3413125"/>
            <a:ext cx="1276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7" name="Rechte verbindingslijn 46"/>
          <p:cNvCxnSpPr/>
          <p:nvPr/>
        </p:nvCxnSpPr>
        <p:spPr>
          <a:xfrm>
            <a:off x="5100638" y="3781425"/>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46" name="Rechte verbindingslijn 45"/>
          <p:cNvCxnSpPr/>
          <p:nvPr/>
        </p:nvCxnSpPr>
        <p:spPr>
          <a:xfrm>
            <a:off x="6496050" y="3454400"/>
            <a:ext cx="1588" cy="20478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1" name="Ovaal 50"/>
          <p:cNvSpPr/>
          <p:nvPr/>
        </p:nvSpPr>
        <p:spPr>
          <a:xfrm>
            <a:off x="6431092" y="3335030"/>
            <a:ext cx="119609" cy="119609"/>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3" name="Rechte verbindingslijn 52"/>
          <p:cNvCxnSpPr/>
          <p:nvPr/>
        </p:nvCxnSpPr>
        <p:spPr>
          <a:xfrm>
            <a:off x="6858000" y="3062288"/>
            <a:ext cx="0" cy="2454275"/>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32" name="Ovaal 31"/>
          <p:cNvSpPr/>
          <p:nvPr/>
        </p:nvSpPr>
        <p:spPr>
          <a:xfrm>
            <a:off x="6808876" y="3704580"/>
            <a:ext cx="119609" cy="119609"/>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cxnSp>
        <p:nvCxnSpPr>
          <p:cNvPr id="54" name="Rechte verbindingslijn 53"/>
          <p:cNvCxnSpPr/>
          <p:nvPr/>
        </p:nvCxnSpPr>
        <p:spPr>
          <a:xfrm>
            <a:off x="5100638" y="3062288"/>
            <a:ext cx="1657350" cy="0"/>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55" name="Ovaal 54"/>
          <p:cNvSpPr/>
          <p:nvPr/>
        </p:nvSpPr>
        <p:spPr>
          <a:xfrm>
            <a:off x="6800850" y="3008986"/>
            <a:ext cx="119609" cy="119609"/>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nl-NL">
              <a:solidFill>
                <a:prstClr val="white"/>
              </a:solidFill>
            </a:endParaRPr>
          </a:p>
        </p:txBody>
      </p:sp>
      <p:sp>
        <p:nvSpPr>
          <p:cNvPr id="53309" name="Tekstvak 49"/>
          <p:cNvSpPr txBox="1">
            <a:spLocks noChangeArrowheads="1"/>
          </p:cNvSpPr>
          <p:nvPr/>
        </p:nvSpPr>
        <p:spPr bwMode="auto">
          <a:xfrm>
            <a:off x="4476750" y="3254375"/>
            <a:ext cx="369888"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C00000"/>
                </a:solidFill>
              </a:rPr>
              <a:t>p</a:t>
            </a:r>
            <a:r>
              <a:rPr lang="nl-NL" altLang="nl-NL" sz="1600" b="1" baseline="-25000">
                <a:solidFill>
                  <a:srgbClr val="C00000"/>
                </a:solidFill>
              </a:rPr>
              <a:t>o</a:t>
            </a:r>
            <a:endParaRPr lang="nl-NL" altLang="nl-NL" b="1" baseline="-25000">
              <a:solidFill>
                <a:srgbClr val="C00000"/>
              </a:solidFill>
            </a:endParaRPr>
          </a:p>
        </p:txBody>
      </p:sp>
      <p:sp>
        <p:nvSpPr>
          <p:cNvPr id="53310" name="Tekstvak 55"/>
          <p:cNvSpPr txBox="1">
            <a:spLocks noChangeArrowheads="1"/>
          </p:cNvSpPr>
          <p:nvPr/>
        </p:nvSpPr>
        <p:spPr bwMode="auto">
          <a:xfrm>
            <a:off x="4481513" y="3600450"/>
            <a:ext cx="352425"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0070C0"/>
                </a:solidFill>
              </a:rPr>
              <a:t>p</a:t>
            </a:r>
            <a:r>
              <a:rPr lang="nl-NL" altLang="nl-NL" sz="1600" b="1" baseline="-25000">
                <a:solidFill>
                  <a:srgbClr val="0070C0"/>
                </a:solidFill>
              </a:rPr>
              <a:t>c</a:t>
            </a:r>
            <a:endParaRPr lang="nl-NL" altLang="nl-NL" b="1" baseline="-25000">
              <a:solidFill>
                <a:srgbClr val="0070C0"/>
              </a:solidFill>
            </a:endParaRPr>
          </a:p>
        </p:txBody>
      </p:sp>
      <p:sp>
        <p:nvSpPr>
          <p:cNvPr id="53311" name="Tekstvak 56"/>
          <p:cNvSpPr txBox="1">
            <a:spLocks noChangeArrowheads="1"/>
          </p:cNvSpPr>
          <p:nvPr/>
        </p:nvSpPr>
        <p:spPr bwMode="auto">
          <a:xfrm>
            <a:off x="4481513" y="2874963"/>
            <a:ext cx="369887"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ndara" pitchFamily="34" charset="0"/>
                <a:cs typeface="Arial" charset="0"/>
              </a:defRPr>
            </a:lvl1pPr>
            <a:lvl2pPr marL="742950" indent="-285750">
              <a:defRPr>
                <a:solidFill>
                  <a:schemeClr val="tx1"/>
                </a:solidFill>
                <a:latin typeface="Candara" pitchFamily="34" charset="0"/>
                <a:cs typeface="Arial" charset="0"/>
              </a:defRPr>
            </a:lvl2pPr>
            <a:lvl3pPr marL="1143000" indent="-228600">
              <a:defRPr>
                <a:solidFill>
                  <a:schemeClr val="tx1"/>
                </a:solidFill>
                <a:latin typeface="Candara" pitchFamily="34" charset="0"/>
                <a:cs typeface="Arial" charset="0"/>
              </a:defRPr>
            </a:lvl3pPr>
            <a:lvl4pPr marL="1600200" indent="-228600">
              <a:defRPr>
                <a:solidFill>
                  <a:schemeClr val="tx1"/>
                </a:solidFill>
                <a:latin typeface="Candara" pitchFamily="34" charset="0"/>
                <a:cs typeface="Arial" charset="0"/>
              </a:defRPr>
            </a:lvl4pPr>
            <a:lvl5pPr marL="2057400" indent="-228600">
              <a:defRPr>
                <a:solidFill>
                  <a:schemeClr val="tx1"/>
                </a:solidFill>
                <a:latin typeface="Candara" pitchFamily="34" charset="0"/>
                <a:cs typeface="Arial" charset="0"/>
              </a:defRPr>
            </a:lvl5pPr>
            <a:lvl6pPr marL="2514600" indent="-228600" fontAlgn="base">
              <a:spcBef>
                <a:spcPct val="0"/>
              </a:spcBef>
              <a:spcAft>
                <a:spcPct val="0"/>
              </a:spcAft>
              <a:defRPr>
                <a:solidFill>
                  <a:schemeClr val="tx1"/>
                </a:solidFill>
                <a:latin typeface="Candara" pitchFamily="34" charset="0"/>
                <a:cs typeface="Arial" charset="0"/>
              </a:defRPr>
            </a:lvl6pPr>
            <a:lvl7pPr marL="2971800" indent="-228600" fontAlgn="base">
              <a:spcBef>
                <a:spcPct val="0"/>
              </a:spcBef>
              <a:spcAft>
                <a:spcPct val="0"/>
              </a:spcAft>
              <a:defRPr>
                <a:solidFill>
                  <a:schemeClr val="tx1"/>
                </a:solidFill>
                <a:latin typeface="Candara" pitchFamily="34" charset="0"/>
                <a:cs typeface="Arial" charset="0"/>
              </a:defRPr>
            </a:lvl7pPr>
            <a:lvl8pPr marL="3429000" indent="-228600" fontAlgn="base">
              <a:spcBef>
                <a:spcPct val="0"/>
              </a:spcBef>
              <a:spcAft>
                <a:spcPct val="0"/>
              </a:spcAft>
              <a:defRPr>
                <a:solidFill>
                  <a:schemeClr val="tx1"/>
                </a:solidFill>
                <a:latin typeface="Candara" pitchFamily="34" charset="0"/>
                <a:cs typeface="Arial" charset="0"/>
              </a:defRPr>
            </a:lvl8pPr>
            <a:lvl9pPr marL="3886200" indent="-228600" fontAlgn="base">
              <a:spcBef>
                <a:spcPct val="0"/>
              </a:spcBef>
              <a:spcAft>
                <a:spcPct val="0"/>
              </a:spcAft>
              <a:defRPr>
                <a:solidFill>
                  <a:schemeClr val="tx1"/>
                </a:solidFill>
                <a:latin typeface="Candara" pitchFamily="34" charset="0"/>
                <a:cs typeface="Arial" charset="0"/>
              </a:defRPr>
            </a:lvl9pPr>
          </a:lstStyle>
          <a:p>
            <a:r>
              <a:rPr lang="nl-NL" altLang="nl-NL" sz="1600" b="1">
                <a:solidFill>
                  <a:srgbClr val="E46C0A"/>
                </a:solidFill>
              </a:rPr>
              <a:t>p</a:t>
            </a:r>
            <a:r>
              <a:rPr lang="nl-NL" altLang="nl-NL" sz="1600" b="1" baseline="-25000">
                <a:solidFill>
                  <a:srgbClr val="E46C0A"/>
                </a:solidFill>
              </a:rPr>
              <a:t>p</a:t>
            </a:r>
            <a:endParaRPr lang="nl-NL" altLang="nl-NL" b="1" baseline="-25000">
              <a:solidFill>
                <a:srgbClr val="E46C0A"/>
              </a:solidFill>
            </a:endParaRPr>
          </a:p>
        </p:txBody>
      </p:sp>
      <p:sp>
        <p:nvSpPr>
          <p:cNvPr id="53312" name="Titel 1"/>
          <p:cNvSpPr>
            <a:spLocks noGrp="1"/>
          </p:cNvSpPr>
          <p:nvPr>
            <p:ph type="title"/>
          </p:nvPr>
        </p:nvSpPr>
        <p:spPr>
          <a:xfrm>
            <a:off x="685332" y="618519"/>
            <a:ext cx="7773338" cy="795946"/>
          </a:xfrm>
        </p:spPr>
        <p:txBody>
          <a:bodyPr>
            <a:normAutofit/>
          </a:bodyPr>
          <a:lstStyle/>
          <a:p>
            <a:r>
              <a:rPr lang="nl-NL" altLang="nl-NL" sz="2400" dirty="0"/>
              <a:t>Welvaartseffecten</a:t>
            </a:r>
          </a:p>
        </p:txBody>
      </p:sp>
      <p:sp>
        <p:nvSpPr>
          <p:cNvPr id="43" name="Tijdelijke aanduiding voor inhoud 42"/>
          <p:cNvSpPr>
            <a:spLocks noGrp="1"/>
          </p:cNvSpPr>
          <p:nvPr>
            <p:ph sz="quarter" idx="13"/>
          </p:nvPr>
        </p:nvSpPr>
        <p:spPr/>
        <p:txBody>
          <a:bodyPr rtlCol="0">
            <a:normAutofit fontScale="70000" lnSpcReduction="20000"/>
          </a:bodyPr>
          <a:lstStyle/>
          <a:p>
            <a:pPr marL="0" indent="0" fontAlgn="auto">
              <a:spcAft>
                <a:spcPts val="0"/>
              </a:spcAft>
              <a:buFont typeface="Symbol" pitchFamily="18" charset="2"/>
              <a:buNone/>
              <a:defRPr/>
            </a:pPr>
            <a:r>
              <a:rPr lang="nl-NL" sz="1800" dirty="0" err="1"/>
              <a:t>Q</a:t>
            </a:r>
            <a:r>
              <a:rPr lang="nl-NL" sz="1800" baseline="-25000" dirty="0" err="1"/>
              <a:t>v</a:t>
            </a:r>
            <a:r>
              <a:rPr lang="nl-NL" sz="1800" dirty="0"/>
              <a:t> = -2P + 10</a:t>
            </a:r>
          </a:p>
          <a:p>
            <a:pPr marL="0" indent="0" fontAlgn="auto">
              <a:spcAft>
                <a:spcPts val="0"/>
              </a:spcAft>
              <a:buFont typeface="Symbol" pitchFamily="18" charset="2"/>
              <a:buNone/>
              <a:defRPr/>
            </a:pPr>
            <a:r>
              <a:rPr lang="nl-NL" sz="1800" dirty="0" err="1"/>
              <a:t>Q</a:t>
            </a:r>
            <a:r>
              <a:rPr lang="nl-NL" sz="1800" baseline="-25000" dirty="0" err="1"/>
              <a:t>a</a:t>
            </a:r>
            <a:r>
              <a:rPr lang="nl-NL" sz="1800" dirty="0"/>
              <a:t> = 2P – 2</a:t>
            </a:r>
          </a:p>
          <a:p>
            <a:pPr marL="0" indent="0" fontAlgn="auto">
              <a:spcAft>
                <a:spcPts val="0"/>
              </a:spcAft>
              <a:buFont typeface="Symbol" pitchFamily="18" charset="2"/>
              <a:buNone/>
              <a:defRPr/>
            </a:pPr>
            <a:r>
              <a:rPr lang="nl-NL" sz="1800" dirty="0" err="1"/>
              <a:t>Q’</a:t>
            </a:r>
            <a:r>
              <a:rPr lang="nl-NL" sz="1800" baseline="-25000" dirty="0" err="1"/>
              <a:t>a</a:t>
            </a:r>
            <a:r>
              <a:rPr lang="nl-NL" sz="1800" dirty="0"/>
              <a:t> = 2P</a:t>
            </a:r>
          </a:p>
          <a:p>
            <a:pPr marL="0" indent="0" fontAlgn="auto">
              <a:spcAft>
                <a:spcPts val="0"/>
              </a:spcAft>
              <a:buFont typeface="Symbol" pitchFamily="18" charset="2"/>
              <a:buNone/>
              <a:defRPr/>
            </a:pPr>
            <a:endParaRPr lang="nl-NL" dirty="0"/>
          </a:p>
          <a:p>
            <a:pPr marL="0" indent="0" fontAlgn="auto">
              <a:spcAft>
                <a:spcPts val="0"/>
              </a:spcAft>
              <a:buFont typeface="Symbol" pitchFamily="18" charset="2"/>
              <a:buNone/>
              <a:defRPr/>
            </a:pPr>
            <a:r>
              <a:rPr lang="nl-NL" dirty="0"/>
              <a:t>OS: - 5000</a:t>
            </a:r>
          </a:p>
          <a:p>
            <a:pPr marL="0" indent="0" fontAlgn="auto">
              <a:spcAft>
                <a:spcPts val="0"/>
              </a:spcAft>
              <a:buFont typeface="Symbol" pitchFamily="18" charset="2"/>
              <a:buNone/>
              <a:defRPr/>
            </a:pPr>
            <a:r>
              <a:rPr lang="nl-NL" dirty="0"/>
              <a:t>CS: + 2250</a:t>
            </a:r>
          </a:p>
          <a:p>
            <a:pPr marL="0" indent="0" fontAlgn="auto">
              <a:spcAft>
                <a:spcPts val="0"/>
              </a:spcAft>
              <a:buFont typeface="Symbol" pitchFamily="18" charset="2"/>
              <a:buNone/>
              <a:defRPr/>
            </a:pPr>
            <a:r>
              <a:rPr lang="nl-NL" dirty="0"/>
              <a:t>PS: + 2250</a:t>
            </a:r>
          </a:p>
          <a:p>
            <a:pPr marL="0" indent="0" fontAlgn="auto">
              <a:spcAft>
                <a:spcPts val="0"/>
              </a:spcAft>
              <a:buFont typeface="Symbol" pitchFamily="18" charset="2"/>
              <a:buNone/>
              <a:defRPr/>
            </a:pPr>
            <a:endParaRPr lang="nl-NL" dirty="0"/>
          </a:p>
          <a:p>
            <a:pPr marL="0" indent="0" fontAlgn="auto">
              <a:spcAft>
                <a:spcPts val="0"/>
              </a:spcAft>
              <a:buFont typeface="Symbol" pitchFamily="18" charset="2"/>
              <a:buNone/>
              <a:defRPr/>
            </a:pPr>
            <a:r>
              <a:rPr lang="nl-NL" dirty="0"/>
              <a:t>HBD / welvaartsverlies:</a:t>
            </a:r>
          </a:p>
          <a:p>
            <a:pPr marL="0" indent="0" fontAlgn="auto">
              <a:spcAft>
                <a:spcPts val="0"/>
              </a:spcAft>
              <a:buFont typeface="Symbol" pitchFamily="18" charset="2"/>
              <a:buNone/>
              <a:defRPr/>
            </a:pPr>
            <a:r>
              <a:rPr lang="nl-NL" dirty="0"/>
              <a:t>½ x 1 x 1000 = 500</a:t>
            </a:r>
          </a:p>
          <a:p>
            <a:pPr marL="0" indent="0" fontAlgn="auto">
              <a:spcAft>
                <a:spcPts val="0"/>
              </a:spcAft>
              <a:buFont typeface="Symbol" pitchFamily="18" charset="2"/>
              <a:buNone/>
              <a:defRPr/>
            </a:pPr>
            <a:endParaRPr lang="nl-NL" dirty="0"/>
          </a:p>
        </p:txBody>
      </p:sp>
      <p:sp>
        <p:nvSpPr>
          <p:cNvPr id="2" name="Tijdelijke aanduiding voor voettekst 1">
            <a:extLst>
              <a:ext uri="{FF2B5EF4-FFF2-40B4-BE49-F238E27FC236}">
                <a16:creationId xmlns:a16="http://schemas.microsoft.com/office/drawing/2014/main" id="{9ECA90C8-B44A-F445-80F9-5BBCF6EEF092}"/>
              </a:ext>
            </a:extLst>
          </p:cNvPr>
          <p:cNvSpPr>
            <a:spLocks noGrp="1"/>
          </p:cNvSpPr>
          <p:nvPr>
            <p:ph type="ftr" sz="quarter" idx="11"/>
          </p:nvPr>
        </p:nvSpPr>
        <p:spPr/>
        <p:txBody>
          <a:bodyPr/>
          <a:lstStyle/>
          <a:p>
            <a:pPr>
              <a:defRPr/>
            </a:pPr>
            <a:r>
              <a:rPr lang="nl-NL"/>
              <a:t>Economie Integraal vwo (Hans Vermeulen)</a:t>
            </a:r>
            <a:endParaRPr lang="en-US"/>
          </a:p>
        </p:txBody>
      </p:sp>
      <p:sp>
        <p:nvSpPr>
          <p:cNvPr id="16" name="Tijdelijke aanduiding voor dianummer 15">
            <a:extLst>
              <a:ext uri="{FF2B5EF4-FFF2-40B4-BE49-F238E27FC236}">
                <a16:creationId xmlns:a16="http://schemas.microsoft.com/office/drawing/2014/main" id="{6C0DB4F8-5B8F-8745-A37B-A003B6D8E23C}"/>
              </a:ext>
            </a:extLst>
          </p:cNvPr>
          <p:cNvSpPr>
            <a:spLocks noGrp="1"/>
          </p:cNvSpPr>
          <p:nvPr>
            <p:ph type="sldNum" sz="quarter" idx="12"/>
          </p:nvPr>
        </p:nvSpPr>
        <p:spPr>
          <a:xfrm>
            <a:off x="7909545" y="6343649"/>
            <a:ext cx="573161" cy="365125"/>
          </a:xfrm>
        </p:spPr>
        <p:txBody>
          <a:bodyPr/>
          <a:lstStyle/>
          <a:p>
            <a:pPr>
              <a:defRPr/>
            </a:pPr>
            <a:fld id="{ABFD0266-4EFF-4C51-AC49-41D854819F4F}" type="slidenum">
              <a:rPr lang="en-US" smtClean="0"/>
              <a:pPr>
                <a:defRPr/>
              </a:pPr>
              <a:t>5</a:t>
            </a:fld>
            <a:endParaRPr lang="en-US" dirty="0"/>
          </a:p>
        </p:txBody>
      </p:sp>
      <p:sp>
        <p:nvSpPr>
          <p:cNvPr id="61" name="Tekstvak 60">
            <a:extLst>
              <a:ext uri="{FF2B5EF4-FFF2-40B4-BE49-F238E27FC236}">
                <a16:creationId xmlns:a16="http://schemas.microsoft.com/office/drawing/2014/main" id="{77A8C0DB-CFFF-D043-AA33-128C5692F67B}"/>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3">
                                            <p:txEl>
                                              <p:pRg st="4" end="4"/>
                                            </p:txEl>
                                          </p:spTgt>
                                        </p:tgtEl>
                                        <p:attrNameLst>
                                          <p:attrName>style.visibility</p:attrName>
                                        </p:attrNameLst>
                                      </p:cBhvr>
                                      <p:to>
                                        <p:strVal val="visible"/>
                                      </p:to>
                                    </p:set>
                                    <p:animEffect transition="in" filter="fade">
                                      <p:cBhvr>
                                        <p:cTn id="7" dur="500"/>
                                        <p:tgtEl>
                                          <p:spTgt spid="43">
                                            <p:txEl>
                                              <p:pRg st="4" end="4"/>
                                            </p:txEl>
                                          </p:spTgt>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500"/>
                                        <p:tgtEl>
                                          <p:spTgt spid="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43">
                                            <p:txEl>
                                              <p:pRg st="5" end="5"/>
                                            </p:txEl>
                                          </p:spTgt>
                                        </p:tgtEl>
                                        <p:attrNameLst>
                                          <p:attrName>style.visibility</p:attrName>
                                        </p:attrNameLst>
                                      </p:cBhvr>
                                      <p:to>
                                        <p:strVal val="visible"/>
                                      </p:to>
                                    </p:set>
                                    <p:animEffect transition="in" filter="fade">
                                      <p:cBhvr>
                                        <p:cTn id="16" dur="500"/>
                                        <p:tgtEl>
                                          <p:spTgt spid="43">
                                            <p:txEl>
                                              <p:pRg st="5" end="5"/>
                                            </p:txEl>
                                          </p:spTgt>
                                        </p:tgtEl>
                                      </p:cBhvr>
                                    </p:animEffect>
                                  </p:childTnLst>
                                </p:cTn>
                              </p:par>
                            </p:childTnLst>
                          </p:cTn>
                        </p:par>
                        <p:par>
                          <p:cTn id="17" fill="hold" nodeType="afterGroup">
                            <p:stCondLst>
                              <p:cond delay="500"/>
                            </p:stCondLst>
                            <p:childTnLst>
                              <p:par>
                                <p:cTn id="18" presetID="10" presetClass="entr" presetSubtype="0"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500"/>
                                        <p:tgtEl>
                                          <p:spTgt spid="4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43">
                                            <p:txEl>
                                              <p:pRg st="6" end="6"/>
                                            </p:txEl>
                                          </p:spTgt>
                                        </p:tgtEl>
                                        <p:attrNameLst>
                                          <p:attrName>style.visibility</p:attrName>
                                        </p:attrNameLst>
                                      </p:cBhvr>
                                      <p:to>
                                        <p:strVal val="visible"/>
                                      </p:to>
                                    </p:set>
                                    <p:animEffect transition="in" filter="fade">
                                      <p:cBhvr>
                                        <p:cTn id="25" dur="500"/>
                                        <p:tgtEl>
                                          <p:spTgt spid="43">
                                            <p:txEl>
                                              <p:pRg st="6" end="6"/>
                                            </p:txEl>
                                          </p:spTgt>
                                        </p:tgtEl>
                                      </p:cBhvr>
                                    </p:animEffect>
                                  </p:childTnLst>
                                </p:cTn>
                              </p:par>
                            </p:childTnLst>
                          </p:cTn>
                        </p:par>
                        <p:par>
                          <p:cTn id="26" fill="hold" nodeType="afterGroup">
                            <p:stCondLst>
                              <p:cond delay="500"/>
                            </p:stCondLst>
                            <p:childTnLst>
                              <p:par>
                                <p:cTn id="27" presetID="10" presetClass="entr" presetSubtype="0" fill="hold" nodeType="afterEffect">
                                  <p:stCondLst>
                                    <p:cond delay="50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500"/>
                                        <p:tgtEl>
                                          <p:spTgt spid="4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43">
                                            <p:txEl>
                                              <p:pRg st="8" end="8"/>
                                            </p:txEl>
                                          </p:spTgt>
                                        </p:tgtEl>
                                        <p:attrNameLst>
                                          <p:attrName>style.visibility</p:attrName>
                                        </p:attrNameLst>
                                      </p:cBhvr>
                                      <p:to>
                                        <p:strVal val="visible"/>
                                      </p:to>
                                    </p:set>
                                    <p:animEffect transition="in" filter="fade">
                                      <p:cBhvr>
                                        <p:cTn id="34" dur="500"/>
                                        <p:tgtEl>
                                          <p:spTgt spid="43">
                                            <p:txEl>
                                              <p:pRg st="8" end="8"/>
                                            </p:txEl>
                                          </p:spTgt>
                                        </p:tgtEl>
                                      </p:cBhvr>
                                    </p:animEffect>
                                  </p:childTnLst>
                                </p:cTn>
                              </p:par>
                            </p:childTnLst>
                          </p:cTn>
                        </p:par>
                        <p:par>
                          <p:cTn id="35" fill="hold" nodeType="afterGroup">
                            <p:stCondLst>
                              <p:cond delay="500"/>
                            </p:stCondLst>
                            <p:childTnLst>
                              <p:par>
                                <p:cTn id="36" presetID="10" presetClass="entr" presetSubtype="0" fill="hold" nodeType="afterEffect">
                                  <p:stCondLst>
                                    <p:cond delay="0"/>
                                  </p:stCondLst>
                                  <p:childTnLst>
                                    <p:set>
                                      <p:cBhvr>
                                        <p:cTn id="37" dur="1" fill="hold">
                                          <p:stCondLst>
                                            <p:cond delay="0"/>
                                          </p:stCondLst>
                                        </p:cTn>
                                        <p:tgtEl>
                                          <p:spTgt spid="58"/>
                                        </p:tgtEl>
                                        <p:attrNameLst>
                                          <p:attrName>style.visibility</p:attrName>
                                        </p:attrNameLst>
                                      </p:cBhvr>
                                      <p:to>
                                        <p:strVal val="visible"/>
                                      </p:to>
                                    </p:set>
                                    <p:animEffect transition="in" filter="fade">
                                      <p:cBhvr>
                                        <p:cTn id="38" dur="500"/>
                                        <p:tgtEl>
                                          <p:spTgt spid="58"/>
                                        </p:tgtEl>
                                      </p:cBhvr>
                                    </p:animEffect>
                                  </p:childTnLst>
                                </p:cTn>
                              </p:par>
                              <p:par>
                                <p:cTn id="39" presetID="26" presetClass="emph" presetSubtype="0" repeatCount="10000" fill="hold" nodeType="withEffect">
                                  <p:stCondLst>
                                    <p:cond delay="0"/>
                                  </p:stCondLst>
                                  <p:childTnLst>
                                    <p:animEffect transition="out" filter="fade">
                                      <p:cBhvr>
                                        <p:cTn id="40" dur="500" tmFilter="0, 0; .2, .5; .8, .5; 1, 0"/>
                                        <p:tgtEl>
                                          <p:spTgt spid="58"/>
                                        </p:tgtEl>
                                      </p:cBhvr>
                                    </p:animEffect>
                                    <p:animScale>
                                      <p:cBhvr>
                                        <p:cTn id="41" dur="250" autoRev="1" fill="hold"/>
                                        <p:tgtEl>
                                          <p:spTgt spid="58"/>
                                        </p:tgtEl>
                                      </p:cBhvr>
                                      <p:by x="105000" y="105000"/>
                                    </p:animScale>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nodeType="clickEffect">
                                  <p:stCondLst>
                                    <p:cond delay="0"/>
                                  </p:stCondLst>
                                  <p:childTnLst>
                                    <p:set>
                                      <p:cBhvr>
                                        <p:cTn id="45" dur="1" fill="hold">
                                          <p:stCondLst>
                                            <p:cond delay="0"/>
                                          </p:stCondLst>
                                        </p:cTn>
                                        <p:tgtEl>
                                          <p:spTgt spid="43">
                                            <p:txEl>
                                              <p:pRg st="9" end="9"/>
                                            </p:txEl>
                                          </p:spTgt>
                                        </p:tgtEl>
                                        <p:attrNameLst>
                                          <p:attrName>style.visibility</p:attrName>
                                        </p:attrNameLst>
                                      </p:cBhvr>
                                      <p:to>
                                        <p:strVal val="visible"/>
                                      </p:to>
                                    </p:set>
                                    <p:animEffect transition="in" filter="fade">
                                      <p:cBhvr>
                                        <p:cTn id="46" dur="500"/>
                                        <p:tgtEl>
                                          <p:spTgt spid="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a:extLst>
              <a:ext uri="{FF2B5EF4-FFF2-40B4-BE49-F238E27FC236}">
                <a16:creationId xmlns:a16="http://schemas.microsoft.com/office/drawing/2014/main" id="{7F23FEA0-FD95-144D-B28C-EDE6F4C53B17}"/>
              </a:ext>
            </a:extLst>
          </p:cNvPr>
          <p:cNvSpPr>
            <a:spLocks noGrp="1"/>
          </p:cNvSpPr>
          <p:nvPr>
            <p:ph type="ftr" sz="quarter" idx="11"/>
          </p:nvPr>
        </p:nvSpPr>
        <p:spPr/>
        <p:txBody>
          <a:bodyPr/>
          <a:lstStyle/>
          <a:p>
            <a:pPr>
              <a:defRPr/>
            </a:pPr>
            <a:r>
              <a:rPr lang="nl-NL"/>
              <a:t>Economie Integraal vwo (Hans Vermeulen)</a:t>
            </a:r>
            <a:endParaRPr lang="en-US"/>
          </a:p>
        </p:txBody>
      </p:sp>
      <p:sp>
        <p:nvSpPr>
          <p:cNvPr id="6" name="Tijdelijke aanduiding voor dianummer 5">
            <a:extLst>
              <a:ext uri="{FF2B5EF4-FFF2-40B4-BE49-F238E27FC236}">
                <a16:creationId xmlns:a16="http://schemas.microsoft.com/office/drawing/2014/main" id="{B9C02214-B42B-844F-B67F-AB508F2A8679}"/>
              </a:ext>
            </a:extLst>
          </p:cNvPr>
          <p:cNvSpPr>
            <a:spLocks noGrp="1"/>
          </p:cNvSpPr>
          <p:nvPr>
            <p:ph type="sldNum" sz="quarter" idx="12"/>
          </p:nvPr>
        </p:nvSpPr>
        <p:spPr/>
        <p:txBody>
          <a:bodyPr/>
          <a:lstStyle/>
          <a:p>
            <a:pPr>
              <a:defRPr/>
            </a:pPr>
            <a:fld id="{ABFD0266-4EFF-4C51-AC49-41D854819F4F}" type="slidenum">
              <a:rPr lang="en-US" smtClean="0"/>
              <a:pPr>
                <a:defRPr/>
              </a:pPr>
              <a:t>6</a:t>
            </a:fld>
            <a:endParaRPr lang="en-US"/>
          </a:p>
        </p:txBody>
      </p:sp>
      <p:sp>
        <p:nvSpPr>
          <p:cNvPr id="7" name="Tijdelijke aanduiding voor inhoud 2">
            <a:extLst>
              <a:ext uri="{FF2B5EF4-FFF2-40B4-BE49-F238E27FC236}">
                <a16:creationId xmlns:a16="http://schemas.microsoft.com/office/drawing/2014/main" id="{51200513-0DB5-3C49-B537-76644499783D}"/>
              </a:ext>
            </a:extLst>
          </p:cNvPr>
          <p:cNvSpPr txBox="1">
            <a:spLocks/>
          </p:cNvSpPr>
          <p:nvPr/>
        </p:nvSpPr>
        <p:spPr>
          <a:xfrm>
            <a:off x="305751" y="1223544"/>
            <a:ext cx="7408333" cy="4353347"/>
          </a:xfrm>
          <a:prstGeom prst="rect">
            <a:avLst/>
          </a:prstGeom>
        </p:spPr>
        <p:txBody>
          <a:bodyPr>
            <a:normAutofit fontScale="70000" lnSpcReduction="2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fontAlgn="auto">
              <a:spcAft>
                <a:spcPts val="0"/>
              </a:spcAft>
              <a:buFont typeface="Arial" panose="020B0604020202020204" pitchFamily="34" charset="0"/>
              <a:buNone/>
            </a:pPr>
            <a:r>
              <a:rPr lang="nl-NL" sz="2800" dirty="0"/>
              <a:t>Een extern effect is</a:t>
            </a:r>
          </a:p>
          <a:p>
            <a:pPr lvl="1" fontAlgn="auto">
              <a:spcAft>
                <a:spcPts val="0"/>
              </a:spcAft>
              <a:buFont typeface="Wingdings" pitchFamily="2" charset="2"/>
              <a:buChar char="Ø"/>
            </a:pPr>
            <a:r>
              <a:rPr lang="nl-NL" sz="2400" dirty="0"/>
              <a:t>een onbedoelde bijwerking van consumptie of productie die door een ander dan de veroorzaker wordt ervaren</a:t>
            </a:r>
          </a:p>
          <a:p>
            <a:pPr marL="57150" indent="0" fontAlgn="auto">
              <a:spcAft>
                <a:spcPts val="0"/>
              </a:spcAft>
              <a:buFont typeface="Arial" panose="020B0604020202020204" pitchFamily="34" charset="0"/>
              <a:buNone/>
            </a:pPr>
            <a:endParaRPr lang="nl-NL" sz="2800" dirty="0"/>
          </a:p>
          <a:p>
            <a:pPr marL="57150" indent="0" fontAlgn="auto">
              <a:spcAft>
                <a:spcPts val="0"/>
              </a:spcAft>
              <a:buFont typeface="Arial" panose="020B0604020202020204" pitchFamily="34" charset="0"/>
              <a:buNone/>
            </a:pPr>
            <a:r>
              <a:rPr lang="nl-NL" sz="2800" dirty="0"/>
              <a:t>Bijvoorbeeld:</a:t>
            </a:r>
          </a:p>
          <a:p>
            <a:pPr marL="914400" lvl="1" indent="-457200" fontAlgn="auto">
              <a:spcAft>
                <a:spcPts val="0"/>
              </a:spcAft>
              <a:buFont typeface="Wingdings" pitchFamily="2" charset="2"/>
              <a:buChar char="ü"/>
            </a:pPr>
            <a:r>
              <a:rPr lang="nl-NL" sz="2400" dirty="0"/>
              <a:t>luchtvervuiling bij afvalverbranding (-)</a:t>
            </a:r>
          </a:p>
          <a:p>
            <a:pPr marL="914400" lvl="1" indent="-457200" fontAlgn="auto">
              <a:spcAft>
                <a:spcPts val="0"/>
              </a:spcAft>
              <a:buFont typeface="Wingdings" pitchFamily="2" charset="2"/>
              <a:buChar char="ü"/>
            </a:pPr>
            <a:r>
              <a:rPr lang="nl-NL" sz="2400" dirty="0"/>
              <a:t>geluidsoverlast van luchtverkeer (-)</a:t>
            </a:r>
          </a:p>
          <a:p>
            <a:pPr marL="914400" lvl="1" indent="-457200" fontAlgn="auto">
              <a:spcAft>
                <a:spcPts val="0"/>
              </a:spcAft>
              <a:buFont typeface="Wingdings" pitchFamily="2" charset="2"/>
              <a:buChar char="ü"/>
            </a:pPr>
            <a:r>
              <a:rPr lang="nl-NL" sz="2400" dirty="0"/>
              <a:t>goed onderhouden woningen in toeristische gebieden (+)</a:t>
            </a:r>
          </a:p>
          <a:p>
            <a:pPr marL="914400" lvl="1" indent="-457200" fontAlgn="auto">
              <a:spcAft>
                <a:spcPts val="0"/>
              </a:spcAft>
              <a:buFont typeface="Wingdings" pitchFamily="2" charset="2"/>
              <a:buChar char="ü"/>
            </a:pPr>
            <a:endParaRPr lang="nl-NL" sz="2400" dirty="0"/>
          </a:p>
          <a:p>
            <a:pPr lvl="1" fontAlgn="auto">
              <a:spcAft>
                <a:spcPts val="0"/>
              </a:spcAft>
              <a:buFont typeface="Wingdings" pitchFamily="2" charset="2"/>
              <a:buChar char="v"/>
            </a:pPr>
            <a:r>
              <a:rPr lang="nl-NL" sz="2400" dirty="0"/>
              <a:t>bij een positieve ervaring leidt het tot extra welvaart</a:t>
            </a:r>
          </a:p>
          <a:p>
            <a:pPr lvl="1" fontAlgn="auto">
              <a:spcAft>
                <a:spcPts val="0"/>
              </a:spcAft>
              <a:buFont typeface="Wingdings" pitchFamily="2" charset="2"/>
              <a:buChar char="v"/>
            </a:pPr>
            <a:r>
              <a:rPr lang="nl-NL" sz="2400" dirty="0"/>
              <a:t>bij een negatieve ervaring gaat het ten koste van de welvaart</a:t>
            </a:r>
          </a:p>
          <a:p>
            <a:pPr marL="914400" lvl="1" indent="-457200" fontAlgn="auto">
              <a:spcAft>
                <a:spcPts val="0"/>
              </a:spcAft>
              <a:buFont typeface="Wingdings" pitchFamily="2" charset="2"/>
              <a:buChar char="ü"/>
            </a:pPr>
            <a:endParaRPr lang="nl-NL" sz="2400" dirty="0"/>
          </a:p>
        </p:txBody>
      </p:sp>
      <p:sp>
        <p:nvSpPr>
          <p:cNvPr id="8" name="Titel 1">
            <a:extLst>
              <a:ext uri="{FF2B5EF4-FFF2-40B4-BE49-F238E27FC236}">
                <a16:creationId xmlns:a16="http://schemas.microsoft.com/office/drawing/2014/main" id="{3B12C889-E7C4-5442-AA6F-84B316BAE821}"/>
              </a:ext>
            </a:extLst>
          </p:cNvPr>
          <p:cNvSpPr txBox="1">
            <a:spLocks/>
          </p:cNvSpPr>
          <p:nvPr/>
        </p:nvSpPr>
        <p:spPr>
          <a:xfrm>
            <a:off x="457200" y="553868"/>
            <a:ext cx="8229600" cy="498868"/>
          </a:xfrm>
          <a:prstGeom prst="rect">
            <a:avLst/>
          </a:prstGeom>
        </p:spPr>
        <p:txBody>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fontAlgn="auto">
              <a:spcAft>
                <a:spcPts val="0"/>
              </a:spcAft>
            </a:pPr>
            <a:r>
              <a:rPr lang="nl-NL" sz="2400" dirty="0"/>
              <a:t>Extern effect</a:t>
            </a:r>
          </a:p>
        </p:txBody>
      </p:sp>
      <p:pic>
        <p:nvPicPr>
          <p:cNvPr id="9" name="Afbeelding 8">
            <a:extLst>
              <a:ext uri="{FF2B5EF4-FFF2-40B4-BE49-F238E27FC236}">
                <a16:creationId xmlns:a16="http://schemas.microsoft.com/office/drawing/2014/main" id="{4A56CE2B-98CB-8448-9196-5307C7D5A8D4}"/>
              </a:ext>
            </a:extLst>
          </p:cNvPr>
          <p:cNvPicPr>
            <a:picLocks noChangeAspect="1"/>
          </p:cNvPicPr>
          <p:nvPr/>
        </p:nvPicPr>
        <p:blipFill>
          <a:blip r:embed="rId2"/>
          <a:stretch>
            <a:fillRect/>
          </a:stretch>
        </p:blipFill>
        <p:spPr>
          <a:xfrm>
            <a:off x="6604248" y="2276872"/>
            <a:ext cx="2539752" cy="1432681"/>
          </a:xfrm>
          <a:prstGeom prst="rect">
            <a:avLst/>
          </a:prstGeom>
        </p:spPr>
      </p:pic>
      <p:sp>
        <p:nvSpPr>
          <p:cNvPr id="10" name="Tekstvak 9">
            <a:extLst>
              <a:ext uri="{FF2B5EF4-FFF2-40B4-BE49-F238E27FC236}">
                <a16:creationId xmlns:a16="http://schemas.microsoft.com/office/drawing/2014/main" id="{AB2E3E2B-6DA4-2B4C-8F9E-F799E989B7EB}"/>
              </a:ext>
            </a:extLst>
          </p:cNvPr>
          <p:cNvSpPr txBox="1"/>
          <p:nvPr/>
        </p:nvSpPr>
        <p:spPr>
          <a:xfrm>
            <a:off x="2961556" y="16697"/>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11628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75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fade">
                                      <p:cBhvr>
                                        <p:cTn id="15" dur="500"/>
                                        <p:tgtEl>
                                          <p:spTgt spid="7">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animEffect transition="in" filter="fade">
                                      <p:cBhvr>
                                        <p:cTn id="20" dur="500"/>
                                        <p:tgtEl>
                                          <p:spTgt spid="7">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500"/>
                                        <p:tgtEl>
                                          <p:spTgt spid="7">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7">
                                            <p:txEl>
                                              <p:pRg st="6" end="6"/>
                                            </p:txEl>
                                          </p:spTgt>
                                        </p:tgtEl>
                                        <p:attrNameLst>
                                          <p:attrName>style.visibility</p:attrName>
                                        </p:attrNameLst>
                                      </p:cBhvr>
                                      <p:to>
                                        <p:strVal val="visible"/>
                                      </p:to>
                                    </p:set>
                                    <p:animEffect transition="in" filter="fade">
                                      <p:cBhvr>
                                        <p:cTn id="36" dur="500"/>
                                        <p:tgtEl>
                                          <p:spTgt spid="7">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7">
                                            <p:txEl>
                                              <p:pRg st="8" end="8"/>
                                            </p:txEl>
                                          </p:spTgt>
                                        </p:tgtEl>
                                        <p:attrNameLst>
                                          <p:attrName>style.visibility</p:attrName>
                                        </p:attrNameLst>
                                      </p:cBhvr>
                                      <p:to>
                                        <p:strVal val="visible"/>
                                      </p:to>
                                    </p:set>
                                    <p:animEffect transition="in" filter="fade">
                                      <p:cBhvr>
                                        <p:cTn id="41" dur="500"/>
                                        <p:tgtEl>
                                          <p:spTgt spid="7">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7">
                                            <p:txEl>
                                              <p:pRg st="9" end="9"/>
                                            </p:txEl>
                                          </p:spTgt>
                                        </p:tgtEl>
                                        <p:attrNameLst>
                                          <p:attrName>style.visibility</p:attrName>
                                        </p:attrNameLst>
                                      </p:cBhvr>
                                      <p:to>
                                        <p:strVal val="visible"/>
                                      </p:to>
                                    </p:set>
                                    <p:animEffect transition="in" filter="fade">
                                      <p:cBhvr>
                                        <p:cTn id="46"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CC6DF2D4-3801-EE48-9725-D061897A7774}"/>
              </a:ext>
            </a:extLst>
          </p:cNvPr>
          <p:cNvSpPr>
            <a:spLocks noGrp="1"/>
          </p:cNvSpPr>
          <p:nvPr>
            <p:ph type="ftr" sz="quarter" idx="11"/>
          </p:nvPr>
        </p:nvSpPr>
        <p:spPr>
          <a:xfrm>
            <a:off x="421470" y="6154547"/>
            <a:ext cx="5004665" cy="365125"/>
          </a:xfrm>
        </p:spPr>
        <p:txBody>
          <a:bodyPr/>
          <a:lstStyle/>
          <a:p>
            <a:pPr>
              <a:defRPr/>
            </a:pPr>
            <a:r>
              <a:rPr lang="nl-NL" dirty="0"/>
              <a:t>Economie Integraal vwo (Hans Vermeulen)</a:t>
            </a:r>
            <a:endParaRPr lang="en-US" dirty="0"/>
          </a:p>
        </p:txBody>
      </p:sp>
      <p:sp>
        <p:nvSpPr>
          <p:cNvPr id="3" name="Tijdelijke aanduiding voor dianummer 2">
            <a:extLst>
              <a:ext uri="{FF2B5EF4-FFF2-40B4-BE49-F238E27FC236}">
                <a16:creationId xmlns:a16="http://schemas.microsoft.com/office/drawing/2014/main" id="{A671EE2A-787C-7E46-9A63-57DD806A56FA}"/>
              </a:ext>
            </a:extLst>
          </p:cNvPr>
          <p:cNvSpPr>
            <a:spLocks noGrp="1"/>
          </p:cNvSpPr>
          <p:nvPr>
            <p:ph type="sldNum" sz="quarter" idx="12"/>
          </p:nvPr>
        </p:nvSpPr>
        <p:spPr/>
        <p:txBody>
          <a:bodyPr/>
          <a:lstStyle/>
          <a:p>
            <a:pPr>
              <a:defRPr/>
            </a:pPr>
            <a:fld id="{3A8C5C45-F31E-4826-94E5-0AFCA01450F3}" type="slidenum">
              <a:rPr lang="en-US" smtClean="0"/>
              <a:pPr>
                <a:defRPr/>
              </a:pPr>
              <a:t>7</a:t>
            </a:fld>
            <a:endParaRPr lang="en-US"/>
          </a:p>
        </p:txBody>
      </p:sp>
      <p:sp>
        <p:nvSpPr>
          <p:cNvPr id="4" name="Tijdelijke aanduiding voor inhoud 2">
            <a:extLst>
              <a:ext uri="{FF2B5EF4-FFF2-40B4-BE49-F238E27FC236}">
                <a16:creationId xmlns:a16="http://schemas.microsoft.com/office/drawing/2014/main" id="{2593A9E1-4039-3041-A885-FDA699DFC974}"/>
              </a:ext>
            </a:extLst>
          </p:cNvPr>
          <p:cNvSpPr txBox="1">
            <a:spLocks/>
          </p:cNvSpPr>
          <p:nvPr/>
        </p:nvSpPr>
        <p:spPr>
          <a:xfrm>
            <a:off x="430869" y="1124744"/>
            <a:ext cx="7408333" cy="4896544"/>
          </a:xfrm>
          <a:prstGeom prst="rect">
            <a:avLst/>
          </a:prstGeom>
        </p:spPr>
        <p:txBody>
          <a:bodyPr>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fontAlgn="auto">
              <a:lnSpc>
                <a:spcPct val="100000"/>
              </a:lnSpc>
              <a:spcAft>
                <a:spcPts val="0"/>
              </a:spcAft>
              <a:buFont typeface="Arial" panose="020B0604020202020204" pitchFamily="34" charset="0"/>
              <a:buNone/>
            </a:pPr>
            <a:r>
              <a:rPr lang="nl-NL" sz="2400" cap="none" dirty="0"/>
              <a:t>Omdat de veroorzaker er geen last van heeft, zijn de externe effecten niet in de prijs verrekend.</a:t>
            </a:r>
          </a:p>
          <a:p>
            <a:pPr marL="0" indent="0" fontAlgn="auto">
              <a:lnSpc>
                <a:spcPct val="100000"/>
              </a:lnSpc>
              <a:spcAft>
                <a:spcPts val="0"/>
              </a:spcAft>
              <a:buFont typeface="Arial" panose="020B0604020202020204" pitchFamily="34" charset="0"/>
              <a:buNone/>
            </a:pPr>
            <a:r>
              <a:rPr lang="nl-NL" sz="2400" cap="none" dirty="0"/>
              <a:t>Voorbeeld: (</a:t>
            </a:r>
            <a:r>
              <a:rPr lang="nl-NL" sz="2400" cap="none" dirty="0" err="1"/>
              <a:t>geluids</a:t>
            </a:r>
            <a:r>
              <a:rPr lang="nl-NL" sz="2400" cap="none" dirty="0"/>
              <a:t>)overlast van vliegtuigen</a:t>
            </a:r>
          </a:p>
          <a:p>
            <a:pPr lvl="1" fontAlgn="auto">
              <a:lnSpc>
                <a:spcPct val="100000"/>
              </a:lnSpc>
              <a:spcAft>
                <a:spcPts val="0"/>
              </a:spcAft>
              <a:buFontTx/>
              <a:buChar char="-"/>
            </a:pPr>
            <a:r>
              <a:rPr lang="nl-NL" sz="2400" cap="none" dirty="0"/>
              <a:t>Plaatsing dubbelglas in huizen</a:t>
            </a:r>
          </a:p>
          <a:p>
            <a:pPr lvl="1" fontAlgn="auto">
              <a:lnSpc>
                <a:spcPct val="100000"/>
              </a:lnSpc>
              <a:spcAft>
                <a:spcPts val="0"/>
              </a:spcAft>
              <a:buFontTx/>
              <a:buChar char="-"/>
            </a:pPr>
            <a:r>
              <a:rPr lang="nl-NL" sz="2400" cap="none" dirty="0"/>
              <a:t>Slechte nachtrust bewoners</a:t>
            </a:r>
          </a:p>
          <a:p>
            <a:pPr lvl="1" fontAlgn="auto">
              <a:lnSpc>
                <a:spcPct val="100000"/>
              </a:lnSpc>
              <a:spcAft>
                <a:spcPts val="0"/>
              </a:spcAft>
              <a:buFontTx/>
              <a:buChar char="-"/>
            </a:pPr>
            <a:r>
              <a:rPr lang="nl-NL" sz="2400" cap="none" dirty="0"/>
              <a:t>Dode vogels door botsing met vliegtuigen</a:t>
            </a:r>
          </a:p>
          <a:p>
            <a:pPr marL="0" indent="0" fontAlgn="auto">
              <a:lnSpc>
                <a:spcPct val="100000"/>
              </a:lnSpc>
              <a:spcAft>
                <a:spcPts val="0"/>
              </a:spcAft>
              <a:buFont typeface="Arial" panose="020B0604020202020204" pitchFamily="34" charset="0"/>
              <a:buNone/>
            </a:pPr>
            <a:r>
              <a:rPr lang="nl-NL" sz="2400" cap="none" dirty="0"/>
              <a:t>Omdat zowel de luchtvaartmaatschappij als de klant geen last hebben van genoemde effecten is er geen reden om de prijs van een vliegticket aan te passen!</a:t>
            </a:r>
          </a:p>
          <a:p>
            <a:pPr marL="0" indent="0" fontAlgn="auto">
              <a:lnSpc>
                <a:spcPct val="100000"/>
              </a:lnSpc>
              <a:spcAft>
                <a:spcPts val="0"/>
              </a:spcAft>
              <a:buFont typeface="Arial" panose="020B0604020202020204" pitchFamily="34" charset="0"/>
              <a:buNone/>
            </a:pPr>
            <a:endParaRPr lang="nl-NL" sz="2400" cap="none" dirty="0"/>
          </a:p>
          <a:p>
            <a:pPr marL="0" indent="0" algn="ctr" fontAlgn="auto">
              <a:lnSpc>
                <a:spcPct val="100000"/>
              </a:lnSpc>
              <a:spcAft>
                <a:spcPts val="0"/>
              </a:spcAft>
              <a:buFont typeface="Arial" panose="020B0604020202020204" pitchFamily="34" charset="0"/>
              <a:buNone/>
            </a:pPr>
            <a:r>
              <a:rPr lang="nl-NL" sz="2400" b="1" cap="none" dirty="0">
                <a:solidFill>
                  <a:srgbClr val="C00000"/>
                </a:solidFill>
              </a:rPr>
              <a:t>Blijft de rekening dan onbetaald?</a:t>
            </a:r>
          </a:p>
        </p:txBody>
      </p:sp>
      <p:sp>
        <p:nvSpPr>
          <p:cNvPr id="5" name="Titel 1">
            <a:extLst>
              <a:ext uri="{FF2B5EF4-FFF2-40B4-BE49-F238E27FC236}">
                <a16:creationId xmlns:a16="http://schemas.microsoft.com/office/drawing/2014/main" id="{F62274A8-C7DC-5F42-998C-1F152E167C1D}"/>
              </a:ext>
            </a:extLst>
          </p:cNvPr>
          <p:cNvSpPr txBox="1">
            <a:spLocks/>
          </p:cNvSpPr>
          <p:nvPr/>
        </p:nvSpPr>
        <p:spPr>
          <a:xfrm>
            <a:off x="421470" y="691231"/>
            <a:ext cx="8229600" cy="502912"/>
          </a:xfrm>
          <a:prstGeom prst="rect">
            <a:avLst/>
          </a:prstGeom>
        </p:spPr>
        <p:txBody>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fontAlgn="auto">
              <a:spcAft>
                <a:spcPts val="0"/>
              </a:spcAft>
            </a:pPr>
            <a:r>
              <a:rPr lang="nl-NL" sz="2400" dirty="0"/>
              <a:t>Een onbetaalde rekening?</a:t>
            </a:r>
          </a:p>
        </p:txBody>
      </p:sp>
      <p:pic>
        <p:nvPicPr>
          <p:cNvPr id="6" name="Picture 2">
            <a:extLst>
              <a:ext uri="{FF2B5EF4-FFF2-40B4-BE49-F238E27FC236}">
                <a16:creationId xmlns:a16="http://schemas.microsoft.com/office/drawing/2014/main" id="{7F39A077-EBB5-F346-8D8E-3DE0C47EF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2564904"/>
            <a:ext cx="2592288" cy="1080120"/>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kstvak 6">
            <a:extLst>
              <a:ext uri="{FF2B5EF4-FFF2-40B4-BE49-F238E27FC236}">
                <a16:creationId xmlns:a16="http://schemas.microsoft.com/office/drawing/2014/main" id="{51AE0627-E668-574E-824A-C1638C49E007}"/>
              </a:ext>
            </a:extLst>
          </p:cNvPr>
          <p:cNvSpPr txBox="1"/>
          <p:nvPr/>
        </p:nvSpPr>
        <p:spPr>
          <a:xfrm>
            <a:off x="3563888" y="188640"/>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297363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50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50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500"/>
                                        <p:tgtEl>
                                          <p:spTgt spid="4">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50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50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50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fade">
                                      <p:cBhvr>
                                        <p:cTn id="31" dur="500"/>
                                        <p:tgtEl>
                                          <p:spTgt spid="4">
                                            <p:txEl>
                                              <p:pRg st="7" end="7"/>
                                            </p:txEl>
                                          </p:spTgt>
                                        </p:tgtEl>
                                      </p:cBhvr>
                                    </p:animEffect>
                                  </p:childTnLst>
                                </p:cTn>
                              </p:par>
                            </p:childTnLst>
                          </p:cTn>
                        </p:par>
                        <p:par>
                          <p:cTn id="32" fill="hold">
                            <p:stCondLst>
                              <p:cond delay="7000"/>
                            </p:stCondLst>
                            <p:childTnLst>
                              <p:par>
                                <p:cTn id="33" presetID="10" presetClass="entr" presetSubtype="0" fill="hold" nodeType="afterEffect">
                                  <p:stCondLst>
                                    <p:cond delay="50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E9CF590D-DA57-FC46-B722-80B353C2FA5B}"/>
              </a:ext>
            </a:extLst>
          </p:cNvPr>
          <p:cNvSpPr>
            <a:spLocks noGrp="1"/>
          </p:cNvSpPr>
          <p:nvPr>
            <p:ph type="ftr" sz="quarter" idx="11"/>
          </p:nvPr>
        </p:nvSpPr>
        <p:spPr/>
        <p:txBody>
          <a:bodyPr/>
          <a:lstStyle/>
          <a:p>
            <a:pPr>
              <a:defRPr/>
            </a:pPr>
            <a:r>
              <a:rPr lang="nl-NL"/>
              <a:t>Economie Integraal vwo (Hans Vermeulen)</a:t>
            </a:r>
            <a:endParaRPr lang="en-US"/>
          </a:p>
        </p:txBody>
      </p:sp>
      <p:sp>
        <p:nvSpPr>
          <p:cNvPr id="3" name="Tijdelijke aanduiding voor dianummer 2">
            <a:extLst>
              <a:ext uri="{FF2B5EF4-FFF2-40B4-BE49-F238E27FC236}">
                <a16:creationId xmlns:a16="http://schemas.microsoft.com/office/drawing/2014/main" id="{2BEBC54E-D483-E64E-908F-BA845715137C}"/>
              </a:ext>
            </a:extLst>
          </p:cNvPr>
          <p:cNvSpPr>
            <a:spLocks noGrp="1"/>
          </p:cNvSpPr>
          <p:nvPr>
            <p:ph type="sldNum" sz="quarter" idx="12"/>
          </p:nvPr>
        </p:nvSpPr>
        <p:spPr/>
        <p:txBody>
          <a:bodyPr/>
          <a:lstStyle/>
          <a:p>
            <a:pPr>
              <a:defRPr/>
            </a:pPr>
            <a:fld id="{3A8C5C45-F31E-4826-94E5-0AFCA01450F3}" type="slidenum">
              <a:rPr lang="en-US" smtClean="0"/>
              <a:pPr>
                <a:defRPr/>
              </a:pPr>
              <a:t>8</a:t>
            </a:fld>
            <a:endParaRPr lang="en-US"/>
          </a:p>
        </p:txBody>
      </p:sp>
      <p:sp>
        <p:nvSpPr>
          <p:cNvPr id="4" name="Tijdelijke aanduiding voor inhoud 2">
            <a:extLst>
              <a:ext uri="{FF2B5EF4-FFF2-40B4-BE49-F238E27FC236}">
                <a16:creationId xmlns:a16="http://schemas.microsoft.com/office/drawing/2014/main" id="{47C0103A-BF13-6348-9539-10CFF3CC93B9}"/>
              </a:ext>
            </a:extLst>
          </p:cNvPr>
          <p:cNvSpPr txBox="1">
            <a:spLocks/>
          </p:cNvSpPr>
          <p:nvPr/>
        </p:nvSpPr>
        <p:spPr>
          <a:xfrm>
            <a:off x="867833" y="1707517"/>
            <a:ext cx="7408333" cy="3993307"/>
          </a:xfrm>
          <a:prstGeom prst="rect">
            <a:avLst/>
          </a:prstGeom>
        </p:spPr>
        <p:txBody>
          <a:bodyPr>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576263" indent="-576263" fontAlgn="auto">
              <a:spcAft>
                <a:spcPts val="0"/>
              </a:spcAft>
            </a:pPr>
            <a:r>
              <a:rPr lang="nl-NL" dirty="0"/>
              <a:t>Voor een deel komen de kosten (in harde euro’s) bij de belastingbetaler/overheid</a:t>
            </a:r>
          </a:p>
          <a:p>
            <a:pPr lvl="1" indent="-576263" fontAlgn="auto">
              <a:spcAft>
                <a:spcPts val="0"/>
              </a:spcAft>
            </a:pPr>
            <a:r>
              <a:rPr lang="nl-NL" dirty="0"/>
              <a:t>subsidie dubbel glas</a:t>
            </a:r>
          </a:p>
          <a:p>
            <a:pPr marL="576263" indent="-576263" fontAlgn="auto">
              <a:spcAft>
                <a:spcPts val="0"/>
              </a:spcAft>
            </a:pPr>
            <a:r>
              <a:rPr lang="nl-NL" dirty="0"/>
              <a:t>Voor een deel komen de kosten (waardering ongemak) bij de burgers</a:t>
            </a:r>
          </a:p>
          <a:p>
            <a:pPr lvl="1" indent="-576263" fontAlgn="auto">
              <a:spcAft>
                <a:spcPts val="0"/>
              </a:spcAft>
            </a:pPr>
            <a:r>
              <a:rPr lang="nl-NL" dirty="0"/>
              <a:t>slaapgebrek</a:t>
            </a:r>
          </a:p>
          <a:p>
            <a:pPr marL="576263" indent="-576263" fontAlgn="auto">
              <a:spcAft>
                <a:spcPts val="0"/>
              </a:spcAft>
            </a:pPr>
            <a:r>
              <a:rPr lang="nl-NL" dirty="0"/>
              <a:t>Voor een deel is het welvaartsverlies nóg ontastbaarder</a:t>
            </a:r>
          </a:p>
          <a:p>
            <a:pPr lvl="1" indent="-576263" fontAlgn="auto">
              <a:spcAft>
                <a:spcPts val="0"/>
              </a:spcAft>
            </a:pPr>
            <a:r>
              <a:rPr lang="nl-NL" dirty="0"/>
              <a:t>dode vogels / minder vogels</a:t>
            </a:r>
          </a:p>
        </p:txBody>
      </p:sp>
      <p:sp>
        <p:nvSpPr>
          <p:cNvPr id="5" name="Titel 1">
            <a:extLst>
              <a:ext uri="{FF2B5EF4-FFF2-40B4-BE49-F238E27FC236}">
                <a16:creationId xmlns:a16="http://schemas.microsoft.com/office/drawing/2014/main" id="{40F80EDB-4AAA-EB4C-A579-30612D5E034C}"/>
              </a:ext>
            </a:extLst>
          </p:cNvPr>
          <p:cNvSpPr txBox="1">
            <a:spLocks/>
          </p:cNvSpPr>
          <p:nvPr/>
        </p:nvSpPr>
        <p:spPr>
          <a:xfrm>
            <a:off x="457200" y="908721"/>
            <a:ext cx="8229600" cy="504056"/>
          </a:xfrm>
          <a:prstGeom prst="rect">
            <a:avLst/>
          </a:prstGeom>
        </p:spPr>
        <p:txBody>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fontAlgn="auto">
              <a:spcAft>
                <a:spcPts val="0"/>
              </a:spcAft>
            </a:pPr>
            <a:r>
              <a:rPr lang="nl-NL" sz="2400" dirty="0"/>
              <a:t>Maatschappelijke kosten</a:t>
            </a:r>
          </a:p>
        </p:txBody>
      </p:sp>
      <p:sp>
        <p:nvSpPr>
          <p:cNvPr id="6" name="Tekstvak 5">
            <a:extLst>
              <a:ext uri="{FF2B5EF4-FFF2-40B4-BE49-F238E27FC236}">
                <a16:creationId xmlns:a16="http://schemas.microsoft.com/office/drawing/2014/main" id="{D79C06E2-AB13-5845-878C-471B4F63E411}"/>
              </a:ext>
            </a:extLst>
          </p:cNvPr>
          <p:cNvSpPr txBox="1"/>
          <p:nvPr/>
        </p:nvSpPr>
        <p:spPr>
          <a:xfrm>
            <a:off x="2843808" y="116632"/>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390739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a:extLst>
              <a:ext uri="{FF2B5EF4-FFF2-40B4-BE49-F238E27FC236}">
                <a16:creationId xmlns:a16="http://schemas.microsoft.com/office/drawing/2014/main" id="{5F2659B3-8433-0C43-BAC6-A32433055740}"/>
              </a:ext>
            </a:extLst>
          </p:cNvPr>
          <p:cNvSpPr>
            <a:spLocks noGrp="1"/>
          </p:cNvSpPr>
          <p:nvPr>
            <p:ph type="ftr" sz="quarter" idx="11"/>
          </p:nvPr>
        </p:nvSpPr>
        <p:spPr/>
        <p:txBody>
          <a:bodyPr/>
          <a:lstStyle/>
          <a:p>
            <a:pPr>
              <a:defRPr/>
            </a:pPr>
            <a:r>
              <a:rPr lang="nl-NL"/>
              <a:t>Economie Integraal vwo (Hans Vermeulen)</a:t>
            </a:r>
            <a:endParaRPr lang="en-US"/>
          </a:p>
        </p:txBody>
      </p:sp>
      <p:sp>
        <p:nvSpPr>
          <p:cNvPr id="3" name="Tijdelijke aanduiding voor dianummer 2">
            <a:extLst>
              <a:ext uri="{FF2B5EF4-FFF2-40B4-BE49-F238E27FC236}">
                <a16:creationId xmlns:a16="http://schemas.microsoft.com/office/drawing/2014/main" id="{B3173535-B52A-7241-9A9A-2D351BFB6286}"/>
              </a:ext>
            </a:extLst>
          </p:cNvPr>
          <p:cNvSpPr>
            <a:spLocks noGrp="1"/>
          </p:cNvSpPr>
          <p:nvPr>
            <p:ph type="sldNum" sz="quarter" idx="12"/>
          </p:nvPr>
        </p:nvSpPr>
        <p:spPr/>
        <p:txBody>
          <a:bodyPr/>
          <a:lstStyle/>
          <a:p>
            <a:pPr>
              <a:defRPr/>
            </a:pPr>
            <a:fld id="{3A8C5C45-F31E-4826-94E5-0AFCA01450F3}" type="slidenum">
              <a:rPr lang="en-US" smtClean="0"/>
              <a:pPr>
                <a:defRPr/>
              </a:pPr>
              <a:t>9</a:t>
            </a:fld>
            <a:endParaRPr lang="en-US"/>
          </a:p>
        </p:txBody>
      </p:sp>
      <p:sp>
        <p:nvSpPr>
          <p:cNvPr id="4" name="Tijdelijke aanduiding voor inhoud 2">
            <a:extLst>
              <a:ext uri="{FF2B5EF4-FFF2-40B4-BE49-F238E27FC236}">
                <a16:creationId xmlns:a16="http://schemas.microsoft.com/office/drawing/2014/main" id="{9E295065-346D-C841-8BD8-F947407F2D53}"/>
              </a:ext>
            </a:extLst>
          </p:cNvPr>
          <p:cNvSpPr txBox="1">
            <a:spLocks/>
          </p:cNvSpPr>
          <p:nvPr/>
        </p:nvSpPr>
        <p:spPr>
          <a:xfrm>
            <a:off x="763756" y="2276743"/>
            <a:ext cx="7408333" cy="2703468"/>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fontAlgn="auto">
              <a:spcAft>
                <a:spcPts val="0"/>
              </a:spcAft>
            </a:pPr>
            <a:r>
              <a:rPr lang="nl-NL" dirty="0"/>
              <a:t>De overheid kan proberen de kosten in de prijs te krijgen</a:t>
            </a:r>
          </a:p>
          <a:p>
            <a:pPr lvl="1" fontAlgn="auto">
              <a:spcAft>
                <a:spcPts val="0"/>
              </a:spcAft>
            </a:pPr>
            <a:r>
              <a:rPr lang="nl-NL" dirty="0"/>
              <a:t>door extra ‘overlastbelasting’ op vliegticket (milieuheffing)</a:t>
            </a:r>
          </a:p>
          <a:p>
            <a:pPr lvl="1" fontAlgn="auto">
              <a:spcAft>
                <a:spcPts val="0"/>
              </a:spcAft>
            </a:pPr>
            <a:r>
              <a:rPr lang="nl-NL" dirty="0"/>
              <a:t>door luchthavens te verplichten om de kosten van het isoleren van woningen te betalen</a:t>
            </a:r>
          </a:p>
          <a:p>
            <a:pPr lvl="1" fontAlgn="auto">
              <a:spcAft>
                <a:spcPts val="0"/>
              </a:spcAft>
            </a:pPr>
            <a:r>
              <a:rPr lang="nl-NL" dirty="0" err="1"/>
              <a:t>enz</a:t>
            </a:r>
            <a:r>
              <a:rPr lang="nl-NL" dirty="0"/>
              <a:t>…</a:t>
            </a:r>
          </a:p>
          <a:p>
            <a:pPr fontAlgn="auto">
              <a:spcAft>
                <a:spcPts val="0"/>
              </a:spcAft>
            </a:pPr>
            <a:r>
              <a:rPr lang="nl-NL" dirty="0"/>
              <a:t>Zo worden maatschappelijke kosten weer private kosten</a:t>
            </a:r>
          </a:p>
        </p:txBody>
      </p:sp>
      <p:sp>
        <p:nvSpPr>
          <p:cNvPr id="5" name="Titel 1">
            <a:extLst>
              <a:ext uri="{FF2B5EF4-FFF2-40B4-BE49-F238E27FC236}">
                <a16:creationId xmlns:a16="http://schemas.microsoft.com/office/drawing/2014/main" id="{F033CE06-4799-2D4D-A9E8-5CBA7FC9B4F9}"/>
              </a:ext>
            </a:extLst>
          </p:cNvPr>
          <p:cNvSpPr txBox="1">
            <a:spLocks/>
          </p:cNvSpPr>
          <p:nvPr/>
        </p:nvSpPr>
        <p:spPr>
          <a:xfrm>
            <a:off x="457200" y="1052736"/>
            <a:ext cx="8229600" cy="538319"/>
          </a:xfrm>
          <a:prstGeom prst="rect">
            <a:avLst/>
          </a:prstGeom>
        </p:spPr>
        <p:txBody>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fontAlgn="auto">
              <a:spcAft>
                <a:spcPts val="0"/>
              </a:spcAft>
            </a:pPr>
            <a:r>
              <a:rPr lang="nl-NL" sz="2400" dirty="0"/>
              <a:t>Naar private kosten</a:t>
            </a:r>
          </a:p>
        </p:txBody>
      </p:sp>
      <p:pic>
        <p:nvPicPr>
          <p:cNvPr id="6" name="Picture 2">
            <a:extLst>
              <a:ext uri="{FF2B5EF4-FFF2-40B4-BE49-F238E27FC236}">
                <a16:creationId xmlns:a16="http://schemas.microsoft.com/office/drawing/2014/main" id="{E8D2A2DB-40E9-694E-B89D-44A8F9CBCE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5661978"/>
            <a:ext cx="2667000" cy="1044738"/>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kstvak 6">
            <a:extLst>
              <a:ext uri="{FF2B5EF4-FFF2-40B4-BE49-F238E27FC236}">
                <a16:creationId xmlns:a16="http://schemas.microsoft.com/office/drawing/2014/main" id="{D8CAEC68-A9D0-5B4B-8F25-438E8052FD02}"/>
              </a:ext>
            </a:extLst>
          </p:cNvPr>
          <p:cNvSpPr txBox="1"/>
          <p:nvPr/>
        </p:nvSpPr>
        <p:spPr>
          <a:xfrm>
            <a:off x="2987824" y="134900"/>
            <a:ext cx="4752528" cy="369332"/>
          </a:xfrm>
          <a:prstGeom prst="rect">
            <a:avLst/>
          </a:prstGeom>
          <a:noFill/>
        </p:spPr>
        <p:txBody>
          <a:bodyPr wrap="square" rtlCol="0">
            <a:spAutoFit/>
          </a:bodyPr>
          <a:lstStyle/>
          <a:p>
            <a:r>
              <a:rPr lang="nl-NL" dirty="0"/>
              <a:t>6.3 en 6.4   Overig overheidsingrijpen</a:t>
            </a:r>
          </a:p>
        </p:txBody>
      </p:sp>
    </p:spTree>
    <p:extLst>
      <p:ext uri="{BB962C8B-B14F-4D97-AF65-F5344CB8AC3E}">
        <p14:creationId xmlns:p14="http://schemas.microsoft.com/office/powerpoint/2010/main" val="331700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fade">
                                      <p:cBhvr>
                                        <p:cTn id="29" dur="1000"/>
                                        <p:tgtEl>
                                          <p:spTgt spid="4">
                                            <p:txEl>
                                              <p:pRg st="3" end="3"/>
                                            </p:txEl>
                                          </p:spTgt>
                                        </p:tgtEl>
                                      </p:cBhvr>
                                    </p:animEffect>
                                    <p:anim calcmode="lin" valueType="num">
                                      <p:cBhvr>
                                        <p:cTn id="3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uppel">
  <a:themeElements>
    <a:clrScheme name="Druppel">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uppel">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uppel">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1_Druppel">
  <a:themeElements>
    <a:clrScheme name="Druppel">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uppel">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uppel">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6657</TotalTime>
  <Words>1215</Words>
  <Application>Microsoft Macintosh PowerPoint</Application>
  <PresentationFormat>Diavoorstelling (4:3)</PresentationFormat>
  <Paragraphs>352</Paragraphs>
  <Slides>16</Slides>
  <Notes>0</Notes>
  <HiddenSlides>0</HiddenSlides>
  <MMClips>0</MMClips>
  <ScaleCrop>false</ScaleCrop>
  <HeadingPairs>
    <vt:vector size="8" baseType="variant">
      <vt:variant>
        <vt:lpstr>Gebruikte lettertypen</vt:lpstr>
      </vt:variant>
      <vt:variant>
        <vt:i4>6</vt:i4>
      </vt:variant>
      <vt:variant>
        <vt:lpstr>Thema</vt:lpstr>
      </vt:variant>
      <vt:variant>
        <vt:i4>2</vt:i4>
      </vt:variant>
      <vt:variant>
        <vt:lpstr>Ingesloten OLE-bronprogramma's</vt:lpstr>
      </vt:variant>
      <vt:variant>
        <vt:i4>1</vt:i4>
      </vt:variant>
      <vt:variant>
        <vt:lpstr>Diatitels</vt:lpstr>
      </vt:variant>
      <vt:variant>
        <vt:i4>16</vt:i4>
      </vt:variant>
    </vt:vector>
  </HeadingPairs>
  <TitlesOfParts>
    <vt:vector size="25" baseType="lpstr">
      <vt:lpstr>Arial</vt:lpstr>
      <vt:lpstr>Calibri</vt:lpstr>
      <vt:lpstr>Candara</vt:lpstr>
      <vt:lpstr>Symbol</vt:lpstr>
      <vt:lpstr>Tw Cen MT</vt:lpstr>
      <vt:lpstr>Wingdings</vt:lpstr>
      <vt:lpstr>Druppel</vt:lpstr>
      <vt:lpstr>1_Druppel</vt:lpstr>
      <vt:lpstr>Packager Shell-object</vt:lpstr>
      <vt:lpstr>De uitgangssituatie</vt:lpstr>
      <vt:lpstr>Consumentensurplus</vt:lpstr>
      <vt:lpstr>Producentensurplus</vt:lpstr>
      <vt:lpstr>‘Overheidssurplus’</vt:lpstr>
      <vt:lpstr>Welvaartseffecten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Overheid = toezichthouder</vt:lpstr>
      <vt:lpstr>Octrooi en Patent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Consumentensurplus</dc:title>
  <dc:creator>Paul</dc:creator>
  <cp:lastModifiedBy>Microsoft Office User</cp:lastModifiedBy>
  <cp:revision>76</cp:revision>
  <dcterms:created xsi:type="dcterms:W3CDTF">2011-11-07T19:45:01Z</dcterms:created>
  <dcterms:modified xsi:type="dcterms:W3CDTF">2019-04-29T18:31:46Z</dcterms:modified>
</cp:coreProperties>
</file>