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77" r:id="rId2"/>
    <p:sldId id="278" r:id="rId3"/>
    <p:sldId id="280" r:id="rId4"/>
    <p:sldId id="287" r:id="rId5"/>
    <p:sldId id="279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81" r:id="rId17"/>
    <p:sldId id="28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73"/>
    <p:restoredTop sz="94666"/>
  </p:normalViewPr>
  <p:slideViewPr>
    <p:cSldViewPr snapToGrid="0" snapToObjects="1">
      <p:cViewPr varScale="1">
        <p:scale>
          <a:sx n="95" d="100"/>
          <a:sy n="95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D10F3-DFD6-A945-BE29-4ABDA24A6B2F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387F87F-5ABA-0348-B9A4-D29508128634}">
      <dgm:prSet phldrT="[Tekst]"/>
      <dgm:spPr/>
      <dgm:t>
        <a:bodyPr/>
        <a:lstStyle/>
        <a:p>
          <a:r>
            <a:rPr lang="nl-NL" dirty="0"/>
            <a:t>Kamer van Koophandel</a:t>
          </a:r>
        </a:p>
      </dgm:t>
    </dgm:pt>
    <dgm:pt modelId="{DDFA063F-1DD9-534F-8FDC-2E2533627409}" type="parTrans" cxnId="{62F84C83-00B5-2F4B-BD79-E8DD18004ADB}">
      <dgm:prSet/>
      <dgm:spPr/>
      <dgm:t>
        <a:bodyPr/>
        <a:lstStyle/>
        <a:p>
          <a:endParaRPr lang="nl-NL"/>
        </a:p>
      </dgm:t>
    </dgm:pt>
    <dgm:pt modelId="{3D10CD1E-D3E4-D34A-9D65-7A478B77DA6F}" type="sibTrans" cxnId="{62F84C83-00B5-2F4B-BD79-E8DD18004ADB}">
      <dgm:prSet/>
      <dgm:spPr/>
      <dgm:t>
        <a:bodyPr/>
        <a:lstStyle/>
        <a:p>
          <a:endParaRPr lang="nl-NL"/>
        </a:p>
      </dgm:t>
    </dgm:pt>
    <dgm:pt modelId="{09F52E7E-369D-E241-9F02-472A310494A7}">
      <dgm:prSet phldrT="[Tekst]"/>
      <dgm:spPr/>
      <dgm:t>
        <a:bodyPr/>
        <a:lstStyle/>
        <a:p>
          <a:r>
            <a:rPr lang="nl-NL" dirty="0"/>
            <a:t>Uitvoering van wetten</a:t>
          </a:r>
        </a:p>
      </dgm:t>
    </dgm:pt>
    <dgm:pt modelId="{8F77B30D-1B19-8A4E-8363-38E244C664A4}" type="parTrans" cxnId="{C08751F1-73EC-C649-8953-65A81BA878C1}">
      <dgm:prSet/>
      <dgm:spPr/>
      <dgm:t>
        <a:bodyPr/>
        <a:lstStyle/>
        <a:p>
          <a:endParaRPr lang="nl-NL"/>
        </a:p>
      </dgm:t>
    </dgm:pt>
    <dgm:pt modelId="{C26DC067-8BC5-1946-A509-9EEA4FD68F82}" type="sibTrans" cxnId="{C08751F1-73EC-C649-8953-65A81BA878C1}">
      <dgm:prSet/>
      <dgm:spPr/>
      <dgm:t>
        <a:bodyPr/>
        <a:lstStyle/>
        <a:p>
          <a:endParaRPr lang="nl-NL"/>
        </a:p>
      </dgm:t>
    </dgm:pt>
    <dgm:pt modelId="{99FE18C5-CB50-E94D-8650-85C7626B1B07}">
      <dgm:prSet phldrT="[Tekst]"/>
      <dgm:spPr/>
      <dgm:t>
        <a:bodyPr/>
        <a:lstStyle/>
        <a:p>
          <a:r>
            <a:rPr lang="nl-NL" dirty="0"/>
            <a:t>Verstrekken van informatie</a:t>
          </a:r>
        </a:p>
      </dgm:t>
    </dgm:pt>
    <dgm:pt modelId="{5322718C-6D61-764C-A1F2-DE9A9BBAF855}" type="parTrans" cxnId="{E45F1F78-2E30-BF4E-892A-9D7F5D447544}">
      <dgm:prSet/>
      <dgm:spPr/>
      <dgm:t>
        <a:bodyPr/>
        <a:lstStyle/>
        <a:p>
          <a:endParaRPr lang="nl-NL"/>
        </a:p>
      </dgm:t>
    </dgm:pt>
    <dgm:pt modelId="{67126E78-420B-D646-A1D8-9733B3F63D85}" type="sibTrans" cxnId="{E45F1F78-2E30-BF4E-892A-9D7F5D447544}">
      <dgm:prSet/>
      <dgm:spPr/>
      <dgm:t>
        <a:bodyPr/>
        <a:lstStyle/>
        <a:p>
          <a:endParaRPr lang="nl-NL"/>
        </a:p>
      </dgm:t>
    </dgm:pt>
    <dgm:pt modelId="{879E0E20-01E1-7743-A002-D7296491A4B7}">
      <dgm:prSet phldrT="[Tekst]"/>
      <dgm:spPr/>
      <dgm:t>
        <a:bodyPr/>
        <a:lstStyle/>
        <a:p>
          <a:r>
            <a:rPr lang="nl-NL" dirty="0"/>
            <a:t>Bevorderen van de economie</a:t>
          </a:r>
        </a:p>
      </dgm:t>
    </dgm:pt>
    <dgm:pt modelId="{C2DF23B3-6657-8E4C-8ECA-B370EAA26BEB}" type="parTrans" cxnId="{948F4F8F-2556-A84D-BF82-323FEBFC9439}">
      <dgm:prSet/>
      <dgm:spPr/>
      <dgm:t>
        <a:bodyPr/>
        <a:lstStyle/>
        <a:p>
          <a:endParaRPr lang="nl-NL"/>
        </a:p>
      </dgm:t>
    </dgm:pt>
    <dgm:pt modelId="{D31BC6D0-4AA6-6F4E-9EA9-91D45DE4F498}" type="sibTrans" cxnId="{948F4F8F-2556-A84D-BF82-323FEBFC9439}">
      <dgm:prSet/>
      <dgm:spPr/>
      <dgm:t>
        <a:bodyPr/>
        <a:lstStyle/>
        <a:p>
          <a:endParaRPr lang="nl-NL"/>
        </a:p>
      </dgm:t>
    </dgm:pt>
    <dgm:pt modelId="{552AFABE-7C4C-474E-AFE2-DFD1724D266E}" type="pres">
      <dgm:prSet presAssocID="{628D10F3-DFD6-A945-BE29-4ABDA24A6B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C7863E3-4E80-304F-8052-9F286076A64D}" type="pres">
      <dgm:prSet presAssocID="{6387F87F-5ABA-0348-B9A4-D29508128634}" presName="singleCycle" presStyleCnt="0"/>
      <dgm:spPr/>
    </dgm:pt>
    <dgm:pt modelId="{2612B362-EE85-374F-9DA6-6C8D62BCFAEB}" type="pres">
      <dgm:prSet presAssocID="{6387F87F-5ABA-0348-B9A4-D29508128634}" presName="singleCenter" presStyleLbl="node1" presStyleIdx="0" presStyleCnt="4">
        <dgm:presLayoutVars>
          <dgm:chMax val="7"/>
          <dgm:chPref val="7"/>
        </dgm:presLayoutVars>
      </dgm:prSet>
      <dgm:spPr/>
    </dgm:pt>
    <dgm:pt modelId="{37C58181-0A46-B446-9019-F897EF89B0A4}" type="pres">
      <dgm:prSet presAssocID="{8F77B30D-1B19-8A4E-8363-38E244C664A4}" presName="Name56" presStyleLbl="parChTrans1D2" presStyleIdx="0" presStyleCnt="3"/>
      <dgm:spPr/>
    </dgm:pt>
    <dgm:pt modelId="{F256ECA2-5377-B94D-B018-D45A15F6566F}" type="pres">
      <dgm:prSet presAssocID="{09F52E7E-369D-E241-9F02-472A310494A7}" presName="text0" presStyleLbl="node1" presStyleIdx="1" presStyleCnt="4">
        <dgm:presLayoutVars>
          <dgm:bulletEnabled val="1"/>
        </dgm:presLayoutVars>
      </dgm:prSet>
      <dgm:spPr/>
    </dgm:pt>
    <dgm:pt modelId="{0382A7F7-1346-B143-953C-15A64542B36E}" type="pres">
      <dgm:prSet presAssocID="{5322718C-6D61-764C-A1F2-DE9A9BBAF855}" presName="Name56" presStyleLbl="parChTrans1D2" presStyleIdx="1" presStyleCnt="3"/>
      <dgm:spPr/>
    </dgm:pt>
    <dgm:pt modelId="{F1E779D8-75A7-C24D-AF1C-D749DFF835AC}" type="pres">
      <dgm:prSet presAssocID="{99FE18C5-CB50-E94D-8650-85C7626B1B07}" presName="text0" presStyleLbl="node1" presStyleIdx="2" presStyleCnt="4">
        <dgm:presLayoutVars>
          <dgm:bulletEnabled val="1"/>
        </dgm:presLayoutVars>
      </dgm:prSet>
      <dgm:spPr/>
    </dgm:pt>
    <dgm:pt modelId="{9359B78B-52C8-6648-B96B-B6F508A07571}" type="pres">
      <dgm:prSet presAssocID="{C2DF23B3-6657-8E4C-8ECA-B370EAA26BEB}" presName="Name56" presStyleLbl="parChTrans1D2" presStyleIdx="2" presStyleCnt="3"/>
      <dgm:spPr/>
    </dgm:pt>
    <dgm:pt modelId="{25D4DB38-4EAA-7B47-ADDD-F53723B81634}" type="pres">
      <dgm:prSet presAssocID="{879E0E20-01E1-7743-A002-D7296491A4B7}" presName="text0" presStyleLbl="node1" presStyleIdx="3" presStyleCnt="4">
        <dgm:presLayoutVars>
          <dgm:bulletEnabled val="1"/>
        </dgm:presLayoutVars>
      </dgm:prSet>
      <dgm:spPr/>
    </dgm:pt>
  </dgm:ptLst>
  <dgm:cxnLst>
    <dgm:cxn modelId="{C90FF912-E1EF-1E47-B15F-D625978159E7}" type="presOf" srcId="{5322718C-6D61-764C-A1F2-DE9A9BBAF855}" destId="{0382A7F7-1346-B143-953C-15A64542B36E}" srcOrd="0" destOrd="0" presId="urn:microsoft.com/office/officeart/2008/layout/RadialCluster"/>
    <dgm:cxn modelId="{51F0BC39-9E25-5146-A3C5-EFDA527A9D5D}" type="presOf" srcId="{6387F87F-5ABA-0348-B9A4-D29508128634}" destId="{2612B362-EE85-374F-9DA6-6C8D62BCFAEB}" srcOrd="0" destOrd="0" presId="urn:microsoft.com/office/officeart/2008/layout/RadialCluster"/>
    <dgm:cxn modelId="{95D38B41-62B6-B946-9217-7F3BBB86C8D7}" type="presOf" srcId="{628D10F3-DFD6-A945-BE29-4ABDA24A6B2F}" destId="{552AFABE-7C4C-474E-AFE2-DFD1724D266E}" srcOrd="0" destOrd="0" presId="urn:microsoft.com/office/officeart/2008/layout/RadialCluster"/>
    <dgm:cxn modelId="{2A6D9C47-3395-2448-9F6B-D7E83010E9B1}" type="presOf" srcId="{C2DF23B3-6657-8E4C-8ECA-B370EAA26BEB}" destId="{9359B78B-52C8-6648-B96B-B6F508A07571}" srcOrd="0" destOrd="0" presId="urn:microsoft.com/office/officeart/2008/layout/RadialCluster"/>
    <dgm:cxn modelId="{82478753-82C1-BA43-A80C-88FB22AB7517}" type="presOf" srcId="{99FE18C5-CB50-E94D-8650-85C7626B1B07}" destId="{F1E779D8-75A7-C24D-AF1C-D749DFF835AC}" srcOrd="0" destOrd="0" presId="urn:microsoft.com/office/officeart/2008/layout/RadialCluster"/>
    <dgm:cxn modelId="{A34D8169-02BB-6D44-AE2E-63C722332237}" type="presOf" srcId="{879E0E20-01E1-7743-A002-D7296491A4B7}" destId="{25D4DB38-4EAA-7B47-ADDD-F53723B81634}" srcOrd="0" destOrd="0" presId="urn:microsoft.com/office/officeart/2008/layout/RadialCluster"/>
    <dgm:cxn modelId="{FA71F16F-737D-B244-AA98-4E55BF84CAB9}" type="presOf" srcId="{09F52E7E-369D-E241-9F02-472A310494A7}" destId="{F256ECA2-5377-B94D-B018-D45A15F6566F}" srcOrd="0" destOrd="0" presId="urn:microsoft.com/office/officeart/2008/layout/RadialCluster"/>
    <dgm:cxn modelId="{E45F1F78-2E30-BF4E-892A-9D7F5D447544}" srcId="{6387F87F-5ABA-0348-B9A4-D29508128634}" destId="{99FE18C5-CB50-E94D-8650-85C7626B1B07}" srcOrd="1" destOrd="0" parTransId="{5322718C-6D61-764C-A1F2-DE9A9BBAF855}" sibTransId="{67126E78-420B-D646-A1D8-9733B3F63D85}"/>
    <dgm:cxn modelId="{62F84C83-00B5-2F4B-BD79-E8DD18004ADB}" srcId="{628D10F3-DFD6-A945-BE29-4ABDA24A6B2F}" destId="{6387F87F-5ABA-0348-B9A4-D29508128634}" srcOrd="0" destOrd="0" parTransId="{DDFA063F-1DD9-534F-8FDC-2E2533627409}" sibTransId="{3D10CD1E-D3E4-D34A-9D65-7A478B77DA6F}"/>
    <dgm:cxn modelId="{948F4F8F-2556-A84D-BF82-323FEBFC9439}" srcId="{6387F87F-5ABA-0348-B9A4-D29508128634}" destId="{879E0E20-01E1-7743-A002-D7296491A4B7}" srcOrd="2" destOrd="0" parTransId="{C2DF23B3-6657-8E4C-8ECA-B370EAA26BEB}" sibTransId="{D31BC6D0-4AA6-6F4E-9EA9-91D45DE4F498}"/>
    <dgm:cxn modelId="{C20714C6-BD46-E441-B34E-CE0677070AD8}" type="presOf" srcId="{8F77B30D-1B19-8A4E-8363-38E244C664A4}" destId="{37C58181-0A46-B446-9019-F897EF89B0A4}" srcOrd="0" destOrd="0" presId="urn:microsoft.com/office/officeart/2008/layout/RadialCluster"/>
    <dgm:cxn modelId="{C08751F1-73EC-C649-8953-65A81BA878C1}" srcId="{6387F87F-5ABA-0348-B9A4-D29508128634}" destId="{09F52E7E-369D-E241-9F02-472A310494A7}" srcOrd="0" destOrd="0" parTransId="{8F77B30D-1B19-8A4E-8363-38E244C664A4}" sibTransId="{C26DC067-8BC5-1946-A509-9EEA4FD68F82}"/>
    <dgm:cxn modelId="{174DE894-1D45-4047-AF8F-9601AC86AA23}" type="presParOf" srcId="{552AFABE-7C4C-474E-AFE2-DFD1724D266E}" destId="{9C7863E3-4E80-304F-8052-9F286076A64D}" srcOrd="0" destOrd="0" presId="urn:microsoft.com/office/officeart/2008/layout/RadialCluster"/>
    <dgm:cxn modelId="{005E82C2-BF69-5A46-834E-9434F906D05D}" type="presParOf" srcId="{9C7863E3-4E80-304F-8052-9F286076A64D}" destId="{2612B362-EE85-374F-9DA6-6C8D62BCFAEB}" srcOrd="0" destOrd="0" presId="urn:microsoft.com/office/officeart/2008/layout/RadialCluster"/>
    <dgm:cxn modelId="{F1B6E9E0-0690-734B-B4B0-1C128CE87ECD}" type="presParOf" srcId="{9C7863E3-4E80-304F-8052-9F286076A64D}" destId="{37C58181-0A46-B446-9019-F897EF89B0A4}" srcOrd="1" destOrd="0" presId="urn:microsoft.com/office/officeart/2008/layout/RadialCluster"/>
    <dgm:cxn modelId="{D3BFF5F6-719D-0E4F-9227-EEE58A4F3477}" type="presParOf" srcId="{9C7863E3-4E80-304F-8052-9F286076A64D}" destId="{F256ECA2-5377-B94D-B018-D45A15F6566F}" srcOrd="2" destOrd="0" presId="urn:microsoft.com/office/officeart/2008/layout/RadialCluster"/>
    <dgm:cxn modelId="{7376B097-E043-1F48-A3F0-898085EB801A}" type="presParOf" srcId="{9C7863E3-4E80-304F-8052-9F286076A64D}" destId="{0382A7F7-1346-B143-953C-15A64542B36E}" srcOrd="3" destOrd="0" presId="urn:microsoft.com/office/officeart/2008/layout/RadialCluster"/>
    <dgm:cxn modelId="{60D24F4F-B845-1A47-8CBB-EB17AD0DEDFA}" type="presParOf" srcId="{9C7863E3-4E80-304F-8052-9F286076A64D}" destId="{F1E779D8-75A7-C24D-AF1C-D749DFF835AC}" srcOrd="4" destOrd="0" presId="urn:microsoft.com/office/officeart/2008/layout/RadialCluster"/>
    <dgm:cxn modelId="{30A1282A-FAD9-2441-B79B-B647CC7FA478}" type="presParOf" srcId="{9C7863E3-4E80-304F-8052-9F286076A64D}" destId="{9359B78B-52C8-6648-B96B-B6F508A07571}" srcOrd="5" destOrd="0" presId="urn:microsoft.com/office/officeart/2008/layout/RadialCluster"/>
    <dgm:cxn modelId="{3E955E7D-1302-D242-BB02-6FB7B7486E39}" type="presParOf" srcId="{9C7863E3-4E80-304F-8052-9F286076A64D}" destId="{25D4DB38-4EAA-7B47-ADDD-F53723B8163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7C0BA-512F-EF45-AF5A-7C54808C116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871854F-F1CA-EB43-928C-BC2B40C107EE}">
      <dgm:prSet phldrT="[Tekst]" custT="1"/>
      <dgm:spPr/>
      <dgm:t>
        <a:bodyPr/>
        <a:lstStyle/>
        <a:p>
          <a:r>
            <a:rPr lang="nl-NL" sz="2400" dirty="0"/>
            <a:t>Oriëntatie en registratie</a:t>
          </a:r>
        </a:p>
      </dgm:t>
    </dgm:pt>
    <dgm:pt modelId="{3D54F196-F898-9045-944B-0A62F06B393F}" type="parTrans" cxnId="{6C7978DF-C2DF-6449-BC55-1B1173E1E6FA}">
      <dgm:prSet/>
      <dgm:spPr/>
      <dgm:t>
        <a:bodyPr/>
        <a:lstStyle/>
        <a:p>
          <a:endParaRPr lang="nl-NL"/>
        </a:p>
      </dgm:t>
    </dgm:pt>
    <dgm:pt modelId="{E32AFF41-F29B-EB4E-942A-1BD809950A63}" type="sibTrans" cxnId="{6C7978DF-C2DF-6449-BC55-1B1173E1E6FA}">
      <dgm:prSet/>
      <dgm:spPr/>
      <dgm:t>
        <a:bodyPr/>
        <a:lstStyle/>
        <a:p>
          <a:endParaRPr lang="nl-NL"/>
        </a:p>
      </dgm:t>
    </dgm:pt>
    <dgm:pt modelId="{A63C9E2E-BFA9-394A-B6CB-BB7FDEBF3773}">
      <dgm:prSet phldrT="[Tekst]" custT="1"/>
      <dgm:spPr/>
      <dgm:t>
        <a:bodyPr/>
        <a:lstStyle/>
        <a:p>
          <a:r>
            <a:rPr lang="nl-NL" sz="2400" dirty="0"/>
            <a:t>Huisvesting</a:t>
          </a:r>
        </a:p>
      </dgm:t>
    </dgm:pt>
    <dgm:pt modelId="{71E975AC-5AA5-C242-8191-1B405DE9B623}" type="parTrans" cxnId="{364E4EDB-A964-8844-BE76-AC3ABEE18819}">
      <dgm:prSet/>
      <dgm:spPr/>
      <dgm:t>
        <a:bodyPr/>
        <a:lstStyle/>
        <a:p>
          <a:endParaRPr lang="nl-NL"/>
        </a:p>
      </dgm:t>
    </dgm:pt>
    <dgm:pt modelId="{8A29982F-7133-BE47-BCED-9D15F34D5084}" type="sibTrans" cxnId="{364E4EDB-A964-8844-BE76-AC3ABEE18819}">
      <dgm:prSet/>
      <dgm:spPr/>
      <dgm:t>
        <a:bodyPr/>
        <a:lstStyle/>
        <a:p>
          <a:endParaRPr lang="nl-NL"/>
        </a:p>
      </dgm:t>
    </dgm:pt>
    <dgm:pt modelId="{DAD73B78-38B9-634F-BE77-DDCA665BBD90}">
      <dgm:prSet phldrT="[Tekst]" custT="1"/>
      <dgm:spPr/>
      <dgm:t>
        <a:bodyPr/>
        <a:lstStyle/>
        <a:p>
          <a:r>
            <a:rPr lang="nl-NL" sz="2400" dirty="0"/>
            <a:t>Personeel</a:t>
          </a:r>
        </a:p>
      </dgm:t>
    </dgm:pt>
    <dgm:pt modelId="{0A2A9A27-F8BA-B044-ACF9-D1EB1293EA57}" type="parTrans" cxnId="{1B74E8D4-80A3-744B-931D-2F81B98D527A}">
      <dgm:prSet/>
      <dgm:spPr/>
      <dgm:t>
        <a:bodyPr/>
        <a:lstStyle/>
        <a:p>
          <a:endParaRPr lang="nl-NL"/>
        </a:p>
      </dgm:t>
    </dgm:pt>
    <dgm:pt modelId="{76B6D851-6790-C140-83F3-A06CFFF80E55}" type="sibTrans" cxnId="{1B74E8D4-80A3-744B-931D-2F81B98D527A}">
      <dgm:prSet/>
      <dgm:spPr/>
      <dgm:t>
        <a:bodyPr/>
        <a:lstStyle/>
        <a:p>
          <a:endParaRPr lang="nl-NL"/>
        </a:p>
      </dgm:t>
    </dgm:pt>
    <dgm:pt modelId="{8F8CAFBA-3383-FA4F-A091-783239383C5F}">
      <dgm:prSet custT="1"/>
      <dgm:spPr/>
      <dgm:t>
        <a:bodyPr/>
        <a:lstStyle/>
        <a:p>
          <a:r>
            <a:rPr lang="nl-NL" sz="2400" dirty="0"/>
            <a:t>Vergunningen en diploma’s</a:t>
          </a:r>
        </a:p>
      </dgm:t>
    </dgm:pt>
    <dgm:pt modelId="{C3CAD3F2-2534-5E42-A185-229BB6D0A363}" type="parTrans" cxnId="{7F521726-F744-DB43-BD3D-279572F3374D}">
      <dgm:prSet/>
      <dgm:spPr/>
      <dgm:t>
        <a:bodyPr/>
        <a:lstStyle/>
        <a:p>
          <a:endParaRPr lang="nl-NL"/>
        </a:p>
      </dgm:t>
    </dgm:pt>
    <dgm:pt modelId="{BA06F6D4-FF18-784D-8D70-79CAEDCA8A0C}" type="sibTrans" cxnId="{7F521726-F744-DB43-BD3D-279572F3374D}">
      <dgm:prSet/>
      <dgm:spPr/>
      <dgm:t>
        <a:bodyPr/>
        <a:lstStyle/>
        <a:p>
          <a:endParaRPr lang="nl-NL"/>
        </a:p>
      </dgm:t>
    </dgm:pt>
    <dgm:pt modelId="{4EC05AB9-AD9F-284D-924E-CF493CE3AB6E}">
      <dgm:prSet custT="1"/>
      <dgm:spPr/>
      <dgm:t>
        <a:bodyPr/>
        <a:lstStyle/>
        <a:p>
          <a:r>
            <a:rPr lang="nl-NL" sz="2400" dirty="0" err="1"/>
            <a:t>Marktonder-zoek</a:t>
          </a:r>
          <a:r>
            <a:rPr lang="nl-NL" sz="2400" dirty="0"/>
            <a:t>/-plan</a:t>
          </a:r>
        </a:p>
      </dgm:t>
    </dgm:pt>
    <dgm:pt modelId="{E670F988-41B6-BF40-A108-4B6C7E920AA6}" type="parTrans" cxnId="{6732CCF4-1812-864B-8753-596393533892}">
      <dgm:prSet/>
      <dgm:spPr/>
      <dgm:t>
        <a:bodyPr/>
        <a:lstStyle/>
        <a:p>
          <a:endParaRPr lang="nl-NL"/>
        </a:p>
      </dgm:t>
    </dgm:pt>
    <dgm:pt modelId="{9C0ABCE0-F9AB-AF46-9C6E-4EC6178060DC}" type="sibTrans" cxnId="{6732CCF4-1812-864B-8753-596393533892}">
      <dgm:prSet/>
      <dgm:spPr/>
      <dgm:t>
        <a:bodyPr/>
        <a:lstStyle/>
        <a:p>
          <a:endParaRPr lang="nl-NL"/>
        </a:p>
      </dgm:t>
    </dgm:pt>
    <dgm:pt modelId="{AC8CCCE3-0A70-FF49-8F8F-2F09F66FEA06}" type="pres">
      <dgm:prSet presAssocID="{1A97C0BA-512F-EF45-AF5A-7C54808C1162}" presName="linearFlow" presStyleCnt="0">
        <dgm:presLayoutVars>
          <dgm:dir/>
          <dgm:resizeHandles val="exact"/>
        </dgm:presLayoutVars>
      </dgm:prSet>
      <dgm:spPr/>
    </dgm:pt>
    <dgm:pt modelId="{F6717E75-8683-D64D-81AD-5D97414876DA}" type="pres">
      <dgm:prSet presAssocID="{B871854F-F1CA-EB43-928C-BC2B40C107EE}" presName="composite" presStyleCnt="0"/>
      <dgm:spPr/>
    </dgm:pt>
    <dgm:pt modelId="{7C69EA64-8FA0-2B4D-9851-C5E3DAC1CC04}" type="pres">
      <dgm:prSet presAssocID="{B871854F-F1CA-EB43-928C-BC2B40C107E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E8E8B2-FAE2-5E42-9570-155F7CCF18C7}" type="pres">
      <dgm:prSet presAssocID="{B871854F-F1CA-EB43-928C-BC2B40C107EE}" presName="txShp" presStyleLbl="node1" presStyleIdx="0" presStyleCnt="5">
        <dgm:presLayoutVars>
          <dgm:bulletEnabled val="1"/>
        </dgm:presLayoutVars>
      </dgm:prSet>
      <dgm:spPr/>
    </dgm:pt>
    <dgm:pt modelId="{78B41A58-7E37-B14F-BAE9-D4BD8B619EE4}" type="pres">
      <dgm:prSet presAssocID="{E32AFF41-F29B-EB4E-942A-1BD809950A63}" presName="spacing" presStyleCnt="0"/>
      <dgm:spPr/>
    </dgm:pt>
    <dgm:pt modelId="{79810E3A-5ABD-504B-B30C-AEC7CB4CC3D5}" type="pres">
      <dgm:prSet presAssocID="{8F8CAFBA-3383-FA4F-A091-783239383C5F}" presName="composite" presStyleCnt="0"/>
      <dgm:spPr/>
    </dgm:pt>
    <dgm:pt modelId="{6E2E1557-447F-A34D-B8A0-D9583E3C1BEC}" type="pres">
      <dgm:prSet presAssocID="{8F8CAFBA-3383-FA4F-A091-783239383C5F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F4472C1-1A53-D447-98EC-44F179DC672C}" type="pres">
      <dgm:prSet presAssocID="{8F8CAFBA-3383-FA4F-A091-783239383C5F}" presName="txShp" presStyleLbl="node1" presStyleIdx="1" presStyleCnt="5">
        <dgm:presLayoutVars>
          <dgm:bulletEnabled val="1"/>
        </dgm:presLayoutVars>
      </dgm:prSet>
      <dgm:spPr/>
    </dgm:pt>
    <dgm:pt modelId="{92A4305D-AAD9-E546-888A-3722C826322F}" type="pres">
      <dgm:prSet presAssocID="{BA06F6D4-FF18-784D-8D70-79CAEDCA8A0C}" presName="spacing" presStyleCnt="0"/>
      <dgm:spPr/>
    </dgm:pt>
    <dgm:pt modelId="{82BD4D3A-ECF8-5C4B-91FD-C153F69BE234}" type="pres">
      <dgm:prSet presAssocID="{4EC05AB9-AD9F-284D-924E-CF493CE3AB6E}" presName="composite" presStyleCnt="0"/>
      <dgm:spPr/>
    </dgm:pt>
    <dgm:pt modelId="{07530393-7765-7344-BDC8-1304F134B97B}" type="pres">
      <dgm:prSet presAssocID="{4EC05AB9-AD9F-284D-924E-CF493CE3AB6E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63F1C2E-CE9B-5047-A220-C371B90B7B97}" type="pres">
      <dgm:prSet presAssocID="{4EC05AB9-AD9F-284D-924E-CF493CE3AB6E}" presName="txShp" presStyleLbl="node1" presStyleIdx="2" presStyleCnt="5">
        <dgm:presLayoutVars>
          <dgm:bulletEnabled val="1"/>
        </dgm:presLayoutVars>
      </dgm:prSet>
      <dgm:spPr/>
    </dgm:pt>
    <dgm:pt modelId="{35E7DF42-13C7-9648-9FA7-C980A60CBD2F}" type="pres">
      <dgm:prSet presAssocID="{9C0ABCE0-F9AB-AF46-9C6E-4EC6178060DC}" presName="spacing" presStyleCnt="0"/>
      <dgm:spPr/>
    </dgm:pt>
    <dgm:pt modelId="{D0700FC7-6974-A04B-A2B9-707AB2984693}" type="pres">
      <dgm:prSet presAssocID="{A63C9E2E-BFA9-394A-B6CB-BB7FDEBF3773}" presName="composite" presStyleCnt="0"/>
      <dgm:spPr/>
    </dgm:pt>
    <dgm:pt modelId="{344D71E6-98B4-A343-92D2-1AEE6E97B647}" type="pres">
      <dgm:prSet presAssocID="{A63C9E2E-BFA9-394A-B6CB-BB7FDEBF377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AA2D18-469D-EF41-B5CE-16AEA9BABDFC}" type="pres">
      <dgm:prSet presAssocID="{A63C9E2E-BFA9-394A-B6CB-BB7FDEBF3773}" presName="txShp" presStyleLbl="node1" presStyleIdx="3" presStyleCnt="5">
        <dgm:presLayoutVars>
          <dgm:bulletEnabled val="1"/>
        </dgm:presLayoutVars>
      </dgm:prSet>
      <dgm:spPr/>
    </dgm:pt>
    <dgm:pt modelId="{2A6E3501-8827-CE40-A01F-5551DEBE4247}" type="pres">
      <dgm:prSet presAssocID="{8A29982F-7133-BE47-BCED-9D15F34D5084}" presName="spacing" presStyleCnt="0"/>
      <dgm:spPr/>
    </dgm:pt>
    <dgm:pt modelId="{D0DBBB0E-E373-3549-92BF-3D3346D73591}" type="pres">
      <dgm:prSet presAssocID="{DAD73B78-38B9-634F-BE77-DDCA665BBD90}" presName="composite" presStyleCnt="0"/>
      <dgm:spPr/>
    </dgm:pt>
    <dgm:pt modelId="{A8DB4BCF-4E45-8E42-ACE2-8E6EADCAC4C6}" type="pres">
      <dgm:prSet presAssocID="{DAD73B78-38B9-634F-BE77-DDCA665BBD90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617A9E4-3326-614B-85D5-D8837CE402EE}" type="pres">
      <dgm:prSet presAssocID="{DAD73B78-38B9-634F-BE77-DDCA665BBD90}" presName="txShp" presStyleLbl="node1" presStyleIdx="4" presStyleCnt="5">
        <dgm:presLayoutVars>
          <dgm:bulletEnabled val="1"/>
        </dgm:presLayoutVars>
      </dgm:prSet>
      <dgm:spPr/>
    </dgm:pt>
  </dgm:ptLst>
  <dgm:cxnLst>
    <dgm:cxn modelId="{7F521726-F744-DB43-BD3D-279572F3374D}" srcId="{1A97C0BA-512F-EF45-AF5A-7C54808C1162}" destId="{8F8CAFBA-3383-FA4F-A091-783239383C5F}" srcOrd="1" destOrd="0" parTransId="{C3CAD3F2-2534-5E42-A185-229BB6D0A363}" sibTransId="{BA06F6D4-FF18-784D-8D70-79CAEDCA8A0C}"/>
    <dgm:cxn modelId="{EE630F47-D20D-2A46-942B-A55E429808A4}" type="presOf" srcId="{DAD73B78-38B9-634F-BE77-DDCA665BBD90}" destId="{8617A9E4-3326-614B-85D5-D8837CE402EE}" srcOrd="0" destOrd="0" presId="urn:microsoft.com/office/officeart/2005/8/layout/vList3"/>
    <dgm:cxn modelId="{44F1536F-B650-3640-A77F-3758C8893F56}" type="presOf" srcId="{4EC05AB9-AD9F-284D-924E-CF493CE3AB6E}" destId="{A63F1C2E-CE9B-5047-A220-C371B90B7B97}" srcOrd="0" destOrd="0" presId="urn:microsoft.com/office/officeart/2005/8/layout/vList3"/>
    <dgm:cxn modelId="{B29EA8A0-2880-4740-97F5-333252AF4FA6}" type="presOf" srcId="{1A97C0BA-512F-EF45-AF5A-7C54808C1162}" destId="{AC8CCCE3-0A70-FF49-8F8F-2F09F66FEA06}" srcOrd="0" destOrd="0" presId="urn:microsoft.com/office/officeart/2005/8/layout/vList3"/>
    <dgm:cxn modelId="{516467B0-27CE-CE4D-8F0D-2E0A1F0471CC}" type="presOf" srcId="{A63C9E2E-BFA9-394A-B6CB-BB7FDEBF3773}" destId="{91AA2D18-469D-EF41-B5CE-16AEA9BABDFC}" srcOrd="0" destOrd="0" presId="urn:microsoft.com/office/officeart/2005/8/layout/vList3"/>
    <dgm:cxn modelId="{03DD1BC1-01A1-0447-9AEF-96E164B8A635}" type="presOf" srcId="{B871854F-F1CA-EB43-928C-BC2B40C107EE}" destId="{A0E8E8B2-FAE2-5E42-9570-155F7CCF18C7}" srcOrd="0" destOrd="0" presId="urn:microsoft.com/office/officeart/2005/8/layout/vList3"/>
    <dgm:cxn modelId="{1B74E8D4-80A3-744B-931D-2F81B98D527A}" srcId="{1A97C0BA-512F-EF45-AF5A-7C54808C1162}" destId="{DAD73B78-38B9-634F-BE77-DDCA665BBD90}" srcOrd="4" destOrd="0" parTransId="{0A2A9A27-F8BA-B044-ACF9-D1EB1293EA57}" sibTransId="{76B6D851-6790-C140-83F3-A06CFFF80E55}"/>
    <dgm:cxn modelId="{364E4EDB-A964-8844-BE76-AC3ABEE18819}" srcId="{1A97C0BA-512F-EF45-AF5A-7C54808C1162}" destId="{A63C9E2E-BFA9-394A-B6CB-BB7FDEBF3773}" srcOrd="3" destOrd="0" parTransId="{71E975AC-5AA5-C242-8191-1B405DE9B623}" sibTransId="{8A29982F-7133-BE47-BCED-9D15F34D5084}"/>
    <dgm:cxn modelId="{6C7978DF-C2DF-6449-BC55-1B1173E1E6FA}" srcId="{1A97C0BA-512F-EF45-AF5A-7C54808C1162}" destId="{B871854F-F1CA-EB43-928C-BC2B40C107EE}" srcOrd="0" destOrd="0" parTransId="{3D54F196-F898-9045-944B-0A62F06B393F}" sibTransId="{E32AFF41-F29B-EB4E-942A-1BD809950A63}"/>
    <dgm:cxn modelId="{D153BEE8-8121-054B-A0A0-488F2F3168F7}" type="presOf" srcId="{8F8CAFBA-3383-FA4F-A091-783239383C5F}" destId="{9F4472C1-1A53-D447-98EC-44F179DC672C}" srcOrd="0" destOrd="0" presId="urn:microsoft.com/office/officeart/2005/8/layout/vList3"/>
    <dgm:cxn modelId="{6732CCF4-1812-864B-8753-596393533892}" srcId="{1A97C0BA-512F-EF45-AF5A-7C54808C1162}" destId="{4EC05AB9-AD9F-284D-924E-CF493CE3AB6E}" srcOrd="2" destOrd="0" parTransId="{E670F988-41B6-BF40-A108-4B6C7E920AA6}" sibTransId="{9C0ABCE0-F9AB-AF46-9C6E-4EC6178060DC}"/>
    <dgm:cxn modelId="{17CD8DE0-4CFE-3D48-AA2C-A5A5CF3F6B89}" type="presParOf" srcId="{AC8CCCE3-0A70-FF49-8F8F-2F09F66FEA06}" destId="{F6717E75-8683-D64D-81AD-5D97414876DA}" srcOrd="0" destOrd="0" presId="urn:microsoft.com/office/officeart/2005/8/layout/vList3"/>
    <dgm:cxn modelId="{BA7E2A8E-0B12-0E47-9A0D-9FA36885D884}" type="presParOf" srcId="{F6717E75-8683-D64D-81AD-5D97414876DA}" destId="{7C69EA64-8FA0-2B4D-9851-C5E3DAC1CC04}" srcOrd="0" destOrd="0" presId="urn:microsoft.com/office/officeart/2005/8/layout/vList3"/>
    <dgm:cxn modelId="{80DA3178-B95E-EC45-80E1-14D5B37520BC}" type="presParOf" srcId="{F6717E75-8683-D64D-81AD-5D97414876DA}" destId="{A0E8E8B2-FAE2-5E42-9570-155F7CCF18C7}" srcOrd="1" destOrd="0" presId="urn:microsoft.com/office/officeart/2005/8/layout/vList3"/>
    <dgm:cxn modelId="{4C6FCE5C-1879-E042-A627-123A9DE3640B}" type="presParOf" srcId="{AC8CCCE3-0A70-FF49-8F8F-2F09F66FEA06}" destId="{78B41A58-7E37-B14F-BAE9-D4BD8B619EE4}" srcOrd="1" destOrd="0" presId="urn:microsoft.com/office/officeart/2005/8/layout/vList3"/>
    <dgm:cxn modelId="{A764BC3C-B179-9045-8FFB-D7C3310BA734}" type="presParOf" srcId="{AC8CCCE3-0A70-FF49-8F8F-2F09F66FEA06}" destId="{79810E3A-5ABD-504B-B30C-AEC7CB4CC3D5}" srcOrd="2" destOrd="0" presId="urn:microsoft.com/office/officeart/2005/8/layout/vList3"/>
    <dgm:cxn modelId="{8D95C7D6-CB97-AA44-A188-2D651D64B5E9}" type="presParOf" srcId="{79810E3A-5ABD-504B-B30C-AEC7CB4CC3D5}" destId="{6E2E1557-447F-A34D-B8A0-D9583E3C1BEC}" srcOrd="0" destOrd="0" presId="urn:microsoft.com/office/officeart/2005/8/layout/vList3"/>
    <dgm:cxn modelId="{6B34FA36-BB98-5644-B3F5-ED552A37FD5B}" type="presParOf" srcId="{79810E3A-5ABD-504B-B30C-AEC7CB4CC3D5}" destId="{9F4472C1-1A53-D447-98EC-44F179DC672C}" srcOrd="1" destOrd="0" presId="urn:microsoft.com/office/officeart/2005/8/layout/vList3"/>
    <dgm:cxn modelId="{2947DC25-F4D0-0841-86D5-9456CD8476F3}" type="presParOf" srcId="{AC8CCCE3-0A70-FF49-8F8F-2F09F66FEA06}" destId="{92A4305D-AAD9-E546-888A-3722C826322F}" srcOrd="3" destOrd="0" presId="urn:microsoft.com/office/officeart/2005/8/layout/vList3"/>
    <dgm:cxn modelId="{27F29AE7-37D5-F343-85C1-36D1F65B0FF6}" type="presParOf" srcId="{AC8CCCE3-0A70-FF49-8F8F-2F09F66FEA06}" destId="{82BD4D3A-ECF8-5C4B-91FD-C153F69BE234}" srcOrd="4" destOrd="0" presId="urn:microsoft.com/office/officeart/2005/8/layout/vList3"/>
    <dgm:cxn modelId="{55EC931D-6828-A741-84F5-1926964D3DA9}" type="presParOf" srcId="{82BD4D3A-ECF8-5C4B-91FD-C153F69BE234}" destId="{07530393-7765-7344-BDC8-1304F134B97B}" srcOrd="0" destOrd="0" presId="urn:microsoft.com/office/officeart/2005/8/layout/vList3"/>
    <dgm:cxn modelId="{59B39382-39C5-B04B-8461-397C117D4B4F}" type="presParOf" srcId="{82BD4D3A-ECF8-5C4B-91FD-C153F69BE234}" destId="{A63F1C2E-CE9B-5047-A220-C371B90B7B97}" srcOrd="1" destOrd="0" presId="urn:microsoft.com/office/officeart/2005/8/layout/vList3"/>
    <dgm:cxn modelId="{F7F4494C-2C5B-AA45-9ED1-3AE5CC04AA27}" type="presParOf" srcId="{AC8CCCE3-0A70-FF49-8F8F-2F09F66FEA06}" destId="{35E7DF42-13C7-9648-9FA7-C980A60CBD2F}" srcOrd="5" destOrd="0" presId="urn:microsoft.com/office/officeart/2005/8/layout/vList3"/>
    <dgm:cxn modelId="{A2E47F4B-1A7B-9346-94B3-91A0A04161C0}" type="presParOf" srcId="{AC8CCCE3-0A70-FF49-8F8F-2F09F66FEA06}" destId="{D0700FC7-6974-A04B-A2B9-707AB2984693}" srcOrd="6" destOrd="0" presId="urn:microsoft.com/office/officeart/2005/8/layout/vList3"/>
    <dgm:cxn modelId="{C7B966E0-BC75-AD4F-ACC4-0FDC595C0F6F}" type="presParOf" srcId="{D0700FC7-6974-A04B-A2B9-707AB2984693}" destId="{344D71E6-98B4-A343-92D2-1AEE6E97B647}" srcOrd="0" destOrd="0" presId="urn:microsoft.com/office/officeart/2005/8/layout/vList3"/>
    <dgm:cxn modelId="{17221566-0A43-2B48-8DD1-234EF596C496}" type="presParOf" srcId="{D0700FC7-6974-A04B-A2B9-707AB2984693}" destId="{91AA2D18-469D-EF41-B5CE-16AEA9BABDFC}" srcOrd="1" destOrd="0" presId="urn:microsoft.com/office/officeart/2005/8/layout/vList3"/>
    <dgm:cxn modelId="{654D8B1C-1CE6-354E-970F-E871E87DD40A}" type="presParOf" srcId="{AC8CCCE3-0A70-FF49-8F8F-2F09F66FEA06}" destId="{2A6E3501-8827-CE40-A01F-5551DEBE4247}" srcOrd="7" destOrd="0" presId="urn:microsoft.com/office/officeart/2005/8/layout/vList3"/>
    <dgm:cxn modelId="{11AD220D-33A9-8A46-9FFA-4D61DD9BD803}" type="presParOf" srcId="{AC8CCCE3-0A70-FF49-8F8F-2F09F66FEA06}" destId="{D0DBBB0E-E373-3549-92BF-3D3346D73591}" srcOrd="8" destOrd="0" presId="urn:microsoft.com/office/officeart/2005/8/layout/vList3"/>
    <dgm:cxn modelId="{6084B308-F2AF-FB49-859E-91BA5225E0F6}" type="presParOf" srcId="{D0DBBB0E-E373-3549-92BF-3D3346D73591}" destId="{A8DB4BCF-4E45-8E42-ACE2-8E6EADCAC4C6}" srcOrd="0" destOrd="0" presId="urn:microsoft.com/office/officeart/2005/8/layout/vList3"/>
    <dgm:cxn modelId="{73E117A8-1916-B544-9429-8E06B8DF8565}" type="presParOf" srcId="{D0DBBB0E-E373-3549-92BF-3D3346D73591}" destId="{8617A9E4-3326-614B-85D5-D8837CE402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7C0BA-512F-EF45-AF5A-7C54808C116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871854F-F1CA-EB43-928C-BC2B40C107EE}">
      <dgm:prSet phldrT="[Tekst]" custT="1"/>
      <dgm:spPr/>
      <dgm:t>
        <a:bodyPr/>
        <a:lstStyle/>
        <a:p>
          <a:r>
            <a:rPr lang="nl-NL" sz="2400" dirty="0"/>
            <a:t>Rechtsvorm</a:t>
          </a:r>
        </a:p>
      </dgm:t>
    </dgm:pt>
    <dgm:pt modelId="{3D54F196-F898-9045-944B-0A62F06B393F}" type="parTrans" cxnId="{6C7978DF-C2DF-6449-BC55-1B1173E1E6FA}">
      <dgm:prSet/>
      <dgm:spPr/>
      <dgm:t>
        <a:bodyPr/>
        <a:lstStyle/>
        <a:p>
          <a:endParaRPr lang="nl-NL"/>
        </a:p>
      </dgm:t>
    </dgm:pt>
    <dgm:pt modelId="{E32AFF41-F29B-EB4E-942A-1BD809950A63}" type="sibTrans" cxnId="{6C7978DF-C2DF-6449-BC55-1B1173E1E6FA}">
      <dgm:prSet/>
      <dgm:spPr/>
      <dgm:t>
        <a:bodyPr/>
        <a:lstStyle/>
        <a:p>
          <a:endParaRPr lang="nl-NL"/>
        </a:p>
      </dgm:t>
    </dgm:pt>
    <dgm:pt modelId="{A63C9E2E-BFA9-394A-B6CB-BB7FDEBF3773}">
      <dgm:prSet phldrT="[Tekst]" custT="1"/>
      <dgm:spPr/>
      <dgm:t>
        <a:bodyPr/>
        <a:lstStyle/>
        <a:p>
          <a:r>
            <a:rPr lang="nl-NL" sz="2400" dirty="0" err="1"/>
            <a:t>Financien</a:t>
          </a:r>
          <a:endParaRPr lang="nl-NL" sz="2400" dirty="0"/>
        </a:p>
      </dgm:t>
    </dgm:pt>
    <dgm:pt modelId="{71E975AC-5AA5-C242-8191-1B405DE9B623}" type="parTrans" cxnId="{364E4EDB-A964-8844-BE76-AC3ABEE18819}">
      <dgm:prSet/>
      <dgm:spPr/>
      <dgm:t>
        <a:bodyPr/>
        <a:lstStyle/>
        <a:p>
          <a:endParaRPr lang="nl-NL"/>
        </a:p>
      </dgm:t>
    </dgm:pt>
    <dgm:pt modelId="{8A29982F-7133-BE47-BCED-9D15F34D5084}" type="sibTrans" cxnId="{364E4EDB-A964-8844-BE76-AC3ABEE18819}">
      <dgm:prSet/>
      <dgm:spPr/>
      <dgm:t>
        <a:bodyPr/>
        <a:lstStyle/>
        <a:p>
          <a:endParaRPr lang="nl-NL"/>
        </a:p>
      </dgm:t>
    </dgm:pt>
    <dgm:pt modelId="{DAD73B78-38B9-634F-BE77-DDCA665BBD90}">
      <dgm:prSet phldrT="[Tekst]" custT="1"/>
      <dgm:spPr/>
      <dgm:t>
        <a:bodyPr/>
        <a:lstStyle/>
        <a:p>
          <a:r>
            <a:rPr lang="nl-NL" sz="2400" dirty="0"/>
            <a:t>Belastingen en administratie</a:t>
          </a:r>
        </a:p>
      </dgm:t>
    </dgm:pt>
    <dgm:pt modelId="{0A2A9A27-F8BA-B044-ACF9-D1EB1293EA57}" type="parTrans" cxnId="{1B74E8D4-80A3-744B-931D-2F81B98D527A}">
      <dgm:prSet/>
      <dgm:spPr/>
      <dgm:t>
        <a:bodyPr/>
        <a:lstStyle/>
        <a:p>
          <a:endParaRPr lang="nl-NL"/>
        </a:p>
      </dgm:t>
    </dgm:pt>
    <dgm:pt modelId="{76B6D851-6790-C140-83F3-A06CFFF80E55}" type="sibTrans" cxnId="{1B74E8D4-80A3-744B-931D-2F81B98D527A}">
      <dgm:prSet/>
      <dgm:spPr/>
      <dgm:t>
        <a:bodyPr/>
        <a:lstStyle/>
        <a:p>
          <a:endParaRPr lang="nl-NL"/>
        </a:p>
      </dgm:t>
    </dgm:pt>
    <dgm:pt modelId="{77A5111A-5382-964E-B327-788B1B42BAB2}">
      <dgm:prSet custT="1"/>
      <dgm:spPr/>
      <dgm:t>
        <a:bodyPr/>
        <a:lstStyle/>
        <a:p>
          <a:r>
            <a:rPr lang="nl-NL" sz="2400" dirty="0"/>
            <a:t>Verzekeringen</a:t>
          </a:r>
        </a:p>
      </dgm:t>
    </dgm:pt>
    <dgm:pt modelId="{BE31E0CB-4587-D64A-A9E8-BD30E8E8BC4B}" type="parTrans" cxnId="{17A20B0F-55AA-B942-88BE-1A1FB20ABA40}">
      <dgm:prSet/>
      <dgm:spPr/>
      <dgm:t>
        <a:bodyPr/>
        <a:lstStyle/>
        <a:p>
          <a:endParaRPr lang="nl-NL"/>
        </a:p>
      </dgm:t>
    </dgm:pt>
    <dgm:pt modelId="{3D20D917-7DC8-E741-A56E-C89A53E0EF18}" type="sibTrans" cxnId="{17A20B0F-55AA-B942-88BE-1A1FB20ABA40}">
      <dgm:prSet/>
      <dgm:spPr/>
      <dgm:t>
        <a:bodyPr/>
        <a:lstStyle/>
        <a:p>
          <a:endParaRPr lang="nl-NL"/>
        </a:p>
      </dgm:t>
    </dgm:pt>
    <dgm:pt modelId="{4E2DAD07-D826-144C-9327-8BC0F62BE47A}">
      <dgm:prSet custT="1"/>
      <dgm:spPr/>
      <dgm:t>
        <a:bodyPr/>
        <a:lstStyle/>
        <a:p>
          <a:r>
            <a:rPr lang="nl-NL" sz="2400" dirty="0"/>
            <a:t>Aan de slag</a:t>
          </a:r>
        </a:p>
      </dgm:t>
    </dgm:pt>
    <dgm:pt modelId="{53650D7C-96FF-5643-9850-AE7104C35336}" type="parTrans" cxnId="{B49E36EC-9B06-774B-8E4E-474E1427562D}">
      <dgm:prSet/>
      <dgm:spPr/>
      <dgm:t>
        <a:bodyPr/>
        <a:lstStyle/>
        <a:p>
          <a:endParaRPr lang="nl-NL"/>
        </a:p>
      </dgm:t>
    </dgm:pt>
    <dgm:pt modelId="{C7768981-9E4B-6D42-BA6D-6A60C8206CFE}" type="sibTrans" cxnId="{B49E36EC-9B06-774B-8E4E-474E1427562D}">
      <dgm:prSet/>
      <dgm:spPr/>
      <dgm:t>
        <a:bodyPr/>
        <a:lstStyle/>
        <a:p>
          <a:endParaRPr lang="nl-NL"/>
        </a:p>
      </dgm:t>
    </dgm:pt>
    <dgm:pt modelId="{AC8CCCE3-0A70-FF49-8F8F-2F09F66FEA06}" type="pres">
      <dgm:prSet presAssocID="{1A97C0BA-512F-EF45-AF5A-7C54808C1162}" presName="linearFlow" presStyleCnt="0">
        <dgm:presLayoutVars>
          <dgm:dir/>
          <dgm:resizeHandles val="exact"/>
        </dgm:presLayoutVars>
      </dgm:prSet>
      <dgm:spPr/>
    </dgm:pt>
    <dgm:pt modelId="{F6717E75-8683-D64D-81AD-5D97414876DA}" type="pres">
      <dgm:prSet presAssocID="{B871854F-F1CA-EB43-928C-BC2B40C107EE}" presName="composite" presStyleCnt="0"/>
      <dgm:spPr/>
    </dgm:pt>
    <dgm:pt modelId="{7C69EA64-8FA0-2B4D-9851-C5E3DAC1CC04}" type="pres">
      <dgm:prSet presAssocID="{B871854F-F1CA-EB43-928C-BC2B40C107E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E8E8B2-FAE2-5E42-9570-155F7CCF18C7}" type="pres">
      <dgm:prSet presAssocID="{B871854F-F1CA-EB43-928C-BC2B40C107EE}" presName="txShp" presStyleLbl="node1" presStyleIdx="0" presStyleCnt="5">
        <dgm:presLayoutVars>
          <dgm:bulletEnabled val="1"/>
        </dgm:presLayoutVars>
      </dgm:prSet>
      <dgm:spPr/>
    </dgm:pt>
    <dgm:pt modelId="{78B41A58-7E37-B14F-BAE9-D4BD8B619EE4}" type="pres">
      <dgm:prSet presAssocID="{E32AFF41-F29B-EB4E-942A-1BD809950A63}" presName="spacing" presStyleCnt="0"/>
      <dgm:spPr/>
    </dgm:pt>
    <dgm:pt modelId="{D0700FC7-6974-A04B-A2B9-707AB2984693}" type="pres">
      <dgm:prSet presAssocID="{A63C9E2E-BFA9-394A-B6CB-BB7FDEBF3773}" presName="composite" presStyleCnt="0"/>
      <dgm:spPr/>
    </dgm:pt>
    <dgm:pt modelId="{344D71E6-98B4-A343-92D2-1AEE6E97B647}" type="pres">
      <dgm:prSet presAssocID="{A63C9E2E-BFA9-394A-B6CB-BB7FDEBF3773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AA2D18-469D-EF41-B5CE-16AEA9BABDFC}" type="pres">
      <dgm:prSet presAssocID="{A63C9E2E-BFA9-394A-B6CB-BB7FDEBF3773}" presName="txShp" presStyleLbl="node1" presStyleIdx="1" presStyleCnt="5">
        <dgm:presLayoutVars>
          <dgm:bulletEnabled val="1"/>
        </dgm:presLayoutVars>
      </dgm:prSet>
      <dgm:spPr/>
    </dgm:pt>
    <dgm:pt modelId="{2A6E3501-8827-CE40-A01F-5551DEBE4247}" type="pres">
      <dgm:prSet presAssocID="{8A29982F-7133-BE47-BCED-9D15F34D5084}" presName="spacing" presStyleCnt="0"/>
      <dgm:spPr/>
    </dgm:pt>
    <dgm:pt modelId="{D0DBBB0E-E373-3549-92BF-3D3346D73591}" type="pres">
      <dgm:prSet presAssocID="{DAD73B78-38B9-634F-BE77-DDCA665BBD90}" presName="composite" presStyleCnt="0"/>
      <dgm:spPr/>
    </dgm:pt>
    <dgm:pt modelId="{A8DB4BCF-4E45-8E42-ACE2-8E6EADCAC4C6}" type="pres">
      <dgm:prSet presAssocID="{DAD73B78-38B9-634F-BE77-DDCA665BBD90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17A9E4-3326-614B-85D5-D8837CE402EE}" type="pres">
      <dgm:prSet presAssocID="{DAD73B78-38B9-634F-BE77-DDCA665BBD90}" presName="txShp" presStyleLbl="node1" presStyleIdx="2" presStyleCnt="5">
        <dgm:presLayoutVars>
          <dgm:bulletEnabled val="1"/>
        </dgm:presLayoutVars>
      </dgm:prSet>
      <dgm:spPr/>
    </dgm:pt>
    <dgm:pt modelId="{B97173C3-E20F-804C-B5D6-5FE3913D379B}" type="pres">
      <dgm:prSet presAssocID="{76B6D851-6790-C140-83F3-A06CFFF80E55}" presName="spacing" presStyleCnt="0"/>
      <dgm:spPr/>
    </dgm:pt>
    <dgm:pt modelId="{32B1E931-A2F3-434F-8A59-5E1341603DA9}" type="pres">
      <dgm:prSet presAssocID="{77A5111A-5382-964E-B327-788B1B42BAB2}" presName="composite" presStyleCnt="0"/>
      <dgm:spPr/>
    </dgm:pt>
    <dgm:pt modelId="{21BF8264-BACC-F241-8CBE-7F982DF91A27}" type="pres">
      <dgm:prSet presAssocID="{77A5111A-5382-964E-B327-788B1B42BAB2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2EC094C-A820-B34A-9CD8-1487328796D0}" type="pres">
      <dgm:prSet presAssocID="{77A5111A-5382-964E-B327-788B1B42BAB2}" presName="txShp" presStyleLbl="node1" presStyleIdx="3" presStyleCnt="5">
        <dgm:presLayoutVars>
          <dgm:bulletEnabled val="1"/>
        </dgm:presLayoutVars>
      </dgm:prSet>
      <dgm:spPr/>
    </dgm:pt>
    <dgm:pt modelId="{48A59347-4D65-1A47-96E7-7F70AB284EAF}" type="pres">
      <dgm:prSet presAssocID="{3D20D917-7DC8-E741-A56E-C89A53E0EF18}" presName="spacing" presStyleCnt="0"/>
      <dgm:spPr/>
    </dgm:pt>
    <dgm:pt modelId="{4CD60CEA-629D-074F-811E-FE9E282460AA}" type="pres">
      <dgm:prSet presAssocID="{4E2DAD07-D826-144C-9327-8BC0F62BE47A}" presName="composite" presStyleCnt="0"/>
      <dgm:spPr/>
    </dgm:pt>
    <dgm:pt modelId="{55BBB7C0-08BF-9E4C-A142-8632238BE7B6}" type="pres">
      <dgm:prSet presAssocID="{4E2DAD07-D826-144C-9327-8BC0F62BE47A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31F00FA-88E4-7044-BC93-9629622BFA8F}" type="pres">
      <dgm:prSet presAssocID="{4E2DAD07-D826-144C-9327-8BC0F62BE47A}" presName="txShp" presStyleLbl="node1" presStyleIdx="4" presStyleCnt="5" custScaleY="100682">
        <dgm:presLayoutVars>
          <dgm:bulletEnabled val="1"/>
        </dgm:presLayoutVars>
      </dgm:prSet>
      <dgm:spPr/>
    </dgm:pt>
  </dgm:ptLst>
  <dgm:cxnLst>
    <dgm:cxn modelId="{84EFF408-CA3E-384C-8F53-B3E4342C842F}" type="presOf" srcId="{A63C9E2E-BFA9-394A-B6CB-BB7FDEBF3773}" destId="{91AA2D18-469D-EF41-B5CE-16AEA9BABDFC}" srcOrd="0" destOrd="0" presId="urn:microsoft.com/office/officeart/2005/8/layout/vList3"/>
    <dgm:cxn modelId="{17A20B0F-55AA-B942-88BE-1A1FB20ABA40}" srcId="{1A97C0BA-512F-EF45-AF5A-7C54808C1162}" destId="{77A5111A-5382-964E-B327-788B1B42BAB2}" srcOrd="3" destOrd="0" parTransId="{BE31E0CB-4587-D64A-A9E8-BD30E8E8BC4B}" sibTransId="{3D20D917-7DC8-E741-A56E-C89A53E0EF18}"/>
    <dgm:cxn modelId="{45114717-BFAF-974B-9893-CC5953F97DD0}" type="presOf" srcId="{1A97C0BA-512F-EF45-AF5A-7C54808C1162}" destId="{AC8CCCE3-0A70-FF49-8F8F-2F09F66FEA06}" srcOrd="0" destOrd="0" presId="urn:microsoft.com/office/officeart/2005/8/layout/vList3"/>
    <dgm:cxn modelId="{98DCAE1F-EA37-7C47-B440-939971C36BEC}" type="presOf" srcId="{DAD73B78-38B9-634F-BE77-DDCA665BBD90}" destId="{8617A9E4-3326-614B-85D5-D8837CE402EE}" srcOrd="0" destOrd="0" presId="urn:microsoft.com/office/officeart/2005/8/layout/vList3"/>
    <dgm:cxn modelId="{A27CC43D-7C88-6049-8FE4-DC500F67D954}" type="presOf" srcId="{4E2DAD07-D826-144C-9327-8BC0F62BE47A}" destId="{131F00FA-88E4-7044-BC93-9629622BFA8F}" srcOrd="0" destOrd="0" presId="urn:microsoft.com/office/officeart/2005/8/layout/vList3"/>
    <dgm:cxn modelId="{09774043-4267-B241-A396-3ECB3E03CBCD}" type="presOf" srcId="{77A5111A-5382-964E-B327-788B1B42BAB2}" destId="{82EC094C-A820-B34A-9CD8-1487328796D0}" srcOrd="0" destOrd="0" presId="urn:microsoft.com/office/officeart/2005/8/layout/vList3"/>
    <dgm:cxn modelId="{09917C6C-AAE2-5B4B-ACC6-DC5A5CA01E97}" type="presOf" srcId="{B871854F-F1CA-EB43-928C-BC2B40C107EE}" destId="{A0E8E8B2-FAE2-5E42-9570-155F7CCF18C7}" srcOrd="0" destOrd="0" presId="urn:microsoft.com/office/officeart/2005/8/layout/vList3"/>
    <dgm:cxn modelId="{1B74E8D4-80A3-744B-931D-2F81B98D527A}" srcId="{1A97C0BA-512F-EF45-AF5A-7C54808C1162}" destId="{DAD73B78-38B9-634F-BE77-DDCA665BBD90}" srcOrd="2" destOrd="0" parTransId="{0A2A9A27-F8BA-B044-ACF9-D1EB1293EA57}" sibTransId="{76B6D851-6790-C140-83F3-A06CFFF80E55}"/>
    <dgm:cxn modelId="{364E4EDB-A964-8844-BE76-AC3ABEE18819}" srcId="{1A97C0BA-512F-EF45-AF5A-7C54808C1162}" destId="{A63C9E2E-BFA9-394A-B6CB-BB7FDEBF3773}" srcOrd="1" destOrd="0" parTransId="{71E975AC-5AA5-C242-8191-1B405DE9B623}" sibTransId="{8A29982F-7133-BE47-BCED-9D15F34D5084}"/>
    <dgm:cxn modelId="{6C7978DF-C2DF-6449-BC55-1B1173E1E6FA}" srcId="{1A97C0BA-512F-EF45-AF5A-7C54808C1162}" destId="{B871854F-F1CA-EB43-928C-BC2B40C107EE}" srcOrd="0" destOrd="0" parTransId="{3D54F196-F898-9045-944B-0A62F06B393F}" sibTransId="{E32AFF41-F29B-EB4E-942A-1BD809950A63}"/>
    <dgm:cxn modelId="{B49E36EC-9B06-774B-8E4E-474E1427562D}" srcId="{1A97C0BA-512F-EF45-AF5A-7C54808C1162}" destId="{4E2DAD07-D826-144C-9327-8BC0F62BE47A}" srcOrd="4" destOrd="0" parTransId="{53650D7C-96FF-5643-9850-AE7104C35336}" sibTransId="{C7768981-9E4B-6D42-BA6D-6A60C8206CFE}"/>
    <dgm:cxn modelId="{CCB42376-CE33-074B-B122-4601B4A8B2B5}" type="presParOf" srcId="{AC8CCCE3-0A70-FF49-8F8F-2F09F66FEA06}" destId="{F6717E75-8683-D64D-81AD-5D97414876DA}" srcOrd="0" destOrd="0" presId="urn:microsoft.com/office/officeart/2005/8/layout/vList3"/>
    <dgm:cxn modelId="{2D75B5B0-136B-ED49-AEAD-E1DE920BE37D}" type="presParOf" srcId="{F6717E75-8683-D64D-81AD-5D97414876DA}" destId="{7C69EA64-8FA0-2B4D-9851-C5E3DAC1CC04}" srcOrd="0" destOrd="0" presId="urn:microsoft.com/office/officeart/2005/8/layout/vList3"/>
    <dgm:cxn modelId="{2C75E2C8-45DA-CB4D-B8BC-DFB6DDD54D8F}" type="presParOf" srcId="{F6717E75-8683-D64D-81AD-5D97414876DA}" destId="{A0E8E8B2-FAE2-5E42-9570-155F7CCF18C7}" srcOrd="1" destOrd="0" presId="urn:microsoft.com/office/officeart/2005/8/layout/vList3"/>
    <dgm:cxn modelId="{D425F4FF-E93C-424C-BE19-6D90A4AF56FB}" type="presParOf" srcId="{AC8CCCE3-0A70-FF49-8F8F-2F09F66FEA06}" destId="{78B41A58-7E37-B14F-BAE9-D4BD8B619EE4}" srcOrd="1" destOrd="0" presId="urn:microsoft.com/office/officeart/2005/8/layout/vList3"/>
    <dgm:cxn modelId="{1F27F88D-894E-704A-9027-483665D0F99E}" type="presParOf" srcId="{AC8CCCE3-0A70-FF49-8F8F-2F09F66FEA06}" destId="{D0700FC7-6974-A04B-A2B9-707AB2984693}" srcOrd="2" destOrd="0" presId="urn:microsoft.com/office/officeart/2005/8/layout/vList3"/>
    <dgm:cxn modelId="{DD1B9146-2DE8-7D47-8A45-56F160A47251}" type="presParOf" srcId="{D0700FC7-6974-A04B-A2B9-707AB2984693}" destId="{344D71E6-98B4-A343-92D2-1AEE6E97B647}" srcOrd="0" destOrd="0" presId="urn:microsoft.com/office/officeart/2005/8/layout/vList3"/>
    <dgm:cxn modelId="{7B66FFEB-657E-6648-955B-9FAB051C1C70}" type="presParOf" srcId="{D0700FC7-6974-A04B-A2B9-707AB2984693}" destId="{91AA2D18-469D-EF41-B5CE-16AEA9BABDFC}" srcOrd="1" destOrd="0" presId="urn:microsoft.com/office/officeart/2005/8/layout/vList3"/>
    <dgm:cxn modelId="{92DB0FA5-EED5-CC40-A0FE-E1A153FA2DA4}" type="presParOf" srcId="{AC8CCCE3-0A70-FF49-8F8F-2F09F66FEA06}" destId="{2A6E3501-8827-CE40-A01F-5551DEBE4247}" srcOrd="3" destOrd="0" presId="urn:microsoft.com/office/officeart/2005/8/layout/vList3"/>
    <dgm:cxn modelId="{975E8835-72F1-3940-A0AB-32B5F6BDAB73}" type="presParOf" srcId="{AC8CCCE3-0A70-FF49-8F8F-2F09F66FEA06}" destId="{D0DBBB0E-E373-3549-92BF-3D3346D73591}" srcOrd="4" destOrd="0" presId="urn:microsoft.com/office/officeart/2005/8/layout/vList3"/>
    <dgm:cxn modelId="{F14F4D5B-FAC3-BB4A-B622-210E9A7DA492}" type="presParOf" srcId="{D0DBBB0E-E373-3549-92BF-3D3346D73591}" destId="{A8DB4BCF-4E45-8E42-ACE2-8E6EADCAC4C6}" srcOrd="0" destOrd="0" presId="urn:microsoft.com/office/officeart/2005/8/layout/vList3"/>
    <dgm:cxn modelId="{A7484A7E-5448-1849-AC0C-EEEC0C6BD352}" type="presParOf" srcId="{D0DBBB0E-E373-3549-92BF-3D3346D73591}" destId="{8617A9E4-3326-614B-85D5-D8837CE402EE}" srcOrd="1" destOrd="0" presId="urn:microsoft.com/office/officeart/2005/8/layout/vList3"/>
    <dgm:cxn modelId="{5F02403F-7CED-C149-A74D-8882608BB48B}" type="presParOf" srcId="{AC8CCCE3-0A70-FF49-8F8F-2F09F66FEA06}" destId="{B97173C3-E20F-804C-B5D6-5FE3913D379B}" srcOrd="5" destOrd="0" presId="urn:microsoft.com/office/officeart/2005/8/layout/vList3"/>
    <dgm:cxn modelId="{08B1D68F-3FDA-6A46-AC29-8B4334327830}" type="presParOf" srcId="{AC8CCCE3-0A70-FF49-8F8F-2F09F66FEA06}" destId="{32B1E931-A2F3-434F-8A59-5E1341603DA9}" srcOrd="6" destOrd="0" presId="urn:microsoft.com/office/officeart/2005/8/layout/vList3"/>
    <dgm:cxn modelId="{E41FDF9E-0CD8-E549-93D2-3697A91DAD9B}" type="presParOf" srcId="{32B1E931-A2F3-434F-8A59-5E1341603DA9}" destId="{21BF8264-BACC-F241-8CBE-7F982DF91A27}" srcOrd="0" destOrd="0" presId="urn:microsoft.com/office/officeart/2005/8/layout/vList3"/>
    <dgm:cxn modelId="{BF464599-C035-FD4F-A0DC-4A4ECE4999AF}" type="presParOf" srcId="{32B1E931-A2F3-434F-8A59-5E1341603DA9}" destId="{82EC094C-A820-B34A-9CD8-1487328796D0}" srcOrd="1" destOrd="0" presId="urn:microsoft.com/office/officeart/2005/8/layout/vList3"/>
    <dgm:cxn modelId="{6BFE198F-975F-1642-AAC8-BEC1783A3961}" type="presParOf" srcId="{AC8CCCE3-0A70-FF49-8F8F-2F09F66FEA06}" destId="{48A59347-4D65-1A47-96E7-7F70AB284EAF}" srcOrd="7" destOrd="0" presId="urn:microsoft.com/office/officeart/2005/8/layout/vList3"/>
    <dgm:cxn modelId="{9F34542F-8E5A-CC41-B310-9D984E9F839C}" type="presParOf" srcId="{AC8CCCE3-0A70-FF49-8F8F-2F09F66FEA06}" destId="{4CD60CEA-629D-074F-811E-FE9E282460AA}" srcOrd="8" destOrd="0" presId="urn:microsoft.com/office/officeart/2005/8/layout/vList3"/>
    <dgm:cxn modelId="{B6AB93EE-3FF1-9942-AC60-DC607BA8789A}" type="presParOf" srcId="{4CD60CEA-629D-074F-811E-FE9E282460AA}" destId="{55BBB7C0-08BF-9E4C-A142-8632238BE7B6}" srcOrd="0" destOrd="0" presId="urn:microsoft.com/office/officeart/2005/8/layout/vList3"/>
    <dgm:cxn modelId="{349C5FCC-09FB-2A4A-84D3-254C39AEAA63}" type="presParOf" srcId="{4CD60CEA-629D-074F-811E-FE9E282460AA}" destId="{131F00FA-88E4-7044-BC93-9629622BFA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F3EB0-A2DB-DC4B-8413-33047FD6542F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9E8620B-2ECD-D44A-A30E-3345FC4B3567}">
      <dgm:prSet phldrT="[Tekst]"/>
      <dgm:spPr/>
      <dgm:t>
        <a:bodyPr/>
        <a:lstStyle/>
        <a:p>
          <a:r>
            <a:rPr lang="nl-NL" dirty="0"/>
            <a:t>Activa</a:t>
          </a:r>
        </a:p>
      </dgm:t>
    </dgm:pt>
    <dgm:pt modelId="{062CCA1B-01D5-CC42-8BCB-3B087EC42E9A}" type="parTrans" cxnId="{3A8C9E1B-5B5C-AA44-A3A8-E815C7A3E4A7}">
      <dgm:prSet/>
      <dgm:spPr/>
      <dgm:t>
        <a:bodyPr/>
        <a:lstStyle/>
        <a:p>
          <a:endParaRPr lang="nl-NL"/>
        </a:p>
      </dgm:t>
    </dgm:pt>
    <dgm:pt modelId="{BD42564B-F30E-D746-8DF4-F4BA3EE0389C}" type="sibTrans" cxnId="{3A8C9E1B-5B5C-AA44-A3A8-E815C7A3E4A7}">
      <dgm:prSet/>
      <dgm:spPr/>
      <dgm:t>
        <a:bodyPr/>
        <a:lstStyle/>
        <a:p>
          <a:endParaRPr lang="nl-NL"/>
        </a:p>
      </dgm:t>
    </dgm:pt>
    <dgm:pt modelId="{724D09BA-B674-6C4A-84AA-FC33FEB09ADE}">
      <dgm:prSet phldrT="[Tekst]"/>
      <dgm:spPr/>
      <dgm:t>
        <a:bodyPr/>
        <a:lstStyle/>
        <a:p>
          <a:r>
            <a:rPr lang="nl-NL" dirty="0"/>
            <a:t>Vaste, vlottende en liquide activa</a:t>
          </a:r>
        </a:p>
      </dgm:t>
    </dgm:pt>
    <dgm:pt modelId="{FAEC4618-89C3-E541-8F75-BA6E0659952B}" type="parTrans" cxnId="{EEAB20A1-FD62-174F-963B-0D13E77BFF21}">
      <dgm:prSet/>
      <dgm:spPr/>
      <dgm:t>
        <a:bodyPr/>
        <a:lstStyle/>
        <a:p>
          <a:endParaRPr lang="nl-NL"/>
        </a:p>
      </dgm:t>
    </dgm:pt>
    <dgm:pt modelId="{F7D9A365-7B96-5148-A22A-0B0514191B10}" type="sibTrans" cxnId="{EEAB20A1-FD62-174F-963B-0D13E77BFF21}">
      <dgm:prSet/>
      <dgm:spPr/>
      <dgm:t>
        <a:bodyPr/>
        <a:lstStyle/>
        <a:p>
          <a:endParaRPr lang="nl-NL"/>
        </a:p>
      </dgm:t>
    </dgm:pt>
    <dgm:pt modelId="{A453011C-BFFE-A343-BB59-881F147323D1}">
      <dgm:prSet phldrT="[Tekst]"/>
      <dgm:spPr>
        <a:solidFill>
          <a:srgbClr val="1F497D"/>
        </a:solidFill>
      </dgm:spPr>
      <dgm:t>
        <a:bodyPr/>
        <a:lstStyle/>
        <a:p>
          <a:r>
            <a:rPr lang="nl-NL" dirty="0"/>
            <a:t>Bezittingen</a:t>
          </a:r>
        </a:p>
      </dgm:t>
    </dgm:pt>
    <dgm:pt modelId="{A7ECD4C1-3F1F-CC4A-8F31-4EA0CEDF6E54}" type="parTrans" cxnId="{C783540A-82C0-B145-B0A3-28A3F1468EC0}">
      <dgm:prSet/>
      <dgm:spPr/>
      <dgm:t>
        <a:bodyPr/>
        <a:lstStyle/>
        <a:p>
          <a:endParaRPr lang="nl-NL"/>
        </a:p>
      </dgm:t>
    </dgm:pt>
    <dgm:pt modelId="{5BB81DBC-0499-AB44-B89E-185667515C78}" type="sibTrans" cxnId="{C783540A-82C0-B145-B0A3-28A3F1468EC0}">
      <dgm:prSet/>
      <dgm:spPr/>
      <dgm:t>
        <a:bodyPr/>
        <a:lstStyle/>
        <a:p>
          <a:endParaRPr lang="nl-NL"/>
        </a:p>
      </dgm:t>
    </dgm:pt>
    <dgm:pt modelId="{D2E61BC1-658A-2249-972D-EE4EE32BE38E}">
      <dgm:prSet phldrT="[Tekst]"/>
      <dgm:spPr/>
      <dgm:t>
        <a:bodyPr/>
        <a:lstStyle/>
        <a:p>
          <a:r>
            <a:rPr lang="nl-NL" dirty="0"/>
            <a:t>Passiva</a:t>
          </a:r>
        </a:p>
      </dgm:t>
    </dgm:pt>
    <dgm:pt modelId="{73029B35-8B7B-CB43-9C30-2899A8B6EA4E}" type="parTrans" cxnId="{9F035907-4406-1242-9C60-E03DD2E8E42C}">
      <dgm:prSet/>
      <dgm:spPr/>
      <dgm:t>
        <a:bodyPr/>
        <a:lstStyle/>
        <a:p>
          <a:endParaRPr lang="nl-NL"/>
        </a:p>
      </dgm:t>
    </dgm:pt>
    <dgm:pt modelId="{D64D3D84-D402-7F4F-8DFE-0A051244C94D}" type="sibTrans" cxnId="{9F035907-4406-1242-9C60-E03DD2E8E42C}">
      <dgm:prSet/>
      <dgm:spPr/>
      <dgm:t>
        <a:bodyPr/>
        <a:lstStyle/>
        <a:p>
          <a:endParaRPr lang="nl-NL"/>
        </a:p>
      </dgm:t>
    </dgm:pt>
    <dgm:pt modelId="{52BCF1DD-D739-3D40-A84D-AA8C02A4DB43}">
      <dgm:prSet phldrT="[Tekst]"/>
      <dgm:spPr/>
      <dgm:t>
        <a:bodyPr/>
        <a:lstStyle/>
        <a:p>
          <a:r>
            <a:rPr lang="nl-NL" dirty="0"/>
            <a:t>Vreemd</a:t>
          </a:r>
        </a:p>
      </dgm:t>
    </dgm:pt>
    <dgm:pt modelId="{ED062CBE-4692-C945-A4FF-350CEA9A7B2B}" type="parTrans" cxnId="{AB96D11F-D3FC-EB4D-89A1-971FE79BC1CF}">
      <dgm:prSet/>
      <dgm:spPr/>
      <dgm:t>
        <a:bodyPr/>
        <a:lstStyle/>
        <a:p>
          <a:endParaRPr lang="nl-NL"/>
        </a:p>
      </dgm:t>
    </dgm:pt>
    <dgm:pt modelId="{2E110630-4461-3544-B3A9-C4BBBC9722F8}" type="sibTrans" cxnId="{AB96D11F-D3FC-EB4D-89A1-971FE79BC1CF}">
      <dgm:prSet/>
      <dgm:spPr/>
      <dgm:t>
        <a:bodyPr/>
        <a:lstStyle/>
        <a:p>
          <a:endParaRPr lang="nl-NL"/>
        </a:p>
      </dgm:t>
    </dgm:pt>
    <dgm:pt modelId="{CB9FF54E-4963-394A-A49A-9BF59FD681BB}">
      <dgm:prSet phldrT="[Tekst]"/>
      <dgm:spPr/>
      <dgm:t>
        <a:bodyPr/>
        <a:lstStyle/>
        <a:p>
          <a:r>
            <a:rPr lang="nl-NL" dirty="0"/>
            <a:t>Eigen</a:t>
          </a:r>
        </a:p>
      </dgm:t>
    </dgm:pt>
    <dgm:pt modelId="{513426A7-52F0-FB4B-AD32-0B1EA1A51EFA}" type="parTrans" cxnId="{E0F5AF71-EEFC-D24D-AE23-3DF271CD59DF}">
      <dgm:prSet/>
      <dgm:spPr/>
      <dgm:t>
        <a:bodyPr/>
        <a:lstStyle/>
        <a:p>
          <a:endParaRPr lang="nl-NL"/>
        </a:p>
      </dgm:t>
    </dgm:pt>
    <dgm:pt modelId="{0F8936AA-FB2D-1C44-9551-A49BC498E21F}" type="sibTrans" cxnId="{E0F5AF71-EEFC-D24D-AE23-3DF271CD59DF}">
      <dgm:prSet/>
      <dgm:spPr/>
      <dgm:t>
        <a:bodyPr/>
        <a:lstStyle/>
        <a:p>
          <a:endParaRPr lang="nl-NL"/>
        </a:p>
      </dgm:t>
    </dgm:pt>
    <dgm:pt modelId="{87EA8A7E-A454-184A-8533-B357B7FDD934}">
      <dgm:prSet phldrT="[Tekst]"/>
      <dgm:spPr>
        <a:solidFill>
          <a:schemeClr val="tx2"/>
        </a:solidFill>
      </dgm:spPr>
      <dgm:t>
        <a:bodyPr/>
        <a:lstStyle/>
        <a:p>
          <a:r>
            <a:rPr lang="nl-NL" dirty="0"/>
            <a:t>Vermogen</a:t>
          </a:r>
        </a:p>
      </dgm:t>
    </dgm:pt>
    <dgm:pt modelId="{741C7DC8-3BBA-BC4B-A174-BF861138E2F1}" type="parTrans" cxnId="{06D53211-7C60-2240-BDA6-18DE35A43492}">
      <dgm:prSet/>
      <dgm:spPr/>
      <dgm:t>
        <a:bodyPr/>
        <a:lstStyle/>
        <a:p>
          <a:endParaRPr lang="nl-NL"/>
        </a:p>
      </dgm:t>
    </dgm:pt>
    <dgm:pt modelId="{8A516BC6-C3E2-FF45-8EB7-66E94B7E08CB}" type="sibTrans" cxnId="{06D53211-7C60-2240-BDA6-18DE35A43492}">
      <dgm:prSet/>
      <dgm:spPr/>
      <dgm:t>
        <a:bodyPr/>
        <a:lstStyle/>
        <a:p>
          <a:endParaRPr lang="nl-NL"/>
        </a:p>
      </dgm:t>
    </dgm:pt>
    <dgm:pt modelId="{3EB745FB-2FC2-BB4F-A608-3460DD40CC13}" type="pres">
      <dgm:prSet presAssocID="{671F3EB0-A2DB-DC4B-8413-33047FD6542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460698D-5C7A-FB41-841B-1587F65A4658}" type="pres">
      <dgm:prSet presAssocID="{671F3EB0-A2DB-DC4B-8413-33047FD6542F}" presName="dummyMaxCanvas" presStyleCnt="0"/>
      <dgm:spPr/>
    </dgm:pt>
    <dgm:pt modelId="{EAABAA30-41BC-E24E-9EEC-64184BD63E35}" type="pres">
      <dgm:prSet presAssocID="{671F3EB0-A2DB-DC4B-8413-33047FD6542F}" presName="parentComposite" presStyleCnt="0"/>
      <dgm:spPr/>
    </dgm:pt>
    <dgm:pt modelId="{181DE536-7814-F44B-9DEF-3BAB1E2884B5}" type="pres">
      <dgm:prSet presAssocID="{671F3EB0-A2DB-DC4B-8413-33047FD6542F}" presName="parent1" presStyleLbl="alignAccFollowNode1" presStyleIdx="0" presStyleCnt="4">
        <dgm:presLayoutVars>
          <dgm:chMax val="4"/>
        </dgm:presLayoutVars>
      </dgm:prSet>
      <dgm:spPr/>
    </dgm:pt>
    <dgm:pt modelId="{64CFE3D2-E8F0-F243-868F-8D8FB7085F82}" type="pres">
      <dgm:prSet presAssocID="{671F3EB0-A2DB-DC4B-8413-33047FD6542F}" presName="parent2" presStyleLbl="alignAccFollowNode1" presStyleIdx="1" presStyleCnt="4">
        <dgm:presLayoutVars>
          <dgm:chMax val="4"/>
        </dgm:presLayoutVars>
      </dgm:prSet>
      <dgm:spPr/>
    </dgm:pt>
    <dgm:pt modelId="{933A2FC1-E6A1-1D4E-8310-5BCA8A4D3F21}" type="pres">
      <dgm:prSet presAssocID="{671F3EB0-A2DB-DC4B-8413-33047FD6542F}" presName="childrenComposite" presStyleCnt="0"/>
      <dgm:spPr/>
    </dgm:pt>
    <dgm:pt modelId="{3FDABA9C-E357-1445-8155-0E18CBCE7E8E}" type="pres">
      <dgm:prSet presAssocID="{671F3EB0-A2DB-DC4B-8413-33047FD6542F}" presName="dummyMaxCanvas_ChildArea" presStyleCnt="0"/>
      <dgm:spPr/>
    </dgm:pt>
    <dgm:pt modelId="{04ABFF8F-502A-AF41-AE2B-AEBA9C6C3339}" type="pres">
      <dgm:prSet presAssocID="{671F3EB0-A2DB-DC4B-8413-33047FD6542F}" presName="fulcrum" presStyleLbl="alignAccFollowNode1" presStyleIdx="2" presStyleCnt="4"/>
      <dgm:spPr/>
    </dgm:pt>
    <dgm:pt modelId="{8E1BA7DB-72E8-6343-B70C-B94E9C9E3DE2}" type="pres">
      <dgm:prSet presAssocID="{671F3EB0-A2DB-DC4B-8413-33047FD6542F}" presName="balance_23" presStyleLbl="alignAccFollowNode1" presStyleIdx="3" presStyleCnt="4">
        <dgm:presLayoutVars>
          <dgm:bulletEnabled val="1"/>
        </dgm:presLayoutVars>
      </dgm:prSet>
      <dgm:spPr/>
    </dgm:pt>
    <dgm:pt modelId="{59AC0CA9-9C19-A04D-8CBB-88144EAFC8A8}" type="pres">
      <dgm:prSet presAssocID="{671F3EB0-A2DB-DC4B-8413-33047FD6542F}" presName="right_23_1" presStyleLbl="node1" presStyleIdx="0" presStyleCnt="5">
        <dgm:presLayoutVars>
          <dgm:bulletEnabled val="1"/>
        </dgm:presLayoutVars>
      </dgm:prSet>
      <dgm:spPr/>
    </dgm:pt>
    <dgm:pt modelId="{325A1A17-FD6F-0944-8E68-3067C0DF9EE1}" type="pres">
      <dgm:prSet presAssocID="{671F3EB0-A2DB-DC4B-8413-33047FD6542F}" presName="right_23_2" presStyleLbl="node1" presStyleIdx="1" presStyleCnt="5">
        <dgm:presLayoutVars>
          <dgm:bulletEnabled val="1"/>
        </dgm:presLayoutVars>
      </dgm:prSet>
      <dgm:spPr/>
    </dgm:pt>
    <dgm:pt modelId="{9D294B3D-00EA-6443-AA91-95490D277327}" type="pres">
      <dgm:prSet presAssocID="{671F3EB0-A2DB-DC4B-8413-33047FD6542F}" presName="right_23_3" presStyleLbl="node1" presStyleIdx="2" presStyleCnt="5">
        <dgm:presLayoutVars>
          <dgm:bulletEnabled val="1"/>
        </dgm:presLayoutVars>
      </dgm:prSet>
      <dgm:spPr/>
    </dgm:pt>
    <dgm:pt modelId="{31B58E70-D376-2344-91C1-546826060FBD}" type="pres">
      <dgm:prSet presAssocID="{671F3EB0-A2DB-DC4B-8413-33047FD6542F}" presName="left_23_1" presStyleLbl="node1" presStyleIdx="3" presStyleCnt="5" custScaleX="118020">
        <dgm:presLayoutVars>
          <dgm:bulletEnabled val="1"/>
        </dgm:presLayoutVars>
      </dgm:prSet>
      <dgm:spPr/>
    </dgm:pt>
    <dgm:pt modelId="{BFDFCE50-0DCD-DE44-BA12-E427048C628D}" type="pres">
      <dgm:prSet presAssocID="{671F3EB0-A2DB-DC4B-8413-33047FD6542F}" presName="left_23_2" presStyleLbl="node1" presStyleIdx="4" presStyleCnt="5" custScaleX="114114">
        <dgm:presLayoutVars>
          <dgm:bulletEnabled val="1"/>
        </dgm:presLayoutVars>
      </dgm:prSet>
      <dgm:spPr/>
    </dgm:pt>
  </dgm:ptLst>
  <dgm:cxnLst>
    <dgm:cxn modelId="{9F035907-4406-1242-9C60-E03DD2E8E42C}" srcId="{671F3EB0-A2DB-DC4B-8413-33047FD6542F}" destId="{D2E61BC1-658A-2249-972D-EE4EE32BE38E}" srcOrd="1" destOrd="0" parTransId="{73029B35-8B7B-CB43-9C30-2899A8B6EA4E}" sibTransId="{D64D3D84-D402-7F4F-8DFE-0A051244C94D}"/>
    <dgm:cxn modelId="{C783540A-82C0-B145-B0A3-28A3F1468EC0}" srcId="{59E8620B-2ECD-D44A-A30E-3345FC4B3567}" destId="{A453011C-BFFE-A343-BB59-881F147323D1}" srcOrd="1" destOrd="0" parTransId="{A7ECD4C1-3F1F-CC4A-8F31-4EA0CEDF6E54}" sibTransId="{5BB81DBC-0499-AB44-B89E-185667515C78}"/>
    <dgm:cxn modelId="{06D53211-7C60-2240-BDA6-18DE35A43492}" srcId="{D2E61BC1-658A-2249-972D-EE4EE32BE38E}" destId="{87EA8A7E-A454-184A-8533-B357B7FDD934}" srcOrd="2" destOrd="0" parTransId="{741C7DC8-3BBA-BC4B-A174-BF861138E2F1}" sibTransId="{8A516BC6-C3E2-FF45-8EB7-66E94B7E08CB}"/>
    <dgm:cxn modelId="{3A8C9E1B-5B5C-AA44-A3A8-E815C7A3E4A7}" srcId="{671F3EB0-A2DB-DC4B-8413-33047FD6542F}" destId="{59E8620B-2ECD-D44A-A30E-3345FC4B3567}" srcOrd="0" destOrd="0" parTransId="{062CCA1B-01D5-CC42-8BCB-3B087EC42E9A}" sibTransId="{BD42564B-F30E-D746-8DF4-F4BA3EE0389C}"/>
    <dgm:cxn modelId="{AB96D11F-D3FC-EB4D-89A1-971FE79BC1CF}" srcId="{D2E61BC1-658A-2249-972D-EE4EE32BE38E}" destId="{52BCF1DD-D739-3D40-A84D-AA8C02A4DB43}" srcOrd="0" destOrd="0" parTransId="{ED062CBE-4692-C945-A4FF-350CEA9A7B2B}" sibTransId="{2E110630-4461-3544-B3A9-C4BBBC9722F8}"/>
    <dgm:cxn modelId="{30FFB92A-AA19-E348-A377-53E8E672447F}" type="presOf" srcId="{52BCF1DD-D739-3D40-A84D-AA8C02A4DB43}" destId="{59AC0CA9-9C19-A04D-8CBB-88144EAFC8A8}" srcOrd="0" destOrd="0" presId="urn:microsoft.com/office/officeart/2005/8/layout/balance1"/>
    <dgm:cxn modelId="{99DB1F49-2210-D74F-A77E-1FAB5B5C5B78}" type="presOf" srcId="{87EA8A7E-A454-184A-8533-B357B7FDD934}" destId="{9D294B3D-00EA-6443-AA91-95490D277327}" srcOrd="0" destOrd="0" presId="urn:microsoft.com/office/officeart/2005/8/layout/balance1"/>
    <dgm:cxn modelId="{2F29B64D-638A-2B43-B468-637D91892045}" type="presOf" srcId="{59E8620B-2ECD-D44A-A30E-3345FC4B3567}" destId="{181DE536-7814-F44B-9DEF-3BAB1E2884B5}" srcOrd="0" destOrd="0" presId="urn:microsoft.com/office/officeart/2005/8/layout/balance1"/>
    <dgm:cxn modelId="{C1FE1F50-36FD-CD4E-84A5-B618DCE21354}" type="presOf" srcId="{724D09BA-B674-6C4A-84AA-FC33FEB09ADE}" destId="{31B58E70-D376-2344-91C1-546826060FBD}" srcOrd="0" destOrd="0" presId="urn:microsoft.com/office/officeart/2005/8/layout/balance1"/>
    <dgm:cxn modelId="{9450A55C-4B0D-4E4D-A3B3-1BFFF81F63FC}" type="presOf" srcId="{671F3EB0-A2DB-DC4B-8413-33047FD6542F}" destId="{3EB745FB-2FC2-BB4F-A608-3460DD40CC13}" srcOrd="0" destOrd="0" presId="urn:microsoft.com/office/officeart/2005/8/layout/balance1"/>
    <dgm:cxn modelId="{E0F5AF71-EEFC-D24D-AE23-3DF271CD59DF}" srcId="{D2E61BC1-658A-2249-972D-EE4EE32BE38E}" destId="{CB9FF54E-4963-394A-A49A-9BF59FD681BB}" srcOrd="1" destOrd="0" parTransId="{513426A7-52F0-FB4B-AD32-0B1EA1A51EFA}" sibTransId="{0F8936AA-FB2D-1C44-9551-A49BC498E21F}"/>
    <dgm:cxn modelId="{3C4CFD8E-9036-364E-8F06-874D0C9762AB}" type="presOf" srcId="{CB9FF54E-4963-394A-A49A-9BF59FD681BB}" destId="{325A1A17-FD6F-0944-8E68-3067C0DF9EE1}" srcOrd="0" destOrd="0" presId="urn:microsoft.com/office/officeart/2005/8/layout/balance1"/>
    <dgm:cxn modelId="{EEAB20A1-FD62-174F-963B-0D13E77BFF21}" srcId="{59E8620B-2ECD-D44A-A30E-3345FC4B3567}" destId="{724D09BA-B674-6C4A-84AA-FC33FEB09ADE}" srcOrd="0" destOrd="0" parTransId="{FAEC4618-89C3-E541-8F75-BA6E0659952B}" sibTransId="{F7D9A365-7B96-5148-A22A-0B0514191B10}"/>
    <dgm:cxn modelId="{770BBFCE-C7FA-3C4A-823D-D2C691285456}" type="presOf" srcId="{A453011C-BFFE-A343-BB59-881F147323D1}" destId="{BFDFCE50-0DCD-DE44-BA12-E427048C628D}" srcOrd="0" destOrd="0" presId="urn:microsoft.com/office/officeart/2005/8/layout/balance1"/>
    <dgm:cxn modelId="{98BB41E0-9CBF-BA43-9ADC-BD47C7247727}" type="presOf" srcId="{D2E61BC1-658A-2249-972D-EE4EE32BE38E}" destId="{64CFE3D2-E8F0-F243-868F-8D8FB7085F82}" srcOrd="0" destOrd="0" presId="urn:microsoft.com/office/officeart/2005/8/layout/balance1"/>
    <dgm:cxn modelId="{EC992F0D-4D95-A04D-8D88-A3208566D3EF}" type="presParOf" srcId="{3EB745FB-2FC2-BB4F-A608-3460DD40CC13}" destId="{C460698D-5C7A-FB41-841B-1587F65A4658}" srcOrd="0" destOrd="0" presId="urn:microsoft.com/office/officeart/2005/8/layout/balance1"/>
    <dgm:cxn modelId="{F7488C2E-A71A-EB45-95A2-AD45BF9139EB}" type="presParOf" srcId="{3EB745FB-2FC2-BB4F-A608-3460DD40CC13}" destId="{EAABAA30-41BC-E24E-9EEC-64184BD63E35}" srcOrd="1" destOrd="0" presId="urn:microsoft.com/office/officeart/2005/8/layout/balance1"/>
    <dgm:cxn modelId="{82CA093E-71D9-C84E-A10C-610D32253524}" type="presParOf" srcId="{EAABAA30-41BC-E24E-9EEC-64184BD63E35}" destId="{181DE536-7814-F44B-9DEF-3BAB1E2884B5}" srcOrd="0" destOrd="0" presId="urn:microsoft.com/office/officeart/2005/8/layout/balance1"/>
    <dgm:cxn modelId="{A89FC4CD-8E38-3644-A098-899948513543}" type="presParOf" srcId="{EAABAA30-41BC-E24E-9EEC-64184BD63E35}" destId="{64CFE3D2-E8F0-F243-868F-8D8FB7085F82}" srcOrd="1" destOrd="0" presId="urn:microsoft.com/office/officeart/2005/8/layout/balance1"/>
    <dgm:cxn modelId="{E4E6B166-3A46-9642-8A67-A6D8F756A507}" type="presParOf" srcId="{3EB745FB-2FC2-BB4F-A608-3460DD40CC13}" destId="{933A2FC1-E6A1-1D4E-8310-5BCA8A4D3F21}" srcOrd="2" destOrd="0" presId="urn:microsoft.com/office/officeart/2005/8/layout/balance1"/>
    <dgm:cxn modelId="{C7199991-D507-6444-AC0D-C204C0DCEBF1}" type="presParOf" srcId="{933A2FC1-E6A1-1D4E-8310-5BCA8A4D3F21}" destId="{3FDABA9C-E357-1445-8155-0E18CBCE7E8E}" srcOrd="0" destOrd="0" presId="urn:microsoft.com/office/officeart/2005/8/layout/balance1"/>
    <dgm:cxn modelId="{D50DE828-FF21-D149-8636-8801CC00DCAD}" type="presParOf" srcId="{933A2FC1-E6A1-1D4E-8310-5BCA8A4D3F21}" destId="{04ABFF8F-502A-AF41-AE2B-AEBA9C6C3339}" srcOrd="1" destOrd="0" presId="urn:microsoft.com/office/officeart/2005/8/layout/balance1"/>
    <dgm:cxn modelId="{7EA84757-7744-C34A-8773-533F45271685}" type="presParOf" srcId="{933A2FC1-E6A1-1D4E-8310-5BCA8A4D3F21}" destId="{8E1BA7DB-72E8-6343-B70C-B94E9C9E3DE2}" srcOrd="2" destOrd="0" presId="urn:microsoft.com/office/officeart/2005/8/layout/balance1"/>
    <dgm:cxn modelId="{8D2D17A8-B178-4641-B3EE-7502F508A3F0}" type="presParOf" srcId="{933A2FC1-E6A1-1D4E-8310-5BCA8A4D3F21}" destId="{59AC0CA9-9C19-A04D-8CBB-88144EAFC8A8}" srcOrd="3" destOrd="0" presId="urn:microsoft.com/office/officeart/2005/8/layout/balance1"/>
    <dgm:cxn modelId="{85515BD7-2819-5B47-975F-DAD9F67A251E}" type="presParOf" srcId="{933A2FC1-E6A1-1D4E-8310-5BCA8A4D3F21}" destId="{325A1A17-FD6F-0944-8E68-3067C0DF9EE1}" srcOrd="4" destOrd="0" presId="urn:microsoft.com/office/officeart/2005/8/layout/balance1"/>
    <dgm:cxn modelId="{38C7C2B3-4324-AA48-8C93-AC86E77FF3DD}" type="presParOf" srcId="{933A2FC1-E6A1-1D4E-8310-5BCA8A4D3F21}" destId="{9D294B3D-00EA-6443-AA91-95490D277327}" srcOrd="5" destOrd="0" presId="urn:microsoft.com/office/officeart/2005/8/layout/balance1"/>
    <dgm:cxn modelId="{934A4673-A1A8-6F47-BE29-3E3FE1221B30}" type="presParOf" srcId="{933A2FC1-E6A1-1D4E-8310-5BCA8A4D3F21}" destId="{31B58E70-D376-2344-91C1-546826060FBD}" srcOrd="6" destOrd="0" presId="urn:microsoft.com/office/officeart/2005/8/layout/balance1"/>
    <dgm:cxn modelId="{B0DEB172-962F-6740-A5BD-6B06A1FF1F93}" type="presParOf" srcId="{933A2FC1-E6A1-1D4E-8310-5BCA8A4D3F21}" destId="{BFDFCE50-0DCD-DE44-BA12-E427048C628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2B362-EE85-374F-9DA6-6C8D62BCFAEB}">
      <dsp:nvSpPr>
        <dsp:cNvPr id="0" name=""/>
        <dsp:cNvSpPr/>
      </dsp:nvSpPr>
      <dsp:spPr>
        <a:xfrm>
          <a:off x="3330409" y="2673647"/>
          <a:ext cx="1724064" cy="1724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Kamer van Koophandel</a:t>
          </a:r>
        </a:p>
      </dsp:txBody>
      <dsp:txXfrm>
        <a:off x="3414571" y="2757809"/>
        <a:ext cx="1555740" cy="1555740"/>
      </dsp:txXfrm>
    </dsp:sp>
    <dsp:sp modelId="{37C58181-0A46-B446-9019-F897EF89B0A4}">
      <dsp:nvSpPr>
        <dsp:cNvPr id="0" name=""/>
        <dsp:cNvSpPr/>
      </dsp:nvSpPr>
      <dsp:spPr>
        <a:xfrm rot="16200000">
          <a:off x="3587761" y="2068967"/>
          <a:ext cx="1209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35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6ECA2-5377-B94D-B018-D45A15F6566F}">
      <dsp:nvSpPr>
        <dsp:cNvPr id="0" name=""/>
        <dsp:cNvSpPr/>
      </dsp:nvSpPr>
      <dsp:spPr>
        <a:xfrm>
          <a:off x="3614879" y="309164"/>
          <a:ext cx="1155123" cy="1155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Uitvoering van wetten</a:t>
          </a:r>
        </a:p>
      </dsp:txBody>
      <dsp:txXfrm>
        <a:off x="3671267" y="365552"/>
        <a:ext cx="1042347" cy="1042347"/>
      </dsp:txXfrm>
    </dsp:sp>
    <dsp:sp modelId="{0382A7F7-1346-B143-953C-15A64542B36E}">
      <dsp:nvSpPr>
        <dsp:cNvPr id="0" name=""/>
        <dsp:cNvSpPr/>
      </dsp:nvSpPr>
      <dsp:spPr>
        <a:xfrm rot="1800000">
          <a:off x="4988380" y="4280037"/>
          <a:ext cx="9866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65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779D8-75A7-C24D-AF1C-D749DFF835AC}">
      <dsp:nvSpPr>
        <dsp:cNvPr id="0" name=""/>
        <dsp:cNvSpPr/>
      </dsp:nvSpPr>
      <dsp:spPr>
        <a:xfrm>
          <a:off x="5908940" y="4282594"/>
          <a:ext cx="1155123" cy="1155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Verstrekken van informatie</a:t>
          </a:r>
        </a:p>
      </dsp:txBody>
      <dsp:txXfrm>
        <a:off x="5965328" y="4338982"/>
        <a:ext cx="1042347" cy="1042347"/>
      </dsp:txXfrm>
    </dsp:sp>
    <dsp:sp modelId="{9359B78B-52C8-6648-B96B-B6F508A07571}">
      <dsp:nvSpPr>
        <dsp:cNvPr id="0" name=""/>
        <dsp:cNvSpPr/>
      </dsp:nvSpPr>
      <dsp:spPr>
        <a:xfrm rot="9000000">
          <a:off x="2409848" y="4280037"/>
          <a:ext cx="9866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65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4DB38-4EAA-7B47-ADDD-F53723B81634}">
      <dsp:nvSpPr>
        <dsp:cNvPr id="0" name=""/>
        <dsp:cNvSpPr/>
      </dsp:nvSpPr>
      <dsp:spPr>
        <a:xfrm>
          <a:off x="1320818" y="4282594"/>
          <a:ext cx="1155123" cy="1155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Bevorderen van de economie</a:t>
          </a:r>
        </a:p>
      </dsp:txBody>
      <dsp:txXfrm>
        <a:off x="1377206" y="4338982"/>
        <a:ext cx="1042347" cy="104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E8B2-FAE2-5E42-9570-155F7CCF18C7}">
      <dsp:nvSpPr>
        <dsp:cNvPr id="0" name=""/>
        <dsp:cNvSpPr/>
      </dsp:nvSpPr>
      <dsp:spPr>
        <a:xfrm rot="10800000">
          <a:off x="850054" y="3641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Oriëntatie en registratie</a:t>
          </a:r>
        </a:p>
      </dsp:txBody>
      <dsp:txXfrm rot="10800000">
        <a:off x="1048325" y="3641"/>
        <a:ext cx="2389402" cy="793086"/>
      </dsp:txXfrm>
    </dsp:sp>
    <dsp:sp modelId="{7C69EA64-8FA0-2B4D-9851-C5E3DAC1CC04}">
      <dsp:nvSpPr>
        <dsp:cNvPr id="0" name=""/>
        <dsp:cNvSpPr/>
      </dsp:nvSpPr>
      <dsp:spPr>
        <a:xfrm>
          <a:off x="453510" y="3641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472C1-1A53-D447-98EC-44F179DC672C}">
      <dsp:nvSpPr>
        <dsp:cNvPr id="0" name=""/>
        <dsp:cNvSpPr/>
      </dsp:nvSpPr>
      <dsp:spPr>
        <a:xfrm rot="10800000">
          <a:off x="850054" y="1033470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Vergunningen en diploma’s</a:t>
          </a:r>
        </a:p>
      </dsp:txBody>
      <dsp:txXfrm rot="10800000">
        <a:off x="1048325" y="1033470"/>
        <a:ext cx="2389402" cy="793086"/>
      </dsp:txXfrm>
    </dsp:sp>
    <dsp:sp modelId="{6E2E1557-447F-A34D-B8A0-D9583E3C1BEC}">
      <dsp:nvSpPr>
        <dsp:cNvPr id="0" name=""/>
        <dsp:cNvSpPr/>
      </dsp:nvSpPr>
      <dsp:spPr>
        <a:xfrm>
          <a:off x="453510" y="1033470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3F1C2E-CE9B-5047-A220-C371B90B7B97}">
      <dsp:nvSpPr>
        <dsp:cNvPr id="0" name=""/>
        <dsp:cNvSpPr/>
      </dsp:nvSpPr>
      <dsp:spPr>
        <a:xfrm rot="10800000">
          <a:off x="850054" y="2063299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/>
            <a:t>Marktonder-zoek</a:t>
          </a:r>
          <a:r>
            <a:rPr lang="nl-NL" sz="2400" kern="1200" dirty="0"/>
            <a:t>/-plan</a:t>
          </a:r>
        </a:p>
      </dsp:txBody>
      <dsp:txXfrm rot="10800000">
        <a:off x="1048325" y="2063299"/>
        <a:ext cx="2389402" cy="793086"/>
      </dsp:txXfrm>
    </dsp:sp>
    <dsp:sp modelId="{07530393-7765-7344-BDC8-1304F134B97B}">
      <dsp:nvSpPr>
        <dsp:cNvPr id="0" name=""/>
        <dsp:cNvSpPr/>
      </dsp:nvSpPr>
      <dsp:spPr>
        <a:xfrm>
          <a:off x="453510" y="2063299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A2D18-469D-EF41-B5CE-16AEA9BABDFC}">
      <dsp:nvSpPr>
        <dsp:cNvPr id="0" name=""/>
        <dsp:cNvSpPr/>
      </dsp:nvSpPr>
      <dsp:spPr>
        <a:xfrm rot="10800000">
          <a:off x="850054" y="3093128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Huisvesting</a:t>
          </a:r>
        </a:p>
      </dsp:txBody>
      <dsp:txXfrm rot="10800000">
        <a:off x="1048325" y="3093128"/>
        <a:ext cx="2389402" cy="793086"/>
      </dsp:txXfrm>
    </dsp:sp>
    <dsp:sp modelId="{344D71E6-98B4-A343-92D2-1AEE6E97B647}">
      <dsp:nvSpPr>
        <dsp:cNvPr id="0" name=""/>
        <dsp:cNvSpPr/>
      </dsp:nvSpPr>
      <dsp:spPr>
        <a:xfrm>
          <a:off x="453510" y="3093128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17A9E4-3326-614B-85D5-D8837CE402EE}">
      <dsp:nvSpPr>
        <dsp:cNvPr id="0" name=""/>
        <dsp:cNvSpPr/>
      </dsp:nvSpPr>
      <dsp:spPr>
        <a:xfrm rot="10800000">
          <a:off x="850054" y="4122957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Personeel</a:t>
          </a:r>
        </a:p>
      </dsp:txBody>
      <dsp:txXfrm rot="10800000">
        <a:off x="1048325" y="4122957"/>
        <a:ext cx="2389402" cy="793086"/>
      </dsp:txXfrm>
    </dsp:sp>
    <dsp:sp modelId="{A8DB4BCF-4E45-8E42-ACE2-8E6EADCAC4C6}">
      <dsp:nvSpPr>
        <dsp:cNvPr id="0" name=""/>
        <dsp:cNvSpPr/>
      </dsp:nvSpPr>
      <dsp:spPr>
        <a:xfrm>
          <a:off x="453510" y="4122957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E8B2-FAE2-5E42-9570-155F7CCF18C7}">
      <dsp:nvSpPr>
        <dsp:cNvPr id="0" name=""/>
        <dsp:cNvSpPr/>
      </dsp:nvSpPr>
      <dsp:spPr>
        <a:xfrm rot="10800000">
          <a:off x="850054" y="937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Rechtsvorm</a:t>
          </a:r>
        </a:p>
      </dsp:txBody>
      <dsp:txXfrm rot="10800000">
        <a:off x="1048325" y="937"/>
        <a:ext cx="2389402" cy="793086"/>
      </dsp:txXfrm>
    </dsp:sp>
    <dsp:sp modelId="{7C69EA64-8FA0-2B4D-9851-C5E3DAC1CC04}">
      <dsp:nvSpPr>
        <dsp:cNvPr id="0" name=""/>
        <dsp:cNvSpPr/>
      </dsp:nvSpPr>
      <dsp:spPr>
        <a:xfrm>
          <a:off x="453510" y="937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A2D18-469D-EF41-B5CE-16AEA9BABDFC}">
      <dsp:nvSpPr>
        <dsp:cNvPr id="0" name=""/>
        <dsp:cNvSpPr/>
      </dsp:nvSpPr>
      <dsp:spPr>
        <a:xfrm rot="10800000">
          <a:off x="850054" y="1030766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/>
            <a:t>Financien</a:t>
          </a:r>
          <a:endParaRPr lang="nl-NL" sz="2400" kern="1200" dirty="0"/>
        </a:p>
      </dsp:txBody>
      <dsp:txXfrm rot="10800000">
        <a:off x="1048325" y="1030766"/>
        <a:ext cx="2389402" cy="793086"/>
      </dsp:txXfrm>
    </dsp:sp>
    <dsp:sp modelId="{344D71E6-98B4-A343-92D2-1AEE6E97B647}">
      <dsp:nvSpPr>
        <dsp:cNvPr id="0" name=""/>
        <dsp:cNvSpPr/>
      </dsp:nvSpPr>
      <dsp:spPr>
        <a:xfrm>
          <a:off x="453510" y="1030766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17A9E4-3326-614B-85D5-D8837CE402EE}">
      <dsp:nvSpPr>
        <dsp:cNvPr id="0" name=""/>
        <dsp:cNvSpPr/>
      </dsp:nvSpPr>
      <dsp:spPr>
        <a:xfrm rot="10800000">
          <a:off x="850054" y="2060595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Belastingen en administratie</a:t>
          </a:r>
        </a:p>
      </dsp:txBody>
      <dsp:txXfrm rot="10800000">
        <a:off x="1048325" y="2060595"/>
        <a:ext cx="2389402" cy="793086"/>
      </dsp:txXfrm>
    </dsp:sp>
    <dsp:sp modelId="{A8DB4BCF-4E45-8E42-ACE2-8E6EADCAC4C6}">
      <dsp:nvSpPr>
        <dsp:cNvPr id="0" name=""/>
        <dsp:cNvSpPr/>
      </dsp:nvSpPr>
      <dsp:spPr>
        <a:xfrm>
          <a:off x="453510" y="2060595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C094C-A820-B34A-9CD8-1487328796D0}">
      <dsp:nvSpPr>
        <dsp:cNvPr id="0" name=""/>
        <dsp:cNvSpPr/>
      </dsp:nvSpPr>
      <dsp:spPr>
        <a:xfrm rot="10800000">
          <a:off x="850054" y="3090424"/>
          <a:ext cx="2587673" cy="7930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Verzekeringen</a:t>
          </a:r>
        </a:p>
      </dsp:txBody>
      <dsp:txXfrm rot="10800000">
        <a:off x="1048325" y="3090424"/>
        <a:ext cx="2389402" cy="793086"/>
      </dsp:txXfrm>
    </dsp:sp>
    <dsp:sp modelId="{21BF8264-BACC-F241-8CBE-7F982DF91A27}">
      <dsp:nvSpPr>
        <dsp:cNvPr id="0" name=""/>
        <dsp:cNvSpPr/>
      </dsp:nvSpPr>
      <dsp:spPr>
        <a:xfrm>
          <a:off x="453510" y="3090424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1F00FA-88E4-7044-BC93-9629622BFA8F}">
      <dsp:nvSpPr>
        <dsp:cNvPr id="0" name=""/>
        <dsp:cNvSpPr/>
      </dsp:nvSpPr>
      <dsp:spPr>
        <a:xfrm rot="10800000">
          <a:off x="850054" y="4120253"/>
          <a:ext cx="2587673" cy="7984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72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Aan de slag</a:t>
          </a:r>
        </a:p>
      </dsp:txBody>
      <dsp:txXfrm rot="10800000">
        <a:off x="1049678" y="4120253"/>
        <a:ext cx="2388049" cy="798495"/>
      </dsp:txXfrm>
    </dsp:sp>
    <dsp:sp modelId="{55BBB7C0-08BF-9E4C-A142-8632238BE7B6}">
      <dsp:nvSpPr>
        <dsp:cNvPr id="0" name=""/>
        <dsp:cNvSpPr/>
      </dsp:nvSpPr>
      <dsp:spPr>
        <a:xfrm>
          <a:off x="453510" y="4122957"/>
          <a:ext cx="793086" cy="7930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DE536-7814-F44B-9DEF-3BAB1E2884B5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Activa</a:t>
          </a:r>
        </a:p>
      </dsp:txBody>
      <dsp:txXfrm>
        <a:off x="1283646" y="23806"/>
        <a:ext cx="1415428" cy="765188"/>
      </dsp:txXfrm>
    </dsp:sp>
    <dsp:sp modelId="{64CFE3D2-E8F0-F243-868F-8D8FB7085F82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Passiva</a:t>
          </a:r>
        </a:p>
      </dsp:txBody>
      <dsp:txXfrm>
        <a:off x="3396926" y="23806"/>
        <a:ext cx="1415428" cy="765188"/>
      </dsp:txXfrm>
    </dsp:sp>
    <dsp:sp modelId="{04ABFF8F-502A-AF41-AE2B-AEBA9C6C3339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BA7DB-72E8-6343-B70C-B94E9C9E3DE2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C0CA9-9C19-A04D-8CBB-88144EAFC8A8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Vreemd</a:t>
          </a:r>
        </a:p>
      </dsp:txBody>
      <dsp:txXfrm>
        <a:off x="3448583" y="2586710"/>
        <a:ext cx="1393393" cy="613714"/>
      </dsp:txXfrm>
    </dsp:sp>
    <dsp:sp modelId="{325A1A17-FD6F-0944-8E68-3067C0DF9EE1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Eigen</a:t>
          </a:r>
        </a:p>
      </dsp:txBody>
      <dsp:txXfrm>
        <a:off x="3501415" y="1855190"/>
        <a:ext cx="1393393" cy="613714"/>
      </dsp:txXfrm>
    </dsp:sp>
    <dsp:sp modelId="{9D294B3D-00EA-6443-AA91-95490D277327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Vermogen</a:t>
          </a:r>
        </a:p>
      </dsp:txBody>
      <dsp:txXfrm>
        <a:off x="3554247" y="1139926"/>
        <a:ext cx="1393393" cy="613714"/>
      </dsp:txXfrm>
    </dsp:sp>
    <dsp:sp modelId="{31B58E70-D376-2344-91C1-546826060FBD}">
      <dsp:nvSpPr>
        <dsp:cNvPr id="0" name=""/>
        <dsp:cNvSpPr/>
      </dsp:nvSpPr>
      <dsp:spPr>
        <a:xfrm rot="240000">
          <a:off x="1185943" y="2416750"/>
          <a:ext cx="1732753" cy="66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Vaste, vlottende en liquide activa</a:t>
          </a:r>
        </a:p>
      </dsp:txBody>
      <dsp:txXfrm>
        <a:off x="1218212" y="2449019"/>
        <a:ext cx="1668215" cy="596489"/>
      </dsp:txXfrm>
    </dsp:sp>
    <dsp:sp modelId="{BFDFCE50-0DCD-DE44-BA12-E427048C628D}">
      <dsp:nvSpPr>
        <dsp:cNvPr id="0" name=""/>
        <dsp:cNvSpPr/>
      </dsp:nvSpPr>
      <dsp:spPr>
        <a:xfrm rot="240000">
          <a:off x="1268358" y="1683161"/>
          <a:ext cx="1673586" cy="665164"/>
        </a:xfrm>
        <a:prstGeom prst="roundRect">
          <a:avLst/>
        </a:prstGeom>
        <a:solidFill>
          <a:srgbClr val="1F497D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Bezittingen</a:t>
          </a:r>
        </a:p>
      </dsp:txBody>
      <dsp:txXfrm>
        <a:off x="1300829" y="1715632"/>
        <a:ext cx="1608644" cy="60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487DD-B475-7244-8255-2A1F9A213D35}" type="datetimeFigureOut">
              <a:rPr lang="nl-NL" smtClean="0"/>
              <a:t>24-06-20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1F99-5575-3C4F-B401-5B3685394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49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2651-8CA0-644E-B613-48E7D9634481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4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F529-7BE8-7D48-A69E-A730379D9480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AB6-F5A8-3340-A252-26ADE3D5768E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1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A84C-FC98-964C-BAF8-A27617392F58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8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AF2E-3247-C544-A5C3-1B1AC11026E9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10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4948-2D2B-3248-B356-FBE2EF16EDF7}" type="datetime1">
              <a:rPr lang="nl-NL" smtClean="0"/>
              <a:t>24-06-20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39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E26-9461-2245-8B0B-195E08D22CD5}" type="datetime1">
              <a:rPr lang="nl-NL" smtClean="0"/>
              <a:t>24-06-20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18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51BA-A858-1D4F-8DFC-2967D525DEF3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4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C03C-5662-094B-B21D-E3BBC79FE3AF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56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B3B-3023-9346-A2FA-1C752D6B92B8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D08F-F7FA-42B0-AB14-5DA160C2C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4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EEE1-9B7A-0D4A-8CC6-7498D9C175E2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D08F-F7FA-42B0-AB14-5DA160C2C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9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2E5-C937-4848-AB09-211EC4481BA6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01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86F-3F27-2E43-9E94-C48D3C5358F7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26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D108-41E9-CF44-A455-BDD1E896F5E1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65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CEBA-A8E3-A44C-908D-86BB43FAF247}" type="datetime1">
              <a:rPr lang="nl-NL" smtClean="0"/>
              <a:t>24-06-20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5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6EAB-B150-0D47-9B53-5DE552A02AEC}" type="datetime1">
              <a:rPr lang="nl-NL" smtClean="0"/>
              <a:t>24-06-20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5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B1A5-3D3C-FA44-8091-5AA535D3E81A}" type="datetime1">
              <a:rPr lang="nl-NL" smtClean="0"/>
              <a:t>24-06-20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1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817-6E5E-7C47-87CE-A20F6A51E2B6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3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635-CDFA-1644-BF22-9313515FBC4A}" type="datetime1">
              <a:rPr lang="nl-NL" smtClean="0"/>
              <a:t>24-06-20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1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F3FE40-5DB4-8C47-8FAE-0718DDC92957}" type="datetime1">
              <a:rPr lang="nl-NL" smtClean="0"/>
              <a:t>24-06-20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hans vermeulen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1D9864-2E32-7C43-9805-8E76A3989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51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inhoud 1"/>
          <p:cNvSpPr>
            <a:spLocks noGrp="1"/>
          </p:cNvSpPr>
          <p:nvPr>
            <p:ph idx="1"/>
          </p:nvPr>
        </p:nvSpPr>
        <p:spPr>
          <a:xfrm>
            <a:off x="4645678" y="1744666"/>
            <a:ext cx="7408333" cy="42093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Beleggen brengt risico’s met zich mee (inflatie, rendement valt tegen).</a:t>
            </a:r>
          </a:p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Voor het willen nemen van risico’s ontvang je geld (rendement = winst en rente)</a:t>
            </a:r>
          </a:p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Meer rendement betekent meestal meer risico en omgekeerd</a:t>
            </a:r>
          </a:p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Waarin beleggen: huizen, aandelen, obligaties, goud, kunst, postzegels, kunst</a:t>
            </a:r>
          </a:p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Maar of een belegging haar waarde behoudt is maar de vraag</a:t>
            </a:r>
          </a:p>
          <a:p>
            <a:pPr marL="0" indent="0"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Soms krijg je helemaal geen opbrengst.</a:t>
            </a:r>
          </a:p>
          <a:p>
            <a:pPr eaLnBrk="1" hangingPunct="1"/>
            <a:endParaRPr lang="nl-NL" altLang="nl-NL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nl-NL" altLang="nl-NL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1612" y="731836"/>
            <a:ext cx="10508776" cy="7426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>
              <a:defRPr/>
            </a:pPr>
            <a:r>
              <a:rPr lang="nl-NL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Beleggen = geld vastleggen met als doel financieel voordeel behalen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289F1A-A516-C44B-B453-66F3AD44F8CD}"/>
              </a:ext>
            </a:extLst>
          </p:cNvPr>
          <p:cNvSpPr txBox="1"/>
          <p:nvPr/>
        </p:nvSpPr>
        <p:spPr>
          <a:xfrm>
            <a:off x="4064000" y="0"/>
            <a:ext cx="622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12.1 Beleggen in aandelen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CC7FE9-A920-6346-B60F-723355D5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871F67-ED88-934D-AA40-F9DE7956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D08F-F7FA-42B0-AB14-5DA160C2C517}" type="slidenum">
              <a:rPr lang="nl-NL" smtClean="0"/>
              <a:t>1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6EEB37-4FC8-654F-95C0-3C50642EEE1D}"/>
              </a:ext>
            </a:extLst>
          </p:cNvPr>
          <p:cNvSpPr txBox="1"/>
          <p:nvPr/>
        </p:nvSpPr>
        <p:spPr>
          <a:xfrm>
            <a:off x="0" y="1816104"/>
            <a:ext cx="139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Sparen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52E1C99-A29A-D944-80C8-10F0ADCA2359}"/>
              </a:ext>
            </a:extLst>
          </p:cNvPr>
          <p:cNvSpPr txBox="1"/>
          <p:nvPr/>
        </p:nvSpPr>
        <p:spPr>
          <a:xfrm>
            <a:off x="-21477" y="2438604"/>
            <a:ext cx="45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Effecten		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obligaties/aandelen</a:t>
            </a:r>
          </a:p>
        </p:txBody>
      </p:sp>
      <p:sp>
        <p:nvSpPr>
          <p:cNvPr id="7" name="Toelichting met pijl links 6">
            <a:extLst>
              <a:ext uri="{FF2B5EF4-FFF2-40B4-BE49-F238E27FC236}">
                <a16:creationId xmlns:a16="http://schemas.microsoft.com/office/drawing/2014/main" id="{C94E73FC-1918-CC4F-B134-F1468D5DE585}"/>
              </a:ext>
            </a:extLst>
          </p:cNvPr>
          <p:cNvSpPr/>
          <p:nvPr/>
        </p:nvSpPr>
        <p:spPr>
          <a:xfrm>
            <a:off x="1189953" y="1474495"/>
            <a:ext cx="403412" cy="115548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oelichting met pijl links 9">
            <a:extLst>
              <a:ext uri="{FF2B5EF4-FFF2-40B4-BE49-F238E27FC236}">
                <a16:creationId xmlns:a16="http://schemas.microsoft.com/office/drawing/2014/main" id="{9F2F852E-74E3-5B49-A61E-FD71A2B554CF}"/>
              </a:ext>
            </a:extLst>
          </p:cNvPr>
          <p:cNvSpPr/>
          <p:nvPr/>
        </p:nvSpPr>
        <p:spPr>
          <a:xfrm>
            <a:off x="1183153" y="2100228"/>
            <a:ext cx="403412" cy="115548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3B7882-FFE1-E74F-B90E-7871700F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2" y="3328421"/>
            <a:ext cx="4288367" cy="25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1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4EAE0C8-4AEE-5F43-AF43-59C3540F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E66A61-71AC-A34F-9400-B20D7B7D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10</a:t>
            </a:fld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CA2406-FCCE-3944-8FB9-350E28B30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469901"/>
              </p:ext>
            </p:extLst>
          </p:nvPr>
        </p:nvGraphicFramePr>
        <p:xfrm>
          <a:off x="1639263" y="832359"/>
          <a:ext cx="8384883" cy="574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A816982E-DFC0-1A48-8B39-A42E462B6DD6}"/>
              </a:ext>
            </a:extLst>
          </p:cNvPr>
          <p:cNvSpPr txBox="1"/>
          <p:nvPr/>
        </p:nvSpPr>
        <p:spPr>
          <a:xfrm>
            <a:off x="6800444" y="1223082"/>
            <a:ext cx="25073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Handelsregisterwet</a:t>
            </a:r>
          </a:p>
          <a:p>
            <a:r>
              <a:rPr lang="nl-NL" sz="2000" dirty="0"/>
              <a:t>Vestigingswet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7400DF-E448-FA45-B147-C74294F5ABE1}"/>
              </a:ext>
            </a:extLst>
          </p:cNvPr>
          <p:cNvSpPr txBox="1"/>
          <p:nvPr/>
        </p:nvSpPr>
        <p:spPr>
          <a:xfrm>
            <a:off x="7728478" y="3745296"/>
            <a:ext cx="25073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Export en import</a:t>
            </a:r>
          </a:p>
          <a:p>
            <a:r>
              <a:rPr lang="nl-NL" sz="2000" dirty="0"/>
              <a:t>Cursussen</a:t>
            </a:r>
          </a:p>
          <a:p>
            <a:r>
              <a:rPr lang="nl-NL" sz="2000" dirty="0"/>
              <a:t>Hulp aan starters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920218-7653-5444-BB5D-BD5416F7E4B0}"/>
              </a:ext>
            </a:extLst>
          </p:cNvPr>
          <p:cNvSpPr txBox="1"/>
          <p:nvPr/>
        </p:nvSpPr>
        <p:spPr>
          <a:xfrm>
            <a:off x="1525294" y="3797455"/>
            <a:ext cx="268642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Economisch klimaat stimuleren: verkeer, toerisme, energie, enz.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0C4205-E936-124C-9701-4954C2380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714" y="635000"/>
            <a:ext cx="2286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9C54812-9AA0-B24A-89D6-41872610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6471" y="6065837"/>
            <a:ext cx="1332860" cy="365125"/>
          </a:xfrm>
        </p:spPr>
        <p:txBody>
          <a:bodyPr/>
          <a:lstStyle/>
          <a:p>
            <a:r>
              <a:rPr lang="nl-NL" dirty="0"/>
              <a:t>Economie integraal hans </a:t>
            </a:r>
            <a:r>
              <a:rPr lang="nl-NL" dirty="0" err="1"/>
              <a:t>vermeulen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7E0D2C-F8A5-8A41-9F94-8DF62DF8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11</a:t>
            </a:fld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B64CF3-AAB7-FF4E-A773-98E970CA0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62226"/>
              </p:ext>
            </p:extLst>
          </p:nvPr>
        </p:nvGraphicFramePr>
        <p:xfrm>
          <a:off x="2229331" y="1328714"/>
          <a:ext cx="3891238" cy="491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4B3859-4F28-1D40-A750-1DB534BBB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371013"/>
              </p:ext>
            </p:extLst>
          </p:nvPr>
        </p:nvGraphicFramePr>
        <p:xfrm>
          <a:off x="7070754" y="1328714"/>
          <a:ext cx="3891238" cy="491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31A01438-5DC7-9C43-8703-4D308659EBD5}"/>
              </a:ext>
            </a:extLst>
          </p:cNvPr>
          <p:cNvSpPr txBox="1"/>
          <p:nvPr/>
        </p:nvSpPr>
        <p:spPr>
          <a:xfrm>
            <a:off x="4803103" y="67876"/>
            <a:ext cx="3955041" cy="584776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Ondernemingsplan</a:t>
            </a:r>
          </a:p>
        </p:txBody>
      </p:sp>
    </p:spTree>
    <p:extLst>
      <p:ext uri="{BB962C8B-B14F-4D97-AF65-F5344CB8AC3E}">
        <p14:creationId xmlns:p14="http://schemas.microsoft.com/office/powerpoint/2010/main" val="42851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50E698C-8A4F-2E4A-89E0-A0384937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B02A12-DFE5-9942-A06C-789560CF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925CBB-8F13-1146-9715-0BCA4826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611" y="1628775"/>
            <a:ext cx="7645400" cy="42545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E4180A7-88F5-2C48-860A-C1E17883C78C}"/>
              </a:ext>
            </a:extLst>
          </p:cNvPr>
          <p:cNvSpPr txBox="1"/>
          <p:nvPr/>
        </p:nvSpPr>
        <p:spPr>
          <a:xfrm>
            <a:off x="5391858" y="610137"/>
            <a:ext cx="3012045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Belang van winst</a:t>
            </a:r>
          </a:p>
        </p:txBody>
      </p:sp>
    </p:spTree>
    <p:extLst>
      <p:ext uri="{BB962C8B-B14F-4D97-AF65-F5344CB8AC3E}">
        <p14:creationId xmlns:p14="http://schemas.microsoft.com/office/powerpoint/2010/main" val="337696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E30BB7F-86E4-7A43-8820-51FB53A0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B68FE7A-5B0C-4940-B4EF-D9FBDB1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13</a:t>
            </a:fld>
            <a:endParaRPr lang="nl-NL"/>
          </a:p>
        </p:txBody>
      </p:sp>
      <p:sp>
        <p:nvSpPr>
          <p:cNvPr id="4" name="Shape 151">
            <a:extLst>
              <a:ext uri="{FF2B5EF4-FFF2-40B4-BE49-F238E27FC236}">
                <a16:creationId xmlns:a16="http://schemas.microsoft.com/office/drawing/2014/main" id="{07D313D4-2A89-E049-9F8C-F27D5373D39D}"/>
              </a:ext>
            </a:extLst>
          </p:cNvPr>
          <p:cNvSpPr txBox="1">
            <a:spLocks/>
          </p:cNvSpPr>
          <p:nvPr/>
        </p:nvSpPr>
        <p:spPr>
          <a:xfrm>
            <a:off x="8321672" y="6489278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nl-NL" sz="1000" smtClean="0">
                <a:solidFill>
                  <a:srgbClr val="073E87"/>
                </a:solidFill>
              </a:rPr>
              <a:pPr>
                <a:defRPr sz="1800">
                  <a:solidFill>
                    <a:srgbClr val="000000"/>
                  </a:solidFill>
                </a:defRPr>
              </a:pPr>
              <a:t>13</a:t>
            </a:fld>
            <a:endParaRPr lang="nl-NL" sz="1000">
              <a:solidFill>
                <a:srgbClr val="073E87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C5A2DB-0767-5D42-A61E-D4BF0CCD6052}"/>
              </a:ext>
            </a:extLst>
          </p:cNvPr>
          <p:cNvSpPr txBox="1"/>
          <p:nvPr/>
        </p:nvSpPr>
        <p:spPr>
          <a:xfrm>
            <a:off x="3244128" y="609600"/>
            <a:ext cx="6696744" cy="369330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Bedrijfsstatistieken: balans en resultatenrekening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6B2691-1371-CF4F-BBE9-24B5E96B9CDA}"/>
              </a:ext>
            </a:extLst>
          </p:cNvPr>
          <p:cNvSpPr txBox="1"/>
          <p:nvPr/>
        </p:nvSpPr>
        <p:spPr>
          <a:xfrm>
            <a:off x="3244128" y="1117678"/>
            <a:ext cx="6696744" cy="646329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Zowel een natuurlijk persoon als een rechtspersoon kan bezittingen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hebben. Een ander woord voor bezit is </a:t>
            </a:r>
            <a:r>
              <a:rPr kumimoji="0" lang="nl-NL" sz="1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activa</a:t>
            </a:r>
            <a:endParaRPr kumimoji="0" lang="nl-NL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4549A5-61C0-E34F-A32F-A6B9D7C39AB3}"/>
              </a:ext>
            </a:extLst>
          </p:cNvPr>
          <p:cNvSpPr txBox="1"/>
          <p:nvPr/>
        </p:nvSpPr>
        <p:spPr>
          <a:xfrm>
            <a:off x="3238202" y="1905744"/>
            <a:ext cx="6696744" cy="646329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Bezit verkrijg je met behulp van vermogen (geld/kapitaal)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Voor vermogen gebruiken we vaak het begrip </a:t>
            </a:r>
            <a:r>
              <a:rPr kumimoji="0" lang="nl-NL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passiva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4ED5BE6-4D1B-EC49-9299-E8098F186BF7}"/>
              </a:ext>
            </a:extLst>
          </p:cNvPr>
          <p:cNvSpPr txBox="1"/>
          <p:nvPr/>
        </p:nvSpPr>
        <p:spPr>
          <a:xfrm>
            <a:off x="3220455" y="2769840"/>
            <a:ext cx="6696744" cy="646329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Een deel van het bezit is vaak gefinancierd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met leningen = vreemd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vermogen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918065-2DF2-A248-94C5-BFC3375D1CCD}"/>
              </a:ext>
            </a:extLst>
          </p:cNvPr>
          <p:cNvSpPr txBox="1"/>
          <p:nvPr/>
        </p:nvSpPr>
        <p:spPr>
          <a:xfrm>
            <a:off x="3217489" y="3640105"/>
            <a:ext cx="6696744" cy="369330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De rest van het bezit is gefinancierd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met eigen vermogen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A79EEA-4287-864A-B68D-617087EE5176}"/>
              </a:ext>
            </a:extLst>
          </p:cNvPr>
          <p:cNvSpPr txBox="1"/>
          <p:nvPr/>
        </p:nvSpPr>
        <p:spPr>
          <a:xfrm>
            <a:off x="3224404" y="4210000"/>
            <a:ext cx="6696744" cy="646329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In formule: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00"/>
                </a:solidFill>
                <a:latin typeface="Candara"/>
                <a:ea typeface="Candara"/>
                <a:cs typeface="Candara"/>
              </a:rPr>
              <a:t>Bezit (activa) = vreemd vermogen + eigen vermogen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4F21775-18C8-6349-8A4D-4E5652223634}"/>
              </a:ext>
            </a:extLst>
          </p:cNvPr>
          <p:cNvSpPr txBox="1"/>
          <p:nvPr/>
        </p:nvSpPr>
        <p:spPr>
          <a:xfrm>
            <a:off x="3224404" y="5074096"/>
            <a:ext cx="6696744" cy="646329"/>
          </a:xfrm>
          <a:prstGeom prst="rect">
            <a:avLst/>
          </a:prstGeom>
          <a:solidFill>
            <a:srgbClr val="DCE6F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Een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balans geeft een overzicht van alle bezittingen en het vermogen waaruit die zijn gefinancierd op </a:t>
            </a:r>
            <a:r>
              <a:rPr lang="nl-NL" dirty="0">
                <a:solidFill>
                  <a:srgbClr val="000000"/>
                </a:solidFill>
                <a:latin typeface="Candara"/>
                <a:ea typeface="Candara"/>
                <a:cs typeface="Candara"/>
              </a:rPr>
              <a:t>een bepaald moment.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998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CFE7D5D-732E-0D48-B9D4-02A8A71C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00BECB0-293A-DA4A-8172-357CF56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C981F1-8EED-1B40-90DA-ADAFF8F2BC01}"/>
              </a:ext>
            </a:extLst>
          </p:cNvPr>
          <p:cNvGraphicFramePr/>
          <p:nvPr/>
        </p:nvGraphicFramePr>
        <p:xfrm>
          <a:off x="3048000" y="18192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77BCB93-C6CE-5C46-B53A-1254F47D73D1}"/>
              </a:ext>
            </a:extLst>
          </p:cNvPr>
          <p:cNvSpPr txBox="1"/>
          <p:nvPr/>
        </p:nvSpPr>
        <p:spPr>
          <a:xfrm>
            <a:off x="5527264" y="550875"/>
            <a:ext cx="13665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Balans</a:t>
            </a:r>
          </a:p>
        </p:txBody>
      </p:sp>
    </p:spTree>
    <p:extLst>
      <p:ext uri="{BB962C8B-B14F-4D97-AF65-F5344CB8AC3E}">
        <p14:creationId xmlns:p14="http://schemas.microsoft.com/office/powerpoint/2010/main" val="39332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8292D4-3A69-6548-A308-68BE816F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BFC13B5-FD3C-E841-A21A-086C4D8F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15</a:t>
            </a:fld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9CCF7E-8948-6F49-8B6A-61570EA7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74" y="609600"/>
            <a:ext cx="6299451" cy="31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256E3C-5AA9-8C4F-AA5F-FCFD873250CC}"/>
              </a:ext>
            </a:extLst>
          </p:cNvPr>
          <p:cNvSpPr txBox="1"/>
          <p:nvPr/>
        </p:nvSpPr>
        <p:spPr>
          <a:xfrm>
            <a:off x="5104545" y="202162"/>
            <a:ext cx="1512168" cy="4616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De balans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B2E9AC-8664-1448-BF21-BF78C40C5D0A}"/>
              </a:ext>
            </a:extLst>
          </p:cNvPr>
          <p:cNvSpPr txBox="1"/>
          <p:nvPr/>
        </p:nvSpPr>
        <p:spPr>
          <a:xfrm>
            <a:off x="2946275" y="3739844"/>
            <a:ext cx="7128793" cy="6463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00"/>
                </a:solidFill>
                <a:latin typeface="Candara"/>
                <a:ea typeface="Candara"/>
                <a:cs typeface="Candara"/>
              </a:rPr>
              <a:t>Het eigen vermogen bereken je door van het bezit de schulden (vreemd vermogen) af te trekken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B3B70A-A984-5B4D-980C-8A003666B3B2}"/>
              </a:ext>
            </a:extLst>
          </p:cNvPr>
          <p:cNvSpPr txBox="1"/>
          <p:nvPr/>
        </p:nvSpPr>
        <p:spPr>
          <a:xfrm>
            <a:off x="2946275" y="4531932"/>
            <a:ext cx="7128794" cy="369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Dit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is waarschijnlijk de balans van een jonge startende ondernemer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1683B5-1B15-E249-856B-53688ABFFE95}"/>
              </a:ext>
            </a:extLst>
          </p:cNvPr>
          <p:cNvSpPr txBox="1"/>
          <p:nvPr/>
        </p:nvSpPr>
        <p:spPr>
          <a:xfrm>
            <a:off x="2946274" y="5035987"/>
            <a:ext cx="7128794" cy="147732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00"/>
                </a:solidFill>
                <a:latin typeface="Candara"/>
                <a:ea typeface="Candara"/>
                <a:cs typeface="Candara"/>
              </a:rPr>
              <a:t>Verklaring: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Het balanstotaal is </a:t>
            </a: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gerimg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l-NL" dirty="0">
                <a:solidFill>
                  <a:srgbClr val="000000"/>
                </a:solidFill>
                <a:latin typeface="Candara"/>
                <a:ea typeface="Candara"/>
                <a:cs typeface="Candara"/>
              </a:rPr>
              <a:t>Het eigen vermogen is klein t.o.v. het totaal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De</a:t>
            </a:r>
            <a:r>
              <a:rPr kumimoji="0" lang="nl-N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 solvabiliteit EV/VV is laag. De kans op een extra lening bij een bank is daardoor gering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84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563AD20-2DFE-F44D-A749-08E4C7E0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BDB99D-9943-DF49-8023-D8A553B4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16</a:t>
            </a:fld>
            <a:endParaRPr lang="nl-NL"/>
          </a:p>
        </p:txBody>
      </p:sp>
      <p:sp>
        <p:nvSpPr>
          <p:cNvPr id="4" name="Shape 157">
            <a:extLst>
              <a:ext uri="{FF2B5EF4-FFF2-40B4-BE49-F238E27FC236}">
                <a16:creationId xmlns:a16="http://schemas.microsoft.com/office/drawing/2014/main" id="{2F147F9F-5CE5-064D-A481-AF188C4A15EB}"/>
              </a:ext>
            </a:extLst>
          </p:cNvPr>
          <p:cNvSpPr txBox="1">
            <a:spLocks/>
          </p:cNvSpPr>
          <p:nvPr/>
        </p:nvSpPr>
        <p:spPr>
          <a:xfrm>
            <a:off x="2284411" y="396316"/>
            <a:ext cx="8229600" cy="4265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nl-NL" sz="2000">
                <a:solidFill>
                  <a:srgbClr val="FFFFFF"/>
                </a:solidFill>
              </a:rPr>
              <a:t>Waaraan kun je nog meer  zien of het goed gaat met een bedrijf? (2)</a:t>
            </a:r>
            <a:endParaRPr lang="nl-NL" sz="2000" dirty="0">
              <a:solidFill>
                <a:srgbClr val="FFFFFF"/>
              </a:solidFill>
            </a:endParaRPr>
          </a:p>
        </p:txBody>
      </p:sp>
      <p:pic>
        <p:nvPicPr>
          <p:cNvPr id="5" name="image.png">
            <a:extLst>
              <a:ext uri="{FF2B5EF4-FFF2-40B4-BE49-F238E27FC236}">
                <a16:creationId xmlns:a16="http://schemas.microsoft.com/office/drawing/2014/main" id="{76C503F5-08B0-984F-9491-6C955CBEC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64875" y="2119027"/>
            <a:ext cx="4550560" cy="4537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57">
            <a:extLst>
              <a:ext uri="{FF2B5EF4-FFF2-40B4-BE49-F238E27FC236}">
                <a16:creationId xmlns:a16="http://schemas.microsoft.com/office/drawing/2014/main" id="{26160F6C-820A-694C-8258-D742465DEBB9}"/>
              </a:ext>
            </a:extLst>
          </p:cNvPr>
          <p:cNvSpPr txBox="1">
            <a:spLocks/>
          </p:cNvSpPr>
          <p:nvPr/>
        </p:nvSpPr>
        <p:spPr>
          <a:xfrm>
            <a:off x="2294755" y="975283"/>
            <a:ext cx="8229600" cy="567680"/>
          </a:xfrm>
          <a:prstGeom prst="rect">
            <a:avLst/>
          </a:prstGeom>
          <a:ln w="25400" cap="flat" cmpd="sng" algn="ctr">
            <a:solidFill>
              <a:schemeClr val="accent6">
                <a:shade val="5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>
            <a:lvl1pPr algn="ctr"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1pPr>
            <a:lvl2pPr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2pPr>
            <a:lvl3pPr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3pPr>
            <a:lvl4pPr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4pPr>
            <a:lvl5pPr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5pPr>
            <a:lvl6pPr indent="457200"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6pPr>
            <a:lvl7pPr indent="914400"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7pPr>
            <a:lvl8pPr indent="1371600"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8pPr>
            <a:lvl9pPr indent="1828800" algn="ctr"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  <a:sym typeface="Candar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solidFill>
                  <a:srgbClr val="FFFFFF"/>
                </a:solidFill>
              </a:rPr>
              <a:t>Resultatenrekening: overzicht van opbrengsten (baten) en kosten (lasten)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solidFill>
                  <a:srgbClr val="FFFFFF"/>
                </a:solidFill>
              </a:rPr>
              <a:t>gedurende een periode (meestal een jaar)</a:t>
            </a:r>
          </a:p>
        </p:txBody>
      </p:sp>
    </p:spTree>
    <p:extLst>
      <p:ext uri="{BB962C8B-B14F-4D97-AF65-F5344CB8AC3E}">
        <p14:creationId xmlns:p14="http://schemas.microsoft.com/office/powerpoint/2010/main" val="4647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971BC36-7B19-AD43-A9F0-A9E8D359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496" y="5925040"/>
            <a:ext cx="1348163" cy="128721"/>
          </a:xfrm>
        </p:spPr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34CFC7-9C71-F844-A831-B4539CDF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17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B2CADC-21C9-7943-AA32-DA4344FA7212}"/>
              </a:ext>
            </a:extLst>
          </p:cNvPr>
          <p:cNvSpPr txBox="1"/>
          <p:nvPr/>
        </p:nvSpPr>
        <p:spPr>
          <a:xfrm>
            <a:off x="2833688" y="225247"/>
            <a:ext cx="7041886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  Liquiditeit, solvabiliteit, rentabiliteit en winstmarge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771434-DD91-964F-B0CE-B4B13A790EC1}"/>
              </a:ext>
            </a:extLst>
          </p:cNvPr>
          <p:cNvSpPr txBox="1"/>
          <p:nvPr/>
        </p:nvSpPr>
        <p:spPr>
          <a:xfrm>
            <a:off x="2833688" y="1093298"/>
            <a:ext cx="704188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Liquiditeit is de mate waarin een bedrijf aan haar kortlopende schulden kan voldoen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248DE1-CDE9-8345-9B95-FF3C8369D644}"/>
              </a:ext>
            </a:extLst>
          </p:cNvPr>
          <p:cNvSpPr txBox="1"/>
          <p:nvPr/>
        </p:nvSpPr>
        <p:spPr>
          <a:xfrm>
            <a:off x="2833688" y="1903085"/>
            <a:ext cx="704188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Solvabiliteit is de mate waarin een bedrijf haar schulden (verliezen) kan terugbetalen (verhouding eigen vermogen en vreemd vermogen)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C74CC3-1861-2546-9D4A-4A4B9A992888}"/>
              </a:ext>
            </a:extLst>
          </p:cNvPr>
          <p:cNvSpPr txBox="1"/>
          <p:nvPr/>
        </p:nvSpPr>
        <p:spPr>
          <a:xfrm>
            <a:off x="2833688" y="2918748"/>
            <a:ext cx="704188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Rentabiliteit is de winstgevendheid van een bedrijf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30DC47-619D-3344-B9E1-F9747D59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23" y="3383158"/>
            <a:ext cx="6008914" cy="324170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D527777-C704-6842-9E6A-FB3BE5858D02}"/>
              </a:ext>
            </a:extLst>
          </p:cNvPr>
          <p:cNvSpPr txBox="1"/>
          <p:nvPr/>
        </p:nvSpPr>
        <p:spPr>
          <a:xfrm>
            <a:off x="2021781" y="3729599"/>
            <a:ext cx="16238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In formule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78E7D2A-84CF-CE4B-88ED-2DAA3D4F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45" y="5551251"/>
            <a:ext cx="349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4F7823D-C0F7-144B-98B4-70416586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4B72A57-BDF2-8F4B-8B4A-B1CFC03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18</a:t>
            </a:fld>
            <a:endParaRPr lang="nl-NL"/>
          </a:p>
        </p:txBody>
      </p:sp>
      <p:sp>
        <p:nvSpPr>
          <p:cNvPr id="4" name="Shape 113">
            <a:extLst>
              <a:ext uri="{FF2B5EF4-FFF2-40B4-BE49-F238E27FC236}">
                <a16:creationId xmlns:a16="http://schemas.microsoft.com/office/drawing/2014/main" id="{98D6F11D-A754-FF48-8462-704D65F22ED8}"/>
              </a:ext>
            </a:extLst>
          </p:cNvPr>
          <p:cNvSpPr txBox="1">
            <a:spLocks/>
          </p:cNvSpPr>
          <p:nvPr/>
        </p:nvSpPr>
        <p:spPr>
          <a:xfrm>
            <a:off x="2413000" y="609600"/>
            <a:ext cx="7874000" cy="7615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Ondernemingsvorm: wat te kiezen?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6BA9C69B-3BB8-114D-9F70-77C233080768}"/>
              </a:ext>
            </a:extLst>
          </p:cNvPr>
          <p:cNvSpPr txBox="1">
            <a:spLocks/>
          </p:cNvSpPr>
          <p:nvPr/>
        </p:nvSpPr>
        <p:spPr>
          <a:xfrm>
            <a:off x="1208130" y="1532305"/>
            <a:ext cx="7408863" cy="43027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Keuze voor een ondernemingsvorm is afhankelijk van veel zaken. Meewegen in de beslissing moeten in ieder geval de volgende zaken:</a:t>
            </a:r>
          </a:p>
          <a:p>
            <a:pPr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nl-NL" sz="2800" cap="none" dirty="0">
              <a:solidFill>
                <a:srgbClr val="073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Aansprakelijkheid</a:t>
            </a:r>
          </a:p>
          <a:p>
            <a:pPr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Belastingen</a:t>
            </a:r>
          </a:p>
          <a:p>
            <a:pPr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Verzekeringen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C59A41-1F27-534D-BF4B-B542CDB7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90" y="3197763"/>
            <a:ext cx="5825280" cy="36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9C9725B-4B4C-E14F-8CC2-1F302887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16549A-FA4A-794F-99B9-3DB4C3A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19</a:t>
            </a:fld>
            <a:endParaRPr lang="nl-NL"/>
          </a:p>
        </p:txBody>
      </p:sp>
      <p:sp>
        <p:nvSpPr>
          <p:cNvPr id="4" name="Shape 116">
            <a:extLst>
              <a:ext uri="{FF2B5EF4-FFF2-40B4-BE49-F238E27FC236}">
                <a16:creationId xmlns:a16="http://schemas.microsoft.com/office/drawing/2014/main" id="{6B45BE12-8754-6446-878C-E5D6CF6D3278}"/>
              </a:ext>
            </a:extLst>
          </p:cNvPr>
          <p:cNvSpPr txBox="1">
            <a:spLocks/>
          </p:cNvSpPr>
          <p:nvPr/>
        </p:nvSpPr>
        <p:spPr>
          <a:xfrm>
            <a:off x="2284411" y="457172"/>
            <a:ext cx="8229600" cy="9306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sz="4400">
                <a:solidFill>
                  <a:srgbClr val="FFFFFF"/>
                </a:solidFill>
              </a:rPr>
              <a:t>Aansprakelijkheid</a:t>
            </a: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5" name="Shape 117">
            <a:extLst>
              <a:ext uri="{FF2B5EF4-FFF2-40B4-BE49-F238E27FC236}">
                <a16:creationId xmlns:a16="http://schemas.microsoft.com/office/drawing/2014/main" id="{BEDD7986-5DE9-F040-8689-0ABFBA1125BF}"/>
              </a:ext>
            </a:extLst>
          </p:cNvPr>
          <p:cNvSpPr txBox="1">
            <a:spLocks/>
          </p:cNvSpPr>
          <p:nvPr/>
        </p:nvSpPr>
        <p:spPr>
          <a:xfrm>
            <a:off x="2654795" y="2182812"/>
            <a:ext cx="3627438" cy="40655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</a:rPr>
              <a:t>Natuurlijk persoon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nl-NL">
              <a:solidFill>
                <a:srgbClr val="073E87"/>
              </a:solidFill>
            </a:endParaRP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</a:rPr>
              <a:t>Zelf aansprakelijk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</a:rPr>
              <a:t>Privévermogen = zakelijk vermogen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</a:rPr>
              <a:t>Netto winst = inkomen </a:t>
            </a:r>
            <a:r>
              <a:rPr lang="nl-NL">
                <a:solidFill>
                  <a:srgbClr val="073E87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lang="nl-NL">
                <a:solidFill>
                  <a:srgbClr val="073E87"/>
                </a:solidFill>
              </a:rPr>
              <a:t>inkomstenbelasting (progressief tarief en allerlei aftrekmogelijkheden voor ondernemers)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</a:rPr>
              <a:t>Particulier verzekeren</a:t>
            </a:r>
            <a:endParaRPr lang="nl-NL" dirty="0">
              <a:solidFill>
                <a:srgbClr val="073E87"/>
              </a:solidFill>
            </a:endParaRPr>
          </a:p>
        </p:txBody>
      </p:sp>
      <p:sp>
        <p:nvSpPr>
          <p:cNvPr id="6" name="Shape 118">
            <a:extLst>
              <a:ext uri="{FF2B5EF4-FFF2-40B4-BE49-F238E27FC236}">
                <a16:creationId xmlns:a16="http://schemas.microsoft.com/office/drawing/2014/main" id="{0CFD9768-1B4D-184B-A923-499A2E581AA6}"/>
              </a:ext>
            </a:extLst>
          </p:cNvPr>
          <p:cNvSpPr/>
          <p:nvPr/>
        </p:nvSpPr>
        <p:spPr>
          <a:xfrm>
            <a:off x="6470648" y="2179610"/>
            <a:ext cx="3629026" cy="378565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19" rIns="45719">
            <a:spAutoFit/>
          </a:bodyPr>
          <a:lstStyle/>
          <a:p>
            <a:pPr marL="273050" lvl="0" indent="-273050">
              <a:spcBef>
                <a:spcPts val="400"/>
              </a:spcBef>
            </a:pPr>
            <a:r>
              <a:rPr sz="2000" dirty="0" err="1">
                <a:solidFill>
                  <a:srgbClr val="073E87"/>
                </a:solidFill>
              </a:rPr>
              <a:t>Rechtspersoon</a:t>
            </a:r>
            <a:endParaRPr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</a:pPr>
            <a:endParaRPr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</a:rPr>
              <a:t>Juridische</a:t>
            </a:r>
            <a:r>
              <a:rPr sz="2000" dirty="0">
                <a:solidFill>
                  <a:srgbClr val="073E87"/>
                </a:solidFill>
              </a:rPr>
              <a:t> </a:t>
            </a:r>
            <a:r>
              <a:rPr sz="2000" dirty="0" err="1">
                <a:solidFill>
                  <a:srgbClr val="073E87"/>
                </a:solidFill>
              </a:rPr>
              <a:t>vorm</a:t>
            </a:r>
            <a:r>
              <a:rPr sz="2000" dirty="0">
                <a:solidFill>
                  <a:srgbClr val="073E87"/>
                </a:solidFill>
              </a:rPr>
              <a:t> </a:t>
            </a:r>
            <a:r>
              <a:rPr sz="2000" dirty="0" err="1">
                <a:solidFill>
                  <a:srgbClr val="073E87"/>
                </a:solidFill>
              </a:rPr>
              <a:t>aansprakelijk</a:t>
            </a:r>
            <a:endParaRPr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</a:rPr>
              <a:t>Bij</a:t>
            </a:r>
            <a:r>
              <a:rPr sz="2000" dirty="0">
                <a:solidFill>
                  <a:srgbClr val="073E87"/>
                </a:solidFill>
              </a:rPr>
              <a:t> </a:t>
            </a:r>
            <a:r>
              <a:rPr sz="2000" dirty="0" err="1">
                <a:solidFill>
                  <a:srgbClr val="073E87"/>
                </a:solidFill>
              </a:rPr>
              <a:t>wanbestuur</a:t>
            </a:r>
            <a:r>
              <a:rPr lang="nl-NL" sz="2000" dirty="0">
                <a:solidFill>
                  <a:srgbClr val="073E87"/>
                </a:solidFill>
              </a:rPr>
              <a:t> (wel aansprakelijk)</a:t>
            </a:r>
            <a:endParaRPr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</a:rPr>
              <a:t>Inkomen</a:t>
            </a:r>
            <a:r>
              <a:rPr sz="2000" dirty="0">
                <a:solidFill>
                  <a:srgbClr val="073E87"/>
                </a:solidFill>
              </a:rPr>
              <a:t> </a:t>
            </a:r>
            <a:r>
              <a:rPr sz="2000" dirty="0" err="1">
                <a:solidFill>
                  <a:srgbClr val="073E87"/>
                </a:solidFill>
              </a:rPr>
              <a:t>uit</a:t>
            </a:r>
            <a:r>
              <a:rPr sz="2000" dirty="0">
                <a:solidFill>
                  <a:srgbClr val="073E87"/>
                </a:solidFill>
              </a:rPr>
              <a:t> </a:t>
            </a:r>
            <a:r>
              <a:rPr sz="2000" dirty="0" err="1">
                <a:solidFill>
                  <a:srgbClr val="073E87"/>
                </a:solidFill>
              </a:rPr>
              <a:t>salaris</a:t>
            </a:r>
            <a:endParaRPr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</a:rPr>
              <a:t>Vennootschapsbelasting</a:t>
            </a:r>
            <a:r>
              <a:rPr sz="2000" dirty="0">
                <a:solidFill>
                  <a:srgbClr val="073E87"/>
                </a:solidFill>
              </a:rPr>
              <a:t> op </a:t>
            </a:r>
            <a:r>
              <a:rPr sz="2000" dirty="0" err="1">
                <a:solidFill>
                  <a:srgbClr val="073E87"/>
                </a:solidFill>
              </a:rPr>
              <a:t>winst</a:t>
            </a:r>
            <a:r>
              <a:rPr sz="2000" dirty="0">
                <a:solidFill>
                  <a:srgbClr val="073E87"/>
                </a:solidFill>
              </a:rPr>
              <a:t> (20-25% 0over de hele </a:t>
            </a:r>
            <a:r>
              <a:rPr sz="2000" dirty="0" err="1">
                <a:solidFill>
                  <a:srgbClr val="073E87"/>
                </a:solidFill>
              </a:rPr>
              <a:t>winst</a:t>
            </a:r>
            <a:r>
              <a:rPr sz="2000" dirty="0">
                <a:solidFill>
                  <a:srgbClr val="073E87"/>
                </a:solidFill>
              </a:rPr>
              <a:t>)</a:t>
            </a:r>
            <a:endParaRPr lang="nl-NL" sz="20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</a:rPr>
              <a:t>werknemersverzekering</a:t>
            </a:r>
            <a:endParaRPr sz="20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108828" y="425514"/>
            <a:ext cx="9169398" cy="6463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nl-NL" altLang="nl-NL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Beleggen voor de opbrengst (effecten)</a:t>
            </a:r>
          </a:p>
        </p:txBody>
      </p:sp>
      <p:sp>
        <p:nvSpPr>
          <p:cNvPr id="1126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80338" y="1600434"/>
            <a:ext cx="5525435" cy="22255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Eigendomsbewijs</a:t>
            </a:r>
          </a:p>
          <a:p>
            <a:pPr eaLnBrk="1" hangingPunct="1"/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Beloning is dividend (winst)</a:t>
            </a:r>
          </a:p>
          <a:p>
            <a:pPr eaLnBrk="1" hangingPunct="1"/>
            <a:r>
              <a:rPr lang="nl-NL" altLang="nl-NL" sz="20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Risicohoudend</a:t>
            </a:r>
            <a:endParaRPr lang="nl-NL" altLang="nl-NL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Verkoopbaar via de beurs. </a:t>
            </a:r>
          </a:p>
          <a:p>
            <a:pPr eaLnBrk="1" hangingPunct="1"/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Prijs (waarde) noem je koers</a:t>
            </a:r>
          </a:p>
        </p:txBody>
      </p:sp>
      <p:sp>
        <p:nvSpPr>
          <p:cNvPr id="1126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67437" y="1627484"/>
            <a:ext cx="5836485" cy="28234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Schuldbewijs</a:t>
            </a:r>
          </a:p>
          <a:p>
            <a:pPr eaLnBrk="1" hangingPunct="1"/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Beloning is rente (de hoogte van de nominale kapitaalmarktrente </a:t>
            </a:r>
            <a:r>
              <a:rPr lang="nl-NL" altLang="nl-NL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beinvloedt</a:t>
            </a:r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de koers van aandelen/obligaties</a:t>
            </a:r>
          </a:p>
          <a:p>
            <a:pPr eaLnBrk="1" hangingPunct="1"/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Risicomijdend</a:t>
            </a:r>
          </a:p>
          <a:p>
            <a:pPr eaLnBrk="1" hangingPunct="1"/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Langlopend maar wel verkoopbaar. </a:t>
            </a:r>
          </a:p>
          <a:p>
            <a:pPr eaLnBrk="1" hangingPunct="1"/>
            <a:r>
              <a:rPr lang="nl-NL" altLang="nl-NL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Prijs noem je koers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97541" y="1201242"/>
            <a:ext cx="55082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Aandelen: dividend en koerswinst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75376" y="1201242"/>
            <a:ext cx="352839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Obligaties: rente en koerswinst</a:t>
            </a:r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>
          <a:xfrm>
            <a:off x="363071" y="1570574"/>
            <a:ext cx="1164085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6096000" y="1201242"/>
            <a:ext cx="0" cy="30963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0" y="4518833"/>
            <a:ext cx="5335610" cy="4526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2" y="5154165"/>
            <a:ext cx="5362575" cy="8001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898251" y="4507834"/>
            <a:ext cx="510567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handel in aandelen en obligaties vindt plaats op de effectenbeurs in Amsterdam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898250" y="5211075"/>
            <a:ext cx="510567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Het koersgemiddelde van de 25 belangrijkste aandelen vormen de AEX-index </a:t>
            </a:r>
            <a:r>
              <a:rPr lang="nl-NL" sz="1400" dirty="0"/>
              <a:t>(A’dam exchange in </a:t>
            </a:r>
            <a:r>
              <a:rPr lang="nl-NL" sz="1400" dirty="0" err="1"/>
              <a:t>dex</a:t>
            </a:r>
            <a:r>
              <a:rPr lang="nl-NL" sz="1400" dirty="0"/>
              <a:t>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898250" y="5914316"/>
            <a:ext cx="510567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Amsterdamse </a:t>
            </a:r>
            <a:r>
              <a:rPr lang="nl-NL" dirty="0" err="1"/>
              <a:t>Midcap</a:t>
            </a:r>
            <a:r>
              <a:rPr lang="nl-NL" dirty="0"/>
              <a:t> index (AMX) is een gewogen gemiddelde van de aandelenkoersen van de middelgrote bedrijven (</a:t>
            </a:r>
            <a:r>
              <a:rPr lang="nl-NL" dirty="0" err="1"/>
              <a:t>NV’s</a:t>
            </a:r>
            <a:r>
              <a:rPr lang="nl-NL" dirty="0"/>
              <a:t>) 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CF8D3BE-E65D-4142-9342-F3160C1E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142" y="6288282"/>
            <a:ext cx="6672887" cy="365125"/>
          </a:xfrm>
        </p:spPr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E1C9A92-293B-CC40-995F-9A022AB0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D08F-F7FA-42B0-AB14-5DA160C2C5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31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6DD9241-9769-604A-8490-87EDFAF6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17D16E-296A-FA42-B254-23673024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20</a:t>
            </a:fld>
            <a:endParaRPr lang="nl-NL"/>
          </a:p>
        </p:txBody>
      </p:sp>
      <p:sp>
        <p:nvSpPr>
          <p:cNvPr id="4" name="Shape 120">
            <a:extLst>
              <a:ext uri="{FF2B5EF4-FFF2-40B4-BE49-F238E27FC236}">
                <a16:creationId xmlns:a16="http://schemas.microsoft.com/office/drawing/2014/main" id="{7FFDBA21-7BD8-7B4A-A17F-8BA40EAD4A46}"/>
              </a:ext>
            </a:extLst>
          </p:cNvPr>
          <p:cNvSpPr txBox="1">
            <a:spLocks/>
          </p:cNvSpPr>
          <p:nvPr/>
        </p:nvSpPr>
        <p:spPr>
          <a:xfrm>
            <a:off x="2284411" y="180292"/>
            <a:ext cx="8229600" cy="8586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8869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FFFFFF"/>
                </a:solidFill>
              </a:rPr>
              <a:t>Ondernemingsvormen: eenmanszaak (natuurlijk persoon)</a:t>
            </a:r>
            <a:endParaRPr lang="nl-NL" sz="2400" dirty="0">
              <a:solidFill>
                <a:srgbClr val="FFFFFF"/>
              </a:solidFill>
            </a:endParaRPr>
          </a:p>
        </p:txBody>
      </p:sp>
      <p:sp>
        <p:nvSpPr>
          <p:cNvPr id="5" name="Shape 121">
            <a:extLst>
              <a:ext uri="{FF2B5EF4-FFF2-40B4-BE49-F238E27FC236}">
                <a16:creationId xmlns:a16="http://schemas.microsoft.com/office/drawing/2014/main" id="{5F42776F-9EA6-FE49-88CD-49B77CA0C38A}"/>
              </a:ext>
            </a:extLst>
          </p:cNvPr>
          <p:cNvSpPr txBox="1">
            <a:spLocks/>
          </p:cNvSpPr>
          <p:nvPr/>
        </p:nvSpPr>
        <p:spPr>
          <a:xfrm>
            <a:off x="1827211" y="1387050"/>
            <a:ext cx="4364217" cy="40655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Kenmerken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Leiding en eigendom bij één persoon, maar er kan wel personeel zijn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Die ene persoon is met zijn hele vermogen (ook privé) aansprakelijk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Winst = inkomen dus IB (Box 1 dus 32-52%)</a:t>
            </a:r>
            <a:endParaRPr lang="nl-NL" sz="2400" dirty="0">
              <a:solidFill>
                <a:srgbClr val="073E87"/>
              </a:solidFill>
            </a:endParaRPr>
          </a:p>
        </p:txBody>
      </p:sp>
      <p:sp>
        <p:nvSpPr>
          <p:cNvPr id="6" name="Shape 122">
            <a:extLst>
              <a:ext uri="{FF2B5EF4-FFF2-40B4-BE49-F238E27FC236}">
                <a16:creationId xmlns:a16="http://schemas.microsoft.com/office/drawing/2014/main" id="{1DCDDB2C-27BD-1A43-B516-799EDE193F94}"/>
              </a:ext>
            </a:extLst>
          </p:cNvPr>
          <p:cNvSpPr/>
          <p:nvPr/>
        </p:nvSpPr>
        <p:spPr>
          <a:xfrm>
            <a:off x="6319836" y="1387050"/>
            <a:ext cx="4651375" cy="520142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5719" rIns="45719">
            <a:spAutoFit/>
          </a:bodyPr>
          <a:lstStyle/>
          <a:p>
            <a:pPr marL="273050" lvl="0" indent="-273050">
              <a:spcBef>
                <a:spcPts val="400"/>
              </a:spcBef>
            </a:pPr>
            <a:r>
              <a:rPr sz="2400" dirty="0" err="1">
                <a:solidFill>
                  <a:srgbClr val="073E87"/>
                </a:solidFill>
              </a:rPr>
              <a:t>Voor</a:t>
            </a:r>
            <a:r>
              <a:rPr sz="2400" dirty="0">
                <a:solidFill>
                  <a:srgbClr val="073E87"/>
                </a:solidFill>
              </a:rPr>
              <a:t>- </a:t>
            </a:r>
            <a:r>
              <a:rPr sz="2400" dirty="0" err="1">
                <a:solidFill>
                  <a:srgbClr val="073E87"/>
                </a:solidFill>
              </a:rPr>
              <a:t>en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nadelen</a:t>
            </a: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Snelle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besluitvorming</a:t>
            </a:r>
            <a:r>
              <a:rPr lang="nl-NL" sz="2400" dirty="0">
                <a:solidFill>
                  <a:srgbClr val="073E87"/>
                </a:solidFill>
              </a:rPr>
              <a:t> (</a:t>
            </a:r>
            <a:r>
              <a:rPr lang="nl-NL" sz="2400" dirty="0" err="1">
                <a:solidFill>
                  <a:srgbClr val="073E87"/>
                </a:solidFill>
              </a:rPr>
              <a:t>vd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lang="nl-NL" sz="2400" dirty="0">
                <a:solidFill>
                  <a:srgbClr val="073E87"/>
                </a:solidFill>
              </a:rPr>
              <a:t>Voor beginners aantrekkelijke belastingregelingen (</a:t>
            </a:r>
            <a:r>
              <a:rPr lang="nl-NL" sz="2400" dirty="0" err="1">
                <a:solidFill>
                  <a:srgbClr val="073E87"/>
                </a:solidFill>
              </a:rPr>
              <a:t>vd</a:t>
            </a:r>
            <a:r>
              <a:rPr lang="nl-NL" sz="2400" dirty="0">
                <a:solidFill>
                  <a:srgbClr val="073E87"/>
                </a:solidFill>
              </a:rPr>
              <a:t>) (starterskorting, investeringsaftrek)</a:t>
            </a: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Geen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mogelijkheden</a:t>
            </a:r>
            <a:r>
              <a:rPr sz="2400" dirty="0">
                <a:solidFill>
                  <a:srgbClr val="073E87"/>
                </a:solidFill>
              </a:rPr>
              <a:t> tot </a:t>
            </a:r>
            <a:r>
              <a:rPr sz="2400" dirty="0" err="1">
                <a:solidFill>
                  <a:srgbClr val="073E87"/>
                </a:solidFill>
              </a:rPr>
              <a:t>taakverdeling</a:t>
            </a:r>
            <a:r>
              <a:rPr lang="nl-NL" sz="2400" dirty="0">
                <a:solidFill>
                  <a:srgbClr val="073E87"/>
                </a:solidFill>
              </a:rPr>
              <a:t> (</a:t>
            </a:r>
            <a:r>
              <a:rPr lang="nl-NL" sz="2400" dirty="0" err="1">
                <a:solidFill>
                  <a:srgbClr val="073E87"/>
                </a:solidFill>
              </a:rPr>
              <a:t>nd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Voortbestaan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bedrijf</a:t>
            </a:r>
            <a:r>
              <a:rPr sz="2400" dirty="0">
                <a:solidFill>
                  <a:srgbClr val="073E87"/>
                </a:solidFill>
              </a:rPr>
              <a:t> (</a:t>
            </a:r>
            <a:r>
              <a:rPr sz="2400" dirty="0" err="1">
                <a:solidFill>
                  <a:srgbClr val="073E87"/>
                </a:solidFill>
              </a:rPr>
              <a:t>continuïteit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hangt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af</a:t>
            </a:r>
            <a:r>
              <a:rPr sz="2400" dirty="0">
                <a:solidFill>
                  <a:srgbClr val="073E87"/>
                </a:solidFill>
              </a:rPr>
              <a:t> van die </a:t>
            </a:r>
            <a:r>
              <a:rPr sz="2400" dirty="0" err="1">
                <a:solidFill>
                  <a:srgbClr val="073E87"/>
                </a:solidFill>
              </a:rPr>
              <a:t>ene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eigenaar</a:t>
            </a:r>
            <a:r>
              <a:rPr lang="nl-NL" sz="2400" dirty="0">
                <a:solidFill>
                  <a:srgbClr val="073E87"/>
                </a:solidFill>
              </a:rPr>
              <a:t> (</a:t>
            </a:r>
            <a:r>
              <a:rPr lang="nl-NL" sz="2400" dirty="0" err="1">
                <a:solidFill>
                  <a:srgbClr val="073E87"/>
                </a:solidFill>
              </a:rPr>
              <a:t>nd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Moeilijk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een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lening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te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krijgen</a:t>
            </a:r>
            <a:r>
              <a:rPr sz="2400" dirty="0">
                <a:solidFill>
                  <a:srgbClr val="073E87"/>
                </a:solidFill>
              </a:rPr>
              <a:t> (</a:t>
            </a:r>
            <a:r>
              <a:rPr sz="2400" dirty="0" err="1">
                <a:solidFill>
                  <a:srgbClr val="073E87"/>
                </a:solidFill>
              </a:rPr>
              <a:t>risicovol</a:t>
            </a:r>
            <a:r>
              <a:rPr sz="2400" dirty="0">
                <a:solidFill>
                  <a:srgbClr val="073E87"/>
                </a:solidFill>
              </a:rPr>
              <a:t>)</a:t>
            </a:r>
            <a:r>
              <a:rPr lang="nl-NL" sz="2400" dirty="0">
                <a:solidFill>
                  <a:srgbClr val="073E87"/>
                </a:solidFill>
              </a:rPr>
              <a:t> (</a:t>
            </a:r>
            <a:r>
              <a:rPr lang="nl-NL" sz="2400" dirty="0" err="1">
                <a:solidFill>
                  <a:srgbClr val="073E87"/>
                </a:solidFill>
              </a:rPr>
              <a:t>nd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5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6B5D26-082D-F24E-807C-43BF2B59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8486B9F-CD2D-954F-8A11-DC077E5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21</a:t>
            </a:fld>
            <a:endParaRPr lang="nl-NL"/>
          </a:p>
        </p:txBody>
      </p:sp>
      <p:sp>
        <p:nvSpPr>
          <p:cNvPr id="4" name="Shape 124">
            <a:extLst>
              <a:ext uri="{FF2B5EF4-FFF2-40B4-BE49-F238E27FC236}">
                <a16:creationId xmlns:a16="http://schemas.microsoft.com/office/drawing/2014/main" id="{CA6DB788-D931-9042-B99B-326B1F6D0469}"/>
              </a:ext>
            </a:extLst>
          </p:cNvPr>
          <p:cNvSpPr txBox="1">
            <a:spLocks/>
          </p:cNvSpPr>
          <p:nvPr/>
        </p:nvSpPr>
        <p:spPr>
          <a:xfrm>
            <a:off x="2284411" y="848196"/>
            <a:ext cx="8229600" cy="10026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rgbClr val="FFFFFF"/>
                </a:solidFill>
              </a:rPr>
              <a:t>Openbare vennootschap (vh vennootschap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onder firma VOF) - natuurlijke personen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Shape 125">
            <a:extLst>
              <a:ext uri="{FF2B5EF4-FFF2-40B4-BE49-F238E27FC236}">
                <a16:creationId xmlns:a16="http://schemas.microsoft.com/office/drawing/2014/main" id="{E4994F85-EF38-D24F-B185-B4F3AB60D01D}"/>
              </a:ext>
            </a:extLst>
          </p:cNvPr>
          <p:cNvSpPr txBox="1">
            <a:spLocks/>
          </p:cNvSpPr>
          <p:nvPr/>
        </p:nvSpPr>
        <p:spPr>
          <a:xfrm>
            <a:off x="2284411" y="2545074"/>
            <a:ext cx="4041775" cy="3338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b="1">
                <a:solidFill>
                  <a:srgbClr val="073E87"/>
                </a:solidFill>
              </a:rPr>
              <a:t>Kenmerken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Leiding en eigendom bij twee of meer personen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Iedere vennoot is 100% aansprakelijk (dus ook met privé vermogen)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400">
                <a:solidFill>
                  <a:srgbClr val="073E87"/>
                </a:solidFill>
              </a:rPr>
              <a:t>Winst = inkomen (box 1)</a:t>
            </a:r>
            <a:endParaRPr lang="nl-NL" sz="2400" dirty="0">
              <a:solidFill>
                <a:srgbClr val="073E87"/>
              </a:solidFill>
            </a:endParaRPr>
          </a:p>
        </p:txBody>
      </p:sp>
      <p:sp>
        <p:nvSpPr>
          <p:cNvPr id="6" name="Shape 126">
            <a:extLst>
              <a:ext uri="{FF2B5EF4-FFF2-40B4-BE49-F238E27FC236}">
                <a16:creationId xmlns:a16="http://schemas.microsoft.com/office/drawing/2014/main" id="{A6CC2B09-0842-A948-9648-2216AA8B0069}"/>
              </a:ext>
            </a:extLst>
          </p:cNvPr>
          <p:cNvSpPr/>
          <p:nvPr/>
        </p:nvSpPr>
        <p:spPr>
          <a:xfrm>
            <a:off x="6478586" y="2545074"/>
            <a:ext cx="4035425" cy="246221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/>
          <a:p>
            <a:pPr marL="273050" lvl="0" indent="-273050">
              <a:spcBef>
                <a:spcPts val="400"/>
              </a:spcBef>
            </a:pPr>
            <a:r>
              <a:rPr sz="2400" b="1" dirty="0" err="1">
                <a:solidFill>
                  <a:srgbClr val="073E87"/>
                </a:solidFill>
              </a:rPr>
              <a:t>Voor</a:t>
            </a:r>
            <a:r>
              <a:rPr sz="2400" b="1" dirty="0">
                <a:solidFill>
                  <a:srgbClr val="073E87"/>
                </a:solidFill>
              </a:rPr>
              <a:t>- </a:t>
            </a:r>
            <a:r>
              <a:rPr sz="2400" b="1" dirty="0" err="1">
                <a:solidFill>
                  <a:srgbClr val="073E87"/>
                </a:solidFill>
              </a:rPr>
              <a:t>en</a:t>
            </a:r>
            <a:r>
              <a:rPr sz="2400" b="1" dirty="0">
                <a:solidFill>
                  <a:srgbClr val="073E87"/>
                </a:solidFill>
              </a:rPr>
              <a:t> </a:t>
            </a:r>
            <a:r>
              <a:rPr sz="2400" b="1" dirty="0" err="1">
                <a:solidFill>
                  <a:srgbClr val="073E87"/>
                </a:solidFill>
              </a:rPr>
              <a:t>nadelen</a:t>
            </a:r>
            <a:endParaRPr sz="2400" b="1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Mogelijkheden</a:t>
            </a:r>
            <a:r>
              <a:rPr sz="2400" dirty="0">
                <a:solidFill>
                  <a:srgbClr val="073E87"/>
                </a:solidFill>
              </a:rPr>
              <a:t> tot </a:t>
            </a:r>
            <a:r>
              <a:rPr sz="2400" dirty="0" err="1">
                <a:solidFill>
                  <a:srgbClr val="073E87"/>
                </a:solidFill>
              </a:rPr>
              <a:t>taak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verdeling</a:t>
            </a: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Afhankelijk</a:t>
            </a:r>
            <a:r>
              <a:rPr sz="2400" dirty="0">
                <a:solidFill>
                  <a:srgbClr val="073E87"/>
                </a:solidFill>
              </a:rPr>
              <a:t> van </a:t>
            </a:r>
            <a:r>
              <a:rPr sz="2400" dirty="0" err="1">
                <a:solidFill>
                  <a:srgbClr val="073E87"/>
                </a:solidFill>
              </a:rPr>
              <a:t>elkaar</a:t>
            </a:r>
            <a:endParaRPr sz="2400" dirty="0">
              <a:solidFill>
                <a:srgbClr val="073E87"/>
              </a:solidFill>
            </a:endParaRPr>
          </a:p>
          <a:p>
            <a:pPr marL="273050" lvl="0" indent="-273050"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400" dirty="0" err="1">
                <a:solidFill>
                  <a:srgbClr val="073E87"/>
                </a:solidFill>
              </a:rPr>
              <a:t>Een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acte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waarin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afspraken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staan</a:t>
            </a:r>
            <a:r>
              <a:rPr sz="2400" dirty="0">
                <a:solidFill>
                  <a:srgbClr val="073E87"/>
                </a:solidFill>
              </a:rPr>
              <a:t> is </a:t>
            </a:r>
            <a:r>
              <a:rPr sz="2400" dirty="0" err="1">
                <a:solidFill>
                  <a:srgbClr val="073E87"/>
                </a:solidFill>
              </a:rPr>
              <a:t>sterk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aan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te</a:t>
            </a:r>
            <a:r>
              <a:rPr sz="2400" dirty="0">
                <a:solidFill>
                  <a:srgbClr val="073E87"/>
                </a:solidFill>
              </a:rPr>
              <a:t> </a:t>
            </a:r>
            <a:r>
              <a:rPr sz="2400" dirty="0" err="1">
                <a:solidFill>
                  <a:srgbClr val="073E87"/>
                </a:solidFill>
              </a:rPr>
              <a:t>raden</a:t>
            </a:r>
            <a:endParaRPr sz="24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85F236A-69B8-B54F-A0A2-245D073B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C11C3E-7C9E-5E49-A7BC-20C71A0D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22</a:t>
            </a:fld>
            <a:endParaRPr lang="nl-NL"/>
          </a:p>
        </p:txBody>
      </p:sp>
      <p:sp>
        <p:nvSpPr>
          <p:cNvPr id="4" name="Shape 128">
            <a:extLst>
              <a:ext uri="{FF2B5EF4-FFF2-40B4-BE49-F238E27FC236}">
                <a16:creationId xmlns:a16="http://schemas.microsoft.com/office/drawing/2014/main" id="{B630E4BE-0404-9B49-9BA3-42F56D75EEB2}"/>
              </a:ext>
            </a:extLst>
          </p:cNvPr>
          <p:cNvSpPr txBox="1">
            <a:spLocks/>
          </p:cNvSpPr>
          <p:nvPr/>
        </p:nvSpPr>
        <p:spPr>
          <a:xfrm>
            <a:off x="3181350" y="318293"/>
            <a:ext cx="7766977" cy="5826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/>
              <a:t>Problemen met een VOF</a:t>
            </a:r>
            <a:endParaRPr lang="nl-NL" sz="2800" dirty="0"/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5B1CB0BA-78F7-BF4D-AAAC-29B5F5FAFD84}"/>
              </a:ext>
            </a:extLst>
          </p:cNvPr>
          <p:cNvSpPr txBox="1">
            <a:spLocks/>
          </p:cNvSpPr>
          <p:nvPr/>
        </p:nvSpPr>
        <p:spPr>
          <a:xfrm>
            <a:off x="2766119" y="1248916"/>
            <a:ext cx="3925973" cy="27687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i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Maar wat als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samen met een vriend een vof begint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gaat heel goed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Allebei een huis met zwembad, grote BMW, ton op de bank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bedrijf ook een half miljoen op de bank</a:t>
            </a:r>
            <a:endParaRPr lang="nl-NL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130">
            <a:extLst>
              <a:ext uri="{FF2B5EF4-FFF2-40B4-BE49-F238E27FC236}">
                <a16:creationId xmlns:a16="http://schemas.microsoft.com/office/drawing/2014/main" id="{688977FF-D084-3E42-8068-A671CD42B82B}"/>
              </a:ext>
            </a:extLst>
          </p:cNvPr>
          <p:cNvSpPr/>
          <p:nvPr/>
        </p:nvSpPr>
        <p:spPr>
          <a:xfrm>
            <a:off x="7065953" y="1248916"/>
            <a:ext cx="4592648" cy="3123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45719" rIns="45719">
            <a:spAutoFit/>
          </a:bodyPr>
          <a:lstStyle/>
          <a:p>
            <a:pPr marL="273050" lvl="0" indent="-273050">
              <a:lnSpc>
                <a:spcPct val="90000"/>
              </a:lnSpc>
              <a:spcBef>
                <a:spcPts val="400"/>
              </a:spcBef>
            </a:pPr>
            <a:r>
              <a:rPr sz="2000" i="1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i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sz="2000" i="1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je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vrouw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vandoor</a:t>
            </a:r>
            <a:endParaRPr sz="20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medeneming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je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prive”bankrekening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(met dank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partner)</a:t>
            </a:r>
          </a:p>
          <a:p>
            <a:pPr marL="273050" lvl="0" indent="-273050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geld van de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zaak</a:t>
            </a:r>
            <a:endParaRPr sz="20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berg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schulden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sz="20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SzPct val="100000"/>
              <a:buChar char="•"/>
            </a:pP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oh ja,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land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sz="2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000" dirty="0" err="1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bahama’s</a:t>
            </a:r>
            <a:endParaRPr sz="20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133">
            <a:extLst>
              <a:ext uri="{FF2B5EF4-FFF2-40B4-BE49-F238E27FC236}">
                <a16:creationId xmlns:a16="http://schemas.microsoft.com/office/drawing/2014/main" id="{D1027A02-20C2-FF48-AA8A-90FF0FDF135C}"/>
              </a:ext>
            </a:extLst>
          </p:cNvPr>
          <p:cNvSpPr txBox="1">
            <a:spLocks/>
          </p:cNvSpPr>
          <p:nvPr/>
        </p:nvSpPr>
        <p:spPr>
          <a:xfrm>
            <a:off x="2766120" y="4525145"/>
            <a:ext cx="5669856" cy="2201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>
            <a:lvl1pPr marL="273050" indent="-27305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01085" indent="-297872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01382" indent="-274319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219200" indent="-3048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576387" indent="-3429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033587" indent="-3429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•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490787" indent="-3429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•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947987" indent="-3429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•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405187" indent="-342900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•"/>
              <a:defRPr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>
              <a:buSz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Dan ben jij Hoofdelijk aansprakelijk, Voor alle schulden</a:t>
            </a:r>
          </a:p>
          <a:p>
            <a:pPr>
              <a:buSz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Ook voor de schulden die hij heeft gemaakt in de vof</a:t>
            </a:r>
          </a:p>
          <a:p>
            <a:pPr>
              <a:buSz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Dat is dus de reden dat het vaak “&amp; Zn” is</a:t>
            </a:r>
          </a:p>
          <a:p>
            <a:pPr>
              <a:buSz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Wie vertrouw je zo als familie?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AA89E72-A40F-8F42-A697-2A93E9B1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4915145"/>
            <a:ext cx="2794000" cy="15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A51D167-2D65-7A42-9111-6E834722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1061F4-FE9C-E44B-9144-963274FE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23</a:t>
            </a:fld>
            <a:endParaRPr lang="nl-NL"/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DBF34804-5681-4C4D-8508-C94DBAF719B2}"/>
              </a:ext>
            </a:extLst>
          </p:cNvPr>
          <p:cNvSpPr txBox="1">
            <a:spLocks/>
          </p:cNvSpPr>
          <p:nvPr/>
        </p:nvSpPr>
        <p:spPr>
          <a:xfrm>
            <a:off x="2514600" y="191916"/>
            <a:ext cx="8229600" cy="8586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sz="2800">
                <a:solidFill>
                  <a:srgbClr val="FFFFFF"/>
                </a:solidFill>
              </a:rPr>
              <a:t>Besloten vennootschap (BV) - rechtspersoon</a:t>
            </a:r>
            <a:endParaRPr lang="nl-NL" sz="2800" dirty="0">
              <a:solidFill>
                <a:srgbClr val="FFFFFF"/>
              </a:solidFill>
            </a:endParaRPr>
          </a:p>
        </p:txBody>
      </p:sp>
      <p:sp>
        <p:nvSpPr>
          <p:cNvPr id="5" name="Shape 136">
            <a:extLst>
              <a:ext uri="{FF2B5EF4-FFF2-40B4-BE49-F238E27FC236}">
                <a16:creationId xmlns:a16="http://schemas.microsoft.com/office/drawing/2014/main" id="{8A261E9F-C0B5-C14E-A181-C62D28F461B1}"/>
              </a:ext>
            </a:extLst>
          </p:cNvPr>
          <p:cNvSpPr txBox="1">
            <a:spLocks/>
          </p:cNvSpPr>
          <p:nvPr/>
        </p:nvSpPr>
        <p:spPr>
          <a:xfrm>
            <a:off x="1147308" y="1360567"/>
            <a:ext cx="5190758" cy="4623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800" b="1" cap="none" dirty="0">
                <a:solidFill>
                  <a:srgbClr val="073E87"/>
                </a:solidFill>
              </a:rPr>
              <a:t>Kenmerken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</a:rPr>
              <a:t>Scheiding van leiding en eigendom, maar meestal wel dezelfde persoon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</a:rPr>
              <a:t>Geen persoonlijke aansprakelijkheid, tenzij wanbeleid is aangetoond</a:t>
            </a:r>
          </a:p>
          <a:p>
            <a:pPr>
              <a:spcBef>
                <a:spcPts val="400"/>
              </a:spcBef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nl-NL" sz="2800" cap="none" dirty="0">
                <a:solidFill>
                  <a:srgbClr val="073E87"/>
                </a:solidFill>
              </a:rPr>
              <a:t>Winst is eerst salaris voor de directeur/eigenaar, rest VPB</a:t>
            </a:r>
          </a:p>
        </p:txBody>
      </p:sp>
      <p:sp>
        <p:nvSpPr>
          <p:cNvPr id="6" name="Shape 137">
            <a:extLst>
              <a:ext uri="{FF2B5EF4-FFF2-40B4-BE49-F238E27FC236}">
                <a16:creationId xmlns:a16="http://schemas.microsoft.com/office/drawing/2014/main" id="{8668F76C-4B0E-E343-A5E1-B3E3DC71006D}"/>
              </a:ext>
            </a:extLst>
          </p:cNvPr>
          <p:cNvSpPr/>
          <p:nvPr/>
        </p:nvSpPr>
        <p:spPr>
          <a:xfrm>
            <a:off x="6989440" y="3416856"/>
            <a:ext cx="4055252" cy="2831544"/>
          </a:xfrm>
          <a:prstGeom prst="rect">
            <a:avLst/>
          </a:prstGeom>
          <a:solidFill>
            <a:srgbClr val="F2DCDB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45719" rIns="45719">
            <a:spAutoFit/>
          </a:bodyPr>
          <a:lstStyle/>
          <a:p>
            <a:pPr marL="273050" lvl="0" indent="-273050">
              <a:spcBef>
                <a:spcPts val="400"/>
              </a:spcBef>
            </a:pPr>
            <a:r>
              <a:rPr sz="2800" b="1" dirty="0" err="1">
                <a:solidFill>
                  <a:srgbClr val="073E87"/>
                </a:solidFill>
              </a:rPr>
              <a:t>Voor</a:t>
            </a:r>
            <a:r>
              <a:rPr sz="2800" b="1" dirty="0">
                <a:solidFill>
                  <a:srgbClr val="073E87"/>
                </a:solidFill>
              </a:rPr>
              <a:t>- </a:t>
            </a:r>
            <a:r>
              <a:rPr sz="2800" b="1" dirty="0" err="1">
                <a:solidFill>
                  <a:srgbClr val="073E87"/>
                </a:solidFill>
              </a:rPr>
              <a:t>en</a:t>
            </a:r>
            <a:r>
              <a:rPr sz="2800" b="1" dirty="0">
                <a:solidFill>
                  <a:srgbClr val="073E87"/>
                </a:solidFill>
              </a:rPr>
              <a:t> </a:t>
            </a:r>
            <a:r>
              <a:rPr sz="2800" b="1" dirty="0" err="1">
                <a:solidFill>
                  <a:srgbClr val="073E87"/>
                </a:solidFill>
              </a:rPr>
              <a:t>nadelen</a:t>
            </a:r>
            <a:endParaRPr sz="2800" b="1" dirty="0">
              <a:solidFill>
                <a:srgbClr val="073E87"/>
              </a:solidFill>
            </a:endParaRPr>
          </a:p>
          <a:p>
            <a:pPr marL="358775" lvl="0" indent="-358775">
              <a:spcBef>
                <a:spcPts val="400"/>
              </a:spcBef>
              <a:buClr>
                <a:srgbClr val="31B6FD"/>
              </a:buClr>
              <a:buSzPct val="100000"/>
            </a:pPr>
            <a:r>
              <a:rPr lang="en-US" sz="2800" dirty="0">
                <a:solidFill>
                  <a:srgbClr val="073E87"/>
                </a:solidFill>
              </a:rPr>
              <a:t>*  </a:t>
            </a:r>
            <a:r>
              <a:rPr sz="2800" dirty="0" err="1">
                <a:solidFill>
                  <a:srgbClr val="073E87"/>
                </a:solidFill>
              </a:rPr>
              <a:t>Publicatieplicht</a:t>
            </a:r>
            <a:r>
              <a:rPr lang="nl-NL" sz="2800" dirty="0">
                <a:solidFill>
                  <a:srgbClr val="073E87"/>
                </a:solidFill>
              </a:rPr>
              <a:t> (balans en resultatenrekening)</a:t>
            </a:r>
          </a:p>
          <a:p>
            <a:pPr marL="358775" lvl="0" indent="-358775">
              <a:spcBef>
                <a:spcPts val="400"/>
              </a:spcBef>
              <a:buClr>
                <a:srgbClr val="31B6FD"/>
              </a:buClr>
              <a:buSzPct val="100000"/>
            </a:pPr>
            <a:r>
              <a:rPr lang="en-US" sz="2800" dirty="0">
                <a:solidFill>
                  <a:srgbClr val="073E87"/>
                </a:solidFill>
              </a:rPr>
              <a:t>*  </a:t>
            </a:r>
            <a:r>
              <a:rPr sz="2800" dirty="0" err="1">
                <a:solidFill>
                  <a:srgbClr val="073E87"/>
                </a:solidFill>
              </a:rPr>
              <a:t>Oprichtingskosten</a:t>
            </a:r>
            <a:endParaRPr sz="2800" dirty="0">
              <a:solidFill>
                <a:srgbClr val="073E87"/>
              </a:solidFill>
            </a:endParaRPr>
          </a:p>
          <a:p>
            <a:pPr marL="358775" lvl="0" indent="-358775">
              <a:spcBef>
                <a:spcPts val="400"/>
              </a:spcBef>
              <a:buClr>
                <a:srgbClr val="31B6FD"/>
              </a:buClr>
              <a:buSzPct val="100000"/>
            </a:pPr>
            <a:r>
              <a:rPr lang="en-US" sz="2800" dirty="0">
                <a:solidFill>
                  <a:srgbClr val="073E87"/>
                </a:solidFill>
              </a:rPr>
              <a:t>*  </a:t>
            </a:r>
            <a:r>
              <a:rPr sz="2800" dirty="0" err="1">
                <a:solidFill>
                  <a:srgbClr val="073E87"/>
                </a:solidFill>
              </a:rPr>
              <a:t>Banken</a:t>
            </a:r>
            <a:r>
              <a:rPr sz="2800" dirty="0">
                <a:solidFill>
                  <a:srgbClr val="073E87"/>
                </a:solidFill>
              </a:rPr>
              <a:t> </a:t>
            </a:r>
            <a:r>
              <a:rPr sz="2800" dirty="0" err="1">
                <a:solidFill>
                  <a:srgbClr val="073E87"/>
                </a:solidFill>
              </a:rPr>
              <a:t>eisen</a:t>
            </a:r>
            <a:r>
              <a:rPr sz="2800" dirty="0">
                <a:solidFill>
                  <a:srgbClr val="073E87"/>
                </a:solidFill>
              </a:rPr>
              <a:t> </a:t>
            </a:r>
            <a:r>
              <a:rPr sz="2800" dirty="0" err="1">
                <a:solidFill>
                  <a:srgbClr val="073E87"/>
                </a:solidFill>
              </a:rPr>
              <a:t>vaak</a:t>
            </a:r>
            <a:r>
              <a:rPr sz="2800" dirty="0">
                <a:solidFill>
                  <a:srgbClr val="073E87"/>
                </a:solidFill>
              </a:rPr>
              <a:t> </a:t>
            </a:r>
            <a:r>
              <a:rPr sz="2800" dirty="0" err="1">
                <a:solidFill>
                  <a:srgbClr val="073E87"/>
                </a:solidFill>
              </a:rPr>
              <a:t>een</a:t>
            </a:r>
            <a:r>
              <a:rPr sz="2800" dirty="0">
                <a:solidFill>
                  <a:srgbClr val="073E87"/>
                </a:solidFill>
              </a:rPr>
              <a:t> </a:t>
            </a:r>
            <a:r>
              <a:rPr lang="en-US" sz="2800" dirty="0" err="1">
                <a:solidFill>
                  <a:srgbClr val="073E87"/>
                </a:solidFill>
              </a:rPr>
              <a:t>b</a:t>
            </a:r>
            <a:r>
              <a:rPr sz="2800" dirty="0" err="1">
                <a:solidFill>
                  <a:srgbClr val="073E87"/>
                </a:solidFill>
              </a:rPr>
              <a:t>orgstelling</a:t>
            </a:r>
            <a:endParaRPr sz="2800" dirty="0">
              <a:solidFill>
                <a:srgbClr val="073E87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7B9E98-9116-3B42-B27C-23CE779D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42" y="1624846"/>
            <a:ext cx="4603750" cy="14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C01552E-AB05-F046-AA2C-6EBE71E7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B47993-5066-564A-ADDB-FF12F77F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24</a:t>
            </a:fld>
            <a:endParaRPr lang="nl-NL"/>
          </a:p>
        </p:txBody>
      </p:sp>
      <p:sp>
        <p:nvSpPr>
          <p:cNvPr id="4" name="Shape 139">
            <a:extLst>
              <a:ext uri="{FF2B5EF4-FFF2-40B4-BE49-F238E27FC236}">
                <a16:creationId xmlns:a16="http://schemas.microsoft.com/office/drawing/2014/main" id="{10175EED-84E4-2140-BBEF-82ADBAC75A4E}"/>
              </a:ext>
            </a:extLst>
          </p:cNvPr>
          <p:cNvSpPr txBox="1">
            <a:spLocks/>
          </p:cNvSpPr>
          <p:nvPr/>
        </p:nvSpPr>
        <p:spPr>
          <a:xfrm>
            <a:off x="1931665" y="287337"/>
            <a:ext cx="8363272" cy="1002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sz="3200" cap="none" dirty="0">
                <a:solidFill>
                  <a:srgbClr val="FFFFFF"/>
                </a:solidFill>
              </a:rPr>
              <a:t>Naamloze vennootschap (NV) - rechtspersoon</a:t>
            </a:r>
          </a:p>
        </p:txBody>
      </p:sp>
      <p:sp>
        <p:nvSpPr>
          <p:cNvPr id="5" name="Shape 140">
            <a:extLst>
              <a:ext uri="{FF2B5EF4-FFF2-40B4-BE49-F238E27FC236}">
                <a16:creationId xmlns:a16="http://schemas.microsoft.com/office/drawing/2014/main" id="{BC5D8D58-ED06-A743-9849-9A7FFDABD526}"/>
              </a:ext>
            </a:extLst>
          </p:cNvPr>
          <p:cNvSpPr txBox="1">
            <a:spLocks/>
          </p:cNvSpPr>
          <p:nvPr/>
        </p:nvSpPr>
        <p:spPr>
          <a:xfrm>
            <a:off x="1931664" y="1289968"/>
            <a:ext cx="8582347" cy="3247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</a:rPr>
              <a:t>* 	Aandeelhouders (eigenaren) = principaal</a:t>
            </a:r>
          </a:p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</a:rPr>
              <a:t>* 	Leiding bij directeuren in loondienst = agent</a:t>
            </a:r>
          </a:p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b="1" cap="none" dirty="0">
                <a:solidFill>
                  <a:srgbClr val="073E87"/>
                </a:solidFill>
              </a:rPr>
              <a:t>	Principaal-agentrelatie</a:t>
            </a:r>
            <a:r>
              <a:rPr lang="nl-NL" sz="2400" cap="none" dirty="0">
                <a:solidFill>
                  <a:srgbClr val="073E87"/>
                </a:solidFill>
              </a:rPr>
              <a:t> – belangen verschillen</a:t>
            </a:r>
          </a:p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</a:rPr>
              <a:t>* 	Jaarlijkse aandeelhoudersvergadering</a:t>
            </a:r>
          </a:p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</a:rPr>
              <a:t>* 	Aansprakelijkheid – geen, alleen eventueel het belegde geld kwijt</a:t>
            </a:r>
          </a:p>
          <a:p>
            <a:pPr marL="355600" indent="-355600"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</a:rPr>
              <a:t>* 	Bedrijf kan relatief gemakkelijk een lening krijgen in verband met de hoge continuïteit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F4372B-DEE0-AB45-9E4D-37FD8A46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905" y="4223668"/>
            <a:ext cx="4170095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10F4E0E-5736-5A4D-BF1F-ED8BEE02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26" y="6259512"/>
            <a:ext cx="1600826" cy="365125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Economie integraal hans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vermeulen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85C075-BF84-484E-AA29-22319DC7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0650" y="5273675"/>
            <a:ext cx="764215" cy="365125"/>
          </a:xfrm>
        </p:spPr>
        <p:txBody>
          <a:bodyPr/>
          <a:lstStyle/>
          <a:p>
            <a:fld id="{9A1D9864-2E32-7C43-9805-8E76A3989E30}" type="slidenum">
              <a:rPr lang="nl-NL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hape 142">
            <a:extLst>
              <a:ext uri="{FF2B5EF4-FFF2-40B4-BE49-F238E27FC236}">
                <a16:creationId xmlns:a16="http://schemas.microsoft.com/office/drawing/2014/main" id="{F34A5C40-33E8-144C-A5C9-475C235D7D0C}"/>
              </a:ext>
            </a:extLst>
          </p:cNvPr>
          <p:cNvSpPr txBox="1">
            <a:spLocks/>
          </p:cNvSpPr>
          <p:nvPr/>
        </p:nvSpPr>
        <p:spPr>
          <a:xfrm>
            <a:off x="1105839" y="885006"/>
            <a:ext cx="10337800" cy="5134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de nv kunnen dus verschillende belangentegenstellingen tussen principaal en agent ontstaan. 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Verkleining of voorkomen van deze tegenstellingen door: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nl-NL" sz="2400" cap="none" dirty="0">
              <a:solidFill>
                <a:srgbClr val="073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	de aandeelhouders kunnen de directie opdragen vreemd vermogen aan te trekken. Door de daling van de solvabiliteit zullen managers dan minder kunnen investeren (uitgeven).</a:t>
            </a:r>
          </a:p>
          <a:p>
            <a:pPr marL="355600" indent="-35560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	aandeelhouders kunnen een raad van toezicht in het leven roepen die meer controle uitoefent op het management.</a:t>
            </a:r>
          </a:p>
          <a:p>
            <a:pPr marL="355600" indent="-355600"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nl-NL" sz="2400" cap="none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	de belangen van managers en aandeelhouders vallen meer samenvallen, wanneer managers hun beloning voor een deel in aandelen ontvangen.</a:t>
            </a:r>
          </a:p>
        </p:txBody>
      </p:sp>
      <p:sp>
        <p:nvSpPr>
          <p:cNvPr id="5" name="Shape 143">
            <a:extLst>
              <a:ext uri="{FF2B5EF4-FFF2-40B4-BE49-F238E27FC236}">
                <a16:creationId xmlns:a16="http://schemas.microsoft.com/office/drawing/2014/main" id="{B728CC0D-EBD8-9B49-90D4-BC6722BB5924}"/>
              </a:ext>
            </a:extLst>
          </p:cNvPr>
          <p:cNvSpPr txBox="1">
            <a:spLocks/>
          </p:cNvSpPr>
          <p:nvPr/>
        </p:nvSpPr>
        <p:spPr>
          <a:xfrm>
            <a:off x="2401239" y="0"/>
            <a:ext cx="8229600" cy="858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algn="ctr" defTabSz="8869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8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nl-NL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Belangentegenstelling verkleinen</a:t>
            </a:r>
          </a:p>
        </p:txBody>
      </p:sp>
    </p:spTree>
    <p:extLst>
      <p:ext uri="{BB962C8B-B14F-4D97-AF65-F5344CB8AC3E}">
        <p14:creationId xmlns:p14="http://schemas.microsoft.com/office/powerpoint/2010/main" val="122512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316C2FF-E5F5-3F42-99F2-2AD64BCA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545" y="6025162"/>
            <a:ext cx="1324100" cy="365125"/>
          </a:xfrm>
        </p:spPr>
        <p:txBody>
          <a:bodyPr/>
          <a:lstStyle/>
          <a:p>
            <a:r>
              <a:rPr lang="nl-NL" dirty="0"/>
              <a:t>Economie integraal hans </a:t>
            </a:r>
            <a:r>
              <a:rPr lang="nl-NL" dirty="0" err="1"/>
              <a:t>vermeulen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C0F9523-8FFD-D24C-83DE-72ECDA62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26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F07293-5600-BC4B-8EF5-2D477CCA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965925"/>
            <a:ext cx="8153400" cy="4241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5CFE3DA-3146-E74F-9E01-B4479D758F56}"/>
              </a:ext>
            </a:extLst>
          </p:cNvPr>
          <p:cNvSpPr txBox="1"/>
          <p:nvPr/>
        </p:nvSpPr>
        <p:spPr>
          <a:xfrm>
            <a:off x="2987040" y="609600"/>
            <a:ext cx="5996856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Maatschappelijk verantwoord ondernemen</a:t>
            </a:r>
          </a:p>
        </p:txBody>
      </p:sp>
    </p:spTree>
    <p:extLst>
      <p:ext uri="{BB962C8B-B14F-4D97-AF65-F5344CB8AC3E}">
        <p14:creationId xmlns:p14="http://schemas.microsoft.com/office/powerpoint/2010/main" val="316742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002D3F8-E0EE-5E44-B549-8BC432086DFE}"/>
              </a:ext>
            </a:extLst>
          </p:cNvPr>
          <p:cNvSpPr txBox="1"/>
          <p:nvPr/>
        </p:nvSpPr>
        <p:spPr>
          <a:xfrm>
            <a:off x="1922929" y="424934"/>
            <a:ext cx="677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Koers van een aandeel bepaald door vraag en aanbod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93CD27-1B48-7544-BD3D-4F1E738917D7}"/>
              </a:ext>
            </a:extLst>
          </p:cNvPr>
          <p:cNvSpPr txBox="1"/>
          <p:nvPr/>
        </p:nvSpPr>
        <p:spPr>
          <a:xfrm>
            <a:off x="1264023" y="1241967"/>
            <a:ext cx="4831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Factoren die de de vraag en aanbod bepalen: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*   De hoogte van de 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populariteit van het product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(omzet en winstgegevens)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A5370C-3D52-7C48-B65C-D844A65F9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28" y="3008991"/>
            <a:ext cx="9415546" cy="27462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2F83A7A-F9ED-4E42-8A33-D363E593252F}"/>
              </a:ext>
            </a:extLst>
          </p:cNvPr>
          <p:cNvSpPr txBox="1"/>
          <p:nvPr/>
        </p:nvSpPr>
        <p:spPr>
          <a:xfrm>
            <a:off x="6597155" y="1255298"/>
            <a:ext cx="4681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Toezichthouders op de aandelenmarkt zijn: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* DNB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* AFM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CC04477-04E6-0443-90AA-1821703B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AC301DD-4426-6B4B-ACA2-FB279298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30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EF6C20B-6363-F044-BE60-A9A623A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C68D15C-0723-0A4E-BB3C-955A6414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4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EBFB8A-87E8-2048-B8DA-8EABA5A7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8" y="1259540"/>
            <a:ext cx="11692383" cy="323117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F0FB4D8-1BD7-EB4A-87C1-A38420A35B1E}"/>
              </a:ext>
            </a:extLst>
          </p:cNvPr>
          <p:cNvSpPr/>
          <p:nvPr/>
        </p:nvSpPr>
        <p:spPr>
          <a:xfrm>
            <a:off x="4692127" y="2193962"/>
            <a:ext cx="2178424" cy="9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FF335E2-8CB1-1B42-B6A1-36E08FF466D6}"/>
              </a:ext>
            </a:extLst>
          </p:cNvPr>
          <p:cNvSpPr/>
          <p:nvPr/>
        </p:nvSpPr>
        <p:spPr>
          <a:xfrm>
            <a:off x="1057835" y="3344081"/>
            <a:ext cx="1891553" cy="8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07A4A6B-411E-AE4A-908B-19ABB195B9AC}"/>
              </a:ext>
            </a:extLst>
          </p:cNvPr>
          <p:cNvSpPr/>
          <p:nvPr/>
        </p:nvSpPr>
        <p:spPr>
          <a:xfrm>
            <a:off x="2003611" y="4047406"/>
            <a:ext cx="2178424" cy="9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AB93F0-102D-FF4B-BD67-86B5DC953D3A}"/>
              </a:ext>
            </a:extLst>
          </p:cNvPr>
          <p:cNvSpPr txBox="1"/>
          <p:nvPr/>
        </p:nvSpPr>
        <p:spPr>
          <a:xfrm>
            <a:off x="913774" y="4917440"/>
            <a:ext cx="9408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Moral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Hazard: aankopen of verkopen met voorkennis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Strafbaar, hoge boetes</a:t>
            </a:r>
          </a:p>
        </p:txBody>
      </p:sp>
    </p:spTree>
    <p:extLst>
      <p:ext uri="{BB962C8B-B14F-4D97-AF65-F5344CB8AC3E}">
        <p14:creationId xmlns:p14="http://schemas.microsoft.com/office/powerpoint/2010/main" val="240117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016381" y="1230594"/>
            <a:ext cx="173479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Optie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43199" y="1830966"/>
            <a:ext cx="1666431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Call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90886" y="2818985"/>
            <a:ext cx="146845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Verkopen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65533" y="2824861"/>
            <a:ext cx="161515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Kopen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315342" y="2818985"/>
            <a:ext cx="148696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Kopen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486116" y="1824734"/>
            <a:ext cx="163224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Put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605615" y="2818985"/>
            <a:ext cx="148696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Verkopen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65533" y="3840327"/>
            <a:ext cx="161515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Kooprecht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990886" y="3837397"/>
            <a:ext cx="14684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Leverings-plicht</a:t>
            </a:r>
            <a:endParaRPr lang="nl-NL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6323889" y="3837397"/>
            <a:ext cx="147842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Verkoop-recht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8605614" y="3837390"/>
            <a:ext cx="14869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Koopplicht</a:t>
            </a:r>
          </a:p>
        </p:txBody>
      </p:sp>
      <p:sp>
        <p:nvSpPr>
          <p:cNvPr id="17" name="Gebogen pijl 16"/>
          <p:cNvSpPr/>
          <p:nvPr/>
        </p:nvSpPr>
        <p:spPr>
          <a:xfrm rot="5400000">
            <a:off x="7268095" y="790590"/>
            <a:ext cx="517227" cy="15510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bogen pijl 17"/>
          <p:cNvSpPr/>
          <p:nvPr/>
        </p:nvSpPr>
        <p:spPr>
          <a:xfrm rot="5400000">
            <a:off x="9012452" y="2072142"/>
            <a:ext cx="852756" cy="6409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bogen pijl 18"/>
          <p:cNvSpPr/>
          <p:nvPr/>
        </p:nvSpPr>
        <p:spPr>
          <a:xfrm rot="5400000">
            <a:off x="4358199" y="2032619"/>
            <a:ext cx="852755" cy="7199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bogen pijl 19"/>
          <p:cNvSpPr/>
          <p:nvPr/>
        </p:nvSpPr>
        <p:spPr>
          <a:xfrm rot="16200000" flipH="1">
            <a:off x="3974760" y="790590"/>
            <a:ext cx="517227" cy="15510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bogen pijl 20"/>
          <p:cNvSpPr/>
          <p:nvPr/>
        </p:nvSpPr>
        <p:spPr>
          <a:xfrm rot="16200000" flipH="1">
            <a:off x="1986743" y="2062527"/>
            <a:ext cx="852754" cy="6601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bogen pijl 21"/>
          <p:cNvSpPr/>
          <p:nvPr/>
        </p:nvSpPr>
        <p:spPr>
          <a:xfrm rot="16200000" flipH="1">
            <a:off x="6748887" y="2086687"/>
            <a:ext cx="852754" cy="6601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PIJL-OMLAAG 22"/>
          <p:cNvSpPr/>
          <p:nvPr/>
        </p:nvSpPr>
        <p:spPr>
          <a:xfrm>
            <a:off x="2579763" y="3219095"/>
            <a:ext cx="343966" cy="62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OMLAAG 23"/>
          <p:cNvSpPr/>
          <p:nvPr/>
        </p:nvSpPr>
        <p:spPr>
          <a:xfrm>
            <a:off x="4578766" y="3224971"/>
            <a:ext cx="343966" cy="62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OMLAAG 24"/>
          <p:cNvSpPr/>
          <p:nvPr/>
        </p:nvSpPr>
        <p:spPr>
          <a:xfrm>
            <a:off x="6860493" y="3216165"/>
            <a:ext cx="343966" cy="62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25"/>
          <p:cNvSpPr/>
          <p:nvPr/>
        </p:nvSpPr>
        <p:spPr>
          <a:xfrm>
            <a:off x="9177116" y="3219095"/>
            <a:ext cx="343966" cy="62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2923729" y="4811798"/>
            <a:ext cx="650850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Op deze manier kan handelen voor slimme beleggers financieel zeer aantrekkelijk zijn, maar risico’s blijven.</a:t>
            </a:r>
          </a:p>
          <a:p>
            <a:r>
              <a:rPr lang="nl-NL" sz="2000" dirty="0"/>
              <a:t>Bij voorkennis wordt het helemaal gemakkelijk gemaakt. Daarom is handelen met voorkennis (</a:t>
            </a:r>
            <a:r>
              <a:rPr lang="nl-NL" sz="2000" b="1" dirty="0"/>
              <a:t>asymmetrische informatie</a:t>
            </a:r>
            <a:r>
              <a:rPr lang="nl-NL" sz="2000" dirty="0"/>
              <a:t>) strafbaar en de straffen zijn niet mis.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4233372" y="262299"/>
            <a:ext cx="398649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Opties op de aandelenmarkt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7778EF0-6754-B049-A56B-12086E1D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67FF7F-9AE6-EC46-BB74-B0DCDFAD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0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25860DB-9960-9A4B-BEC5-2D192077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441" y="6252572"/>
            <a:ext cx="6672887" cy="365125"/>
          </a:xfrm>
        </p:spPr>
        <p:txBody>
          <a:bodyPr/>
          <a:lstStyle/>
          <a:p>
            <a:r>
              <a:rPr lang="nl-NL" dirty="0"/>
              <a:t>Economie integraal hans </a:t>
            </a:r>
            <a:r>
              <a:rPr lang="nl-NL" dirty="0" err="1"/>
              <a:t>vermeulen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2E0A4D-9BD7-744A-B2A2-375A3359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1011" y="6192247"/>
            <a:ext cx="764215" cy="365125"/>
          </a:xfrm>
        </p:spPr>
        <p:txBody>
          <a:bodyPr/>
          <a:lstStyle/>
          <a:p>
            <a:fld id="{9A1D9864-2E32-7C43-9805-8E76A3989E30}" type="slidenum">
              <a:rPr lang="nl-NL" smtClean="0"/>
              <a:t>6</a:t>
            </a:fld>
            <a:endParaRPr lang="nl-NL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D5BBB14-B715-564F-94EC-565267EA6ECD}"/>
              </a:ext>
            </a:extLst>
          </p:cNvPr>
          <p:cNvSpPr txBox="1">
            <a:spLocks/>
          </p:cNvSpPr>
          <p:nvPr/>
        </p:nvSpPr>
        <p:spPr>
          <a:xfrm>
            <a:off x="2997191" y="102385"/>
            <a:ext cx="2843719" cy="6735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Obligaties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D132E7F-C1FE-4B4C-BE64-8FCF8A860041}"/>
              </a:ext>
            </a:extLst>
          </p:cNvPr>
          <p:cNvSpPr txBox="1">
            <a:spLocks/>
          </p:cNvSpPr>
          <p:nvPr/>
        </p:nvSpPr>
        <p:spPr>
          <a:xfrm>
            <a:off x="1536132" y="2830774"/>
            <a:ext cx="5689884" cy="3343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Een obligatielening bevat de naam van de uitgevende instantie (hier gemeente dommelen)</a:t>
            </a:r>
          </a:p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Een vaste looptijd</a:t>
            </a:r>
          </a:p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Een vast rente percentage (4,5%) dat zich gedurende de looptijd niet wijzigt (</a:t>
            </a:r>
            <a:r>
              <a:rPr lang="nl-NL" altLang="nl-NL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risico-mijdend</a:t>
            </a: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) = couponrente</a:t>
            </a:r>
          </a:p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Een nominale waarde (€ 500,-)</a:t>
            </a:r>
          </a:p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De uitgifte waarde stellen we gelijk aan 100.</a:t>
            </a:r>
          </a:p>
          <a:p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Als de koers/prijs  boven de 100 ligt is de prijs hoger dan de uitgifte waarde</a:t>
            </a:r>
          </a:p>
          <a:p>
            <a:pPr>
              <a:buFont typeface="Symbol" pitchFamily="18" charset="2"/>
              <a:buNone/>
            </a:pPr>
            <a:endParaRPr lang="nl-NL" altLang="nl-NL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94CE0A-5F48-E74E-94EF-B9DE9982AF9C}"/>
              </a:ext>
            </a:extLst>
          </p:cNvPr>
          <p:cNvSpPr txBox="1"/>
          <p:nvPr/>
        </p:nvSpPr>
        <p:spPr>
          <a:xfrm>
            <a:off x="1873115" y="1064114"/>
            <a:ext cx="5350213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Soorten obligaties: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Pandbrieven (hypotheekbanken)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Staatsobligaties en bedrijfsobligaties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Converteerbare obligaties (kan omgezet worden in aandelen)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1723AE0-0246-ED4E-890D-58AA0D31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44" y="323850"/>
            <a:ext cx="37719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ABED248-8C7E-0746-83F9-C01AA77D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461" y="6056312"/>
            <a:ext cx="1524626" cy="365125"/>
          </a:xfrm>
        </p:spPr>
        <p:txBody>
          <a:bodyPr/>
          <a:lstStyle/>
          <a:p>
            <a:r>
              <a:rPr lang="nl-NL" dirty="0"/>
              <a:t>Economie integraal hans </a:t>
            </a:r>
            <a:r>
              <a:rPr lang="nl-NL" dirty="0" err="1"/>
              <a:t>vermeulen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D5F6D1-9F2A-2047-9F6B-531FF515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7</a:t>
            </a:fld>
            <a:endParaRPr lang="nl-N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B3E62A-753D-E142-A8A0-CE28F5E9617F}"/>
              </a:ext>
            </a:extLst>
          </p:cNvPr>
          <p:cNvSpPr txBox="1">
            <a:spLocks/>
          </p:cNvSpPr>
          <p:nvPr/>
        </p:nvSpPr>
        <p:spPr>
          <a:xfrm>
            <a:off x="1981200" y="338139"/>
            <a:ext cx="8229600" cy="7145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/>
              <a:t>De koersvorming van obligaties</a:t>
            </a:r>
            <a:endParaRPr lang="nl-NL" altLang="nl-NL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ED39FD-D870-3A4D-BBA9-CEE49529D904}"/>
              </a:ext>
            </a:extLst>
          </p:cNvPr>
          <p:cNvSpPr txBox="1">
            <a:spLocks/>
          </p:cNvSpPr>
          <p:nvPr/>
        </p:nvSpPr>
        <p:spPr>
          <a:xfrm>
            <a:off x="1676087" y="1454150"/>
            <a:ext cx="9822007" cy="5005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Rente op de kapitaalmarkt bepaalt de koers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Stel de kapitaalmarktrente (op langlopend vermogen) bedraagt 5 %. wat is dan de koers van de obligatie op de vorige dia?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Een belegger (koper) wil dan uiteraard een rendement van 5%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De obligatie levert op 4,5% van € 500 = € 22,5 (nominale rente)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Bij de bank krijg je 5% van € 500 = € 25. De belegger wil een </a:t>
            </a:r>
            <a:r>
              <a:rPr lang="nl-NL" altLang="nl-NL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effectieve rente</a:t>
            </a: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 van 5%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De obligatie is dan € 450,- waard 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Obligatiekoers = 90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Conclusie: als de rente stijgt/daalt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	Dan dalen/stijgen de koersen.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Formule: obligatiekoers = beurswaarde obligatie / nominale waarde van de obligatie x 100</a:t>
            </a:r>
          </a:p>
          <a:p>
            <a:pPr>
              <a:lnSpc>
                <a:spcPct val="9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Conclusie: sparen is een substituut voor beleggen </a:t>
            </a: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rente heeft invloed op de koers van obligaties en ook op die van aandelen.</a:t>
            </a:r>
            <a:endParaRPr lang="nl-NL" altLang="nl-NL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58453FEC-D014-1F4D-993F-C7EA51B47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484969"/>
              </p:ext>
            </p:extLst>
          </p:nvPr>
        </p:nvGraphicFramePr>
        <p:xfrm>
          <a:off x="6096000" y="3758100"/>
          <a:ext cx="3543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afbeelding" r:id="rId3" imgW="3543795" imgH="1371429" progId="Paint.Picture">
                  <p:embed/>
                </p:oleObj>
              </mc:Choice>
              <mc:Fallback>
                <p:oleObj name="Bitmapafbeelding" r:id="rId3" imgW="3543795" imgH="1371429" progId="Paint.Picture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58100"/>
                        <a:ext cx="3543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6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0DB3916-4171-3448-A217-670CDE50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39" y="6462881"/>
            <a:ext cx="6672887" cy="365125"/>
          </a:xfrm>
        </p:spPr>
        <p:txBody>
          <a:bodyPr/>
          <a:lstStyle/>
          <a:p>
            <a:r>
              <a:rPr lang="nl-NL" dirty="0"/>
              <a:t>Economie integraal hans </a:t>
            </a:r>
            <a:r>
              <a:rPr lang="nl-NL" dirty="0" err="1"/>
              <a:t>vermeulen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7C04E6B-1DAB-964E-BBE9-7F089F59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082" y="6280318"/>
            <a:ext cx="764215" cy="365125"/>
          </a:xfrm>
        </p:spPr>
        <p:txBody>
          <a:bodyPr/>
          <a:lstStyle/>
          <a:p>
            <a:fld id="{9A1D9864-2E32-7C43-9805-8E76A3989E30}" type="slidenum">
              <a:rPr lang="nl-NL" smtClean="0"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B80AFF-34DB-044C-BE6B-763227B4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742" y="1697513"/>
            <a:ext cx="9006928" cy="9969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46DE6EC-2EFD-0642-8EF2-B501E8A36289}"/>
              </a:ext>
            </a:extLst>
          </p:cNvPr>
          <p:cNvSpPr txBox="1"/>
          <p:nvPr/>
        </p:nvSpPr>
        <p:spPr>
          <a:xfrm>
            <a:off x="4430059" y="21255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Effectieve rente versus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2BEB88-12FE-5C44-BDC9-E5777E3AEB6E}"/>
              </a:ext>
            </a:extLst>
          </p:cNvPr>
          <p:cNvSpPr txBox="1"/>
          <p:nvPr/>
        </p:nvSpPr>
        <p:spPr>
          <a:xfrm>
            <a:off x="4430059" y="859314"/>
            <a:ext cx="471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Nominale en reële rente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D6500C-16F6-DA40-B0E6-2710F70E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" y="2842746"/>
            <a:ext cx="7334155" cy="351370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FEB2E2A-BDEF-4D4C-B56F-30DCAB51D9E0}"/>
              </a:ext>
            </a:extLst>
          </p:cNvPr>
          <p:cNvSpPr txBox="1"/>
          <p:nvPr/>
        </p:nvSpPr>
        <p:spPr>
          <a:xfrm>
            <a:off x="5123329" y="3859306"/>
            <a:ext cx="6669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Effectieve rente voor Gerben = 62.50 / 5.200 x 100% = 1,20%</a:t>
            </a:r>
          </a:p>
          <a:p>
            <a:r>
              <a:rPr lang="nl-NL" dirty="0"/>
              <a:t>Effectieve rente voor Richard = 62,50 / 5.100 x 100% = 1,23%</a:t>
            </a:r>
          </a:p>
          <a:p>
            <a:endParaRPr lang="nl-NL" dirty="0"/>
          </a:p>
          <a:p>
            <a:r>
              <a:rPr lang="nl-NL" dirty="0"/>
              <a:t>De obligatie heeft Richard een negatief rendement opgeleverd</a:t>
            </a:r>
          </a:p>
          <a:p>
            <a:r>
              <a:rPr lang="nl-NL" dirty="0"/>
              <a:t>(5.000 – 5.100) / 5.100 x 100% = -1,96</a:t>
            </a:r>
          </a:p>
          <a:p>
            <a:r>
              <a:rPr lang="nl-NL" dirty="0"/>
              <a:t>Rendement Richard = 1,23 – 1,96 = -0,73%  of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56D307E-3A42-1E4A-B58D-0B38C27A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329" y="5795848"/>
            <a:ext cx="6131859" cy="849595"/>
          </a:xfrm>
          <a:prstGeom prst="rect">
            <a:avLst/>
          </a:prstGeom>
        </p:spPr>
      </p:pic>
      <p:sp>
        <p:nvSpPr>
          <p:cNvPr id="12" name="Kader 11">
            <a:extLst>
              <a:ext uri="{FF2B5EF4-FFF2-40B4-BE49-F238E27FC236}">
                <a16:creationId xmlns:a16="http://schemas.microsoft.com/office/drawing/2014/main" id="{64E910AE-CFB0-8846-9D98-55911624A187}"/>
              </a:ext>
            </a:extLst>
          </p:cNvPr>
          <p:cNvSpPr/>
          <p:nvPr/>
        </p:nvSpPr>
        <p:spPr>
          <a:xfrm>
            <a:off x="389339" y="2987040"/>
            <a:ext cx="464101" cy="2844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C7340DF-E1E6-A641-9D37-858BF248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487" y="5883275"/>
            <a:ext cx="1524313" cy="176912"/>
          </a:xfrm>
        </p:spPr>
        <p:txBody>
          <a:bodyPr/>
          <a:lstStyle/>
          <a:p>
            <a:r>
              <a:rPr lang="nl-NL"/>
              <a:t>Economie integraal hans vermeulen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25E846-3A3A-0444-8C85-7EFCE433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64-2E32-7C43-9805-8E76A3989E30}" type="slidenum">
              <a:rPr lang="nl-NL" smtClean="0"/>
              <a:t>9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F0AF15-DB2B-DE49-816F-6F49D669A9DB}"/>
              </a:ext>
            </a:extLst>
          </p:cNvPr>
          <p:cNvSpPr txBox="1"/>
          <p:nvPr/>
        </p:nvSpPr>
        <p:spPr>
          <a:xfrm>
            <a:off x="7383983" y="326623"/>
            <a:ext cx="3272546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Personele risico’s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9606C7-65D8-9948-9257-AD4CC76699F1}"/>
              </a:ext>
            </a:extLst>
          </p:cNvPr>
          <p:cNvSpPr txBox="1"/>
          <p:nvPr/>
        </p:nvSpPr>
        <p:spPr>
          <a:xfrm>
            <a:off x="7383983" y="3709629"/>
            <a:ext cx="3272546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nl-NL" sz="2400" dirty="0" err="1"/>
              <a:t>Persoonlijnke</a:t>
            </a:r>
            <a:r>
              <a:rPr lang="nl-NL" sz="2400" dirty="0"/>
              <a:t> risico’s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650AA2-CA94-2648-9301-956AC824691B}"/>
              </a:ext>
            </a:extLst>
          </p:cNvPr>
          <p:cNvSpPr txBox="1"/>
          <p:nvPr/>
        </p:nvSpPr>
        <p:spPr>
          <a:xfrm>
            <a:off x="2077593" y="3709629"/>
            <a:ext cx="2896754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Schaderisico’s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F4B332-4D86-6245-8D03-28BC9AC525C3}"/>
              </a:ext>
            </a:extLst>
          </p:cNvPr>
          <p:cNvSpPr txBox="1"/>
          <p:nvPr/>
        </p:nvSpPr>
        <p:spPr>
          <a:xfrm>
            <a:off x="2077593" y="326623"/>
            <a:ext cx="2896754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Economische risico’s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E3E5D0-B073-F74D-A940-5F0D080B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93" y="788288"/>
            <a:ext cx="2896754" cy="2794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E23C1A9-7B86-9846-A68B-89345E877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81" y="788287"/>
            <a:ext cx="3272547" cy="26475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9031E1-FA1F-B340-A14A-83B389B97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594" y="4171294"/>
            <a:ext cx="2896754" cy="250429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2835DF-E27B-BE49-82E9-F9681068F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12" y="4171293"/>
            <a:ext cx="3836288" cy="26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144</TotalTime>
  <Words>1684</Words>
  <Application>Microsoft Macintosh PowerPoint</Application>
  <PresentationFormat>Breedbeeld</PresentationFormat>
  <Paragraphs>274</Paragraphs>
  <Slides>26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Candara</vt:lpstr>
      <vt:lpstr>Symbol</vt:lpstr>
      <vt:lpstr>Tw Cen MT</vt:lpstr>
      <vt:lpstr>Wingdings</vt:lpstr>
      <vt:lpstr>Druppel</vt:lpstr>
      <vt:lpstr>Bitmapafbeelding</vt:lpstr>
      <vt:lpstr>Beleggen = geld vastleggen met als doel financieel voordeel behalen</vt:lpstr>
      <vt:lpstr>Beleggen voor de opbrengst (effecten)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Beleggen = geld vastleggen met als doel financieel voordeel behalen</dc:title>
  <dc:creator>Microsoft Office User</dc:creator>
  <cp:lastModifiedBy>Vermeulen, H.</cp:lastModifiedBy>
  <cp:revision>13</cp:revision>
  <dcterms:created xsi:type="dcterms:W3CDTF">2019-09-07T18:03:52Z</dcterms:created>
  <dcterms:modified xsi:type="dcterms:W3CDTF">2020-06-24T08:40:09Z</dcterms:modified>
</cp:coreProperties>
</file>