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70" r:id="rId4"/>
    <p:sldId id="271" r:id="rId5"/>
    <p:sldId id="272" r:id="rId6"/>
    <p:sldId id="277" r:id="rId7"/>
    <p:sldId id="274" r:id="rId8"/>
    <p:sldId id="324" r:id="rId9"/>
    <p:sldId id="318" r:id="rId10"/>
    <p:sldId id="319" r:id="rId11"/>
    <p:sldId id="320" r:id="rId12"/>
    <p:sldId id="321" r:id="rId13"/>
    <p:sldId id="322" r:id="rId14"/>
    <p:sldId id="327" r:id="rId15"/>
    <p:sldId id="293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55"/>
    <p:restoredTop sz="94666"/>
  </p:normalViewPr>
  <p:slideViewPr>
    <p:cSldViewPr snapToGrid="0" snapToObjects="1">
      <p:cViewPr varScale="1">
        <p:scale>
          <a:sx n="103" d="100"/>
          <a:sy n="103" d="100"/>
        </p:scale>
        <p:origin x="1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0652B-C467-EE4A-9F8B-63FDEF37E7C8}" type="datetimeFigureOut">
              <a:rPr lang="nl-NL" smtClean="0"/>
              <a:t>24-06-20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A1D6C-E6F1-604C-8EDB-B87AE2EF9B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5411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37CC64-9DCC-A642-9539-153FE3954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DB63C10-3C59-0B4C-A6CB-01EB23A9C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E4A24A-54A5-7D4B-9AD3-B3C6DD07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741-B893-394B-BB37-0A957BA4C9C4}" type="datetime1">
              <a:rPr lang="nl-NL" smtClean="0"/>
              <a:t>24-06-20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EE4041-CF8B-B448-9AA6-29A83CD21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FCD6CF-5592-3C48-9488-10CB276B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1C22-CF6E-1144-97E8-96E0B30DF2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844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4AD84C-20BC-334B-B624-A726EDEA8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72B7302-801E-EB45-B457-CFCFF52E3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2DC53D-B3A9-0C41-BDD8-4A0CCCB6B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5C49-CADB-B142-B702-1E2A0F9912AE}" type="datetime1">
              <a:rPr lang="nl-NL" smtClean="0"/>
              <a:t>24-06-20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3CC81C5-44EB-804E-975D-E8ABE634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FCA856-5F1C-3F47-820D-22D17CA7C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1C22-CF6E-1144-97E8-96E0B30DF2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889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E290422-A8AB-DD45-81C3-744DE8F563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9145F72-2C8C-E848-A9D8-2605D893A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D273596-7D76-BB4A-9C0E-9789FE9B5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268A-F334-B847-8488-F71335608F12}" type="datetime1">
              <a:rPr lang="nl-NL" smtClean="0"/>
              <a:t>24-06-20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C98305-2367-3C49-84F8-25F945DD5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1C42691-6C0D-CD4F-BAA1-D5F536E28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1C22-CF6E-1144-97E8-96E0B30DF2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491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885DC-9DD5-6047-BEE8-E2FBFABA0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39D174-4BDF-1240-9ED8-09072A0D0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1798CF-94A5-9543-A7C6-AC320F74B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10D9-3F02-4D47-B157-989F6FD7F38E}" type="datetime1">
              <a:rPr lang="nl-NL" smtClean="0"/>
              <a:t>24-06-20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0AE445-51F8-E14E-9511-67B84BA8D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2BFB1C-D6B4-AE4E-A77F-0288FEDEE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1C22-CF6E-1144-97E8-96E0B30DF2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747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ADEB2C-C7CD-7145-84D3-204BCAFC6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8AD861-18DF-6A40-98C0-926C5D966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543505-69F4-A248-9E36-146E9E044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5940-FB8C-7C42-92B1-26A3FFD2ED80}" type="datetime1">
              <a:rPr lang="nl-NL" smtClean="0"/>
              <a:t>24-06-20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5660E6-818E-394A-A921-650D26CBA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FE41C1D-4F5A-2E4E-90AC-3D210C953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1C22-CF6E-1144-97E8-96E0B30DF2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534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3FA7F5-5989-CA4B-997D-9C2EE1F99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8F1F19-E022-3041-B08C-553F42390C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81A8A6F-1545-844E-A773-00C0EF1126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62F1D86-E68A-7D41-806D-69E46138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1A9D-6B38-E64E-9CD3-6746436C6176}" type="datetime1">
              <a:rPr lang="nl-NL" smtClean="0"/>
              <a:t>24-06-20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CD4D0EE-48A9-224D-9DA5-435FB3F75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7D531E4-D566-254C-A328-02B7BA642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1C22-CF6E-1144-97E8-96E0B30DF2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321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69FCA1-8AD9-A544-A049-1F9F9FDB8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43BDFAE-DA4C-E141-BC50-C66749E44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14C3CF0-2CAD-244A-AA86-4D0AE7738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BAF02AF-5956-C54E-9B02-E316669E6A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E93A71E-C55D-274E-9D28-0BB39CD72F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073E98E-D796-8742-A1CF-F93DABE6A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24B01-2112-E049-9554-C8696006C9BA}" type="datetime1">
              <a:rPr lang="nl-NL" smtClean="0"/>
              <a:t>24-06-20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0F86984-0BEB-E14A-8F74-6A22FBD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FAD6548-531E-B64D-8953-AC4B63737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1C22-CF6E-1144-97E8-96E0B30DF2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013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98131-DADA-CD47-80D1-2B6D8982B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34BCCE7-0452-6544-BDF2-E787B48C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0C42-C7BE-174C-AB0E-53E5F1E6D155}" type="datetime1">
              <a:rPr lang="nl-NL" smtClean="0"/>
              <a:t>24-06-20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30E563C-9713-A941-89B6-379F5B103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B2F31DA-173E-3942-B356-61AB15CC2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1C22-CF6E-1144-97E8-96E0B30DF2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018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38ED24A-0260-BA43-914E-130C5241B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659F-62CB-5441-B4EE-AC17F2858BD8}" type="datetime1">
              <a:rPr lang="nl-NL" smtClean="0"/>
              <a:t>24-06-20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E75A745-3965-5242-BA9A-8958CFB40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43C4CC1-2CFA-0344-93DA-8D3E7A6B6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1C22-CF6E-1144-97E8-96E0B30DF2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075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0B1F43-9FE1-FC44-A7F6-670C9900B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8354D9-861A-554D-9574-6ADBE0B1A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32691FD-C9F5-314C-B9B5-5F895A8BB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82BC5B1-6CF0-AF4A-8B48-2B8B43084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87C7-025E-D94F-B2EE-BE1CACCBE641}" type="datetime1">
              <a:rPr lang="nl-NL" smtClean="0"/>
              <a:t>24-06-20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D5AC7D6-E893-F946-8818-165F174B5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DDBEEC-185B-8943-82D5-BF1AE0164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1C22-CF6E-1144-97E8-96E0B30DF2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5868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DB113A-5592-454A-8A1B-E470FA79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B4A0265-E7D1-CF47-B3DC-A23F24F5D8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7AE80DE-388A-014F-869B-79D25A05C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201241E-E8D0-DF4C-9DBD-14F2014D8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D18-9A88-2E48-BF98-304FF8F9211A}" type="datetime1">
              <a:rPr lang="nl-NL" smtClean="0"/>
              <a:t>24-06-20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4861D0A-7DCF-7E41-BE9C-76FC42E64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E8DF7DF-A422-2E4C-9431-FE8E8D938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1C22-CF6E-1144-97E8-96E0B30DF2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02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E8126FD-7D1D-204C-949D-3063A5B82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EE349B6-A52B-8849-A79C-F11C342CE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689CFA2-C561-B34F-B640-113F7504F7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43E0F-ACF5-1D4C-8031-DFD758E40F2B}" type="datetime1">
              <a:rPr lang="nl-NL" smtClean="0"/>
              <a:t>24-06-20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7F30A6B-69B9-BB40-AA3E-F6CFD96A1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Economie Integraal (Hans Vermeulen)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2222C8A-06A3-9040-983B-BCCB90F762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01C22-CF6E-1144-97E8-96E0B30DF2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81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9C6C0CB-2BDC-6741-A957-14C140682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8245" y="6356350"/>
            <a:ext cx="5656381" cy="365125"/>
          </a:xfrm>
        </p:spPr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562E1AA-B4B7-1444-85DD-C2B7F94C5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4997" y="6352402"/>
            <a:ext cx="2474565" cy="369074"/>
          </a:xfrm>
        </p:spPr>
        <p:txBody>
          <a:bodyPr/>
          <a:lstStyle/>
          <a:p>
            <a:fld id="{04201C22-CF6E-1144-97E8-96E0B30DF20A}" type="slidenum">
              <a:rPr lang="nl-NL" smtClean="0"/>
              <a:t>1</a:t>
            </a:fld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DE81F6C-F87C-E44D-86EC-FC8D5CC16387}"/>
              </a:ext>
            </a:extLst>
          </p:cNvPr>
          <p:cNvSpPr txBox="1"/>
          <p:nvPr/>
        </p:nvSpPr>
        <p:spPr>
          <a:xfrm>
            <a:off x="3504004" y="0"/>
            <a:ext cx="7640246" cy="12003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Produceren is het voortbrengen van economische goederen </a:t>
            </a:r>
            <a:r>
              <a:rPr lang="nl-NL" sz="2400" i="1" dirty="0"/>
              <a:t>met behulp van schaarse productiefactoren</a:t>
            </a:r>
            <a:r>
              <a:rPr lang="nl-NL" sz="2400" dirty="0"/>
              <a:t>, waarmee menselijke behoeften kunnen worden vervuld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3ACC5EC-BCD3-AF4C-8C2F-D6430E8457C3}"/>
              </a:ext>
            </a:extLst>
          </p:cNvPr>
          <p:cNvSpPr txBox="1"/>
          <p:nvPr/>
        </p:nvSpPr>
        <p:spPr>
          <a:xfrm>
            <a:off x="4258979" y="1281445"/>
            <a:ext cx="3233683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Kwaliteit van Arbeid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FB09238-1842-0C43-9BA8-49141B5FECFE}"/>
              </a:ext>
            </a:extLst>
          </p:cNvPr>
          <p:cNvSpPr txBox="1"/>
          <p:nvPr/>
        </p:nvSpPr>
        <p:spPr>
          <a:xfrm>
            <a:off x="4258979" y="2985821"/>
            <a:ext cx="3233683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Kwaliteit van kapitaal 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26DB6E58-9361-0D46-B617-81F840F320BB}"/>
              </a:ext>
            </a:extLst>
          </p:cNvPr>
          <p:cNvSpPr txBox="1"/>
          <p:nvPr/>
        </p:nvSpPr>
        <p:spPr>
          <a:xfrm>
            <a:off x="4238245" y="5006071"/>
            <a:ext cx="3258966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Kwaliteit van de natuur </a:t>
            </a:r>
          </a:p>
        </p:txBody>
      </p:sp>
      <p:pic>
        <p:nvPicPr>
          <p:cNvPr id="10" name="Picture 2" descr="https://naarden-bussum.groenlinks.nl/sites/default/files/styles/medium/public/newsarticle/image/image-3572278.jpg?itok=QDoCaU8Z">
            <a:extLst>
              <a:ext uri="{FF2B5EF4-FFF2-40B4-BE49-F238E27FC236}">
                <a16:creationId xmlns:a16="http://schemas.microsoft.com/office/drawing/2014/main" id="{56381086-D01F-D842-B827-8295D7DEB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1365643"/>
            <a:ext cx="2404132" cy="15507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www.autointernationaal.nl/img/fotogroot/BMWpersoneelOudVA.jpg">
            <a:extLst>
              <a:ext uri="{FF2B5EF4-FFF2-40B4-BE49-F238E27FC236}">
                <a16:creationId xmlns:a16="http://schemas.microsoft.com/office/drawing/2014/main" id="{44CA2D2F-B274-7148-A0DB-EC1E312001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9759" y="1306462"/>
            <a:ext cx="2844491" cy="14688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http://www.landenweb.net/images/imgchina/B380C9B1-D0CA-FD7D-DCB3DB5D57A3CC8C.JPG">
            <a:extLst>
              <a:ext uri="{FF2B5EF4-FFF2-40B4-BE49-F238E27FC236}">
                <a16:creationId xmlns:a16="http://schemas.microsoft.com/office/drawing/2014/main" id="{CBE921D2-2556-104D-89A1-B2FF67506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71" y="3125893"/>
            <a:ext cx="2415011" cy="15694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http://deklasvanlars.files.wordpress.com/2014/01/amerika.jpg">
            <a:extLst>
              <a:ext uri="{FF2B5EF4-FFF2-40B4-BE49-F238E27FC236}">
                <a16:creationId xmlns:a16="http://schemas.microsoft.com/office/drawing/2014/main" id="{953FB4F7-DBE0-EF4B-9A94-6D906E2F8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7622" y="2994862"/>
            <a:ext cx="2856628" cy="15630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50F39F80-9B22-914E-BF40-696A242FAF6E}"/>
              </a:ext>
            </a:extLst>
          </p:cNvPr>
          <p:cNvSpPr txBox="1"/>
          <p:nvPr/>
        </p:nvSpPr>
        <p:spPr>
          <a:xfrm>
            <a:off x="4258979" y="2051554"/>
            <a:ext cx="3233683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Ongeschoold / geschoold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94A11C45-BE98-C445-95BD-62A4B6BC3AFF}"/>
              </a:ext>
            </a:extLst>
          </p:cNvPr>
          <p:cNvSpPr txBox="1"/>
          <p:nvPr/>
        </p:nvSpPr>
        <p:spPr>
          <a:xfrm>
            <a:off x="4238245" y="3759842"/>
            <a:ext cx="3258966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Arbeidsintensief / kapitaalintensief</a:t>
            </a:r>
          </a:p>
        </p:txBody>
      </p:sp>
      <p:pic>
        <p:nvPicPr>
          <p:cNvPr id="16" name="Picture 10" descr="http://www.ellydewaard.nl/blog/wp-content/uploads/2012/05/FRANCE_Chaumont.jpg">
            <a:extLst>
              <a:ext uri="{FF2B5EF4-FFF2-40B4-BE49-F238E27FC236}">
                <a16:creationId xmlns:a16="http://schemas.microsoft.com/office/drawing/2014/main" id="{FF107B8A-40B2-A142-B962-A6E144288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0548" y="4777402"/>
            <a:ext cx="2722766" cy="16156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2" descr="http://de-wereld-en-bamboe.nl/wp-content/uploads/2013/02/energieuitbamboe4.jpg">
            <a:extLst>
              <a:ext uri="{FF2B5EF4-FFF2-40B4-BE49-F238E27FC236}">
                <a16:creationId xmlns:a16="http://schemas.microsoft.com/office/drawing/2014/main" id="{A29951E6-A462-D749-AF1D-4830EA6F8C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439" y="4961442"/>
            <a:ext cx="2474565" cy="15774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7B155DB8-CB75-6749-ABEC-DAFA9C147F09}"/>
              </a:ext>
            </a:extLst>
          </p:cNvPr>
          <p:cNvSpPr txBox="1"/>
          <p:nvPr/>
        </p:nvSpPr>
        <p:spPr>
          <a:xfrm>
            <a:off x="4163390" y="5794805"/>
            <a:ext cx="343049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Onvruchtbare grond / vruchtbaar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423026C-A432-0F42-83A1-3A4476ED75B8}"/>
              </a:ext>
            </a:extLst>
          </p:cNvPr>
          <p:cNvSpPr txBox="1"/>
          <p:nvPr/>
        </p:nvSpPr>
        <p:spPr>
          <a:xfrm>
            <a:off x="209550" y="133350"/>
            <a:ext cx="300990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14.1 Productie en inkomen</a:t>
            </a:r>
          </a:p>
        </p:txBody>
      </p:sp>
    </p:spTree>
    <p:extLst>
      <p:ext uri="{BB962C8B-B14F-4D97-AF65-F5344CB8AC3E}">
        <p14:creationId xmlns:p14="http://schemas.microsoft.com/office/powerpoint/2010/main" val="275224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4" grpId="0" animBg="1"/>
      <p:bldP spid="15" grpId="0" animBg="1"/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1" y="908721"/>
            <a:ext cx="8569399" cy="51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1919536" y="2060848"/>
            <a:ext cx="40324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1927850" y="3230137"/>
            <a:ext cx="40324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1919536" y="4509120"/>
            <a:ext cx="40324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1919536" y="5426683"/>
            <a:ext cx="40324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168008" y="2312876"/>
            <a:ext cx="40324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6104606" y="3504995"/>
            <a:ext cx="40324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6115757" y="4479070"/>
            <a:ext cx="40324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F85AAFA7-557E-974A-AFFC-131C79259DCA}"/>
              </a:ext>
            </a:extLst>
          </p:cNvPr>
          <p:cNvSpPr txBox="1"/>
          <p:nvPr/>
        </p:nvSpPr>
        <p:spPr>
          <a:xfrm>
            <a:off x="209550" y="133350"/>
            <a:ext cx="4032448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14.1 Productie en inkomen</a:t>
            </a:r>
          </a:p>
        </p:txBody>
      </p:sp>
    </p:spTree>
    <p:extLst>
      <p:ext uri="{BB962C8B-B14F-4D97-AF65-F5344CB8AC3E}">
        <p14:creationId xmlns:p14="http://schemas.microsoft.com/office/powerpoint/2010/main" val="42517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151784" y="404664"/>
            <a:ext cx="5544616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Bestedingen methode (Cijfers voor </a:t>
            </a:r>
            <a:r>
              <a:rPr lang="nl-NL" dirty="0" err="1"/>
              <a:t>Reeland</a:t>
            </a:r>
            <a:r>
              <a:rPr lang="nl-NL" dirty="0"/>
              <a:t> 2009)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3215680" y="4365104"/>
            <a:ext cx="280831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Uitvoersaldo (E – M)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3215680" y="3933056"/>
            <a:ext cx="3911261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Totale nationale bestedingen (C+I+O)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3863752" y="3140969"/>
            <a:ext cx="2808312" cy="646331"/>
          </a:xfrm>
          <a:prstGeom prst="rect">
            <a:avLst/>
          </a:prstGeom>
          <a:solidFill>
            <a:srgbClr val="95B3D7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Bruto overheids- investeringen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863752" y="2780928"/>
            <a:ext cx="2808312" cy="369332"/>
          </a:xfrm>
          <a:prstGeom prst="rect">
            <a:avLst/>
          </a:prstGeom>
          <a:solidFill>
            <a:srgbClr val="95B3D7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Overheidsconsumptie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3215680" y="1556793"/>
            <a:ext cx="280831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Bruto investeringen bedrijven (I)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3215680" y="1196752"/>
            <a:ext cx="280831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Consumptie gezinnen (C)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3215680" y="5013176"/>
            <a:ext cx="280831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BBP tegen marktprijzen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7752184" y="1268760"/>
            <a:ext cx="201622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€ 465,64 miljard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7752184" y="3933056"/>
            <a:ext cx="216024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€ 732,73 miljard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7752184" y="3284984"/>
            <a:ext cx="2088232" cy="369332"/>
          </a:xfrm>
          <a:prstGeom prst="rect">
            <a:avLst/>
          </a:prstGeom>
          <a:solidFill>
            <a:srgbClr val="95B3D7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€   18,29 miljard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7752184" y="1628800"/>
            <a:ext cx="172819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€ 140,60 miljard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7752184" y="2852936"/>
            <a:ext cx="1872208" cy="369332"/>
          </a:xfrm>
          <a:prstGeom prst="rect">
            <a:avLst/>
          </a:prstGeom>
          <a:solidFill>
            <a:srgbClr val="95B3D7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€ 108,20 miljard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7752184" y="4365104"/>
            <a:ext cx="216024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€   54,65 miljard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7752184" y="5085184"/>
            <a:ext cx="208823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€ 787,39miljard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3215680" y="2276872"/>
            <a:ext cx="2808312" cy="369332"/>
          </a:xfrm>
          <a:prstGeom prst="rect">
            <a:avLst/>
          </a:prstGeom>
          <a:solidFill>
            <a:srgbClr val="95B3D7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Overheidsbestedingen (O)</a:t>
            </a:r>
          </a:p>
        </p:txBody>
      </p:sp>
      <p:cxnSp>
        <p:nvCxnSpPr>
          <p:cNvPr id="19" name="Rechte verbindingslijn 18"/>
          <p:cNvCxnSpPr/>
          <p:nvPr/>
        </p:nvCxnSpPr>
        <p:spPr>
          <a:xfrm>
            <a:off x="3287688" y="3861048"/>
            <a:ext cx="64087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3287688" y="4869160"/>
            <a:ext cx="64087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Tekstvak 20"/>
          <p:cNvSpPr txBox="1"/>
          <p:nvPr/>
        </p:nvSpPr>
        <p:spPr>
          <a:xfrm>
            <a:off x="3215680" y="5445224"/>
            <a:ext cx="280831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Saldo </a:t>
            </a:r>
            <a:r>
              <a:rPr lang="nl-NL" dirty="0" err="1"/>
              <a:t>Ybl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7752184" y="5445224"/>
            <a:ext cx="216024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€   20,10 miljard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680176" y="6093296"/>
            <a:ext cx="2160240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€   807,49 miljard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3215680" y="6093296"/>
            <a:ext cx="2808312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BNP tegen marktprijzen</a:t>
            </a:r>
          </a:p>
        </p:txBody>
      </p:sp>
      <p:cxnSp>
        <p:nvCxnSpPr>
          <p:cNvPr id="26" name="Rechte verbindingslijn 25"/>
          <p:cNvCxnSpPr/>
          <p:nvPr/>
        </p:nvCxnSpPr>
        <p:spPr>
          <a:xfrm>
            <a:off x="3287688" y="5949280"/>
            <a:ext cx="64087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9840416" y="3573017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+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9840416" y="4581129"/>
            <a:ext cx="288032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+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9840416" y="5589241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+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38AECC53-8B96-E146-B9DD-3ED852C8E60F}"/>
              </a:ext>
            </a:extLst>
          </p:cNvPr>
          <p:cNvSpPr txBox="1"/>
          <p:nvPr/>
        </p:nvSpPr>
        <p:spPr>
          <a:xfrm>
            <a:off x="209550" y="133350"/>
            <a:ext cx="300990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14.1 Productie en inkomen</a:t>
            </a:r>
          </a:p>
        </p:txBody>
      </p:sp>
    </p:spTree>
    <p:extLst>
      <p:ext uri="{BB962C8B-B14F-4D97-AF65-F5344CB8AC3E}">
        <p14:creationId xmlns:p14="http://schemas.microsoft.com/office/powerpoint/2010/main" val="196461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1" grpId="0" animBg="1"/>
      <p:bldP spid="22" grpId="0" animBg="1"/>
      <p:bldP spid="23" grpId="0" animBg="1"/>
      <p:bldP spid="24" grpId="0" animBg="1"/>
      <p:bldP spid="18" grpId="0"/>
      <p:bldP spid="28" grpId="0" animBg="1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014" y="2381250"/>
            <a:ext cx="6487478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4007768" y="980729"/>
            <a:ext cx="4392488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Hoe zou je de inkomens begrippen 1 t/m 4 noemen in onderstaand schema?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6772753" y="260814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BNP (m)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6178674" y="32002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BNP (f)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5462414" y="382841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NNP (f)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087888" y="441403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NBP (f)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AC82BD06-2496-B34A-9F08-3782DEAB7ECC}"/>
              </a:ext>
            </a:extLst>
          </p:cNvPr>
          <p:cNvSpPr txBox="1"/>
          <p:nvPr/>
        </p:nvSpPr>
        <p:spPr>
          <a:xfrm>
            <a:off x="209550" y="133350"/>
            <a:ext cx="300990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14.1 Productie en inkomen</a:t>
            </a:r>
          </a:p>
        </p:txBody>
      </p:sp>
    </p:spTree>
    <p:extLst>
      <p:ext uri="{BB962C8B-B14F-4D97-AF65-F5344CB8AC3E}">
        <p14:creationId xmlns:p14="http://schemas.microsoft.com/office/powerpoint/2010/main" val="30433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2030943" y="1584088"/>
            <a:ext cx="5455707" cy="371181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marL="914400" lvl="3" indent="-457200">
              <a:buFontTx/>
              <a:buChar char="•"/>
            </a:pPr>
            <a:r>
              <a:rPr lang="nl-NL" sz="2700" dirty="0"/>
              <a:t>NBP (f) 			</a:t>
            </a:r>
            <a:r>
              <a:rPr lang="nl-NL" sz="2700" b="1" i="1" dirty="0"/>
              <a:t>570</a:t>
            </a:r>
          </a:p>
          <a:p>
            <a:pPr>
              <a:buFontTx/>
              <a:buChar char="•"/>
            </a:pPr>
            <a:r>
              <a:rPr lang="nl-NL" sz="2900" dirty="0"/>
              <a:t> 	</a:t>
            </a:r>
            <a:r>
              <a:rPr lang="nl-NL" sz="2900" i="1" dirty="0"/>
              <a:t>A			45 (4)</a:t>
            </a:r>
          </a:p>
          <a:p>
            <a:r>
              <a:rPr lang="nl-NL" sz="2900" dirty="0"/>
              <a:t>	----------------------------------- +</a:t>
            </a:r>
          </a:p>
          <a:p>
            <a:r>
              <a:rPr lang="nl-NL" sz="2900" dirty="0"/>
              <a:t>	BBP (f)			615 (2)</a:t>
            </a:r>
          </a:p>
          <a:p>
            <a:r>
              <a:rPr lang="nl-NL" sz="2900" dirty="0"/>
              <a:t>	</a:t>
            </a:r>
            <a:r>
              <a:rPr lang="nl-NL" sz="2500" dirty="0"/>
              <a:t>(BTW(b) + BTW(o) = </a:t>
            </a:r>
            <a:r>
              <a:rPr lang="nl-NL" sz="2500" b="1" i="1" dirty="0"/>
              <a:t>550   </a:t>
            </a:r>
            <a:r>
              <a:rPr lang="nl-NL" sz="2500" dirty="0"/>
              <a:t>+   65 (3)</a:t>
            </a:r>
          </a:p>
          <a:p>
            <a:r>
              <a:rPr lang="nl-NL" sz="2900" dirty="0"/>
              <a:t>	</a:t>
            </a:r>
            <a:r>
              <a:rPr lang="nl-NL" sz="2900" i="1" dirty="0"/>
              <a:t>P&gt;B en P&lt;S		  </a:t>
            </a:r>
            <a:r>
              <a:rPr lang="nl-NL" sz="2900" b="1" i="1" dirty="0"/>
              <a:t>20</a:t>
            </a:r>
          </a:p>
          <a:p>
            <a:r>
              <a:rPr lang="nl-NL" sz="2900" dirty="0"/>
              <a:t>	----------------------------------- +</a:t>
            </a:r>
          </a:p>
          <a:p>
            <a:r>
              <a:rPr lang="nl-NL" sz="2900" dirty="0"/>
              <a:t>	BBP(m)			635 (1)</a:t>
            </a:r>
          </a:p>
          <a:p>
            <a:r>
              <a:rPr lang="nl-NL" sz="2900" dirty="0"/>
              <a:t>	</a:t>
            </a:r>
            <a:r>
              <a:rPr lang="nl-NL" sz="2900" i="1" dirty="0" err="1"/>
              <a:t>Ybl</a:t>
            </a:r>
            <a:r>
              <a:rPr lang="nl-NL" sz="2900" i="1" dirty="0"/>
              <a:t>			  </a:t>
            </a:r>
            <a:r>
              <a:rPr lang="nl-NL" sz="2900" b="1" i="1" dirty="0"/>
              <a:t>25</a:t>
            </a:r>
          </a:p>
          <a:p>
            <a:r>
              <a:rPr lang="nl-NL" sz="2900" dirty="0"/>
              <a:t>	------------------------------------ +</a:t>
            </a:r>
          </a:p>
          <a:p>
            <a:r>
              <a:rPr lang="nl-NL" sz="2900" dirty="0"/>
              <a:t>	BNP(m)			</a:t>
            </a:r>
            <a:r>
              <a:rPr lang="nl-NL" sz="2900" b="1" i="1" dirty="0"/>
              <a:t>660</a:t>
            </a:r>
          </a:p>
          <a:p>
            <a:endParaRPr lang="nl-NL" sz="2900" dirty="0"/>
          </a:p>
          <a:p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2396068" y="5622231"/>
            <a:ext cx="6169347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a Bereken het BBP (m)</a:t>
            </a:r>
          </a:p>
          <a:p>
            <a:r>
              <a:rPr lang="nl-NL" sz="2000" dirty="0">
                <a:solidFill>
                  <a:schemeClr val="tx1"/>
                </a:solidFill>
              </a:rPr>
              <a:t>b bereken de bruto toegevoegde waarde van de </a:t>
            </a:r>
            <a:r>
              <a:rPr lang="nl-NL" sz="2000" dirty="0">
                <a:solidFill>
                  <a:srgbClr val="000000"/>
                </a:solidFill>
              </a:rPr>
              <a:t>overheid</a:t>
            </a:r>
          </a:p>
          <a:p>
            <a:r>
              <a:rPr lang="nl-NL" sz="2000" dirty="0">
                <a:solidFill>
                  <a:srgbClr val="000000"/>
                </a:solidFill>
              </a:rPr>
              <a:t>c Bereken de omvang van de totale afschrijvingen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965014" y="1"/>
            <a:ext cx="3600400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600" dirty="0"/>
              <a:t>Bruto toegevoegde waarde bedrijven</a:t>
            </a:r>
          </a:p>
          <a:p>
            <a:r>
              <a:rPr lang="nl-NL" sz="1600" dirty="0"/>
              <a:t>Bruto nationaal product (marktprijzen)</a:t>
            </a:r>
          </a:p>
          <a:p>
            <a:r>
              <a:rPr lang="nl-NL" sz="1600" dirty="0"/>
              <a:t>Saldo </a:t>
            </a:r>
            <a:r>
              <a:rPr lang="nl-NL" sz="1600" dirty="0" err="1"/>
              <a:t>PbPs</a:t>
            </a:r>
            <a:endParaRPr lang="nl-NL" sz="1600" dirty="0"/>
          </a:p>
          <a:p>
            <a:r>
              <a:rPr lang="nl-NL" sz="1600" dirty="0"/>
              <a:t>Netto binnenlands product (factor)</a:t>
            </a:r>
          </a:p>
          <a:p>
            <a:r>
              <a:rPr lang="nl-NL" sz="1600" dirty="0"/>
              <a:t>Saldo </a:t>
            </a:r>
            <a:r>
              <a:rPr lang="nl-NL" sz="1600" dirty="0" err="1"/>
              <a:t>Ybl</a:t>
            </a:r>
            <a:endParaRPr lang="nl-NL" sz="1600" dirty="0"/>
          </a:p>
        </p:txBody>
      </p:sp>
      <p:sp>
        <p:nvSpPr>
          <p:cNvPr id="8" name="Tekstvak 7"/>
          <p:cNvSpPr txBox="1"/>
          <p:nvPr/>
        </p:nvSpPr>
        <p:spPr>
          <a:xfrm>
            <a:off x="8748985" y="1"/>
            <a:ext cx="1224136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600" dirty="0"/>
              <a:t>550 </a:t>
            </a:r>
            <a:r>
              <a:rPr lang="nl-NL" sz="1600" dirty="0" err="1"/>
              <a:t>mld</a:t>
            </a:r>
            <a:endParaRPr lang="nl-NL" sz="1600" dirty="0"/>
          </a:p>
          <a:p>
            <a:r>
              <a:rPr lang="nl-NL" sz="1600" dirty="0"/>
              <a:t>660 </a:t>
            </a:r>
            <a:r>
              <a:rPr lang="nl-NL" sz="1600" dirty="0" err="1"/>
              <a:t>mld</a:t>
            </a:r>
            <a:endParaRPr lang="nl-NL" sz="1600" dirty="0"/>
          </a:p>
          <a:p>
            <a:r>
              <a:rPr lang="nl-NL" sz="1600" dirty="0"/>
              <a:t>   20 </a:t>
            </a:r>
            <a:r>
              <a:rPr lang="nl-NL" sz="1600" dirty="0" err="1"/>
              <a:t>mld</a:t>
            </a:r>
            <a:endParaRPr lang="nl-NL" sz="1600" dirty="0"/>
          </a:p>
          <a:p>
            <a:r>
              <a:rPr lang="nl-NL" sz="1600" dirty="0"/>
              <a:t>570 </a:t>
            </a:r>
            <a:r>
              <a:rPr lang="nl-NL" sz="1600" dirty="0" err="1"/>
              <a:t>mld</a:t>
            </a:r>
            <a:endParaRPr lang="nl-NL" sz="1600" dirty="0"/>
          </a:p>
          <a:p>
            <a:r>
              <a:rPr lang="nl-NL" sz="1600" dirty="0"/>
              <a:t>   25 </a:t>
            </a:r>
            <a:r>
              <a:rPr lang="nl-NL" sz="1600" dirty="0" err="1"/>
              <a:t>mld</a:t>
            </a:r>
            <a:endParaRPr lang="nl-NL" sz="1600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010EC334-8813-F246-8225-F7B06FFBB37B}"/>
              </a:ext>
            </a:extLst>
          </p:cNvPr>
          <p:cNvSpPr txBox="1"/>
          <p:nvPr/>
        </p:nvSpPr>
        <p:spPr>
          <a:xfrm>
            <a:off x="209550" y="133350"/>
            <a:ext cx="300990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14.1 Productie en inkomen</a:t>
            </a:r>
          </a:p>
        </p:txBody>
      </p:sp>
    </p:spTree>
    <p:extLst>
      <p:ext uri="{BB962C8B-B14F-4D97-AF65-F5344CB8AC3E}">
        <p14:creationId xmlns:p14="http://schemas.microsoft.com/office/powerpoint/2010/main" val="90075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Schermafbeelding 2016-12-12 om 10.52.3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072788"/>
            <a:ext cx="9144000" cy="5516155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4031127" y="197947"/>
            <a:ext cx="4915286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Samenvatting productiemaatstaven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48ED71A-ED2C-7A40-A4C2-C9259A9BB3F2}"/>
              </a:ext>
            </a:extLst>
          </p:cNvPr>
          <p:cNvSpPr txBox="1"/>
          <p:nvPr/>
        </p:nvSpPr>
        <p:spPr>
          <a:xfrm>
            <a:off x="209550" y="133350"/>
            <a:ext cx="300990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14.1 Productie en inkomen</a:t>
            </a:r>
          </a:p>
        </p:txBody>
      </p:sp>
    </p:spTree>
    <p:extLst>
      <p:ext uri="{BB962C8B-B14F-4D97-AF65-F5344CB8AC3E}">
        <p14:creationId xmlns:p14="http://schemas.microsoft.com/office/powerpoint/2010/main" val="3738143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295800" y="260648"/>
            <a:ext cx="4536504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Staat van Middelen en bestedingen</a:t>
            </a:r>
          </a:p>
        </p:txBody>
      </p:sp>
      <p:cxnSp>
        <p:nvCxnSpPr>
          <p:cNvPr id="4" name="Rechte verbindingslijn 3"/>
          <p:cNvCxnSpPr/>
          <p:nvPr/>
        </p:nvCxnSpPr>
        <p:spPr>
          <a:xfrm>
            <a:off x="2495600" y="1340768"/>
            <a:ext cx="74888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6168008" y="980728"/>
            <a:ext cx="0" cy="47525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2495600" y="620689"/>
            <a:ext cx="3456384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Middelen: op welke wijze kan het land aan de vraag voldoen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6384032" y="620689"/>
            <a:ext cx="3456384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Bestedingen: waaruit bestaat de vraag in het land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6312024" y="1628800"/>
            <a:ext cx="410445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Consumptie van gezinnen (C)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6312024" y="2060848"/>
            <a:ext cx="410445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Investeringen van bedrijven (I)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312024" y="2636912"/>
            <a:ext cx="410445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b="1" i="1" dirty="0"/>
              <a:t>Particuliere bestedingen (C + I)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312024" y="2996952"/>
            <a:ext cx="410445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err="1"/>
              <a:t>Overheids</a:t>
            </a:r>
            <a:r>
              <a:rPr lang="nl-NL" dirty="0"/>
              <a:t> bestedingen (O)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6312024" y="3645024"/>
            <a:ext cx="410445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b="1" i="1" dirty="0"/>
              <a:t>Nationale  bestedingen (C + I + O)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6312024" y="4005065"/>
            <a:ext cx="410445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Export = bestedingen door buitenlanders (E)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312024" y="4869160"/>
            <a:ext cx="410445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b="1" i="1" dirty="0"/>
              <a:t>Totale bestedingen (C + I + O + E)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2495600" y="1628800"/>
            <a:ext cx="367240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Eigen productie (Y)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2495600" y="2204864"/>
            <a:ext cx="324036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Import (M)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6384032" y="2492896"/>
            <a:ext cx="338437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6456040" y="3501008"/>
            <a:ext cx="338437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6384032" y="4653136"/>
            <a:ext cx="338437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kstvak 19"/>
          <p:cNvSpPr txBox="1"/>
          <p:nvPr/>
        </p:nvSpPr>
        <p:spPr>
          <a:xfrm>
            <a:off x="2495600" y="6005786"/>
            <a:ext cx="604867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sym typeface="Wingdings" pitchFamily="2" charset="2"/>
              </a:rPr>
              <a:t> Y = C + I + O + E – M 	en 	 Y</a:t>
            </a:r>
            <a:r>
              <a:rPr lang="nl-NL" dirty="0"/>
              <a:t> + M = C + I + O + E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F7E0D68-773E-DE45-80AA-556998E3B320}"/>
              </a:ext>
            </a:extLst>
          </p:cNvPr>
          <p:cNvSpPr txBox="1"/>
          <p:nvPr/>
        </p:nvSpPr>
        <p:spPr>
          <a:xfrm>
            <a:off x="209550" y="133350"/>
            <a:ext cx="3672408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14.1 Productie en inkomen</a:t>
            </a:r>
          </a:p>
        </p:txBody>
      </p:sp>
    </p:spTree>
    <p:extLst>
      <p:ext uri="{BB962C8B-B14F-4D97-AF65-F5344CB8AC3E}">
        <p14:creationId xmlns:p14="http://schemas.microsoft.com/office/powerpoint/2010/main" val="393867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3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4727848" y="620689"/>
            <a:ext cx="3528392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De toegevoegde waarde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337135" y="2018458"/>
            <a:ext cx="6192688" cy="461665"/>
          </a:xfrm>
          <a:prstGeom prst="rect">
            <a:avLst/>
          </a:prstGeom>
          <a:solidFill>
            <a:srgbClr val="2D83F4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Hoe meet je de productie van een bedrijf?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3323692" y="2882554"/>
            <a:ext cx="6120680" cy="461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De toegevoegde waarde (omzet – inkoop)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3337135" y="3717033"/>
            <a:ext cx="6192688" cy="12003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De som van alle toegevoegde waarden = het nationaal product of ook wel het nationaal inkomen genoemd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D9584809-6A0A-3F4C-B602-6D89C9241664}"/>
              </a:ext>
            </a:extLst>
          </p:cNvPr>
          <p:cNvSpPr txBox="1"/>
          <p:nvPr/>
        </p:nvSpPr>
        <p:spPr>
          <a:xfrm>
            <a:off x="209550" y="133350"/>
            <a:ext cx="300990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14.1 Productie en inkomen</a:t>
            </a:r>
          </a:p>
        </p:txBody>
      </p:sp>
    </p:spTree>
    <p:extLst>
      <p:ext uri="{BB962C8B-B14F-4D97-AF65-F5344CB8AC3E}">
        <p14:creationId xmlns:p14="http://schemas.microsoft.com/office/powerpoint/2010/main" val="145622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938" y="764704"/>
            <a:ext cx="2524125" cy="537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4943872" y="1412776"/>
            <a:ext cx="230425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4943872" y="2193560"/>
            <a:ext cx="230425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4960876" y="3108600"/>
            <a:ext cx="230425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4950615" y="3911866"/>
            <a:ext cx="230425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958707" y="4721070"/>
            <a:ext cx="230425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950615" y="5517232"/>
            <a:ext cx="230425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681" y="5186996"/>
            <a:ext cx="238125" cy="372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1412777"/>
            <a:ext cx="2743200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kstvak 10"/>
          <p:cNvSpPr txBox="1"/>
          <p:nvPr/>
        </p:nvSpPr>
        <p:spPr>
          <a:xfrm>
            <a:off x="7608168" y="961422"/>
            <a:ext cx="2816696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Van </a:t>
            </a:r>
            <a:r>
              <a:rPr lang="nl-NL" sz="2000" dirty="0" err="1"/>
              <a:t>oerproducent</a:t>
            </a:r>
            <a:r>
              <a:rPr lang="nl-NL" sz="2000" dirty="0"/>
              <a:t> tot eindproducent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7608168" y="1916833"/>
            <a:ext cx="2762808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De consument maakt geen deel uit van de bedrijfskolom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7608168" y="3155125"/>
            <a:ext cx="2816696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De lijnen tussen de bedrijven vormen markten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78078571-4D19-4C47-BE54-BB3C144A4B59}"/>
              </a:ext>
            </a:extLst>
          </p:cNvPr>
          <p:cNvSpPr txBox="1"/>
          <p:nvPr/>
        </p:nvSpPr>
        <p:spPr>
          <a:xfrm>
            <a:off x="209550" y="133350"/>
            <a:ext cx="300990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14.1 Productie en inkomen</a:t>
            </a:r>
          </a:p>
        </p:txBody>
      </p:sp>
    </p:spTree>
    <p:extLst>
      <p:ext uri="{BB962C8B-B14F-4D97-AF65-F5344CB8AC3E}">
        <p14:creationId xmlns:p14="http://schemas.microsoft.com/office/powerpoint/2010/main" val="350717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2276475"/>
            <a:ext cx="87249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1919536" y="3140968"/>
            <a:ext cx="8424936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1919536" y="3501008"/>
            <a:ext cx="8424936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1919536" y="3789040"/>
            <a:ext cx="8424936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1919536" y="4077072"/>
            <a:ext cx="8424936" cy="2880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5524500" y="365125"/>
            <a:ext cx="5829300" cy="1325563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/>
              <a:t>Toegevoegde waarde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3020464" y="4797153"/>
            <a:ext cx="6408712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De toegevoegde waarde is het verschil tussen de verkoopprijs en de inkoopprijs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3020464" y="5805265"/>
            <a:ext cx="6408712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Met inkoop bedoelen we de materialen en grondstoffen, maar ook diensten van derden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F7C9E07-2675-3E43-AEFA-1AA7A287CEEF}"/>
              </a:ext>
            </a:extLst>
          </p:cNvPr>
          <p:cNvSpPr txBox="1"/>
          <p:nvPr/>
        </p:nvSpPr>
        <p:spPr>
          <a:xfrm>
            <a:off x="209550" y="133350"/>
            <a:ext cx="300990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14.1 Productie en inkomen</a:t>
            </a:r>
          </a:p>
        </p:txBody>
      </p:sp>
    </p:spTree>
    <p:extLst>
      <p:ext uri="{BB962C8B-B14F-4D97-AF65-F5344CB8AC3E}">
        <p14:creationId xmlns:p14="http://schemas.microsoft.com/office/powerpoint/2010/main" val="3259465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81400" y="260648"/>
            <a:ext cx="4114800" cy="6424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nl-NL" sz="3200" dirty="0"/>
              <a:t>Toegevoegde waarde</a:t>
            </a:r>
          </a:p>
        </p:txBody>
      </p:sp>
      <p:cxnSp>
        <p:nvCxnSpPr>
          <p:cNvPr id="4" name="Rechte verbindingslijn 3"/>
          <p:cNvCxnSpPr/>
          <p:nvPr/>
        </p:nvCxnSpPr>
        <p:spPr>
          <a:xfrm flipV="1">
            <a:off x="3935760" y="1772816"/>
            <a:ext cx="0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3935760" y="5589240"/>
            <a:ext cx="5040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3935760" y="1988840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3935760" y="3068960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3935760" y="4509120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3935760" y="5013176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3935760" y="5445224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hoek 18"/>
          <p:cNvSpPr/>
          <p:nvPr/>
        </p:nvSpPr>
        <p:spPr>
          <a:xfrm>
            <a:off x="4655840" y="5445224"/>
            <a:ext cx="72008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375920" y="5013176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6096000" y="4509120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6816080" y="3068960"/>
            <a:ext cx="7200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7536160" y="1988840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096000" y="544522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6816080" y="5013176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2" name="Rechte verbindingslijn 3071"/>
          <p:cNvCxnSpPr/>
          <p:nvPr/>
        </p:nvCxnSpPr>
        <p:spPr>
          <a:xfrm>
            <a:off x="7536160" y="4509120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5" name="Rechte verbindingslijn 3074"/>
          <p:cNvCxnSpPr/>
          <p:nvPr/>
        </p:nvCxnSpPr>
        <p:spPr>
          <a:xfrm>
            <a:off x="8256240" y="3068960"/>
            <a:ext cx="0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" name="Tekstvak 3075"/>
          <p:cNvSpPr txBox="1"/>
          <p:nvPr/>
        </p:nvSpPr>
        <p:spPr>
          <a:xfrm>
            <a:off x="4655840" y="573325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CB           CE          CI           CF         SW</a:t>
            </a:r>
          </a:p>
        </p:txBody>
      </p:sp>
      <p:sp>
        <p:nvSpPr>
          <p:cNvPr id="3077" name="Rechthoek 3076"/>
          <p:cNvSpPr/>
          <p:nvPr/>
        </p:nvSpPr>
        <p:spPr>
          <a:xfrm>
            <a:off x="5375920" y="5445224"/>
            <a:ext cx="720080" cy="1440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8" name="Rechthoek 3077"/>
          <p:cNvSpPr/>
          <p:nvPr/>
        </p:nvSpPr>
        <p:spPr>
          <a:xfrm>
            <a:off x="6096000" y="5013176"/>
            <a:ext cx="720080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9" name="Rechthoek 3078"/>
          <p:cNvSpPr/>
          <p:nvPr/>
        </p:nvSpPr>
        <p:spPr>
          <a:xfrm>
            <a:off x="6816080" y="4509120"/>
            <a:ext cx="720080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80" name="Rechthoek 3079"/>
          <p:cNvSpPr/>
          <p:nvPr/>
        </p:nvSpPr>
        <p:spPr>
          <a:xfrm>
            <a:off x="7536160" y="3068960"/>
            <a:ext cx="720080" cy="25202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084" name="Rechte verbindingslijn 3083"/>
          <p:cNvCxnSpPr/>
          <p:nvPr/>
        </p:nvCxnSpPr>
        <p:spPr>
          <a:xfrm flipV="1">
            <a:off x="5375920" y="5410200"/>
            <a:ext cx="2868920" cy="1559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V="1">
            <a:off x="6096000" y="4978504"/>
            <a:ext cx="2160240" cy="346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6816080" y="4509472"/>
            <a:ext cx="144016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91" name="Tekstvak 3090"/>
          <p:cNvSpPr txBox="1"/>
          <p:nvPr/>
        </p:nvSpPr>
        <p:spPr>
          <a:xfrm>
            <a:off x="3142186" y="1807488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€ 1,00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3142185" y="2884294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€ 0,70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3142184" y="4324454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€ 0,30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3142186" y="4811174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€ 0,15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3142183" y="5219908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€ 0,02</a:t>
            </a:r>
          </a:p>
        </p:txBody>
      </p:sp>
      <p:cxnSp>
        <p:nvCxnSpPr>
          <p:cNvPr id="3093" name="Rechte verbindingslijn 3092"/>
          <p:cNvCxnSpPr/>
          <p:nvPr/>
        </p:nvCxnSpPr>
        <p:spPr>
          <a:xfrm>
            <a:off x="6096000" y="5013176"/>
            <a:ext cx="0" cy="5760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95" name="Rechte verbindingslijn 3094"/>
          <p:cNvCxnSpPr/>
          <p:nvPr/>
        </p:nvCxnSpPr>
        <p:spPr>
          <a:xfrm>
            <a:off x="6810380" y="4509472"/>
            <a:ext cx="0" cy="10797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97" name="Rechte verbindingslijn 3096"/>
          <p:cNvCxnSpPr/>
          <p:nvPr/>
        </p:nvCxnSpPr>
        <p:spPr>
          <a:xfrm>
            <a:off x="7536160" y="3068960"/>
            <a:ext cx="0" cy="25202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99" name="Rechte verbindingslijn 3098"/>
          <p:cNvCxnSpPr/>
          <p:nvPr/>
        </p:nvCxnSpPr>
        <p:spPr>
          <a:xfrm>
            <a:off x="8256240" y="3068960"/>
            <a:ext cx="0" cy="25202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6" name="Rechthoek 65"/>
          <p:cNvSpPr/>
          <p:nvPr/>
        </p:nvSpPr>
        <p:spPr>
          <a:xfrm>
            <a:off x="3033424" y="6302278"/>
            <a:ext cx="1009602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Rechthoek 66"/>
          <p:cNvSpPr/>
          <p:nvPr/>
        </p:nvSpPr>
        <p:spPr>
          <a:xfrm>
            <a:off x="6804819" y="6302278"/>
            <a:ext cx="922764" cy="2160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00" name="Tekstvak 3099"/>
          <p:cNvSpPr txBox="1"/>
          <p:nvPr/>
        </p:nvSpPr>
        <p:spPr>
          <a:xfrm>
            <a:off x="4151784" y="6225624"/>
            <a:ext cx="2874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Toegevoegde waarde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7896200" y="621845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Inkoop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8602940" y="2477220"/>
            <a:ext cx="19613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CB = Cacaoboer</a:t>
            </a:r>
          </a:p>
          <a:p>
            <a:r>
              <a:rPr lang="nl-NL" sz="1400" dirty="0"/>
              <a:t>CE = Cacao-exporteur</a:t>
            </a:r>
          </a:p>
          <a:p>
            <a:r>
              <a:rPr lang="nl-NL" sz="1400" dirty="0"/>
              <a:t>CI = Cacao-importeur</a:t>
            </a:r>
          </a:p>
          <a:p>
            <a:r>
              <a:rPr lang="nl-NL" sz="1400" dirty="0"/>
              <a:t>CF = Chocolade fabriek</a:t>
            </a:r>
          </a:p>
          <a:p>
            <a:r>
              <a:rPr lang="nl-NL" sz="1400" dirty="0"/>
              <a:t>SW = Snoepwinkel</a:t>
            </a:r>
          </a:p>
        </p:txBody>
      </p:sp>
      <p:sp>
        <p:nvSpPr>
          <p:cNvPr id="71" name="Titel 1"/>
          <p:cNvSpPr txBox="1">
            <a:spLocks/>
          </p:cNvSpPr>
          <p:nvPr/>
        </p:nvSpPr>
        <p:spPr>
          <a:xfrm>
            <a:off x="2639616" y="1098421"/>
            <a:ext cx="7571184" cy="642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400" dirty="0"/>
              <a:t>Beloningen van de productiefactoren + afschrijvingen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DE8752E8-BE2D-2A46-8497-90245B16A20A}"/>
              </a:ext>
            </a:extLst>
          </p:cNvPr>
          <p:cNvSpPr txBox="1"/>
          <p:nvPr/>
        </p:nvSpPr>
        <p:spPr>
          <a:xfrm>
            <a:off x="209550" y="133350"/>
            <a:ext cx="300990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14.1 Productie en inkomen</a:t>
            </a:r>
          </a:p>
        </p:txBody>
      </p:sp>
    </p:spTree>
    <p:extLst>
      <p:ext uri="{BB962C8B-B14F-4D97-AF65-F5344CB8AC3E}">
        <p14:creationId xmlns:p14="http://schemas.microsoft.com/office/powerpoint/2010/main" val="342564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3077" grpId="0" animBg="1"/>
      <p:bldP spid="3078" grpId="0" animBg="1"/>
      <p:bldP spid="3079" grpId="0" animBg="1"/>
      <p:bldP spid="3080" grpId="0" animBg="1"/>
      <p:bldP spid="66" grpId="0" animBg="1"/>
      <p:bldP spid="67" grpId="0" animBg="1"/>
      <p:bldP spid="3100" grpId="0"/>
      <p:bldP spid="69" grpId="0"/>
      <p:bldP spid="70" grpId="0"/>
      <p:bldP spid="7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7592104" y="4393659"/>
            <a:ext cx="2207136" cy="461665"/>
          </a:xfrm>
          <a:prstGeom prst="rect">
            <a:avLst/>
          </a:prstGeom>
          <a:solidFill>
            <a:schemeClr val="tx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Bedrijven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6736040" y="233731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7592104" y="2106484"/>
            <a:ext cx="2207136" cy="461665"/>
          </a:xfrm>
          <a:prstGeom prst="rect">
            <a:avLst/>
          </a:prstGeom>
          <a:solidFill>
            <a:schemeClr val="tx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Gezinnen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3063608" y="3212977"/>
            <a:ext cx="2744360" cy="461665"/>
          </a:xfrm>
          <a:prstGeom prst="rect">
            <a:avLst/>
          </a:prstGeom>
          <a:solidFill>
            <a:schemeClr val="tx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Productiefactoren</a:t>
            </a:r>
          </a:p>
        </p:txBody>
      </p:sp>
      <p:sp>
        <p:nvSpPr>
          <p:cNvPr id="3" name="Gebogen pijl 2"/>
          <p:cNvSpPr/>
          <p:nvPr/>
        </p:nvSpPr>
        <p:spPr>
          <a:xfrm>
            <a:off x="4583832" y="2037986"/>
            <a:ext cx="2736304" cy="96799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Gebogen pijl 8"/>
          <p:cNvSpPr/>
          <p:nvPr/>
        </p:nvSpPr>
        <p:spPr>
          <a:xfrm rot="5400000" flipH="1" flipV="1">
            <a:off x="5337953" y="2911622"/>
            <a:ext cx="1034521" cy="27797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1775520" y="4070493"/>
            <a:ext cx="220713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Bedrijven gebruiken productiefactoren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1775520" y="2198816"/>
            <a:ext cx="220713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Gezinnen leveren productiefactoren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4096904" y="1620173"/>
            <a:ext cx="3422129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Inkomen = (L, H, P, R, W)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3982656" y="5051728"/>
            <a:ext cx="333748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NTW = (L, H, P, R, W)</a:t>
            </a:r>
          </a:p>
        </p:txBody>
      </p:sp>
      <p:sp>
        <p:nvSpPr>
          <p:cNvPr id="8" name="Afgeronde rechthoek 7"/>
          <p:cNvSpPr/>
          <p:nvPr/>
        </p:nvSpPr>
        <p:spPr>
          <a:xfrm>
            <a:off x="4209488" y="764704"/>
            <a:ext cx="4852665" cy="58332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dirty="0"/>
              <a:t>Gemeten door de belastingdienst </a:t>
            </a:r>
            <a:r>
              <a:rPr lang="nl-NL" sz="2000" dirty="0">
                <a:sym typeface="Wingdings" panose="05000000000000000000" pitchFamily="2" charset="2"/>
              </a:rPr>
              <a:t> </a:t>
            </a:r>
            <a:r>
              <a:rPr lang="nl-NL" sz="2000" b="1" i="1" dirty="0">
                <a:sym typeface="Wingdings" panose="05000000000000000000" pitchFamily="2" charset="2"/>
              </a:rPr>
              <a:t>nationaal inkomen</a:t>
            </a:r>
            <a:endParaRPr lang="nl-NL" sz="2000" b="1" i="1" dirty="0"/>
          </a:p>
        </p:txBody>
      </p:sp>
      <p:sp>
        <p:nvSpPr>
          <p:cNvPr id="16" name="Afgeronde rechthoek 15"/>
          <p:cNvSpPr/>
          <p:nvPr/>
        </p:nvSpPr>
        <p:spPr>
          <a:xfrm>
            <a:off x="4209488" y="5877272"/>
            <a:ext cx="4852665" cy="58332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dirty="0"/>
              <a:t>Gemeten door het Centraal Bureau voor de Statistiek </a:t>
            </a:r>
            <a:r>
              <a:rPr lang="nl-NL" sz="2000" dirty="0">
                <a:sym typeface="Wingdings" panose="05000000000000000000" pitchFamily="2" charset="2"/>
              </a:rPr>
              <a:t> </a:t>
            </a:r>
            <a:r>
              <a:rPr lang="nl-NL" sz="2000" b="1" i="1" dirty="0">
                <a:sym typeface="Wingdings" panose="05000000000000000000" pitchFamily="2" charset="2"/>
              </a:rPr>
              <a:t>nationaal  product</a:t>
            </a:r>
            <a:endParaRPr lang="nl-NL" sz="2000" b="1" i="1" dirty="0"/>
          </a:p>
        </p:txBody>
      </p:sp>
      <p:sp>
        <p:nvSpPr>
          <p:cNvPr id="17" name="Tekstvak 16"/>
          <p:cNvSpPr txBox="1"/>
          <p:nvPr/>
        </p:nvSpPr>
        <p:spPr>
          <a:xfrm>
            <a:off x="6312024" y="3005979"/>
            <a:ext cx="4176464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Conclusie: nationaal inkomen </a:t>
            </a:r>
          </a:p>
          <a:p>
            <a:r>
              <a:rPr lang="nl-NL" sz="2400" dirty="0"/>
              <a:t>= nationaal product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1914753" y="764705"/>
            <a:ext cx="1904915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Subjectieve</a:t>
            </a:r>
          </a:p>
          <a:p>
            <a:r>
              <a:rPr lang="nl-NL" sz="2400" dirty="0"/>
              <a:t>methode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1914753" y="5629600"/>
            <a:ext cx="1904915" cy="830997"/>
          </a:xfrm>
          <a:prstGeom prst="rect">
            <a:avLst/>
          </a:prstGeom>
          <a:solidFill>
            <a:srgbClr val="F79646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Objectieve</a:t>
            </a:r>
          </a:p>
          <a:p>
            <a:r>
              <a:rPr lang="nl-NL" sz="2400" dirty="0"/>
              <a:t>methode</a:t>
            </a:r>
          </a:p>
        </p:txBody>
      </p:sp>
    </p:spTree>
    <p:extLst>
      <p:ext uri="{BB962C8B-B14F-4D97-AF65-F5344CB8AC3E}">
        <p14:creationId xmlns:p14="http://schemas.microsoft.com/office/powerpoint/2010/main" val="121568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3" grpId="0" animBg="1"/>
      <p:bldP spid="9" grpId="0" animBg="1"/>
      <p:bldP spid="11" grpId="0" animBg="1"/>
      <p:bldP spid="12" grpId="0" animBg="1"/>
      <p:bldP spid="13" grpId="0" animBg="1"/>
      <p:bldP spid="14" grpId="0" animBg="1"/>
      <p:bldP spid="8" grpId="0" animBg="1"/>
      <p:bldP spid="16" grpId="0" animBg="1"/>
      <p:bldP spid="17" grpId="0" animBg="1"/>
      <p:bldP spid="10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05450" y="365125"/>
            <a:ext cx="5848350" cy="1325563"/>
          </a:xfrm>
        </p:spPr>
        <p:txBody>
          <a:bodyPr/>
          <a:lstStyle/>
          <a:p>
            <a:r>
              <a:rPr lang="nl-NL" dirty="0"/>
              <a:t>Toegevoegde waarde</a:t>
            </a:r>
          </a:p>
        </p:txBody>
      </p:sp>
      <p:sp>
        <p:nvSpPr>
          <p:cNvPr id="4" name="Rechthoek 3"/>
          <p:cNvSpPr/>
          <p:nvPr/>
        </p:nvSpPr>
        <p:spPr>
          <a:xfrm>
            <a:off x="2079604" y="3068960"/>
            <a:ext cx="8159533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2079603" y="3068960"/>
            <a:ext cx="128514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/>
              <a:t>Ingekochte</a:t>
            </a:r>
          </a:p>
          <a:p>
            <a:pPr algn="ctr"/>
            <a:r>
              <a:rPr lang="nl-NL" sz="1600" dirty="0"/>
              <a:t>Grond- en hulpstoffen</a:t>
            </a:r>
          </a:p>
        </p:txBody>
      </p:sp>
      <p:sp>
        <p:nvSpPr>
          <p:cNvPr id="7" name="Rechthoek 6"/>
          <p:cNvSpPr/>
          <p:nvPr/>
        </p:nvSpPr>
        <p:spPr>
          <a:xfrm>
            <a:off x="3359696" y="3068960"/>
            <a:ext cx="108012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Ingekochte diensten van derden</a:t>
            </a:r>
          </a:p>
        </p:txBody>
      </p:sp>
      <p:sp>
        <p:nvSpPr>
          <p:cNvPr id="8" name="Rechthoek 7"/>
          <p:cNvSpPr/>
          <p:nvPr/>
        </p:nvSpPr>
        <p:spPr>
          <a:xfrm>
            <a:off x="4439817" y="3068960"/>
            <a:ext cx="2304255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Beloning voor arbeid</a:t>
            </a:r>
          </a:p>
          <a:p>
            <a:pPr algn="ctr"/>
            <a:r>
              <a:rPr lang="nl-NL" dirty="0"/>
              <a:t>(loon)</a:t>
            </a:r>
          </a:p>
        </p:txBody>
      </p:sp>
      <p:sp>
        <p:nvSpPr>
          <p:cNvPr id="9" name="Rechthoek 8"/>
          <p:cNvSpPr/>
          <p:nvPr/>
        </p:nvSpPr>
        <p:spPr>
          <a:xfrm>
            <a:off x="6746088" y="3068960"/>
            <a:ext cx="801069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Natuur</a:t>
            </a:r>
          </a:p>
          <a:p>
            <a:pPr algn="ctr"/>
            <a:r>
              <a:rPr lang="nl-NL" sz="1400" dirty="0"/>
              <a:t>(pacht)</a:t>
            </a:r>
          </a:p>
        </p:txBody>
      </p:sp>
      <p:sp>
        <p:nvSpPr>
          <p:cNvPr id="10" name="Rechthoek 9"/>
          <p:cNvSpPr/>
          <p:nvPr/>
        </p:nvSpPr>
        <p:spPr>
          <a:xfrm>
            <a:off x="7547156" y="3068960"/>
            <a:ext cx="1357155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Kapitaal</a:t>
            </a:r>
          </a:p>
          <a:p>
            <a:pPr algn="ctr"/>
            <a:r>
              <a:rPr lang="nl-NL" sz="1400" dirty="0"/>
              <a:t>(rente/interest)</a:t>
            </a:r>
          </a:p>
        </p:txBody>
      </p:sp>
      <p:sp>
        <p:nvSpPr>
          <p:cNvPr id="11" name="Rechthoek 10"/>
          <p:cNvSpPr/>
          <p:nvPr/>
        </p:nvSpPr>
        <p:spPr>
          <a:xfrm>
            <a:off x="8904313" y="3068960"/>
            <a:ext cx="1027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err="1"/>
              <a:t>Onderne-merschap</a:t>
            </a:r>
            <a:r>
              <a:rPr lang="nl-NL" sz="1400" dirty="0"/>
              <a:t> (winst)</a:t>
            </a:r>
          </a:p>
        </p:txBody>
      </p:sp>
      <p:sp>
        <p:nvSpPr>
          <p:cNvPr id="12" name="Rechthoek 11"/>
          <p:cNvSpPr/>
          <p:nvPr/>
        </p:nvSpPr>
        <p:spPr>
          <a:xfrm>
            <a:off x="9931577" y="3077268"/>
            <a:ext cx="526873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</a:t>
            </a:r>
          </a:p>
        </p:txBody>
      </p:sp>
      <p:sp>
        <p:nvSpPr>
          <p:cNvPr id="14" name="PIJL-LINKS en -RECHTS 13"/>
          <p:cNvSpPr/>
          <p:nvPr/>
        </p:nvSpPr>
        <p:spPr>
          <a:xfrm>
            <a:off x="2074550" y="4509120"/>
            <a:ext cx="2365265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PIJL-LINKS en -RECHTS 14"/>
          <p:cNvSpPr/>
          <p:nvPr/>
        </p:nvSpPr>
        <p:spPr>
          <a:xfrm>
            <a:off x="4439294" y="4509120"/>
            <a:ext cx="6019155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PIJL-LINKS en -RECHTS 15"/>
          <p:cNvSpPr/>
          <p:nvPr/>
        </p:nvSpPr>
        <p:spPr>
          <a:xfrm>
            <a:off x="4482326" y="5094476"/>
            <a:ext cx="5449251" cy="2787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2351584" y="4797153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Totale inkoopwaarde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5683105" y="4725144"/>
            <a:ext cx="4556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Bruto toegevoegde waarde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5683106" y="5373216"/>
            <a:ext cx="3293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Netto toegevoegde waarde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DDF30660-FB52-B241-BC32-E45003E0B472}"/>
              </a:ext>
            </a:extLst>
          </p:cNvPr>
          <p:cNvSpPr txBox="1"/>
          <p:nvPr/>
        </p:nvSpPr>
        <p:spPr>
          <a:xfrm>
            <a:off x="209550" y="133350"/>
            <a:ext cx="300990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14.1 Productie en inkomen</a:t>
            </a:r>
          </a:p>
        </p:txBody>
      </p:sp>
    </p:spTree>
    <p:extLst>
      <p:ext uri="{BB962C8B-B14F-4D97-AF65-F5344CB8AC3E}">
        <p14:creationId xmlns:p14="http://schemas.microsoft.com/office/powerpoint/2010/main" val="290750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0" y="274638"/>
            <a:ext cx="5257800" cy="783570"/>
          </a:xfrm>
          <a:solidFill>
            <a:schemeClr val="accent6"/>
          </a:solidFill>
        </p:spPr>
        <p:txBody>
          <a:bodyPr/>
          <a:lstStyle/>
          <a:p>
            <a:r>
              <a:rPr lang="nl-NL" dirty="0"/>
              <a:t>Marktprijzen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703095" y="1296719"/>
            <a:ext cx="4835554" cy="19389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Toch is de prijs van de snoepwinkel geen € 1 maar € 1,20 </a:t>
            </a:r>
            <a:r>
              <a:rPr lang="nl-NL" sz="2400" dirty="0" err="1"/>
              <a:t>a.g.v.</a:t>
            </a:r>
            <a:r>
              <a:rPr lang="nl-NL" sz="2400" dirty="0"/>
              <a:t> Kostprijsverhogende belastingen en </a:t>
            </a:r>
            <a:r>
              <a:rPr lang="nl-NL" sz="2400" dirty="0" err="1"/>
              <a:t>prijsverlagende</a:t>
            </a:r>
            <a:r>
              <a:rPr lang="nl-NL" sz="2400" dirty="0"/>
              <a:t> subsidies (marktprijzen)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1468" y="1296719"/>
            <a:ext cx="3810000" cy="42799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3095" y="3289187"/>
            <a:ext cx="3695700" cy="3467100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B6942179-728C-DB4B-9358-F43B207F6096}"/>
              </a:ext>
            </a:extLst>
          </p:cNvPr>
          <p:cNvSpPr txBox="1"/>
          <p:nvPr/>
        </p:nvSpPr>
        <p:spPr>
          <a:xfrm>
            <a:off x="209550" y="133350"/>
            <a:ext cx="300990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14.1 Productie en inkomen</a:t>
            </a:r>
          </a:p>
        </p:txBody>
      </p:sp>
    </p:spTree>
    <p:extLst>
      <p:ext uri="{BB962C8B-B14F-4D97-AF65-F5344CB8AC3E}">
        <p14:creationId xmlns:p14="http://schemas.microsoft.com/office/powerpoint/2010/main" val="14975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464" y="1652589"/>
            <a:ext cx="707707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43350" y="365125"/>
            <a:ext cx="5105400" cy="1325563"/>
          </a:xfr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nl-NL" sz="3200" dirty="0"/>
              <a:t>Maar we verdienen ook aan het buitenland - saldo inkomens buitenland (</a:t>
            </a:r>
            <a:r>
              <a:rPr lang="nl-NL" sz="3200" dirty="0" err="1"/>
              <a:t>Ybl</a:t>
            </a:r>
            <a:r>
              <a:rPr lang="nl-NL" sz="3200" dirty="0"/>
              <a:t>)</a:t>
            </a:r>
          </a:p>
        </p:txBody>
      </p:sp>
      <p:sp>
        <p:nvSpPr>
          <p:cNvPr id="4" name="Rechthoek 3"/>
          <p:cNvSpPr/>
          <p:nvPr/>
        </p:nvSpPr>
        <p:spPr>
          <a:xfrm>
            <a:off x="2722558" y="4287753"/>
            <a:ext cx="367240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6419904" y="4293096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7284000" y="4293096"/>
            <a:ext cx="118826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7284000" y="3473312"/>
            <a:ext cx="118826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8472264" y="4293096"/>
            <a:ext cx="10801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8472264" y="3474577"/>
            <a:ext cx="10801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8472264" y="2636912"/>
            <a:ext cx="10801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2678374" y="3453938"/>
            <a:ext cx="4580357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2711624" y="2636912"/>
            <a:ext cx="57606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2711624" y="1772816"/>
            <a:ext cx="68407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2207568" y="5445225"/>
            <a:ext cx="3960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Als </a:t>
            </a:r>
            <a:r>
              <a:rPr lang="nl-NL" sz="2800" dirty="0" err="1"/>
              <a:t>Ybl</a:t>
            </a:r>
            <a:r>
              <a:rPr lang="nl-NL" sz="2800" dirty="0"/>
              <a:t> &gt; 0 </a:t>
            </a:r>
            <a:r>
              <a:rPr lang="nl-NL" sz="2800" dirty="0">
                <a:sym typeface="Wingdings" pitchFamily="2" charset="2"/>
              </a:rPr>
              <a:t> BNP &gt; BBP</a:t>
            </a:r>
          </a:p>
          <a:p>
            <a:r>
              <a:rPr lang="nl-NL" sz="2800" dirty="0">
                <a:sym typeface="Wingdings" pitchFamily="2" charset="2"/>
              </a:rPr>
              <a:t>Als </a:t>
            </a:r>
            <a:r>
              <a:rPr lang="nl-NL" sz="2800" dirty="0" err="1">
                <a:sym typeface="Wingdings" pitchFamily="2" charset="2"/>
              </a:rPr>
              <a:t>Ybl</a:t>
            </a:r>
            <a:r>
              <a:rPr lang="nl-NL" sz="2800" dirty="0">
                <a:sym typeface="Wingdings" pitchFamily="2" charset="2"/>
              </a:rPr>
              <a:t> &lt; 0  BNP &lt; BBP</a:t>
            </a:r>
            <a:endParaRPr lang="nl-NL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96" y="5301208"/>
            <a:ext cx="1256928" cy="1256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IJL-RECHTS 5"/>
          <p:cNvSpPr/>
          <p:nvPr/>
        </p:nvSpPr>
        <p:spPr>
          <a:xfrm>
            <a:off x="7680176" y="5733256"/>
            <a:ext cx="187220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-RECHTS 17"/>
          <p:cNvSpPr/>
          <p:nvPr/>
        </p:nvSpPr>
        <p:spPr>
          <a:xfrm rot="10800000">
            <a:off x="7608168" y="5949280"/>
            <a:ext cx="194421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8400256" y="537321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Arial" pitchFamily="34" charset="0"/>
                <a:cs typeface="Arial" pitchFamily="34" charset="0"/>
              </a:rPr>
              <a:t>L, H, P, R, W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8400256" y="609329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Arial" pitchFamily="34" charset="0"/>
                <a:cs typeface="Arial" pitchFamily="34" charset="0"/>
              </a:rPr>
              <a:t>L, H, P, R, W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303912" y="3645025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Bruto binnenlands product tegen factorkosten 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312024" y="2780929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Bruto binnenlands product tegenmarktprijzen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248128" y="1916833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Bruto nationaal product tegen marktprijzen 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9696400" y="5661249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err="1">
                <a:latin typeface="Arial" pitchFamily="34" charset="0"/>
                <a:cs typeface="Arial" pitchFamily="34" charset="0"/>
              </a:rPr>
              <a:t>saldoYbl</a:t>
            </a:r>
            <a:endParaRPr lang="nl-NL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337F5AE-E94F-964B-B55D-4D4E431D4676}"/>
              </a:ext>
            </a:extLst>
          </p:cNvPr>
          <p:cNvSpPr txBox="1"/>
          <p:nvPr/>
        </p:nvSpPr>
        <p:spPr>
          <a:xfrm>
            <a:off x="209550" y="133350"/>
            <a:ext cx="300990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14.1 Productie en inkomen</a:t>
            </a:r>
          </a:p>
        </p:txBody>
      </p:sp>
    </p:spTree>
    <p:extLst>
      <p:ext uri="{BB962C8B-B14F-4D97-AF65-F5344CB8AC3E}">
        <p14:creationId xmlns:p14="http://schemas.microsoft.com/office/powerpoint/2010/main" val="371693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6" grpId="0" animBg="1"/>
      <p:bldP spid="18" grpId="0" animBg="1"/>
      <p:bldP spid="7" grpId="0"/>
      <p:bldP spid="20" grpId="0"/>
      <p:bldP spid="8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805</Words>
  <Application>Microsoft Macintosh PowerPoint</Application>
  <PresentationFormat>Breedbeeld</PresentationFormat>
  <Paragraphs>155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Toegevoegde waarde</vt:lpstr>
      <vt:lpstr>Toegevoegde waarde</vt:lpstr>
      <vt:lpstr>PowerPoint-presentatie</vt:lpstr>
      <vt:lpstr>Toegevoegde waarde</vt:lpstr>
      <vt:lpstr>Marktprijzen</vt:lpstr>
      <vt:lpstr>Maar we verdienen ook aan het buitenland - saldo inkomens buitenland (Ybl)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Vermeulen, H.</dc:creator>
  <cp:lastModifiedBy>Vermeulen, H.</cp:lastModifiedBy>
  <cp:revision>5</cp:revision>
  <dcterms:created xsi:type="dcterms:W3CDTF">2020-05-01T06:55:50Z</dcterms:created>
  <dcterms:modified xsi:type="dcterms:W3CDTF">2020-06-24T08:41:49Z</dcterms:modified>
</cp:coreProperties>
</file>