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7" r:id="rId7"/>
    <p:sldId id="274" r:id="rId8"/>
    <p:sldId id="324" r:id="rId9"/>
    <p:sldId id="318" r:id="rId10"/>
    <p:sldId id="319" r:id="rId11"/>
    <p:sldId id="320" r:id="rId12"/>
    <p:sldId id="321" r:id="rId13"/>
    <p:sldId id="322" r:id="rId14"/>
    <p:sldId id="327" r:id="rId15"/>
    <p:sldId id="293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55"/>
    <p:restoredTop sz="94666"/>
  </p:normalViewPr>
  <p:slideViewPr>
    <p:cSldViewPr snapToGrid="0" snapToObjects="1">
      <p:cViewPr varScale="1">
        <p:scale>
          <a:sx n="103" d="100"/>
          <a:sy n="103" d="100"/>
        </p:scale>
        <p:origin x="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652B-C467-EE4A-9F8B-63FDEF37E7C8}" type="datetimeFigureOut">
              <a:rPr lang="nl-NL" smtClean="0"/>
              <a:t>24-06-20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1D6C-E6F1-604C-8EDB-B87AE2EF9B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41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7CC64-9DCC-A642-9539-153FE3954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B63C10-3C59-0B4C-A6CB-01EB23A9C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4A24A-54A5-7D4B-9AD3-B3C6DD07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741-B893-394B-BB37-0A957BA4C9C4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EE4041-CF8B-B448-9AA6-29A83CD2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FCD6CF-5592-3C48-9488-10CB276B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44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AD84C-20BC-334B-B624-A726EDEA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2B7302-801E-EB45-B457-CFCFF52E3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2DC53D-B3A9-0C41-BDD8-4A0CCCB6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5C49-CADB-B142-B702-1E2A0F9912AE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CC81C5-44EB-804E-975D-E8ABE634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FCA856-5F1C-3F47-820D-22D17CA7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8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E290422-A8AB-DD45-81C3-744DE8F56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9145F72-2C8C-E848-A9D8-2605D893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273596-7D76-BB4A-9C0E-9789FE9B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68A-F334-B847-8488-F71335608F12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C98305-2367-3C49-84F8-25F945DD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C42691-6C0D-CD4F-BAA1-D5F536E2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91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885DC-9DD5-6047-BEE8-E2FBFABA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39D174-4BDF-1240-9ED8-09072A0D0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1798CF-94A5-9543-A7C6-AC320F74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10D9-3F02-4D47-B157-989F6FD7F38E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AE445-51F8-E14E-9511-67B84BA8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BFB1C-D6B4-AE4E-A77F-0288FEDE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4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DEB2C-C7CD-7145-84D3-204BCAFC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8AD861-18DF-6A40-98C0-926C5D966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543505-69F4-A248-9E36-146E9E04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5940-FB8C-7C42-92B1-26A3FFD2ED80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5660E6-818E-394A-A921-650D26CB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E41C1D-4F5A-2E4E-90AC-3D210C95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34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FA7F5-5989-CA4B-997D-9C2EE1F9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8F1F19-E022-3041-B08C-553F42390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1A8A6F-1545-844E-A773-00C0EF112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2F1D86-E68A-7D41-806D-69E46138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1A9D-6B38-E64E-9CD3-6746436C6176}" type="datetime1">
              <a:rPr lang="nl-NL" smtClean="0"/>
              <a:t>24-06-20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D4D0EE-48A9-224D-9DA5-435FB3F75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D531E4-D566-254C-A328-02B7BA64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21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69FCA1-8AD9-A544-A049-1F9F9FDB8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3BDFAE-DA4C-E141-BC50-C66749E44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4C3CF0-2CAD-244A-AA86-4D0AE7738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BAF02AF-5956-C54E-9B02-E316669E6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E93A71E-C55D-274E-9D28-0BB39CD72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073E98E-D796-8742-A1CF-F93DABE6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4B01-2112-E049-9554-C8696006C9BA}" type="datetime1">
              <a:rPr lang="nl-NL" smtClean="0"/>
              <a:t>24-06-20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0F86984-0BEB-E14A-8F74-6A22FBD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AD6548-531E-B64D-8953-AC4B6373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13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98131-DADA-CD47-80D1-2B6D8982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4BCCE7-0452-6544-BDF2-E787B48C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0C42-C7BE-174C-AB0E-53E5F1E6D155}" type="datetime1">
              <a:rPr lang="nl-NL" smtClean="0"/>
              <a:t>24-06-20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30E563C-9713-A941-89B6-379F5B10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B2F31DA-173E-3942-B356-61AB15CC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018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38ED24A-0260-BA43-914E-130C5241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59F-62CB-5441-B4EE-AC17F2858BD8}" type="datetime1">
              <a:rPr lang="nl-NL" smtClean="0"/>
              <a:t>24-06-20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E75A745-3965-5242-BA9A-8958CFB40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43C4CC1-2CFA-0344-93DA-8D3E7A6B6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75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B1F43-9FE1-FC44-A7F6-670C9900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8354D9-861A-554D-9574-6ADBE0B1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2691FD-C9F5-314C-B9B5-5F895A8BB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2BC5B1-6CF0-AF4A-8B48-2B8B4308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7C7-025E-D94F-B2EE-BE1CACCBE641}" type="datetime1">
              <a:rPr lang="nl-NL" smtClean="0"/>
              <a:t>24-06-20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5AC7D6-E893-F946-8818-165F174B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DDBEEC-185B-8943-82D5-BF1AE016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86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DB113A-5592-454A-8A1B-E470FA79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4A0265-E7D1-CF47-B3DC-A23F24F5D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AE80DE-388A-014F-869B-79D25A05C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01241E-E8D0-DF4C-9DBD-14F2014D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D18-9A88-2E48-BF98-304FF8F9211A}" type="datetime1">
              <a:rPr lang="nl-NL" smtClean="0"/>
              <a:t>24-06-20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861D0A-7DCF-7E41-BE9C-76FC42E6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8DF7DF-A422-2E4C-9431-FE8E8D93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8126FD-7D1D-204C-949D-3063A5B8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E349B6-A52B-8849-A79C-F11C342CE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89CFA2-C561-B34F-B640-113F7504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3E0F-ACF5-1D4C-8031-DFD758E40F2B}" type="datetime1">
              <a:rPr lang="nl-NL" smtClean="0"/>
              <a:t>24-06-20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F30A6B-69B9-BB40-AA3E-F6CFD96A1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Economie Integraal (Hans Vermeulen)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222C8A-06A3-9040-983B-BCCB90F76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1C22-CF6E-1144-97E8-96E0B30DF2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81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9C6C0CB-2BDC-6741-A957-14C14068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8245" y="6356350"/>
            <a:ext cx="5656381" cy="365125"/>
          </a:xfrm>
        </p:spPr>
        <p:txBody>
          <a:bodyPr/>
          <a:lstStyle/>
          <a:p>
            <a:r>
              <a:rPr lang="nl-NL"/>
              <a:t>Economie Integraal (Hans Vermeulen)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562E1AA-B4B7-1444-85DD-C2B7F94C5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4997" y="6352402"/>
            <a:ext cx="2474565" cy="369074"/>
          </a:xfrm>
        </p:spPr>
        <p:txBody>
          <a:bodyPr/>
          <a:lstStyle/>
          <a:p>
            <a:fld id="{04201C22-CF6E-1144-97E8-96E0B30DF20A}" type="slidenum">
              <a:rPr lang="nl-NL" smtClean="0"/>
              <a:t>1</a:t>
            </a:fld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DE81F6C-F87C-E44D-86EC-FC8D5CC16387}"/>
              </a:ext>
            </a:extLst>
          </p:cNvPr>
          <p:cNvSpPr txBox="1"/>
          <p:nvPr/>
        </p:nvSpPr>
        <p:spPr>
          <a:xfrm>
            <a:off x="3504004" y="0"/>
            <a:ext cx="7640246" cy="1200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Produceren is het voortbrengen van economische goederen </a:t>
            </a:r>
            <a:r>
              <a:rPr lang="nl-NL" sz="2400" i="1" dirty="0"/>
              <a:t>met behulp van schaarse productiefactoren</a:t>
            </a:r>
            <a:r>
              <a:rPr lang="nl-NL" sz="2400" dirty="0"/>
              <a:t>, waarmee menselijke behoeften kunnen worden vervuld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3ACC5EC-BCD3-AF4C-8C2F-D6430E8457C3}"/>
              </a:ext>
            </a:extLst>
          </p:cNvPr>
          <p:cNvSpPr txBox="1"/>
          <p:nvPr/>
        </p:nvSpPr>
        <p:spPr>
          <a:xfrm>
            <a:off x="4258979" y="1281445"/>
            <a:ext cx="3233683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Kwaliteit van Arbeid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FB09238-1842-0C43-9BA8-49141B5FECFE}"/>
              </a:ext>
            </a:extLst>
          </p:cNvPr>
          <p:cNvSpPr txBox="1"/>
          <p:nvPr/>
        </p:nvSpPr>
        <p:spPr>
          <a:xfrm>
            <a:off x="4258979" y="2985821"/>
            <a:ext cx="3233683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Kwaliteit van kapitaal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6DB6E58-9361-0D46-B617-81F840F320BB}"/>
              </a:ext>
            </a:extLst>
          </p:cNvPr>
          <p:cNvSpPr txBox="1"/>
          <p:nvPr/>
        </p:nvSpPr>
        <p:spPr>
          <a:xfrm>
            <a:off x="4238245" y="5006071"/>
            <a:ext cx="3258966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Kwaliteit van de natuur </a:t>
            </a:r>
          </a:p>
        </p:txBody>
      </p:sp>
      <p:pic>
        <p:nvPicPr>
          <p:cNvPr id="10" name="Picture 2" descr="https://naarden-bussum.groenlinks.nl/sites/default/files/styles/medium/public/newsarticle/image/image-3572278.jpg?itok=QDoCaU8Z">
            <a:extLst>
              <a:ext uri="{FF2B5EF4-FFF2-40B4-BE49-F238E27FC236}">
                <a16:creationId xmlns:a16="http://schemas.microsoft.com/office/drawing/2014/main" id="{56381086-D01F-D842-B827-8295D7DEB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365643"/>
            <a:ext cx="2404132" cy="1550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autointernationaal.nl/img/fotogroot/BMWpersoneelOudVA.jpg">
            <a:extLst>
              <a:ext uri="{FF2B5EF4-FFF2-40B4-BE49-F238E27FC236}">
                <a16:creationId xmlns:a16="http://schemas.microsoft.com/office/drawing/2014/main" id="{44CA2D2F-B274-7148-A0DB-EC1E31200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759" y="1306462"/>
            <a:ext cx="2844491" cy="14688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landenweb.net/images/imgchina/B380C9B1-D0CA-FD7D-DCB3DB5D57A3CC8C.JPG">
            <a:extLst>
              <a:ext uri="{FF2B5EF4-FFF2-40B4-BE49-F238E27FC236}">
                <a16:creationId xmlns:a16="http://schemas.microsoft.com/office/drawing/2014/main" id="{CBE921D2-2556-104D-89A1-B2FF67506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71" y="3125893"/>
            <a:ext cx="2415011" cy="15694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deklasvanlars.files.wordpress.com/2014/01/amerika.jpg">
            <a:extLst>
              <a:ext uri="{FF2B5EF4-FFF2-40B4-BE49-F238E27FC236}">
                <a16:creationId xmlns:a16="http://schemas.microsoft.com/office/drawing/2014/main" id="{953FB4F7-DBE0-EF4B-9A94-6D906E2F8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622" y="2994862"/>
            <a:ext cx="2856628" cy="15630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50F39F80-9B22-914E-BF40-696A242FAF6E}"/>
              </a:ext>
            </a:extLst>
          </p:cNvPr>
          <p:cNvSpPr txBox="1"/>
          <p:nvPr/>
        </p:nvSpPr>
        <p:spPr>
          <a:xfrm>
            <a:off x="4258979" y="2051554"/>
            <a:ext cx="3233683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Ongeschoold / geschoold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4A11C45-BE98-C445-95BD-62A4B6BC3AFF}"/>
              </a:ext>
            </a:extLst>
          </p:cNvPr>
          <p:cNvSpPr txBox="1"/>
          <p:nvPr/>
        </p:nvSpPr>
        <p:spPr>
          <a:xfrm>
            <a:off x="4238245" y="3759842"/>
            <a:ext cx="325896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Arbeidsintensief / kapitaalintensief</a:t>
            </a:r>
          </a:p>
        </p:txBody>
      </p:sp>
      <p:pic>
        <p:nvPicPr>
          <p:cNvPr id="16" name="Picture 10" descr="http://www.ellydewaard.nl/blog/wp-content/uploads/2012/05/FRANCE_Chaumont.jpg">
            <a:extLst>
              <a:ext uri="{FF2B5EF4-FFF2-40B4-BE49-F238E27FC236}">
                <a16:creationId xmlns:a16="http://schemas.microsoft.com/office/drawing/2014/main" id="{FF107B8A-40B2-A142-B962-A6E144288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548" y="4777402"/>
            <a:ext cx="2722766" cy="1615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http://de-wereld-en-bamboe.nl/wp-content/uploads/2013/02/energieuitbamboe4.jpg">
            <a:extLst>
              <a:ext uri="{FF2B5EF4-FFF2-40B4-BE49-F238E27FC236}">
                <a16:creationId xmlns:a16="http://schemas.microsoft.com/office/drawing/2014/main" id="{A29951E6-A462-D749-AF1D-4830EA6F8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39" y="4961442"/>
            <a:ext cx="2474565" cy="1577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7B155DB8-CB75-6749-ABEC-DAFA9C147F09}"/>
              </a:ext>
            </a:extLst>
          </p:cNvPr>
          <p:cNvSpPr txBox="1"/>
          <p:nvPr/>
        </p:nvSpPr>
        <p:spPr>
          <a:xfrm>
            <a:off x="4163390" y="5794805"/>
            <a:ext cx="34304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Onvruchtbare grond / vruchtbaar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423026C-A432-0F42-83A1-3A4476ED75B8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27522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908721"/>
            <a:ext cx="8569399" cy="51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1919536" y="2060848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1927850" y="3230137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919536" y="4509120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919536" y="5426683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168008" y="2312876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6104606" y="3504995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6115757" y="4479070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85AAFA7-557E-974A-AFFC-131C79259DCA}"/>
              </a:ext>
            </a:extLst>
          </p:cNvPr>
          <p:cNvSpPr txBox="1"/>
          <p:nvPr/>
        </p:nvSpPr>
        <p:spPr>
          <a:xfrm>
            <a:off x="209550" y="133350"/>
            <a:ext cx="403244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42517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151784" y="404664"/>
            <a:ext cx="554461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Bestedingen methode (Cijfers voor </a:t>
            </a:r>
            <a:r>
              <a:rPr lang="nl-NL" dirty="0" err="1"/>
              <a:t>Reeland</a:t>
            </a:r>
            <a:r>
              <a:rPr lang="nl-NL" dirty="0"/>
              <a:t> 2009)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215680" y="4365104"/>
            <a:ext cx="280831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Uitvoersaldo (E – M)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215680" y="3933056"/>
            <a:ext cx="391126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Totale nationale bestedingen (C+I+O)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863752" y="3140969"/>
            <a:ext cx="2808312" cy="646331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Bruto overheids- investeringen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863752" y="2780928"/>
            <a:ext cx="2808312" cy="369332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Overheidsconsumptie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215680" y="1556793"/>
            <a:ext cx="28083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Bruto investeringen bedrijven (I)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215680" y="1196752"/>
            <a:ext cx="28083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Consumptie gezinnen (C)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215680" y="5013176"/>
            <a:ext cx="280831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BBP tegen marktprijzen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752184" y="1268760"/>
            <a:ext cx="201622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€ 465,64 miljard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752184" y="3933056"/>
            <a:ext cx="216024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€ 732,73 miljard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752184" y="3284984"/>
            <a:ext cx="2088232" cy="369332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  18,29 miljard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752184" y="1628800"/>
            <a:ext cx="172819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€ 140,60 miljard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7752184" y="2852936"/>
            <a:ext cx="1872208" cy="369332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€ 108,20 miljard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7752184" y="4365104"/>
            <a:ext cx="216024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  54,65 miljard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752184" y="5085184"/>
            <a:ext cx="208823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€ 787,39miljard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215680" y="2276872"/>
            <a:ext cx="2808312" cy="369332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Overheidsbestedingen (O)</a:t>
            </a:r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3287688" y="3861048"/>
            <a:ext cx="6408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3287688" y="4869160"/>
            <a:ext cx="6408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3215680" y="5445224"/>
            <a:ext cx="28083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Saldo </a:t>
            </a:r>
            <a:r>
              <a:rPr lang="nl-NL" dirty="0" err="1"/>
              <a:t>Ybl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7752184" y="5445224"/>
            <a:ext cx="21602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  20,10 miljard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680176" y="6093296"/>
            <a:ext cx="216024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€   807,49 miljard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3215680" y="6093296"/>
            <a:ext cx="2808312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BNP tegen marktprijzen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3287688" y="5949280"/>
            <a:ext cx="6408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9840416" y="357301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+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840416" y="4581129"/>
            <a:ext cx="28803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+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40416" y="558924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+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8AECC53-8B96-E146-B9DD-3ED852C8E60F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19646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18" grpId="0"/>
      <p:bldP spid="28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4" y="2381250"/>
            <a:ext cx="648747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007768" y="980729"/>
            <a:ext cx="439248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Hoe zou je de inkomens begrippen 1 t/m 4 noemen in onderstaand schema?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772753" y="260814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BNP (m)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178674" y="3200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BNP (f)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462414" y="382841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NNP (f)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087888" y="441403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NBP (f)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C82BD06-2496-B34A-9F08-3782DEAB7ECC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043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030943" y="1584088"/>
            <a:ext cx="5455707" cy="37118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914400" lvl="3" indent="-457200">
              <a:buFontTx/>
              <a:buChar char="•"/>
            </a:pPr>
            <a:r>
              <a:rPr lang="nl-NL" sz="2700" dirty="0"/>
              <a:t>NBP (f) 			</a:t>
            </a:r>
            <a:r>
              <a:rPr lang="nl-NL" sz="2700" b="1" i="1" dirty="0"/>
              <a:t>570</a:t>
            </a:r>
          </a:p>
          <a:p>
            <a:pPr>
              <a:buFontTx/>
              <a:buChar char="•"/>
            </a:pPr>
            <a:r>
              <a:rPr lang="nl-NL" sz="2900" dirty="0"/>
              <a:t> 	</a:t>
            </a:r>
            <a:r>
              <a:rPr lang="nl-NL" sz="2900" i="1" dirty="0"/>
              <a:t>A			45 (4)</a:t>
            </a:r>
          </a:p>
          <a:p>
            <a:r>
              <a:rPr lang="nl-NL" sz="2900" dirty="0"/>
              <a:t>	----------------------------------- +</a:t>
            </a:r>
          </a:p>
          <a:p>
            <a:r>
              <a:rPr lang="nl-NL" sz="2900" dirty="0"/>
              <a:t>	BBP (f)			615 (2)</a:t>
            </a:r>
          </a:p>
          <a:p>
            <a:r>
              <a:rPr lang="nl-NL" sz="2900" dirty="0"/>
              <a:t>	</a:t>
            </a:r>
            <a:r>
              <a:rPr lang="nl-NL" sz="2500" dirty="0"/>
              <a:t>(BTW(b) + BTW(o) = </a:t>
            </a:r>
            <a:r>
              <a:rPr lang="nl-NL" sz="2500" b="1" i="1" dirty="0"/>
              <a:t>550   </a:t>
            </a:r>
            <a:r>
              <a:rPr lang="nl-NL" sz="2500" dirty="0"/>
              <a:t>+   65 (3)</a:t>
            </a:r>
          </a:p>
          <a:p>
            <a:r>
              <a:rPr lang="nl-NL" sz="2900" dirty="0"/>
              <a:t>	</a:t>
            </a:r>
            <a:r>
              <a:rPr lang="nl-NL" sz="2900" i="1" dirty="0"/>
              <a:t>P&gt;B en P&lt;S		  </a:t>
            </a:r>
            <a:r>
              <a:rPr lang="nl-NL" sz="2900" b="1" i="1" dirty="0"/>
              <a:t>20</a:t>
            </a:r>
          </a:p>
          <a:p>
            <a:r>
              <a:rPr lang="nl-NL" sz="2900" dirty="0"/>
              <a:t>	----------------------------------- +</a:t>
            </a:r>
          </a:p>
          <a:p>
            <a:r>
              <a:rPr lang="nl-NL" sz="2900" dirty="0"/>
              <a:t>	BBP(m)			635 (1)</a:t>
            </a:r>
          </a:p>
          <a:p>
            <a:r>
              <a:rPr lang="nl-NL" sz="2900" dirty="0"/>
              <a:t>	</a:t>
            </a:r>
            <a:r>
              <a:rPr lang="nl-NL" sz="2900" i="1" dirty="0" err="1"/>
              <a:t>Ybl</a:t>
            </a:r>
            <a:r>
              <a:rPr lang="nl-NL" sz="2900" i="1" dirty="0"/>
              <a:t>			  </a:t>
            </a:r>
            <a:r>
              <a:rPr lang="nl-NL" sz="2900" b="1" i="1" dirty="0"/>
              <a:t>25</a:t>
            </a:r>
          </a:p>
          <a:p>
            <a:r>
              <a:rPr lang="nl-NL" sz="2900" dirty="0"/>
              <a:t>	------------------------------------ +</a:t>
            </a:r>
          </a:p>
          <a:p>
            <a:r>
              <a:rPr lang="nl-NL" sz="2900" dirty="0"/>
              <a:t>	BNP(m)			</a:t>
            </a:r>
            <a:r>
              <a:rPr lang="nl-NL" sz="2900" b="1" i="1" dirty="0"/>
              <a:t>660</a:t>
            </a:r>
          </a:p>
          <a:p>
            <a:endParaRPr lang="nl-NL" sz="2900" dirty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396068" y="5622231"/>
            <a:ext cx="6169347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a Bereken het BBP (m)</a:t>
            </a:r>
          </a:p>
          <a:p>
            <a:r>
              <a:rPr lang="nl-NL" sz="2000" dirty="0">
                <a:solidFill>
                  <a:schemeClr val="tx1"/>
                </a:solidFill>
              </a:rPr>
              <a:t>b bereken de bruto toegevoegde waarde van de </a:t>
            </a:r>
            <a:r>
              <a:rPr lang="nl-NL" sz="2000" dirty="0">
                <a:solidFill>
                  <a:srgbClr val="000000"/>
                </a:solidFill>
              </a:rPr>
              <a:t>overheid</a:t>
            </a:r>
          </a:p>
          <a:p>
            <a:r>
              <a:rPr lang="nl-NL" sz="2000" dirty="0">
                <a:solidFill>
                  <a:srgbClr val="000000"/>
                </a:solidFill>
              </a:rPr>
              <a:t>c Bereken de omvang van de totale afschrijvingen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965014" y="1"/>
            <a:ext cx="36004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Bruto toegevoegde waarde bedrijven</a:t>
            </a:r>
          </a:p>
          <a:p>
            <a:r>
              <a:rPr lang="nl-NL" sz="1600" dirty="0"/>
              <a:t>Bruto nationaal product (marktprijzen)</a:t>
            </a:r>
          </a:p>
          <a:p>
            <a:r>
              <a:rPr lang="nl-NL" sz="1600" dirty="0"/>
              <a:t>Saldo </a:t>
            </a:r>
            <a:r>
              <a:rPr lang="nl-NL" sz="1600" dirty="0" err="1"/>
              <a:t>PbPs</a:t>
            </a:r>
            <a:endParaRPr lang="nl-NL" sz="1600" dirty="0"/>
          </a:p>
          <a:p>
            <a:r>
              <a:rPr lang="nl-NL" sz="1600" dirty="0"/>
              <a:t>Netto binnenlands product (factor)</a:t>
            </a:r>
          </a:p>
          <a:p>
            <a:r>
              <a:rPr lang="nl-NL" sz="1600" dirty="0"/>
              <a:t>Saldo </a:t>
            </a:r>
            <a:r>
              <a:rPr lang="nl-NL" sz="1600" dirty="0" err="1"/>
              <a:t>Ybl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8748985" y="1"/>
            <a:ext cx="122413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/>
              <a:t>550 </a:t>
            </a:r>
            <a:r>
              <a:rPr lang="nl-NL" sz="1600" dirty="0" err="1"/>
              <a:t>mld</a:t>
            </a:r>
            <a:endParaRPr lang="nl-NL" sz="1600" dirty="0"/>
          </a:p>
          <a:p>
            <a:r>
              <a:rPr lang="nl-NL" sz="1600" dirty="0"/>
              <a:t>660 </a:t>
            </a:r>
            <a:r>
              <a:rPr lang="nl-NL" sz="1600" dirty="0" err="1"/>
              <a:t>mld</a:t>
            </a:r>
            <a:endParaRPr lang="nl-NL" sz="1600" dirty="0"/>
          </a:p>
          <a:p>
            <a:r>
              <a:rPr lang="nl-NL" sz="1600" dirty="0"/>
              <a:t>   20 </a:t>
            </a:r>
            <a:r>
              <a:rPr lang="nl-NL" sz="1600" dirty="0" err="1"/>
              <a:t>mld</a:t>
            </a:r>
            <a:endParaRPr lang="nl-NL" sz="1600" dirty="0"/>
          </a:p>
          <a:p>
            <a:r>
              <a:rPr lang="nl-NL" sz="1600" dirty="0"/>
              <a:t>570 </a:t>
            </a:r>
            <a:r>
              <a:rPr lang="nl-NL" sz="1600" dirty="0" err="1"/>
              <a:t>mld</a:t>
            </a:r>
            <a:endParaRPr lang="nl-NL" sz="1600" dirty="0"/>
          </a:p>
          <a:p>
            <a:r>
              <a:rPr lang="nl-NL" sz="1600" dirty="0"/>
              <a:t>   25 </a:t>
            </a:r>
            <a:r>
              <a:rPr lang="nl-NL" sz="1600" dirty="0" err="1"/>
              <a:t>mld</a:t>
            </a:r>
            <a:endParaRPr lang="nl-NL" sz="16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10EC334-8813-F246-8225-F7B06FFBB37B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90075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chermafbeelding 2016-12-12 om 10.52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72788"/>
            <a:ext cx="9144000" cy="551615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031127" y="197947"/>
            <a:ext cx="491528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Samenvatting productiemaatstaven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48ED71A-ED2C-7A40-A4C2-C9259A9BB3F2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738143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295800" y="260648"/>
            <a:ext cx="453650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Staat van Middelen en bestedingen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2495600" y="1340768"/>
            <a:ext cx="74888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168008" y="980728"/>
            <a:ext cx="0" cy="47525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2495600" y="620689"/>
            <a:ext cx="34563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Middelen: op welke wijze kan het land aan de vraag voldoen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84032" y="620689"/>
            <a:ext cx="34563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Bestedingen: waaruit bestaat de vraag in het land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312024" y="1628800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Consumptie van gezinnen (C)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312024" y="2060848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Investeringen van bedrijven (I)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312024" y="2636912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i="1" dirty="0"/>
              <a:t>Particuliere bestedingen (C + I)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312024" y="2996952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/>
              <a:t>Overheids</a:t>
            </a:r>
            <a:r>
              <a:rPr lang="nl-NL" dirty="0"/>
              <a:t> bestedingen (O)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312024" y="3645024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i="1" dirty="0"/>
              <a:t>Nationale  bestedingen (C + I + O)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6312024" y="4005065"/>
            <a:ext cx="410445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Export = bestedingen door buitenlanders (E)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312024" y="4869160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i="1" dirty="0"/>
              <a:t>Totale bestedingen (C + I + O + E)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495600" y="1628800"/>
            <a:ext cx="36724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Eigen productie (Y)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2495600" y="2204864"/>
            <a:ext cx="32403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Import (M)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384032" y="2492896"/>
            <a:ext cx="3384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456040" y="3501008"/>
            <a:ext cx="3384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6384032" y="4653136"/>
            <a:ext cx="3384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2495600" y="6005786"/>
            <a:ext cx="604867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sym typeface="Wingdings" pitchFamily="2" charset="2"/>
              </a:rPr>
              <a:t> Y = C + I + O + E – M 	en 	 Y</a:t>
            </a:r>
            <a:r>
              <a:rPr lang="nl-NL" dirty="0"/>
              <a:t> + M = C + I + O + E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F7E0D68-773E-DE45-80AA-556998E3B320}"/>
              </a:ext>
            </a:extLst>
          </p:cNvPr>
          <p:cNvSpPr txBox="1"/>
          <p:nvPr/>
        </p:nvSpPr>
        <p:spPr>
          <a:xfrm>
            <a:off x="209550" y="133350"/>
            <a:ext cx="367240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93867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727848" y="620689"/>
            <a:ext cx="352839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toegevoegde waarde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337135" y="2018458"/>
            <a:ext cx="6192688" cy="461665"/>
          </a:xfrm>
          <a:prstGeom prst="rect">
            <a:avLst/>
          </a:prstGeom>
          <a:solidFill>
            <a:srgbClr val="2D83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Hoe meet je de productie van een bedrijf?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323692" y="2882554"/>
            <a:ext cx="612068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toegevoegde waarde (omzet – inkoop)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337135" y="3717033"/>
            <a:ext cx="6192688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som van alle toegevoegde waarden = het nationaal product of ook wel het nationaal inkomen genoemd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9584809-6A0A-3F4C-B602-6D89C9241664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145622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764704"/>
            <a:ext cx="252412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4943872" y="1412776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943872" y="2193560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4960876" y="3108600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4950615" y="3911866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958707" y="4721070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950615" y="5517232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681" y="5186996"/>
            <a:ext cx="238125" cy="37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412777"/>
            <a:ext cx="27432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7608168" y="961422"/>
            <a:ext cx="28166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Van </a:t>
            </a:r>
            <a:r>
              <a:rPr lang="nl-NL" sz="2000" dirty="0" err="1"/>
              <a:t>oerproducent</a:t>
            </a:r>
            <a:r>
              <a:rPr lang="nl-NL" sz="2000" dirty="0"/>
              <a:t> tot eindproducent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608168" y="1916833"/>
            <a:ext cx="276280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De consument maakt geen deel uit van de bedrijfskolom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608168" y="3155125"/>
            <a:ext cx="281669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De lijnen tussen de bedrijven vormen markten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8078571-4D19-4C47-BE54-BB3C144A4B59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5071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276475"/>
            <a:ext cx="87249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1919536" y="3140968"/>
            <a:ext cx="8424936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1919536" y="3501008"/>
            <a:ext cx="842493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1919536" y="3789040"/>
            <a:ext cx="842493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919536" y="4077072"/>
            <a:ext cx="8424936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524500" y="365125"/>
            <a:ext cx="5829300" cy="13255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Toegevoegde waarde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020464" y="4797153"/>
            <a:ext cx="640871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toegevoegde waarde is het verschil tussen de verkoopprijs en de inkoopprijs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020464" y="5805265"/>
            <a:ext cx="640871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Met inkoop bedoelen we de materialen en grondstoffen, maar ook diensten van derden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F7C9E07-2675-3E43-AEFA-1AA7A287CEEF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25946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400" y="260648"/>
            <a:ext cx="4114800" cy="642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nl-NL" sz="3200" dirty="0"/>
              <a:t>Toegevoegde waarde</a:t>
            </a:r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3935760" y="1772816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3935760" y="5589240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3935760" y="198884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935760" y="306896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3935760" y="450912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3935760" y="50131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3935760" y="544522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/>
          <p:cNvSpPr/>
          <p:nvPr/>
        </p:nvSpPr>
        <p:spPr>
          <a:xfrm>
            <a:off x="4655840" y="5445224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5375920" y="5013176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6096000" y="4509120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6816080" y="3068960"/>
            <a:ext cx="7200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7536160" y="198884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096000" y="54452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6816080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Rechte verbindingslijn 3071"/>
          <p:cNvCxnSpPr/>
          <p:nvPr/>
        </p:nvCxnSpPr>
        <p:spPr>
          <a:xfrm>
            <a:off x="7536160" y="45091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5" name="Rechte verbindingslijn 3074"/>
          <p:cNvCxnSpPr/>
          <p:nvPr/>
        </p:nvCxnSpPr>
        <p:spPr>
          <a:xfrm>
            <a:off x="8256240" y="306896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vak 3075"/>
          <p:cNvSpPr txBox="1"/>
          <p:nvPr/>
        </p:nvSpPr>
        <p:spPr>
          <a:xfrm>
            <a:off x="4655840" y="57332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CB           CE          CI           CF         SW</a:t>
            </a:r>
          </a:p>
        </p:txBody>
      </p:sp>
      <p:sp>
        <p:nvSpPr>
          <p:cNvPr id="3077" name="Rechthoek 3076"/>
          <p:cNvSpPr/>
          <p:nvPr/>
        </p:nvSpPr>
        <p:spPr>
          <a:xfrm>
            <a:off x="5375920" y="5445224"/>
            <a:ext cx="720080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8" name="Rechthoek 3077"/>
          <p:cNvSpPr/>
          <p:nvPr/>
        </p:nvSpPr>
        <p:spPr>
          <a:xfrm>
            <a:off x="6096000" y="5013176"/>
            <a:ext cx="7200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9" name="Rechthoek 3078"/>
          <p:cNvSpPr/>
          <p:nvPr/>
        </p:nvSpPr>
        <p:spPr>
          <a:xfrm>
            <a:off x="6816080" y="4509120"/>
            <a:ext cx="72008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80" name="Rechthoek 3079"/>
          <p:cNvSpPr/>
          <p:nvPr/>
        </p:nvSpPr>
        <p:spPr>
          <a:xfrm>
            <a:off x="7536160" y="3068960"/>
            <a:ext cx="720080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84" name="Rechte verbindingslijn 3083"/>
          <p:cNvCxnSpPr/>
          <p:nvPr/>
        </p:nvCxnSpPr>
        <p:spPr>
          <a:xfrm flipV="1">
            <a:off x="5375920" y="5410200"/>
            <a:ext cx="2868920" cy="155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6096000" y="4978504"/>
            <a:ext cx="2160240" cy="34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6816080" y="4509472"/>
            <a:ext cx="14401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91" name="Tekstvak 3090"/>
          <p:cNvSpPr txBox="1"/>
          <p:nvPr/>
        </p:nvSpPr>
        <p:spPr>
          <a:xfrm>
            <a:off x="3142186" y="1807488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€ 1,00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3142185" y="288429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€ 0,70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3142184" y="432445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€ 0,30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3142186" y="481117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€ 0,15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3142183" y="5219908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€ 0,02</a:t>
            </a:r>
          </a:p>
        </p:txBody>
      </p:sp>
      <p:cxnSp>
        <p:nvCxnSpPr>
          <p:cNvPr id="3093" name="Rechte verbindingslijn 3092"/>
          <p:cNvCxnSpPr/>
          <p:nvPr/>
        </p:nvCxnSpPr>
        <p:spPr>
          <a:xfrm>
            <a:off x="6096000" y="5013176"/>
            <a:ext cx="0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5" name="Rechte verbindingslijn 3094"/>
          <p:cNvCxnSpPr/>
          <p:nvPr/>
        </p:nvCxnSpPr>
        <p:spPr>
          <a:xfrm>
            <a:off x="6810380" y="4509472"/>
            <a:ext cx="0" cy="1079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7" name="Rechte verbindingslijn 3096"/>
          <p:cNvCxnSpPr/>
          <p:nvPr/>
        </p:nvCxnSpPr>
        <p:spPr>
          <a:xfrm>
            <a:off x="7536160" y="3068960"/>
            <a:ext cx="0" cy="2520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9" name="Rechte verbindingslijn 3098"/>
          <p:cNvCxnSpPr/>
          <p:nvPr/>
        </p:nvCxnSpPr>
        <p:spPr>
          <a:xfrm>
            <a:off x="8256240" y="3068960"/>
            <a:ext cx="0" cy="2520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hthoek 65"/>
          <p:cNvSpPr/>
          <p:nvPr/>
        </p:nvSpPr>
        <p:spPr>
          <a:xfrm>
            <a:off x="3033424" y="6302278"/>
            <a:ext cx="100960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/>
          <p:cNvSpPr/>
          <p:nvPr/>
        </p:nvSpPr>
        <p:spPr>
          <a:xfrm>
            <a:off x="6804819" y="6302278"/>
            <a:ext cx="922764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00" name="Tekstvak 3099"/>
          <p:cNvSpPr txBox="1"/>
          <p:nvPr/>
        </p:nvSpPr>
        <p:spPr>
          <a:xfrm>
            <a:off x="4151784" y="6225624"/>
            <a:ext cx="287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Toegevoegde waarde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7896200" y="62184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Inkoop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8602940" y="2477220"/>
            <a:ext cx="1961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CB = Cacaoboer</a:t>
            </a:r>
          </a:p>
          <a:p>
            <a:r>
              <a:rPr lang="nl-NL" sz="1400" dirty="0"/>
              <a:t>CE = Cacao-exporteur</a:t>
            </a:r>
          </a:p>
          <a:p>
            <a:r>
              <a:rPr lang="nl-NL" sz="1400" dirty="0"/>
              <a:t>CI = Cacao-importeur</a:t>
            </a:r>
          </a:p>
          <a:p>
            <a:r>
              <a:rPr lang="nl-NL" sz="1400" dirty="0"/>
              <a:t>CF = Chocolade fabriek</a:t>
            </a:r>
          </a:p>
          <a:p>
            <a:r>
              <a:rPr lang="nl-NL" sz="1400" dirty="0"/>
              <a:t>SW = Snoepwinkel</a:t>
            </a:r>
          </a:p>
        </p:txBody>
      </p:sp>
      <p:sp>
        <p:nvSpPr>
          <p:cNvPr id="71" name="Titel 1"/>
          <p:cNvSpPr txBox="1">
            <a:spLocks/>
          </p:cNvSpPr>
          <p:nvPr/>
        </p:nvSpPr>
        <p:spPr>
          <a:xfrm>
            <a:off x="2639616" y="1098421"/>
            <a:ext cx="7571184" cy="642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/>
              <a:t>Beloningen van de productiefactoren + afschrijvingen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DE8752E8-BE2D-2A46-8497-90245B16A20A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4256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077" grpId="0" animBg="1"/>
      <p:bldP spid="3078" grpId="0" animBg="1"/>
      <p:bldP spid="3079" grpId="0" animBg="1"/>
      <p:bldP spid="3080" grpId="0" animBg="1"/>
      <p:bldP spid="66" grpId="0" animBg="1"/>
      <p:bldP spid="67" grpId="0" animBg="1"/>
      <p:bldP spid="3100" grpId="0"/>
      <p:bldP spid="69" grpId="0"/>
      <p:bldP spid="70" grpId="0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92104" y="4393659"/>
            <a:ext cx="2207136" cy="461665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Bedrijven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736040" y="23373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592104" y="2106484"/>
            <a:ext cx="2207136" cy="461665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Gezinnen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063608" y="3212977"/>
            <a:ext cx="2744360" cy="461665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Productiefactoren</a:t>
            </a:r>
          </a:p>
        </p:txBody>
      </p:sp>
      <p:sp>
        <p:nvSpPr>
          <p:cNvPr id="3" name="Gebogen pijl 2"/>
          <p:cNvSpPr/>
          <p:nvPr/>
        </p:nvSpPr>
        <p:spPr>
          <a:xfrm>
            <a:off x="4583832" y="2037986"/>
            <a:ext cx="2736304" cy="96799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bogen pijl 8"/>
          <p:cNvSpPr/>
          <p:nvPr/>
        </p:nvSpPr>
        <p:spPr>
          <a:xfrm rot="5400000" flipH="1" flipV="1">
            <a:off x="5337953" y="2911622"/>
            <a:ext cx="1034521" cy="27797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775520" y="4070493"/>
            <a:ext cx="22071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Bedrijven gebruiken productiefactoren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775520" y="2198816"/>
            <a:ext cx="22071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Gezinnen leveren productiefactoren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096904" y="1620173"/>
            <a:ext cx="34221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Inkomen = (L, H, P, R, W)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982656" y="5051728"/>
            <a:ext cx="333748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NTW = (L, H, P, R, W)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4209488" y="764704"/>
            <a:ext cx="4852665" cy="58332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/>
              <a:t>Gemeten door de belastingdienst </a:t>
            </a: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b="1" i="1" dirty="0">
                <a:sym typeface="Wingdings" panose="05000000000000000000" pitchFamily="2" charset="2"/>
              </a:rPr>
              <a:t>nationaal inkomen</a:t>
            </a:r>
            <a:endParaRPr lang="nl-NL" sz="2000" b="1" i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4209488" y="5877272"/>
            <a:ext cx="4852665" cy="58332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/>
              <a:t>Gemeten door het Centraal Bureau voor de Statistiek </a:t>
            </a: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b="1" i="1" dirty="0">
                <a:sym typeface="Wingdings" panose="05000000000000000000" pitchFamily="2" charset="2"/>
              </a:rPr>
              <a:t>nationaal  product</a:t>
            </a:r>
            <a:endParaRPr lang="nl-NL" sz="2000" b="1" i="1" dirty="0"/>
          </a:p>
        </p:txBody>
      </p:sp>
      <p:sp>
        <p:nvSpPr>
          <p:cNvPr id="17" name="Tekstvak 16"/>
          <p:cNvSpPr txBox="1"/>
          <p:nvPr/>
        </p:nvSpPr>
        <p:spPr>
          <a:xfrm>
            <a:off x="6312024" y="3005979"/>
            <a:ext cx="417646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Conclusie: nationaal inkomen </a:t>
            </a:r>
          </a:p>
          <a:p>
            <a:r>
              <a:rPr lang="nl-NL" sz="2400" dirty="0"/>
              <a:t>= nationaal product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914753" y="764705"/>
            <a:ext cx="1904915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Subjectieve</a:t>
            </a:r>
          </a:p>
          <a:p>
            <a:r>
              <a:rPr lang="nl-NL" sz="2400" dirty="0"/>
              <a:t>methode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914753" y="5629600"/>
            <a:ext cx="1904915" cy="830997"/>
          </a:xfrm>
          <a:prstGeom prst="rect">
            <a:avLst/>
          </a:prstGeom>
          <a:solidFill>
            <a:srgbClr val="F79646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Objectieve</a:t>
            </a:r>
          </a:p>
          <a:p>
            <a:r>
              <a:rPr lang="nl-NL" sz="2400" dirty="0"/>
              <a:t>methode</a:t>
            </a:r>
          </a:p>
        </p:txBody>
      </p:sp>
    </p:spTree>
    <p:extLst>
      <p:ext uri="{BB962C8B-B14F-4D97-AF65-F5344CB8AC3E}">
        <p14:creationId xmlns:p14="http://schemas.microsoft.com/office/powerpoint/2010/main" val="121568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3" grpId="0" animBg="1"/>
      <p:bldP spid="9" grpId="0" animBg="1"/>
      <p:bldP spid="11" grpId="0" animBg="1"/>
      <p:bldP spid="12" grpId="0" animBg="1"/>
      <p:bldP spid="13" grpId="0" animBg="1"/>
      <p:bldP spid="14" grpId="0" animBg="1"/>
      <p:bldP spid="8" grpId="0" animBg="1"/>
      <p:bldP spid="16" grpId="0" animBg="1"/>
      <p:bldP spid="17" grpId="0" animBg="1"/>
      <p:bldP spid="1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05450" y="365125"/>
            <a:ext cx="5848350" cy="1325563"/>
          </a:xfrm>
        </p:spPr>
        <p:txBody>
          <a:bodyPr/>
          <a:lstStyle/>
          <a:p>
            <a:r>
              <a:rPr lang="nl-NL" dirty="0"/>
              <a:t>Toegevoegde waarde</a:t>
            </a:r>
          </a:p>
        </p:txBody>
      </p:sp>
      <p:sp>
        <p:nvSpPr>
          <p:cNvPr id="4" name="Rechthoek 3"/>
          <p:cNvSpPr/>
          <p:nvPr/>
        </p:nvSpPr>
        <p:spPr>
          <a:xfrm>
            <a:off x="2079604" y="3068960"/>
            <a:ext cx="815953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2079603" y="3068960"/>
            <a:ext cx="128514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Ingekochte</a:t>
            </a:r>
          </a:p>
          <a:p>
            <a:pPr algn="ctr"/>
            <a:r>
              <a:rPr lang="nl-NL" sz="1600" dirty="0"/>
              <a:t>Grond- en hulpstoffen</a:t>
            </a:r>
          </a:p>
        </p:txBody>
      </p:sp>
      <p:sp>
        <p:nvSpPr>
          <p:cNvPr id="7" name="Rechthoek 6"/>
          <p:cNvSpPr/>
          <p:nvPr/>
        </p:nvSpPr>
        <p:spPr>
          <a:xfrm>
            <a:off x="3359696" y="3068960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Ingekochte diensten van derden</a:t>
            </a:r>
          </a:p>
        </p:txBody>
      </p:sp>
      <p:sp>
        <p:nvSpPr>
          <p:cNvPr id="8" name="Rechthoek 7"/>
          <p:cNvSpPr/>
          <p:nvPr/>
        </p:nvSpPr>
        <p:spPr>
          <a:xfrm>
            <a:off x="4439817" y="3068960"/>
            <a:ext cx="230425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Beloning voor arbeid</a:t>
            </a:r>
          </a:p>
          <a:p>
            <a:pPr algn="ctr"/>
            <a:r>
              <a:rPr lang="nl-NL" dirty="0"/>
              <a:t>(loon)</a:t>
            </a:r>
          </a:p>
        </p:txBody>
      </p:sp>
      <p:sp>
        <p:nvSpPr>
          <p:cNvPr id="9" name="Rechthoek 8"/>
          <p:cNvSpPr/>
          <p:nvPr/>
        </p:nvSpPr>
        <p:spPr>
          <a:xfrm>
            <a:off x="6746088" y="3068960"/>
            <a:ext cx="80106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Natuur</a:t>
            </a:r>
          </a:p>
          <a:p>
            <a:pPr algn="ctr"/>
            <a:r>
              <a:rPr lang="nl-NL" sz="1400" dirty="0"/>
              <a:t>(pacht)</a:t>
            </a:r>
          </a:p>
        </p:txBody>
      </p:sp>
      <p:sp>
        <p:nvSpPr>
          <p:cNvPr id="10" name="Rechthoek 9"/>
          <p:cNvSpPr/>
          <p:nvPr/>
        </p:nvSpPr>
        <p:spPr>
          <a:xfrm>
            <a:off x="7547156" y="3068960"/>
            <a:ext cx="135715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Kapitaal</a:t>
            </a:r>
          </a:p>
          <a:p>
            <a:pPr algn="ctr"/>
            <a:r>
              <a:rPr lang="nl-NL" sz="1400" dirty="0"/>
              <a:t>(rente/interest)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8904313" y="3068960"/>
            <a:ext cx="1027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/>
              <a:t>Onderne-merschap</a:t>
            </a:r>
            <a:r>
              <a:rPr lang="nl-NL" sz="1400" dirty="0"/>
              <a:t> (winst)</a:t>
            </a:r>
          </a:p>
        </p:txBody>
      </p:sp>
      <p:sp>
        <p:nvSpPr>
          <p:cNvPr id="12" name="Rechthoek 11"/>
          <p:cNvSpPr/>
          <p:nvPr/>
        </p:nvSpPr>
        <p:spPr>
          <a:xfrm>
            <a:off x="9931577" y="3077268"/>
            <a:ext cx="52687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</a:t>
            </a:r>
          </a:p>
        </p:txBody>
      </p:sp>
      <p:sp>
        <p:nvSpPr>
          <p:cNvPr id="14" name="PIJL-LINKS en -RECHTS 13"/>
          <p:cNvSpPr/>
          <p:nvPr/>
        </p:nvSpPr>
        <p:spPr>
          <a:xfrm>
            <a:off x="2074550" y="4509120"/>
            <a:ext cx="2365265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LINKS en -RECHTS 14"/>
          <p:cNvSpPr/>
          <p:nvPr/>
        </p:nvSpPr>
        <p:spPr>
          <a:xfrm>
            <a:off x="4439294" y="4509120"/>
            <a:ext cx="6019155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LINKS en -RECHTS 15"/>
          <p:cNvSpPr/>
          <p:nvPr/>
        </p:nvSpPr>
        <p:spPr>
          <a:xfrm>
            <a:off x="4482326" y="5094476"/>
            <a:ext cx="5449251" cy="2787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351584" y="479715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Totale inkoopwaarde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683105" y="4725144"/>
            <a:ext cx="45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Bruto toegevoegde waarde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5683106" y="5373216"/>
            <a:ext cx="329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Netto toegevoegde waarde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DF30660-FB52-B241-BC32-E45003E0B472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290750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5257800" cy="783570"/>
          </a:xfrm>
          <a:solidFill>
            <a:schemeClr val="accent6"/>
          </a:solidFill>
        </p:spPr>
        <p:txBody>
          <a:bodyPr/>
          <a:lstStyle/>
          <a:p>
            <a:r>
              <a:rPr lang="nl-NL" dirty="0"/>
              <a:t>Marktprijzen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03095" y="1296719"/>
            <a:ext cx="4835554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Toch is de prijs van de snoepwinkel geen € 1 maar € 1,20 </a:t>
            </a:r>
            <a:r>
              <a:rPr lang="nl-NL" sz="2400" dirty="0" err="1"/>
              <a:t>a.g.v.</a:t>
            </a:r>
            <a:r>
              <a:rPr lang="nl-NL" sz="2400" dirty="0"/>
              <a:t> Kostprijsverhogende belastingen en </a:t>
            </a:r>
            <a:r>
              <a:rPr lang="nl-NL" sz="2400" dirty="0" err="1"/>
              <a:t>prijsverlagende</a:t>
            </a:r>
            <a:r>
              <a:rPr lang="nl-NL" sz="2400" dirty="0"/>
              <a:t> subsidies (marktprijzen)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468" y="1296719"/>
            <a:ext cx="3810000" cy="4279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095" y="3289187"/>
            <a:ext cx="3695700" cy="34671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6942179-728C-DB4B-9358-F43B207F6096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14975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4" y="1652589"/>
            <a:ext cx="7077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43350" y="365125"/>
            <a:ext cx="5105400" cy="1325563"/>
          </a:xfr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nl-NL" sz="3200" dirty="0"/>
              <a:t>Maar we verdienen ook aan het buitenland - saldo inkomens buitenland (</a:t>
            </a:r>
            <a:r>
              <a:rPr lang="nl-NL" sz="3200" dirty="0" err="1"/>
              <a:t>Ybl</a:t>
            </a:r>
            <a:r>
              <a:rPr lang="nl-NL" sz="3200" dirty="0"/>
              <a:t>)</a:t>
            </a:r>
          </a:p>
        </p:txBody>
      </p:sp>
      <p:sp>
        <p:nvSpPr>
          <p:cNvPr id="4" name="Rechthoek 3"/>
          <p:cNvSpPr/>
          <p:nvPr/>
        </p:nvSpPr>
        <p:spPr>
          <a:xfrm>
            <a:off x="2722558" y="4287753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419904" y="429309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7284000" y="4293096"/>
            <a:ext cx="1188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7284000" y="3473312"/>
            <a:ext cx="1188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8472264" y="4293096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472264" y="3474577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8472264" y="2636912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678374" y="3453938"/>
            <a:ext cx="458035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2711624" y="2636912"/>
            <a:ext cx="57606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2711624" y="1772816"/>
            <a:ext cx="68407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207568" y="5445225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Als </a:t>
            </a:r>
            <a:r>
              <a:rPr lang="nl-NL" sz="2800" dirty="0" err="1"/>
              <a:t>Ybl</a:t>
            </a:r>
            <a:r>
              <a:rPr lang="nl-NL" sz="2800" dirty="0"/>
              <a:t> &gt; 0 </a:t>
            </a:r>
            <a:r>
              <a:rPr lang="nl-NL" sz="2800" dirty="0">
                <a:sym typeface="Wingdings" pitchFamily="2" charset="2"/>
              </a:rPr>
              <a:t> BNP &gt; BBP</a:t>
            </a:r>
          </a:p>
          <a:p>
            <a:r>
              <a:rPr lang="nl-NL" sz="2800" dirty="0">
                <a:sym typeface="Wingdings" pitchFamily="2" charset="2"/>
              </a:rPr>
              <a:t>Als </a:t>
            </a:r>
            <a:r>
              <a:rPr lang="nl-NL" sz="2800" dirty="0" err="1">
                <a:sym typeface="Wingdings" pitchFamily="2" charset="2"/>
              </a:rPr>
              <a:t>Ybl</a:t>
            </a:r>
            <a:r>
              <a:rPr lang="nl-NL" sz="2800" dirty="0">
                <a:sym typeface="Wingdings" pitchFamily="2" charset="2"/>
              </a:rPr>
              <a:t> &lt; 0  BNP &lt; BBP</a:t>
            </a:r>
            <a:endParaRPr lang="nl-N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5301208"/>
            <a:ext cx="1256928" cy="125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IJL-RECHTS 5"/>
          <p:cNvSpPr/>
          <p:nvPr/>
        </p:nvSpPr>
        <p:spPr>
          <a:xfrm>
            <a:off x="7680176" y="5733256"/>
            <a:ext cx="18722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 rot="10800000">
            <a:off x="7608168" y="5949280"/>
            <a:ext cx="19442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8400256" y="537321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itchFamily="34" charset="0"/>
                <a:cs typeface="Arial" pitchFamily="34" charset="0"/>
              </a:rPr>
              <a:t>L, H, P, R, W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8400256" y="609329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itchFamily="34" charset="0"/>
                <a:cs typeface="Arial" pitchFamily="34" charset="0"/>
              </a:rPr>
              <a:t>L, H, P, R, W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303912" y="364502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Bruto binnenlands product tegen factorkosten 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12024" y="278092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Bruto binnenlands product tegenmarktprijzen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248128" y="191683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Bruto nationaal product tegen marktprijzen 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696400" y="5661249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>
                <a:latin typeface="Arial" pitchFamily="34" charset="0"/>
                <a:cs typeface="Arial" pitchFamily="34" charset="0"/>
              </a:rPr>
              <a:t>saldoYbl</a:t>
            </a:r>
            <a:endParaRPr lang="nl-N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337F5AE-E94F-964B-B55D-4D4E431D4676}"/>
              </a:ext>
            </a:extLst>
          </p:cNvPr>
          <p:cNvSpPr txBox="1"/>
          <p:nvPr/>
        </p:nvSpPr>
        <p:spPr>
          <a:xfrm>
            <a:off x="209550" y="133350"/>
            <a:ext cx="30099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14.1 Productie en inkomen</a:t>
            </a:r>
          </a:p>
        </p:txBody>
      </p:sp>
    </p:spTree>
    <p:extLst>
      <p:ext uri="{BB962C8B-B14F-4D97-AF65-F5344CB8AC3E}">
        <p14:creationId xmlns:p14="http://schemas.microsoft.com/office/powerpoint/2010/main" val="37169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8" grpId="0" animBg="1"/>
      <p:bldP spid="7" grpId="0"/>
      <p:bldP spid="20" grpId="0"/>
      <p:bldP spid="8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805</Words>
  <Application>Microsoft Macintosh PowerPoint</Application>
  <PresentationFormat>Breedbeeld</PresentationFormat>
  <Paragraphs>155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Toegevoegde waarde</vt:lpstr>
      <vt:lpstr>Toegevoegde waarde</vt:lpstr>
      <vt:lpstr>PowerPoint-presentatie</vt:lpstr>
      <vt:lpstr>Toegevoegde waarde</vt:lpstr>
      <vt:lpstr>Marktprijzen</vt:lpstr>
      <vt:lpstr>Maar we verdienen ook aan het buitenland - saldo inkomens buitenland (Ybl)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Vermeulen, H.</dc:creator>
  <cp:lastModifiedBy>Vermeulen, H.</cp:lastModifiedBy>
  <cp:revision>5</cp:revision>
  <dcterms:created xsi:type="dcterms:W3CDTF">2020-05-01T06:55:50Z</dcterms:created>
  <dcterms:modified xsi:type="dcterms:W3CDTF">2020-06-24T08:41:49Z</dcterms:modified>
</cp:coreProperties>
</file>