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3"/>
  </p:notesMasterIdLst>
  <p:sldIdLst>
    <p:sldId id="256" r:id="rId2"/>
    <p:sldId id="283" r:id="rId3"/>
    <p:sldId id="279" r:id="rId4"/>
    <p:sldId id="257" r:id="rId5"/>
    <p:sldId id="260" r:id="rId6"/>
    <p:sldId id="282" r:id="rId7"/>
    <p:sldId id="284" r:id="rId8"/>
    <p:sldId id="285" r:id="rId9"/>
    <p:sldId id="290" r:id="rId10"/>
    <p:sldId id="286" r:id="rId11"/>
    <p:sldId id="280" r:id="rId12"/>
    <p:sldId id="277" r:id="rId13"/>
    <p:sldId id="287" r:id="rId14"/>
    <p:sldId id="288" r:id="rId15"/>
    <p:sldId id="289" r:id="rId16"/>
    <p:sldId id="273" r:id="rId17"/>
    <p:sldId id="262" r:id="rId18"/>
    <p:sldId id="264" r:id="rId19"/>
    <p:sldId id="265" r:id="rId20"/>
    <p:sldId id="291" r:id="rId21"/>
    <p:sldId id="292" r:id="rId22"/>
    <p:sldId id="293" r:id="rId23"/>
    <p:sldId id="263" r:id="rId24"/>
    <p:sldId id="266" r:id="rId25"/>
    <p:sldId id="278" r:id="rId26"/>
    <p:sldId id="268" r:id="rId27"/>
    <p:sldId id="269" r:id="rId28"/>
    <p:sldId id="270" r:id="rId29"/>
    <p:sldId id="281" r:id="rId30"/>
    <p:sldId id="271" r:id="rId31"/>
    <p:sldId id="272" r:id="rId3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66"/>
    <a:srgbClr val="9A3836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0" autoAdjust="0"/>
    <p:restoredTop sz="94605"/>
  </p:normalViewPr>
  <p:slideViewPr>
    <p:cSldViewPr showGuides="1">
      <p:cViewPr varScale="1">
        <p:scale>
          <a:sx n="84" d="100"/>
          <a:sy n="84" d="100"/>
        </p:scale>
        <p:origin x="18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839F61-3D01-4147-A642-09929E6395E1}" type="datetimeFigureOut">
              <a:rPr lang="nl-NL"/>
              <a:pPr>
                <a:defRPr/>
              </a:pPr>
              <a:t>05-05-19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F91F67-07E0-4214-BA26-10E2F002F0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5D14A-1AC6-F943-B0BD-41C4C241887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52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91F67-07E0-4214-BA26-10E2F002F0CD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31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072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BB3CAB-967E-4097-8AF1-40D45B76A6DE}" type="slidenum">
              <a:rPr lang="nl-NL" altLang="nl-NL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l-NL" altLang="nl-NL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5F2A-6320-41A6-885A-25310EF89E6D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CED96-782B-40B8-A7C4-E1A18F4724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4275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2894-13E7-4B35-9C39-7B817944D991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C1DC-56E1-4A26-9774-30FE63499B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0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EC01-EC94-49C0-876D-9373E900399F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C082-1CFF-442C-BDBF-11DA93BE17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9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BF56-87C7-4CEB-81C2-53845FD2924A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5942-1BB1-4F88-A0B9-60DF596C3F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48702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20E1-74E6-4C08-B8AD-71BB99CD48D6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A5C6-B13C-4793-9F2E-41672DC4386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07204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B6E7-E6E3-456F-8725-258F2F7DE47A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AC65-298D-48E3-B0F7-4BFAE3E341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70244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ADE3-FBFF-4686-8822-40A4BDA41AEB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C0F4F-1A80-4F9A-A8AD-7BFAD3A4B4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80934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5E74-08D3-47F6-B1C0-DA933D13F700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F32A-7736-4698-8FF9-140C37897F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64711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54697-291C-4437-8104-78419543A547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53740-30D8-44C0-9310-1EA2B0D2D3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2415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142F-B09F-46A9-A494-ED6974CD7596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8AFC-D7AF-40D1-9E92-07A56C572A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6308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CE82-CB03-4FF7-9B34-EECECCC7E085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5376-3B32-46C5-A11F-4E6A3DA433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27464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F189-A4F0-43F3-B92F-403362040227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8448-5906-4D26-98BF-EB26DCFF6B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0399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B23D22-38F2-480A-812D-E8EAB4CB03D8}" type="datetime1">
              <a:rPr lang="en-US"/>
              <a:pPr>
                <a:defRPr/>
              </a:pPr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BCAF8-2FB5-42C7-8D0A-D188A360A3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5" r:id="rId2"/>
    <p:sldLayoutId id="2147483792" r:id="rId3"/>
    <p:sldLayoutId id="2147483786" r:id="rId4"/>
    <p:sldLayoutId id="2147483787" r:id="rId5"/>
    <p:sldLayoutId id="2147483788" r:id="rId6"/>
    <p:sldLayoutId id="2147483793" r:id="rId7"/>
    <p:sldLayoutId id="2147483794" r:id="rId8"/>
    <p:sldLayoutId id="2147483795" r:id="rId9"/>
    <p:sldLayoutId id="2147483789" r:id="rId10"/>
    <p:sldLayoutId id="2147483796" r:id="rId11"/>
    <p:sldLayoutId id="2147483790" r:id="rId12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Verdrag_van_Lissabon#cite_note-3" TargetMode="External"/><Relationship Id="rId3" Type="http://schemas.openxmlformats.org/officeDocument/2006/relationships/hyperlink" Target="https://nl.wikipedia.org/wiki/Nederland" TargetMode="External"/><Relationship Id="rId7" Type="http://schemas.openxmlformats.org/officeDocument/2006/relationships/hyperlink" Target="https://nl.wikipedia.org/wiki/Val%C3%A9ry_Giscard_d%27Estaing" TargetMode="External"/><Relationship Id="rId2" Type="http://schemas.openxmlformats.org/officeDocument/2006/relationships/hyperlink" Target="https://nl.wikipedia.org/wiki/Frankrij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l.wikipedia.org/wiki/Open_Europe" TargetMode="External"/><Relationship Id="rId5" Type="http://schemas.openxmlformats.org/officeDocument/2006/relationships/hyperlink" Target="https://nl.wikipedia.org/wiki/Verdrag_van_Lissabon#cite_note-2" TargetMode="External"/><Relationship Id="rId4" Type="http://schemas.openxmlformats.org/officeDocument/2006/relationships/hyperlink" Target="https://nl.wikipedia.org/wiki/Europese_Grondwet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008063"/>
          </a:xfrm>
        </p:spPr>
        <p:txBody>
          <a:bodyPr/>
          <a:lstStyle/>
          <a:p>
            <a:pPr eaLnBrk="1" hangingPunct="1"/>
            <a:r>
              <a:rPr lang="nl-NL" altLang="nl-NL"/>
              <a:t>Overheidsfinanciën</a:t>
            </a:r>
          </a:p>
        </p:txBody>
      </p:sp>
      <p:sp>
        <p:nvSpPr>
          <p:cNvPr id="8195" name="Ondertitel 2"/>
          <p:cNvSpPr>
            <a:spLocks noGrp="1"/>
          </p:cNvSpPr>
          <p:nvPr>
            <p:ph type="subTitle" idx="1"/>
          </p:nvPr>
        </p:nvSpPr>
        <p:spPr>
          <a:xfrm>
            <a:off x="900113" y="908050"/>
            <a:ext cx="7488237" cy="1752600"/>
          </a:xfrm>
        </p:spPr>
        <p:txBody>
          <a:bodyPr/>
          <a:lstStyle/>
          <a:p>
            <a:pPr eaLnBrk="1" hangingPunct="1"/>
            <a:endParaRPr lang="nl-NL" altLang="nl-NL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365625"/>
            <a:ext cx="277971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afbeelding 2019-03-31 om 16.1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543800" cy="39243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923928" y="5486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RTL Nieuws</a:t>
            </a:r>
          </a:p>
        </p:txBody>
      </p:sp>
    </p:spTree>
    <p:extLst>
      <p:ext uri="{BB962C8B-B14F-4D97-AF65-F5344CB8AC3E}">
        <p14:creationId xmlns:p14="http://schemas.microsoft.com/office/powerpoint/2010/main" val="1205886811"/>
      </p:ext>
    </p:extLst>
  </p:cSld>
  <p:clrMapOvr>
    <a:masterClrMapping/>
  </p:clrMapOvr>
  <p:transition spd="slow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9-03-31 om 15.42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28035"/>
            <a:ext cx="8039708" cy="4256316"/>
          </a:xfrm>
          <a:prstGeom prst="rect">
            <a:avLst/>
          </a:prstGeom>
        </p:spPr>
      </p:pic>
      <p:pic>
        <p:nvPicPr>
          <p:cNvPr id="3" name="Afbeelding 2" descr="Schermafbeelding 2019-03-31 om 16.29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08595"/>
            <a:ext cx="8051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29833"/>
      </p:ext>
    </p:extLst>
  </p:cSld>
  <p:clrMapOvr>
    <a:masterClrMapping/>
  </p:clrMapOvr>
  <p:transition spd="slow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619672" y="332656"/>
            <a:ext cx="5811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Nederlandse begrotingsoverschot opgelopen</a:t>
            </a:r>
          </a:p>
        </p:txBody>
      </p:sp>
      <p:pic>
        <p:nvPicPr>
          <p:cNvPr id="3" name="Afbeelding 2" descr="Schermafbeelding 2019-03-31 om 16.06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9088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08067"/>
      </p:ext>
    </p:extLst>
  </p:cSld>
  <p:clrMapOvr>
    <a:masterClrMapping/>
  </p:clrMapOvr>
  <p:transition spd="slow"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9-03-31 om 16.06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3800"/>
            <a:ext cx="6908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80562"/>
      </p:ext>
    </p:extLst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9-03-31 om 16.0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7818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3332"/>
      </p:ext>
    </p:extLst>
  </p:cSld>
  <p:clrMapOvr>
    <a:masterClrMapping/>
  </p:clrMapOvr>
  <p:transition spd="slow"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9-03-31 om 16.07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361288" cy="65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2818"/>
      </p:ext>
    </p:extLst>
  </p:cSld>
  <p:clrMapOvr>
    <a:masterClrMapping/>
  </p:clrMapOvr>
  <p:transition spd="slow"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Begrotingstekort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885078" y="2060848"/>
            <a:ext cx="14514" cy="42479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85078" y="5924550"/>
            <a:ext cx="3600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293" name="Tekstvak 10"/>
          <p:cNvSpPr txBox="1">
            <a:spLocks noChangeArrowheads="1"/>
          </p:cNvSpPr>
          <p:nvPr/>
        </p:nvSpPr>
        <p:spPr bwMode="auto">
          <a:xfrm>
            <a:off x="468313" y="5373688"/>
            <a:ext cx="417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50</a:t>
            </a:r>
          </a:p>
        </p:txBody>
      </p:sp>
      <p:sp>
        <p:nvSpPr>
          <p:cNvPr id="12294" name="Tekstvak 11"/>
          <p:cNvSpPr txBox="1">
            <a:spLocks noChangeArrowheads="1"/>
          </p:cNvSpPr>
          <p:nvPr/>
        </p:nvSpPr>
        <p:spPr bwMode="auto">
          <a:xfrm>
            <a:off x="352425" y="4652963"/>
            <a:ext cx="53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100</a:t>
            </a:r>
          </a:p>
        </p:txBody>
      </p:sp>
      <p:sp>
        <p:nvSpPr>
          <p:cNvPr id="12295" name="Tekstvak 12"/>
          <p:cNvSpPr txBox="1">
            <a:spLocks noChangeArrowheads="1"/>
          </p:cNvSpPr>
          <p:nvPr/>
        </p:nvSpPr>
        <p:spPr bwMode="auto">
          <a:xfrm>
            <a:off x="366713" y="3976688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150</a:t>
            </a:r>
          </a:p>
        </p:txBody>
      </p:sp>
      <p:sp>
        <p:nvSpPr>
          <p:cNvPr id="12296" name="Tekstvak 13"/>
          <p:cNvSpPr txBox="1">
            <a:spLocks noChangeArrowheads="1"/>
          </p:cNvSpPr>
          <p:nvPr/>
        </p:nvSpPr>
        <p:spPr bwMode="auto">
          <a:xfrm>
            <a:off x="352425" y="3241675"/>
            <a:ext cx="53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200</a:t>
            </a:r>
          </a:p>
        </p:txBody>
      </p:sp>
      <p:sp>
        <p:nvSpPr>
          <p:cNvPr id="12297" name="Tekstvak 14"/>
          <p:cNvSpPr txBox="1">
            <a:spLocks noChangeArrowheads="1"/>
          </p:cNvSpPr>
          <p:nvPr/>
        </p:nvSpPr>
        <p:spPr bwMode="auto">
          <a:xfrm>
            <a:off x="352425" y="2520950"/>
            <a:ext cx="53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250</a:t>
            </a:r>
          </a:p>
        </p:txBody>
      </p:sp>
      <p:sp>
        <p:nvSpPr>
          <p:cNvPr id="12298" name="Tekstvak 16"/>
          <p:cNvSpPr txBox="1">
            <a:spLocks noChangeArrowheads="1"/>
          </p:cNvSpPr>
          <p:nvPr/>
        </p:nvSpPr>
        <p:spPr bwMode="auto">
          <a:xfrm>
            <a:off x="165100" y="2079625"/>
            <a:ext cx="30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€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331640" y="1412776"/>
            <a:ext cx="69281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UIT</a:t>
            </a:r>
            <a:endParaRPr lang="nl-N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124822" y="1418372"/>
            <a:ext cx="51809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IN</a:t>
            </a:r>
            <a:endParaRPr lang="nl-N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" name="Rechthoek 23"/>
          <p:cNvSpPr/>
          <p:nvPr/>
        </p:nvSpPr>
        <p:spPr>
          <a:xfrm>
            <a:off x="1331913" y="3427413"/>
            <a:ext cx="863600" cy="288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/>
              <a:t>Uitg</a:t>
            </a:r>
            <a:r>
              <a:rPr lang="nl-NL" dirty="0"/>
              <a:t>.</a:t>
            </a:r>
          </a:p>
        </p:txBody>
      </p:sp>
      <p:sp>
        <p:nvSpPr>
          <p:cNvPr id="25" name="Rechthoek 24"/>
          <p:cNvSpPr/>
          <p:nvPr/>
        </p:nvSpPr>
        <p:spPr>
          <a:xfrm>
            <a:off x="2987675" y="3284538"/>
            <a:ext cx="863600" cy="3025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/>
              <a:t>Ink</a:t>
            </a:r>
            <a:r>
              <a:rPr lang="nl-NL" dirty="0"/>
              <a:t>.</a:t>
            </a:r>
          </a:p>
        </p:txBody>
      </p:sp>
      <p:sp>
        <p:nvSpPr>
          <p:cNvPr id="26" name="Rechthoek 25"/>
          <p:cNvSpPr/>
          <p:nvPr/>
        </p:nvSpPr>
        <p:spPr>
          <a:xfrm>
            <a:off x="1331913" y="3141663"/>
            <a:ext cx="863600" cy="2873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Rente</a:t>
            </a:r>
          </a:p>
        </p:txBody>
      </p:sp>
      <p:sp>
        <p:nvSpPr>
          <p:cNvPr id="27" name="Rechthoek 26"/>
          <p:cNvSpPr/>
          <p:nvPr/>
        </p:nvSpPr>
        <p:spPr>
          <a:xfrm>
            <a:off x="1331913" y="2520950"/>
            <a:ext cx="863600" cy="5857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Aflos.</a:t>
            </a:r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2268538" y="2520950"/>
            <a:ext cx="1798637" cy="0"/>
          </a:xfrm>
          <a:prstGeom prst="line">
            <a:avLst/>
          </a:prstGeom>
          <a:ln w="28575"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>
            <a:endCxn id="25" idx="0"/>
          </p:cNvCxnSpPr>
          <p:nvPr/>
        </p:nvCxnSpPr>
        <p:spPr>
          <a:xfrm>
            <a:off x="2176463" y="2521362"/>
            <a:ext cx="0" cy="76362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kstvak 33"/>
          <p:cNvSpPr txBox="1">
            <a:spLocks noChangeArrowheads="1"/>
          </p:cNvSpPr>
          <p:nvPr/>
        </p:nvSpPr>
        <p:spPr bwMode="auto">
          <a:xfrm>
            <a:off x="5148263" y="3357563"/>
            <a:ext cx="36004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r"/>
                <a:tab pos="3222625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>
                <a:latin typeface="Candara" pitchFamily="34" charset="0"/>
              </a:rPr>
              <a:t>UITGAVEN</a:t>
            </a:r>
          </a:p>
          <a:p>
            <a:pPr eaLnBrk="1" hangingPunct="1"/>
            <a:r>
              <a:rPr lang="nl-NL" altLang="nl-NL" sz="2000">
                <a:latin typeface="Candara" pitchFamily="34" charset="0"/>
              </a:rPr>
              <a:t>‘Gewone’ uitgaven		200</a:t>
            </a:r>
          </a:p>
          <a:p>
            <a:pPr eaLnBrk="1" hangingPunct="1"/>
            <a:r>
              <a:rPr lang="nl-NL" altLang="nl-NL" sz="2000">
                <a:latin typeface="Candara" pitchFamily="34" charset="0"/>
              </a:rPr>
              <a:t>Rente		20</a:t>
            </a:r>
          </a:p>
          <a:p>
            <a:pPr eaLnBrk="1" hangingPunct="1"/>
            <a:r>
              <a:rPr lang="nl-NL" altLang="nl-NL" sz="2000" u="sng">
                <a:latin typeface="Candara" pitchFamily="34" charset="0"/>
              </a:rPr>
              <a:t>Aflossingen		45</a:t>
            </a:r>
            <a:endParaRPr lang="nl-NL" altLang="nl-NL" sz="2000">
              <a:latin typeface="Candara" pitchFamily="34" charset="0"/>
            </a:endParaRPr>
          </a:p>
          <a:p>
            <a:pPr eaLnBrk="1" hangingPunct="1"/>
            <a:r>
              <a:rPr lang="nl-NL" altLang="nl-NL" sz="2000">
                <a:latin typeface="Candara" pitchFamily="34" charset="0"/>
              </a:rPr>
              <a:t>		265</a:t>
            </a:r>
          </a:p>
          <a:p>
            <a:pPr eaLnBrk="1" hangingPunct="1"/>
            <a:endParaRPr lang="nl-NL" altLang="nl-NL" sz="2000" b="1">
              <a:latin typeface="Candara" pitchFamily="34" charset="0"/>
            </a:endParaRPr>
          </a:p>
          <a:p>
            <a:pPr eaLnBrk="1" hangingPunct="1"/>
            <a:r>
              <a:rPr lang="nl-NL" altLang="nl-NL" sz="2000" b="1">
                <a:latin typeface="Candara" pitchFamily="34" charset="0"/>
              </a:rPr>
              <a:t>INKOMSTEN		</a:t>
            </a:r>
            <a:r>
              <a:rPr lang="nl-NL" altLang="nl-NL" sz="2000" u="sng">
                <a:latin typeface="Candara" pitchFamily="34" charset="0"/>
              </a:rPr>
              <a:t>210</a:t>
            </a:r>
            <a:endParaRPr lang="nl-NL" altLang="nl-NL" sz="2000">
              <a:latin typeface="Candara" pitchFamily="34" charset="0"/>
            </a:endParaRPr>
          </a:p>
          <a:p>
            <a:pPr eaLnBrk="1" hangingPunct="1"/>
            <a:r>
              <a:rPr lang="nl-NL" altLang="nl-NL" sz="2000" b="1">
                <a:latin typeface="Candara" pitchFamily="34" charset="0"/>
              </a:rPr>
              <a:t>BEGROTINGSTEKORT		55</a:t>
            </a:r>
          </a:p>
          <a:p>
            <a:pPr eaLnBrk="1" hangingPunct="1"/>
            <a:r>
              <a:rPr lang="nl-NL" altLang="nl-NL" sz="2000" b="1">
                <a:latin typeface="Candara" pitchFamily="34" charset="0"/>
              </a:rPr>
              <a:t>(= financieringsbehoefte)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5148263" y="1196975"/>
            <a:ext cx="3816350" cy="19446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/>
              <a:t>Het </a:t>
            </a:r>
            <a:r>
              <a:rPr lang="nl-NL" sz="2400" b="1" dirty="0"/>
              <a:t>begrotingstekort</a:t>
            </a:r>
            <a:r>
              <a:rPr lang="nl-NL" sz="2400" dirty="0"/>
              <a:t> is het bedrag dat de overheid in een jaar moet lenen, omdat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/>
              <a:t>uitgaven &gt; inkomsten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Obligatie-leningen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NL" altLang="nl-NL" sz="1800"/>
              <a:t>Vast bedrag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NL" altLang="nl-NL" sz="1800"/>
              <a:t>Vaste looptijd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NL" altLang="nl-NL" sz="1800"/>
              <a:t>Vaste rente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nl-NL" altLang="nl-NL" sz="1800"/>
              <a:t>Vrije inschrijving</a:t>
            </a:r>
          </a:p>
          <a:p>
            <a:pPr eaLnBrk="1" hangingPunct="1"/>
            <a:r>
              <a:rPr lang="nl-NL" altLang="nl-NL"/>
              <a:t>Onderhandse lening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NL" altLang="nl-NL" sz="1800"/>
              <a:t>Grote bedragen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nl-NL" altLang="nl-NL" sz="1800"/>
              <a:t>Maatwerk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nl-NL" altLang="nl-NL" sz="1800"/>
              <a:t>Verzekeringsmaatschappijen en pensioenfondsen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nl-NL" altLang="nl-NL" sz="1800"/>
          </a:p>
        </p:txBody>
      </p:sp>
      <p:sp>
        <p:nvSpPr>
          <p:cNvPr id="1331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Lenen door de overheid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44675"/>
            <a:ext cx="4929187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153150"/>
            <a:ext cx="5715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75"/>
            <a:ext cx="6059488" cy="51435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nl-NL" sz="2000" dirty="0"/>
              <a:t>Gegevens:</a:t>
            </a:r>
          </a:p>
          <a:p>
            <a:pPr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nl-NL" sz="1800" dirty="0"/>
              <a:t>Staatsschuld eind 2010: 360 </a:t>
            </a:r>
            <a:r>
              <a:rPr lang="nl-NL" sz="1800" dirty="0" err="1"/>
              <a:t>mld</a:t>
            </a:r>
            <a:endParaRPr lang="nl-NL" sz="1800" dirty="0"/>
          </a:p>
          <a:p>
            <a:pPr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nl-NL" sz="1800" dirty="0"/>
              <a:t>Inkomsten 2011: 240 </a:t>
            </a:r>
            <a:r>
              <a:rPr lang="nl-NL" sz="1800" dirty="0" err="1"/>
              <a:t>mld</a:t>
            </a:r>
            <a:endParaRPr lang="nl-NL" sz="1800" dirty="0"/>
          </a:p>
          <a:p>
            <a:pPr lvl="1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nl-NL" sz="1800" dirty="0"/>
              <a:t>Uitgaven 2011: 260 </a:t>
            </a:r>
            <a:r>
              <a:rPr lang="nl-NL" sz="1800" dirty="0" err="1"/>
              <a:t>mld</a:t>
            </a:r>
            <a:endParaRPr lang="nl-NL" sz="1800" dirty="0"/>
          </a:p>
          <a:p>
            <a:pPr marL="914400" lvl="2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nl-NL" sz="1800" dirty="0"/>
              <a:t>Waarvan: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nl-NL" sz="1600" dirty="0"/>
              <a:t>10 </a:t>
            </a:r>
            <a:r>
              <a:rPr lang="nl-NL" sz="1600" dirty="0" err="1"/>
              <a:t>mld</a:t>
            </a:r>
            <a:r>
              <a:rPr lang="nl-NL" sz="1600" dirty="0"/>
              <a:t> rentelasten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nl-NL" sz="1600" dirty="0"/>
              <a:t>5 </a:t>
            </a:r>
            <a:r>
              <a:rPr lang="nl-NL" sz="1600" dirty="0" err="1"/>
              <a:t>mld</a:t>
            </a:r>
            <a:r>
              <a:rPr lang="nl-NL" sz="1600" dirty="0"/>
              <a:t> aflossing oude schulden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sz="2800" dirty="0"/>
              <a:t>Begrotingstekort = 20 </a:t>
            </a:r>
            <a:r>
              <a:rPr lang="nl-NL" sz="2800" dirty="0" err="1"/>
              <a:t>mld</a:t>
            </a:r>
            <a:endParaRPr lang="nl-NL" sz="2800" dirty="0"/>
          </a:p>
          <a:p>
            <a:pPr marL="400050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nl-NL" sz="2400" dirty="0"/>
              <a:t>dat bedrag moet de overheid dus lenen, waardoor de totale schuld stijgt!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sz="2800" dirty="0"/>
              <a:t>Aflossing = 5 </a:t>
            </a:r>
            <a:r>
              <a:rPr lang="nl-NL" sz="2800" dirty="0" err="1"/>
              <a:t>mld</a:t>
            </a:r>
            <a:endParaRPr lang="nl-NL" sz="2800" dirty="0"/>
          </a:p>
          <a:p>
            <a:pPr marL="457200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nl-NL" sz="2400" dirty="0"/>
              <a:t>daardoor daalt de schuld weer.</a:t>
            </a:r>
          </a:p>
          <a:p>
            <a:pPr marL="457200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nl-NL" sz="2400" dirty="0"/>
              <a:t>Per saldo stijgt de schuld met 15 miljard (= financieringstekort) tot 375 miljard</a:t>
            </a:r>
          </a:p>
          <a:p>
            <a:pPr marL="457200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nl-NL" sz="2400" dirty="0"/>
          </a:p>
        </p:txBody>
      </p:sp>
      <p:sp>
        <p:nvSpPr>
          <p:cNvPr id="1433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Financieringstekort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7451725" y="1268413"/>
            <a:ext cx="0" cy="4321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H="1">
            <a:off x="7451725" y="6308725"/>
            <a:ext cx="1692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7235825" y="5589588"/>
            <a:ext cx="21590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7235825" y="5732463"/>
            <a:ext cx="43180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flipH="1">
            <a:off x="7451725" y="5876925"/>
            <a:ext cx="21590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7451725" y="6021388"/>
            <a:ext cx="0" cy="2873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46" name="Tekstvak 19"/>
          <p:cNvSpPr txBox="1">
            <a:spLocks noChangeArrowheads="1"/>
          </p:cNvSpPr>
          <p:nvPr/>
        </p:nvSpPr>
        <p:spPr bwMode="auto">
          <a:xfrm>
            <a:off x="6948488" y="4652963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350</a:t>
            </a:r>
          </a:p>
        </p:txBody>
      </p:sp>
      <p:sp>
        <p:nvSpPr>
          <p:cNvPr id="14347" name="Tekstvak 20"/>
          <p:cNvSpPr txBox="1">
            <a:spLocks noChangeArrowheads="1"/>
          </p:cNvSpPr>
          <p:nvPr/>
        </p:nvSpPr>
        <p:spPr bwMode="auto">
          <a:xfrm>
            <a:off x="6948488" y="3995738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360</a:t>
            </a:r>
          </a:p>
        </p:txBody>
      </p:sp>
      <p:sp>
        <p:nvSpPr>
          <p:cNvPr id="14348" name="Tekstvak 21"/>
          <p:cNvSpPr txBox="1">
            <a:spLocks noChangeArrowheads="1"/>
          </p:cNvSpPr>
          <p:nvPr/>
        </p:nvSpPr>
        <p:spPr bwMode="auto">
          <a:xfrm>
            <a:off x="6948488" y="321310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370</a:t>
            </a:r>
          </a:p>
        </p:txBody>
      </p:sp>
      <p:sp>
        <p:nvSpPr>
          <p:cNvPr id="14349" name="Tekstvak 22"/>
          <p:cNvSpPr txBox="1">
            <a:spLocks noChangeArrowheads="1"/>
          </p:cNvSpPr>
          <p:nvPr/>
        </p:nvSpPr>
        <p:spPr bwMode="auto">
          <a:xfrm>
            <a:off x="6948488" y="2492375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380</a:t>
            </a:r>
          </a:p>
        </p:txBody>
      </p:sp>
      <p:sp>
        <p:nvSpPr>
          <p:cNvPr id="14350" name="Tekstvak 23"/>
          <p:cNvSpPr txBox="1">
            <a:spLocks noChangeArrowheads="1"/>
          </p:cNvSpPr>
          <p:nvPr/>
        </p:nvSpPr>
        <p:spPr bwMode="auto">
          <a:xfrm>
            <a:off x="6948488" y="1773238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390</a:t>
            </a:r>
          </a:p>
        </p:txBody>
      </p:sp>
      <p:sp>
        <p:nvSpPr>
          <p:cNvPr id="14351" name="Tekstvak 24"/>
          <p:cNvSpPr txBox="1">
            <a:spLocks noChangeArrowheads="1"/>
          </p:cNvSpPr>
          <p:nvPr/>
        </p:nvSpPr>
        <p:spPr bwMode="auto">
          <a:xfrm>
            <a:off x="7602538" y="1187450"/>
            <a:ext cx="136207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latin typeface="Candara" pitchFamily="34" charset="0"/>
              </a:rPr>
              <a:t>staatsschuld</a:t>
            </a:r>
          </a:p>
        </p:txBody>
      </p:sp>
      <p:sp>
        <p:nvSpPr>
          <p:cNvPr id="26" name="Rechthoek 25"/>
          <p:cNvSpPr/>
          <p:nvPr/>
        </p:nvSpPr>
        <p:spPr>
          <a:xfrm>
            <a:off x="8027988" y="4179888"/>
            <a:ext cx="720725" cy="212883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28" name="Rechte verbindingslijn 27"/>
          <p:cNvCxnSpPr/>
          <p:nvPr/>
        </p:nvCxnSpPr>
        <p:spPr>
          <a:xfrm>
            <a:off x="7667625" y="4165600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8027988" y="4157663"/>
            <a:ext cx="719137" cy="150336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30" name="Rechte verbindingslijn 29"/>
          <p:cNvCxnSpPr/>
          <p:nvPr/>
        </p:nvCxnSpPr>
        <p:spPr>
          <a:xfrm>
            <a:off x="7667625" y="2679700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7667625" y="3125788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0017 -0.2157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7 -0.21572 L 0.00017 -0.15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Financieringstekort (2)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7451725" y="1268413"/>
            <a:ext cx="0" cy="4321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 flipH="1">
            <a:off x="7451725" y="6308725"/>
            <a:ext cx="16922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H="1">
            <a:off x="7235825" y="5589588"/>
            <a:ext cx="215900" cy="142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235825" y="5732463"/>
            <a:ext cx="43180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H="1">
            <a:off x="7451725" y="5876925"/>
            <a:ext cx="21590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451725" y="6021388"/>
            <a:ext cx="0" cy="2873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69" name="Tekstvak 9"/>
          <p:cNvSpPr txBox="1">
            <a:spLocks noChangeArrowheads="1"/>
          </p:cNvSpPr>
          <p:nvPr/>
        </p:nvSpPr>
        <p:spPr bwMode="auto">
          <a:xfrm>
            <a:off x="6948488" y="4652963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350</a:t>
            </a:r>
          </a:p>
        </p:txBody>
      </p:sp>
      <p:sp>
        <p:nvSpPr>
          <p:cNvPr id="15370" name="Tekstvak 10"/>
          <p:cNvSpPr txBox="1">
            <a:spLocks noChangeArrowheads="1"/>
          </p:cNvSpPr>
          <p:nvPr/>
        </p:nvSpPr>
        <p:spPr bwMode="auto">
          <a:xfrm>
            <a:off x="6948488" y="3995738"/>
            <a:ext cx="534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360</a:t>
            </a:r>
          </a:p>
        </p:txBody>
      </p:sp>
      <p:sp>
        <p:nvSpPr>
          <p:cNvPr id="15371" name="Tekstvak 11"/>
          <p:cNvSpPr txBox="1">
            <a:spLocks noChangeArrowheads="1"/>
          </p:cNvSpPr>
          <p:nvPr/>
        </p:nvSpPr>
        <p:spPr bwMode="auto">
          <a:xfrm>
            <a:off x="6948488" y="321310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370</a:t>
            </a:r>
          </a:p>
        </p:txBody>
      </p:sp>
      <p:sp>
        <p:nvSpPr>
          <p:cNvPr id="15372" name="Tekstvak 12"/>
          <p:cNvSpPr txBox="1">
            <a:spLocks noChangeArrowheads="1"/>
          </p:cNvSpPr>
          <p:nvPr/>
        </p:nvSpPr>
        <p:spPr bwMode="auto">
          <a:xfrm>
            <a:off x="6948488" y="2492375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380</a:t>
            </a:r>
          </a:p>
        </p:txBody>
      </p:sp>
      <p:sp>
        <p:nvSpPr>
          <p:cNvPr id="15373" name="Tekstvak 13"/>
          <p:cNvSpPr txBox="1">
            <a:spLocks noChangeArrowheads="1"/>
          </p:cNvSpPr>
          <p:nvPr/>
        </p:nvSpPr>
        <p:spPr bwMode="auto">
          <a:xfrm>
            <a:off x="6948488" y="1773238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390</a:t>
            </a:r>
          </a:p>
        </p:txBody>
      </p:sp>
      <p:sp>
        <p:nvSpPr>
          <p:cNvPr id="15374" name="Tekstvak 14"/>
          <p:cNvSpPr txBox="1">
            <a:spLocks noChangeArrowheads="1"/>
          </p:cNvSpPr>
          <p:nvPr/>
        </p:nvSpPr>
        <p:spPr bwMode="auto">
          <a:xfrm>
            <a:off x="7602538" y="1187450"/>
            <a:ext cx="136207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b="1">
                <a:latin typeface="Candara" pitchFamily="34" charset="0"/>
              </a:rPr>
              <a:t>staatsschuld</a:t>
            </a:r>
          </a:p>
        </p:txBody>
      </p:sp>
      <p:sp>
        <p:nvSpPr>
          <p:cNvPr id="16" name="Rechthoek 15"/>
          <p:cNvSpPr/>
          <p:nvPr/>
        </p:nvSpPr>
        <p:spPr>
          <a:xfrm>
            <a:off x="8243888" y="4179888"/>
            <a:ext cx="720725" cy="2128837"/>
          </a:xfrm>
          <a:prstGeom prst="rect">
            <a:avLst/>
          </a:prstGeom>
          <a:solidFill>
            <a:srgbClr val="9A383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7667625" y="4165600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8243888" y="3125788"/>
            <a:ext cx="719137" cy="10541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FT</a:t>
            </a:r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7667625" y="2679700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7667625" y="3125788"/>
            <a:ext cx="147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/>
          <p:cNvSpPr/>
          <p:nvPr/>
        </p:nvSpPr>
        <p:spPr>
          <a:xfrm>
            <a:off x="7602538" y="2693988"/>
            <a:ext cx="334962" cy="14859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BT</a:t>
            </a:r>
          </a:p>
        </p:txBody>
      </p:sp>
      <p:sp>
        <p:nvSpPr>
          <p:cNvPr id="22" name="Rechthoek 21"/>
          <p:cNvSpPr/>
          <p:nvPr/>
        </p:nvSpPr>
        <p:spPr>
          <a:xfrm>
            <a:off x="7937500" y="2679700"/>
            <a:ext cx="336550" cy="44926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A</a:t>
            </a:r>
          </a:p>
        </p:txBody>
      </p:sp>
      <p:sp>
        <p:nvSpPr>
          <p:cNvPr id="15382" name="Tekstvak 23"/>
          <p:cNvSpPr txBox="1">
            <a:spLocks noChangeArrowheads="1"/>
          </p:cNvSpPr>
          <p:nvPr/>
        </p:nvSpPr>
        <p:spPr bwMode="auto">
          <a:xfrm>
            <a:off x="395288" y="1557338"/>
            <a:ext cx="831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800">
                <a:latin typeface="Candara" pitchFamily="34" charset="0"/>
              </a:rPr>
              <a:t>Dus:</a:t>
            </a:r>
          </a:p>
        </p:txBody>
      </p:sp>
      <p:sp>
        <p:nvSpPr>
          <p:cNvPr id="25" name="Tekstvak 24"/>
          <p:cNvSpPr txBox="1">
            <a:spLocks noChangeArrowheads="1"/>
          </p:cNvSpPr>
          <p:nvPr/>
        </p:nvSpPr>
        <p:spPr bwMode="auto">
          <a:xfrm>
            <a:off x="395288" y="1984375"/>
            <a:ext cx="280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400">
                <a:latin typeface="Candara" pitchFamily="34" charset="0"/>
              </a:rPr>
              <a:t>Financieringstekort =</a:t>
            </a:r>
          </a:p>
        </p:txBody>
      </p:sp>
      <p:sp>
        <p:nvSpPr>
          <p:cNvPr id="26" name="Tekstvak 25"/>
          <p:cNvSpPr txBox="1">
            <a:spLocks noChangeArrowheads="1"/>
          </p:cNvSpPr>
          <p:nvPr/>
        </p:nvSpPr>
        <p:spPr bwMode="auto">
          <a:xfrm>
            <a:off x="1403350" y="2400300"/>
            <a:ext cx="225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400">
                <a:latin typeface="Candara" pitchFamily="34" charset="0"/>
              </a:rPr>
              <a:t>begrotingstekort</a:t>
            </a:r>
            <a:endParaRPr lang="nl-NL" altLang="nl-NL">
              <a:latin typeface="Candara" pitchFamily="34" charset="0"/>
            </a:endParaRPr>
          </a:p>
        </p:txBody>
      </p:sp>
      <p:sp>
        <p:nvSpPr>
          <p:cNvPr id="27" name="Tekstvak 26"/>
          <p:cNvSpPr txBox="1">
            <a:spLocks noChangeArrowheads="1"/>
          </p:cNvSpPr>
          <p:nvPr/>
        </p:nvSpPr>
        <p:spPr bwMode="auto">
          <a:xfrm>
            <a:off x="3635375" y="2276475"/>
            <a:ext cx="2041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3200">
                <a:latin typeface="Candara" pitchFamily="34" charset="0"/>
              </a:rPr>
              <a:t> -</a:t>
            </a:r>
            <a:r>
              <a:rPr lang="nl-NL" altLang="nl-NL" sz="2400">
                <a:latin typeface="Candara" pitchFamily="34" charset="0"/>
              </a:rPr>
              <a:t>   aflossingen</a:t>
            </a:r>
            <a:endParaRPr lang="nl-NL" altLang="nl-NL">
              <a:latin typeface="Candara" pitchFamily="34" charset="0"/>
            </a:endParaRPr>
          </a:p>
        </p:txBody>
      </p:sp>
      <p:sp>
        <p:nvSpPr>
          <p:cNvPr id="28" name="Tekstvak 27"/>
          <p:cNvSpPr txBox="1">
            <a:spLocks noChangeArrowheads="1"/>
          </p:cNvSpPr>
          <p:nvPr/>
        </p:nvSpPr>
        <p:spPr bwMode="auto">
          <a:xfrm>
            <a:off x="395288" y="3121025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800">
                <a:latin typeface="Candara" pitchFamily="34" charset="0"/>
              </a:rPr>
              <a:t>Maar vooral:</a:t>
            </a:r>
          </a:p>
        </p:txBody>
      </p:sp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395288" y="3614738"/>
            <a:ext cx="280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400">
                <a:latin typeface="Candara" pitchFamily="34" charset="0"/>
              </a:rPr>
              <a:t>Financieringstekort =</a:t>
            </a:r>
          </a:p>
        </p:txBody>
      </p:sp>
      <p:sp>
        <p:nvSpPr>
          <p:cNvPr id="30" name="Tekstvak 29"/>
          <p:cNvSpPr txBox="1">
            <a:spLocks noChangeArrowheads="1"/>
          </p:cNvSpPr>
          <p:nvPr/>
        </p:nvSpPr>
        <p:spPr bwMode="auto">
          <a:xfrm>
            <a:off x="566738" y="4048125"/>
            <a:ext cx="5589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400">
                <a:latin typeface="Candara" pitchFamily="34" charset="0"/>
              </a:rPr>
              <a:t>bedrag waarmee de staatsschuld toeneemt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188640"/>
            <a:ext cx="396044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Een samenleving zonder overheid is overgeleverd aan het recht van de sterkste.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11560" y="1268760"/>
            <a:ext cx="3960440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Zonder overheid geen minimumloon, geen wet op de kinderarbeid, geen sociale voorzieningen, geen bescherming van materieel en geestelijk eigendom en geen onderwijs.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11560" y="4581128"/>
            <a:ext cx="3960440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De overheid moet aan </a:t>
            </a:r>
            <a:r>
              <a:rPr lang="nl-NL" b="1" i="1" dirty="0"/>
              <a:t>zelfbinding</a:t>
            </a:r>
            <a:r>
              <a:rPr lang="nl-NL" dirty="0"/>
              <a:t> doen. Zij moet </a:t>
            </a:r>
          </a:p>
          <a:p>
            <a:pPr marL="342900" indent="-342900">
              <a:buAutoNum type="arabicPeriod"/>
            </a:pPr>
            <a:r>
              <a:rPr lang="nl-NL" dirty="0"/>
              <a:t>private eigendom (o.a. geld) beschermen en niet afpakken, </a:t>
            </a:r>
          </a:p>
          <a:p>
            <a:pPr marL="342900" indent="-342900">
              <a:buAutoNum type="arabicPeriod"/>
            </a:pPr>
            <a:r>
              <a:rPr lang="nl-NL" dirty="0"/>
              <a:t>de privacy garanderen, </a:t>
            </a:r>
          </a:p>
          <a:p>
            <a:pPr marL="342900" indent="-342900">
              <a:buAutoNum type="arabicPeriod"/>
            </a:pPr>
            <a:r>
              <a:rPr lang="nl-NL" dirty="0"/>
              <a:t>het geweldsmonopolie verantwoord hanteren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1560" y="2924944"/>
            <a:ext cx="3960440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Acceptatie van de overheid hangt</a:t>
            </a:r>
          </a:p>
          <a:p>
            <a:r>
              <a:rPr lang="nl-NL" dirty="0"/>
              <a:t>in grote mate af van haar </a:t>
            </a:r>
            <a:r>
              <a:rPr lang="nl-NL" b="1" dirty="0"/>
              <a:t>democratische legitimering</a:t>
            </a:r>
            <a:r>
              <a:rPr lang="nl-NL" dirty="0"/>
              <a:t> en het  </a:t>
            </a:r>
            <a:r>
              <a:rPr lang="nl-NL" b="1" dirty="0"/>
              <a:t>vertrouwen </a:t>
            </a:r>
            <a:r>
              <a:rPr lang="nl-NL" dirty="0"/>
              <a:t>in haar (niet corrupt zijn) (NL en EU raken dat kwijt)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98" y="260648"/>
            <a:ext cx="1485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62" y="2345689"/>
            <a:ext cx="3983310" cy="223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836220" y="4725144"/>
            <a:ext cx="4055318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Het doel van deze </a:t>
            </a:r>
            <a:r>
              <a:rPr lang="nl-NL" b="1" dirty="0"/>
              <a:t>zelfbinding is </a:t>
            </a:r>
            <a:r>
              <a:rPr lang="nl-NL" dirty="0"/>
              <a:t>het bereiken van een hoger gezamenlijk rendement en – ook niet onbelangrijk – het hebben van een stabiele op continuïteit (voortbestaan) gerichte samenwerking.</a:t>
            </a:r>
          </a:p>
        </p:txBody>
      </p:sp>
    </p:spTree>
    <p:extLst>
      <p:ext uri="{BB962C8B-B14F-4D97-AF65-F5344CB8AC3E}">
        <p14:creationId xmlns:p14="http://schemas.microsoft.com/office/powerpoint/2010/main" val="24873299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F61442A-23B0-414A-BA16-386020C71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60848"/>
            <a:ext cx="7704856" cy="41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50303"/>
      </p:ext>
    </p:extLst>
  </p:cSld>
  <p:clrMapOvr>
    <a:masterClrMapping/>
  </p:clrMapOvr>
  <p:transition spd="slow"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BD3478D-1EF8-C84D-8AD4-B349CBF84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" y="1412776"/>
            <a:ext cx="902063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33374"/>
      </p:ext>
    </p:extLst>
  </p:cSld>
  <p:clrMapOvr>
    <a:masterClrMapping/>
  </p:clrMapOvr>
  <p:transition spd="slow"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AD454E3-6A31-514F-A565-C69A630AE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02"/>
            <a:ext cx="9157538" cy="64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1942"/>
      </p:ext>
    </p:extLst>
  </p:cSld>
  <p:clrMapOvr>
    <a:masterClrMapping/>
  </p:clrMapOvr>
  <p:transition spd="slow"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3240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nl-NL" altLang="nl-NL" dirty="0"/>
              <a:t>Rente komt (kwam) tot stand door </a:t>
            </a:r>
            <a:r>
              <a:rPr lang="nl-NL" altLang="nl-NL" b="1" dirty="0"/>
              <a:t>vraag</a:t>
            </a:r>
            <a:r>
              <a:rPr lang="nl-NL" altLang="nl-NL" dirty="0"/>
              <a:t> en </a:t>
            </a:r>
            <a:r>
              <a:rPr lang="nl-NL" altLang="nl-NL" b="1" dirty="0"/>
              <a:t>aanbod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nl-NL" altLang="nl-NL" dirty="0"/>
              <a:t>Overheid moet als gevolg van grotere schuld</a:t>
            </a:r>
            <a:br>
              <a:rPr lang="nl-NL" altLang="nl-NL" dirty="0"/>
            </a:br>
            <a:r>
              <a:rPr lang="nl-NL" altLang="nl-NL" dirty="0"/>
              <a:t>meer lenen = extra vraag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nl-NL" altLang="nl-NL" dirty="0"/>
              <a:t>Rente stijging:</a:t>
            </a:r>
            <a:br>
              <a:rPr lang="nl-NL" altLang="nl-NL" dirty="0"/>
            </a:br>
            <a:r>
              <a:rPr lang="nl-NL" altLang="nl-NL" dirty="0" err="1"/>
              <a:t>crowding</a:t>
            </a:r>
            <a:r>
              <a:rPr lang="nl-NL" altLang="nl-NL" dirty="0"/>
              <a:t> out = van de markt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nl-NL" altLang="nl-NL" dirty="0"/>
              <a:t>Drukken van gezinnen en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nl-NL" altLang="nl-NL" dirty="0"/>
              <a:t>bedrijven</a:t>
            </a:r>
          </a:p>
        </p:txBody>
      </p:sp>
      <p:sp>
        <p:nvSpPr>
          <p:cNvPr id="174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Hoogte van de rente</a:t>
            </a:r>
          </a:p>
        </p:txBody>
      </p:sp>
      <p:grpSp>
        <p:nvGrpSpPr>
          <p:cNvPr id="17412" name="Groep 5"/>
          <p:cNvGrpSpPr>
            <a:grpSpLocks/>
          </p:cNvGrpSpPr>
          <p:nvPr/>
        </p:nvGrpSpPr>
        <p:grpSpPr bwMode="auto">
          <a:xfrm>
            <a:off x="4573588" y="2128838"/>
            <a:ext cx="4392612" cy="4321175"/>
            <a:chOff x="1691680" y="548680"/>
            <a:chExt cx="4392488" cy="4320480"/>
          </a:xfrm>
        </p:grpSpPr>
        <p:cxnSp>
          <p:nvCxnSpPr>
            <p:cNvPr id="7" name="Rechte verbindingslijn 6"/>
            <p:cNvCxnSpPr/>
            <p:nvPr/>
          </p:nvCxnSpPr>
          <p:spPr>
            <a:xfrm>
              <a:off x="1691680" y="548680"/>
              <a:ext cx="0" cy="43204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1691680" y="4869160"/>
              <a:ext cx="439248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3" name="Tekstvak 8"/>
          <p:cNvSpPr txBox="1">
            <a:spLocks noChangeArrowheads="1"/>
          </p:cNvSpPr>
          <p:nvPr/>
        </p:nvSpPr>
        <p:spPr bwMode="auto">
          <a:xfrm>
            <a:off x="3883025" y="2273300"/>
            <a:ext cx="687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rente</a:t>
            </a:r>
          </a:p>
        </p:txBody>
      </p:sp>
      <p:sp>
        <p:nvSpPr>
          <p:cNvPr id="17414" name="Tekstvak 9"/>
          <p:cNvSpPr txBox="1">
            <a:spLocks noChangeArrowheads="1"/>
          </p:cNvSpPr>
          <p:nvPr/>
        </p:nvSpPr>
        <p:spPr bwMode="auto">
          <a:xfrm>
            <a:off x="7265988" y="6516688"/>
            <a:ext cx="173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geldhoeveelheid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5221288" y="2457450"/>
            <a:ext cx="3097212" cy="3487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6" name="Tekstvak 11"/>
          <p:cNvSpPr txBox="1">
            <a:spLocks noChangeArrowheads="1"/>
          </p:cNvSpPr>
          <p:nvPr/>
        </p:nvSpPr>
        <p:spPr bwMode="auto">
          <a:xfrm>
            <a:off x="4886325" y="2370138"/>
            <a:ext cx="407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Q</a:t>
            </a:r>
            <a:r>
              <a:rPr lang="nl-NL" altLang="nl-NL" baseline="-25000">
                <a:latin typeface="Candara" pitchFamily="34" charset="0"/>
              </a:rPr>
              <a:t>v</a:t>
            </a:r>
          </a:p>
        </p:txBody>
      </p:sp>
      <p:cxnSp>
        <p:nvCxnSpPr>
          <p:cNvPr id="13" name="Rechte verbindingslijn 12"/>
          <p:cNvCxnSpPr/>
          <p:nvPr/>
        </p:nvCxnSpPr>
        <p:spPr>
          <a:xfrm flipH="1">
            <a:off x="6732588" y="2840038"/>
            <a:ext cx="935037" cy="330993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418" name="Tekstvak 13"/>
          <p:cNvSpPr txBox="1">
            <a:spLocks noChangeArrowheads="1"/>
          </p:cNvSpPr>
          <p:nvPr/>
        </p:nvSpPr>
        <p:spPr bwMode="auto">
          <a:xfrm>
            <a:off x="7705725" y="2906713"/>
            <a:ext cx="414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Q</a:t>
            </a:r>
            <a:r>
              <a:rPr lang="nl-NL" altLang="nl-NL" baseline="-25000">
                <a:latin typeface="Candara" pitchFamily="34" charset="0"/>
              </a:rPr>
              <a:t>a</a:t>
            </a: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6443663" y="2195513"/>
            <a:ext cx="46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Q’</a:t>
            </a:r>
            <a:r>
              <a:rPr lang="nl-NL" altLang="nl-NL" baseline="-25000">
                <a:latin typeface="Candara" pitchFamily="34" charset="0"/>
              </a:rPr>
              <a:t>v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7364413" y="4724400"/>
            <a:ext cx="6842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5722938" y="2798763"/>
            <a:ext cx="6842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H="1">
            <a:off x="4643438" y="4681538"/>
            <a:ext cx="2449512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423" name="Tekstvak 19"/>
          <p:cNvSpPr txBox="1">
            <a:spLocks noChangeArrowheads="1"/>
          </p:cNvSpPr>
          <p:nvPr/>
        </p:nvSpPr>
        <p:spPr bwMode="auto">
          <a:xfrm>
            <a:off x="4143375" y="4508500"/>
            <a:ext cx="38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R</a:t>
            </a:r>
            <a:r>
              <a:rPr lang="nl-NL" altLang="nl-NL" baseline="-25000">
                <a:latin typeface="Candara" pitchFamily="34" charset="0"/>
              </a:rPr>
              <a:t>0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4143375" y="3549650"/>
            <a:ext cx="38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>
                <a:latin typeface="Candara" pitchFamily="34" charset="0"/>
              </a:rPr>
              <a:t>R</a:t>
            </a:r>
            <a:r>
              <a:rPr lang="nl-NL" altLang="nl-NL" baseline="-25000">
                <a:latin typeface="Candara" pitchFamily="34" charset="0"/>
              </a:rPr>
              <a:t>1</a:t>
            </a:r>
          </a:p>
        </p:txBody>
      </p:sp>
      <p:cxnSp>
        <p:nvCxnSpPr>
          <p:cNvPr id="22" name="Rechte verbindingslijn 21"/>
          <p:cNvCxnSpPr/>
          <p:nvPr/>
        </p:nvCxnSpPr>
        <p:spPr>
          <a:xfrm flipH="1">
            <a:off x="4654550" y="3684588"/>
            <a:ext cx="2724150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340225" y="3971925"/>
            <a:ext cx="0" cy="60007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5219700" y="2449513"/>
            <a:ext cx="3097213" cy="34877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6185E-6 L 0.12223 -0.00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00" y="-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1285875"/>
            <a:ext cx="8229600" cy="514350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nl-NL" altLang="nl-NL" sz="2800"/>
              <a:t>Vraagkant:</a:t>
            </a:r>
          </a:p>
          <a:p>
            <a:pPr marL="0" indent="0" eaLnBrk="1" hangingPunct="1">
              <a:buFontTx/>
              <a:buChar char="•"/>
            </a:pPr>
            <a:r>
              <a:rPr lang="nl-NL" altLang="nl-NL"/>
              <a:t>omvang van het begrotings- </a:t>
            </a:r>
          </a:p>
          <a:p>
            <a:pPr marL="0" indent="0" eaLnBrk="1" hangingPunct="1">
              <a:buFontTx/>
              <a:buNone/>
            </a:pPr>
            <a:r>
              <a:rPr lang="nl-NL" altLang="nl-NL"/>
              <a:t>   en financieringstekort</a:t>
            </a:r>
          </a:p>
          <a:p>
            <a:pPr marL="457200" lvl="1" indent="0" eaLnBrk="1" hangingPunct="1">
              <a:buFont typeface="Symbol" pitchFamily="18" charset="2"/>
              <a:buNone/>
            </a:pPr>
            <a:endParaRPr lang="nl-NL" altLang="nl-NL"/>
          </a:p>
          <a:p>
            <a:pPr marL="0" indent="0" eaLnBrk="1" hangingPunct="1">
              <a:buFont typeface="Symbol" pitchFamily="18" charset="2"/>
              <a:buNone/>
            </a:pPr>
            <a:r>
              <a:rPr lang="nl-NL" altLang="nl-NL" sz="2800"/>
              <a:t>Aanbodkant:</a:t>
            </a:r>
          </a:p>
          <a:p>
            <a:pPr marL="0" indent="0" eaLnBrk="1" hangingPunct="1">
              <a:buFont typeface="Courier New" pitchFamily="49" charset="0"/>
              <a:buNone/>
            </a:pPr>
            <a:r>
              <a:rPr lang="nl-NL" altLang="nl-NL"/>
              <a:t>( vertrouwen in terugbetaling</a:t>
            </a:r>
          </a:p>
          <a:p>
            <a:pPr marL="457200" lvl="1" indent="0" eaLnBrk="1" hangingPunct="1">
              <a:buFont typeface="Wingdings" pitchFamily="2" charset="2"/>
              <a:buChar char="ü"/>
            </a:pPr>
            <a:r>
              <a:rPr lang="nl-NL" altLang="nl-NL" sz="2000"/>
              <a:t>hoogte van de staatsschuld in </a:t>
            </a:r>
            <a:br>
              <a:rPr lang="nl-NL" altLang="nl-NL" sz="2000"/>
            </a:br>
            <a:r>
              <a:rPr lang="nl-NL" altLang="nl-NL" sz="2000"/>
              <a:t>verhouding tot nationaal inkomen</a:t>
            </a:r>
          </a:p>
          <a:p>
            <a:pPr marL="457200" lvl="1" indent="0" eaLnBrk="1" hangingPunct="1">
              <a:buFont typeface="Wingdings" pitchFamily="2" charset="2"/>
              <a:buChar char="ü"/>
            </a:pPr>
            <a:r>
              <a:rPr lang="nl-NL" altLang="nl-NL" sz="2000"/>
              <a:t>politieke stabiliteit en daadkracht</a:t>
            </a:r>
          </a:p>
          <a:p>
            <a:pPr marL="0" indent="0" eaLnBrk="1" hangingPunct="1">
              <a:buFont typeface="Courier New" pitchFamily="49" charset="0"/>
              <a:buChar char="o"/>
            </a:pPr>
            <a:r>
              <a:rPr lang="nl-NL" altLang="nl-NL"/>
              <a:t>credit-rating</a:t>
            </a:r>
          </a:p>
        </p:txBody>
      </p:sp>
      <p:sp>
        <p:nvSpPr>
          <p:cNvPr id="184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Invloeden op vraag en aanbod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268413"/>
            <a:ext cx="4029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5359400"/>
            <a:ext cx="2533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6250"/>
            <a:ext cx="5129213" cy="62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sz="2800" dirty="0"/>
              <a:t>Rentelasten en aflossingen verdringen andere belangrijke uitgaven van de begroting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nl-NL" sz="28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sz="2800" dirty="0"/>
              <a:t>Door opwaartse druk op de rente verdringt de overheid particuliere investeerders van de kapitaalmarkt (</a:t>
            </a:r>
            <a:r>
              <a:rPr lang="nl-NL" sz="2800" dirty="0" err="1"/>
              <a:t>crowding</a:t>
            </a:r>
            <a:r>
              <a:rPr lang="nl-NL" sz="2800" dirty="0"/>
              <a:t> out)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nl-NL" sz="28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sz="2800" dirty="0"/>
              <a:t>Lenen verschuift de last naar toekomstige generaties</a:t>
            </a:r>
          </a:p>
        </p:txBody>
      </p:sp>
      <p:sp>
        <p:nvSpPr>
          <p:cNvPr id="2150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Nadelen staatsschuld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503488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nl-NL" altLang="nl-NL"/>
              <a:t>De overheid heeft vooral van Nederlandse partijen geleend. Bijvoorbeeld van pensioenfondsen. Die daardoor een (relatief) veilige belegging hebben.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nl-NL" altLang="nl-NL"/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nl-NL" altLang="nl-NL"/>
              <a:t>‘We’ hebben dus vooral van onszelf geleend.</a:t>
            </a:r>
          </a:p>
        </p:txBody>
      </p:sp>
      <p:sp>
        <p:nvSpPr>
          <p:cNvPr id="225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Relativeringen – 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18478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138613"/>
            <a:ext cx="1579563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144963"/>
            <a:ext cx="144145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kromde verbindingslijn 4"/>
          <p:cNvCxnSpPr>
            <a:stCxn id="7170" idx="2"/>
            <a:endCxn id="7172" idx="2"/>
          </p:cNvCxnSpPr>
          <p:nvPr/>
        </p:nvCxnSpPr>
        <p:spPr>
          <a:xfrm rot="5400000" flipH="1" flipV="1">
            <a:off x="4614452" y="2293708"/>
            <a:ext cx="118213" cy="6997682"/>
          </a:xfrm>
          <a:prstGeom prst="curvedConnector3">
            <a:avLst>
              <a:gd name="adj1" fmla="val -598558"/>
            </a:avLst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>
            <a:stCxn id="7172" idx="1"/>
            <a:endCxn id="7171" idx="3"/>
          </p:cNvCxnSpPr>
          <p:nvPr/>
        </p:nvCxnSpPr>
        <p:spPr>
          <a:xfrm flipH="1" flipV="1">
            <a:off x="5431532" y="4928457"/>
            <a:ext cx="2020788" cy="1087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1979712" y="4925219"/>
            <a:ext cx="1754004" cy="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4011613" y="6224588"/>
            <a:ext cx="11509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>
                <a:latin typeface="Candara" pitchFamily="34" charset="0"/>
              </a:rPr>
              <a:t>belasting</a:t>
            </a:r>
            <a:endParaRPr lang="nl-NL" altLang="nl-NL" b="1">
              <a:latin typeface="Candara" pitchFamily="34" charset="0"/>
            </a:endParaRP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5667908" y="4585392"/>
            <a:ext cx="13681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 dirty="0">
                <a:latin typeface="Candara" pitchFamily="34" charset="0"/>
              </a:rPr>
              <a:t>Rente en aflossing</a:t>
            </a:r>
            <a:endParaRPr lang="nl-NL" altLang="nl-NL" b="1" dirty="0">
              <a:latin typeface="Candara" pitchFamily="34" charset="0"/>
            </a:endParaRPr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2484438" y="4941888"/>
            <a:ext cx="1160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>
                <a:latin typeface="Candara" pitchFamily="34" charset="0"/>
              </a:rPr>
              <a:t>pensioen</a:t>
            </a:r>
            <a:endParaRPr lang="nl-NL" altLang="nl-NL" b="1">
              <a:latin typeface="Candara" pitchFamily="34" charset="0"/>
            </a:endParaRPr>
          </a:p>
        </p:txBody>
      </p:sp>
      <p:sp>
        <p:nvSpPr>
          <p:cNvPr id="6" name="Gekromde PIJL-OMHOOG 5"/>
          <p:cNvSpPr/>
          <p:nvPr/>
        </p:nvSpPr>
        <p:spPr>
          <a:xfrm>
            <a:off x="5162550" y="5734050"/>
            <a:ext cx="2289770" cy="4312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Tekstvak 17"/>
          <p:cNvSpPr txBox="1">
            <a:spLocks noChangeArrowheads="1"/>
          </p:cNvSpPr>
          <p:nvPr/>
        </p:nvSpPr>
        <p:spPr bwMode="auto">
          <a:xfrm>
            <a:off x="5827712" y="5697538"/>
            <a:ext cx="1048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NL" sz="2000" b="1" dirty="0">
                <a:latin typeface="Candara" pitchFamily="34" charset="0"/>
              </a:rPr>
              <a:t>Lening</a:t>
            </a:r>
            <a:endParaRPr lang="nl-NL" altLang="nl-NL" b="1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6" grpId="0"/>
      <p:bldP spid="17" grpId="0"/>
      <p:bldP spid="6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120650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nl-NL" altLang="nl-NL" dirty="0"/>
              <a:t>Het gaat erom dat de schuld in verhouding tot je inkomen niet te groot wordt: de </a:t>
            </a:r>
            <a:r>
              <a:rPr lang="nl-NL" altLang="nl-NL" b="1" dirty="0"/>
              <a:t>staatsschuldquote</a:t>
            </a:r>
            <a:endParaRPr lang="nl-NL" altLang="nl-NL" dirty="0"/>
          </a:p>
          <a:p>
            <a:pPr marL="0" indent="0" eaLnBrk="1" hangingPunct="1">
              <a:buFont typeface="Symbol" pitchFamily="18" charset="2"/>
              <a:buNone/>
            </a:pPr>
            <a:endParaRPr lang="nl-NL" altLang="nl-NL" dirty="0"/>
          </a:p>
          <a:p>
            <a:pPr marL="0" indent="0" eaLnBrk="1" hangingPunct="1">
              <a:buFont typeface="Symbol" pitchFamily="18" charset="2"/>
              <a:buNone/>
            </a:pPr>
            <a:endParaRPr lang="nl-NL" altLang="nl-NL" dirty="0"/>
          </a:p>
        </p:txBody>
      </p:sp>
      <p:sp>
        <p:nvSpPr>
          <p:cNvPr id="23555" name="Titel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98475"/>
          </a:xfrm>
        </p:spPr>
        <p:txBody>
          <a:bodyPr/>
          <a:lstStyle/>
          <a:p>
            <a:pPr eaLnBrk="1" hangingPunct="1"/>
            <a:r>
              <a:rPr lang="nl-NL" altLang="nl-NL" sz="3200"/>
              <a:t>Relativering – 2</a:t>
            </a:r>
          </a:p>
        </p:txBody>
      </p:sp>
      <p:grpSp>
        <p:nvGrpSpPr>
          <p:cNvPr id="7" name="Groep 6"/>
          <p:cNvGrpSpPr>
            <a:grpSpLocks/>
          </p:cNvGrpSpPr>
          <p:nvPr/>
        </p:nvGrpSpPr>
        <p:grpSpPr bwMode="auto">
          <a:xfrm>
            <a:off x="684213" y="1917700"/>
            <a:ext cx="6551612" cy="831850"/>
            <a:chOff x="467544" y="2655372"/>
            <a:chExt cx="6552728" cy="832246"/>
          </a:xfrm>
        </p:grpSpPr>
        <p:sp>
          <p:nvSpPr>
            <p:cNvPr id="23558" name="Tijdelijke aanduiding voor inhoud 2"/>
            <p:cNvSpPr txBox="1">
              <a:spLocks/>
            </p:cNvSpPr>
            <p:nvPr/>
          </p:nvSpPr>
          <p:spPr bwMode="auto">
            <a:xfrm>
              <a:off x="467544" y="2798028"/>
              <a:ext cx="6552728" cy="48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nl-NL" altLang="nl-NL" sz="2400" b="1"/>
                <a:t>Staatsschuldquote </a:t>
              </a:r>
              <a:r>
                <a:rPr lang="nl-NL" altLang="nl-NL" sz="2400"/>
                <a:t>=		      x 100%</a:t>
              </a:r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/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/>
            </a:p>
          </p:txBody>
        </p:sp>
        <p:sp>
          <p:nvSpPr>
            <p:cNvPr id="23559" name="Tijdelijke aanduiding voor inhoud 2"/>
            <p:cNvSpPr txBox="1">
              <a:spLocks/>
            </p:cNvSpPr>
            <p:nvPr/>
          </p:nvSpPr>
          <p:spPr bwMode="auto">
            <a:xfrm>
              <a:off x="3635896" y="2655372"/>
              <a:ext cx="1944216" cy="48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nl-NL" altLang="nl-NL" sz="2400" u="sng"/>
                <a:t>staatsschuld</a:t>
              </a:r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/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/>
            </a:p>
          </p:txBody>
        </p:sp>
        <p:sp>
          <p:nvSpPr>
            <p:cNvPr id="23560" name="Tijdelijke aanduiding voor inhoud 2"/>
            <p:cNvSpPr txBox="1">
              <a:spLocks/>
            </p:cNvSpPr>
            <p:nvPr/>
          </p:nvSpPr>
          <p:spPr bwMode="auto">
            <a:xfrm>
              <a:off x="3635896" y="3000662"/>
              <a:ext cx="1944216" cy="48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nl-NL" altLang="nl-NL" sz="2400"/>
                <a:t>BBP</a:t>
              </a:r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/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nl-NL" altLang="nl-NL" sz="2400"/>
            </a:p>
          </p:txBody>
        </p:sp>
      </p:grpSp>
      <p:pic>
        <p:nvPicPr>
          <p:cNvPr id="23562" name="Picture 10" descr="https://zoek.officielebekendmakingen.nl/kst-33000-33-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62" y="2749550"/>
            <a:ext cx="5962333" cy="39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63468"/>
              </p:ext>
            </p:extLst>
          </p:nvPr>
        </p:nvGraphicFramePr>
        <p:xfrm>
          <a:off x="1524000" y="13970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/>
                        <a:t>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/>
                        <a:t>337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BBP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/>
                        <a:t>SSQ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49,3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53,4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54,8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475656" y="414908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Alle bedragen in miljarden euro’s</a:t>
            </a:r>
          </a:p>
        </p:txBody>
      </p:sp>
      <p:pic>
        <p:nvPicPr>
          <p:cNvPr id="6" name="Afbeelding 5" descr="Schermafbeelding 2017-05-08 om 09.1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53136"/>
            <a:ext cx="6413500" cy="7112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259632" y="332656"/>
            <a:ext cx="684076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Berekeningen met de staatsschuldquote formule</a:t>
            </a:r>
          </a:p>
        </p:txBody>
      </p:sp>
    </p:spTree>
    <p:extLst>
      <p:ext uri="{BB962C8B-B14F-4D97-AF65-F5344CB8AC3E}">
        <p14:creationId xmlns:p14="http://schemas.microsoft.com/office/powerpoint/2010/main" val="3992974767"/>
      </p:ext>
    </p:extLst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115616" y="338139"/>
            <a:ext cx="6984776" cy="5705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nl-NL" alt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Overheid of Collectieve sector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211960" y="1340768"/>
            <a:ext cx="151216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Overheid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372200" y="2409034"/>
            <a:ext cx="230425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Sociale zekerheid</a:t>
            </a:r>
          </a:p>
          <a:p>
            <a:r>
              <a:rPr lang="nl-NL" dirty="0"/>
              <a:t>(uitkeringen)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415866" y="2424546"/>
            <a:ext cx="230425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Lagere overheden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497252" y="4005064"/>
            <a:ext cx="20270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Waterschappen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3882113" y="4000664"/>
            <a:ext cx="137176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Provincies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2102768" y="4005064"/>
            <a:ext cx="151216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Gemeenten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827584" y="2404634"/>
            <a:ext cx="201622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Centrale overheid</a:t>
            </a:r>
          </a:p>
          <a:p>
            <a:r>
              <a:rPr lang="nl-NL" dirty="0"/>
              <a:t>Rijksoverheid</a:t>
            </a:r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1763688" y="1988840"/>
            <a:ext cx="5760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2580928" y="3573016"/>
            <a:ext cx="40072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>
            <a:off x="2267744" y="198884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4860032" y="1988840"/>
            <a:ext cx="0" cy="415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1763688" y="1988840"/>
            <a:ext cx="0" cy="415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7524328" y="2008752"/>
            <a:ext cx="0" cy="415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>
            <a:off x="2592735" y="3540903"/>
            <a:ext cx="0" cy="415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468073" y="3573016"/>
            <a:ext cx="0" cy="415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6580981" y="3561420"/>
            <a:ext cx="0" cy="415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 flipH="1" flipV="1">
            <a:off x="4465791" y="2793878"/>
            <a:ext cx="2282" cy="767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 flipH="1" flipV="1">
            <a:off x="4855654" y="1710100"/>
            <a:ext cx="4378" cy="2986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9277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071688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nl-NL" altLang="nl-NL" sz="2800"/>
              <a:t>Wanneer de overheid leent voor investeringen ligt niet alleen de last (rente betalen) in de toekomst, maar ook het nut.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nl-NL" altLang="nl-NL" sz="2800"/>
              <a:t>In dat geval geldt: de gebruiker betaalt.</a:t>
            </a:r>
          </a:p>
        </p:txBody>
      </p:sp>
      <p:sp>
        <p:nvSpPr>
          <p:cNvPr id="245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Relativering – 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500438"/>
            <a:ext cx="36258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067175" y="3482975"/>
            <a:ext cx="4969321" cy="31146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800" dirty="0"/>
              <a:t>De overheid leent miljoenen voor de aanleg van deze waterkering.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800" dirty="0"/>
              <a:t>Gedurende 30 jaar betalen burgers via de belasting rente over die lening.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2800" dirty="0"/>
              <a:t>De burgers die in de toekomst de rente betalen worden ook beschermd door deze waterkering.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340768"/>
            <a:ext cx="7408862" cy="1800200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nl-NL" altLang="nl-NL" dirty="0"/>
              <a:t>Wanneer herfinanciering van oude schulden niet meer mogelijk is, moeten overheden opeens een sluitende begroting maken.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nl-NL" altLang="nl-NL" dirty="0"/>
              <a:t>Dat betekent: heel fors bezuinigen!</a:t>
            </a:r>
          </a:p>
        </p:txBody>
      </p:sp>
      <p:sp>
        <p:nvSpPr>
          <p:cNvPr id="25603" name="Titel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714598"/>
          </a:xfrm>
        </p:spPr>
        <p:txBody>
          <a:bodyPr/>
          <a:lstStyle/>
          <a:p>
            <a:pPr eaLnBrk="1" hangingPunct="1"/>
            <a:r>
              <a:rPr lang="nl-NL" altLang="nl-NL" dirty="0"/>
              <a:t>Wanneer gaat het mis?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4941888"/>
            <a:ext cx="23939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5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324350"/>
            <a:ext cx="20478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81388"/>
            <a:ext cx="23812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75"/>
            <a:ext cx="4851400" cy="51435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sz="2800" dirty="0"/>
              <a:t>Directe belastingen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nl-NL" sz="2400" dirty="0"/>
              <a:t>inkomstenbelasting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nl-NL" sz="2400" dirty="0"/>
              <a:t>vennootschapsbelasting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sz="2800" dirty="0"/>
              <a:t>Indirecte belastingen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nl-NL" sz="2400" dirty="0"/>
              <a:t>Btw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nl-NL" sz="2400" dirty="0"/>
              <a:t>Accijnzen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sz="2800" dirty="0"/>
              <a:t>Premies sociale zekerheid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sz="2800" dirty="0"/>
              <a:t>Niet-belasting ontvangsten</a:t>
            </a:r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r>
              <a:rPr lang="nl-NL" sz="2000" dirty="0"/>
              <a:t>Aardgasbaten</a:t>
            </a:r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r>
              <a:rPr lang="nl-NL" sz="2000" dirty="0"/>
              <a:t>Boetes</a:t>
            </a:r>
          </a:p>
          <a:p>
            <a:pPr marL="577533" lvl="1" indent="-274320" eaLnBrk="1" fontAlgn="auto" hangingPunct="1">
              <a:spcAft>
                <a:spcPts val="0"/>
              </a:spcAft>
              <a:defRPr/>
            </a:pPr>
            <a:r>
              <a:rPr lang="nl-NL" sz="2000" dirty="0"/>
              <a:t>sterreclame</a:t>
            </a:r>
          </a:p>
        </p:txBody>
      </p:sp>
      <p:sp>
        <p:nvSpPr>
          <p:cNvPr id="10243" name="Titel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4175695" cy="682625"/>
          </a:xfrm>
        </p:spPr>
        <p:txBody>
          <a:bodyPr/>
          <a:lstStyle/>
          <a:p>
            <a:pPr algn="l" eaLnBrk="1" hangingPunct="1"/>
            <a:r>
              <a:rPr lang="nl-NL" altLang="nl-NL" dirty="0"/>
              <a:t>	Inkomsten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54" y="620688"/>
            <a:ext cx="380365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85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75"/>
            <a:ext cx="4330700" cy="5143500"/>
          </a:xfrm>
        </p:spPr>
        <p:txBody>
          <a:bodyPr/>
          <a:lstStyle/>
          <a:p>
            <a:pPr eaLnBrk="1" hangingPunct="1"/>
            <a:r>
              <a:rPr lang="nl-NL" altLang="nl-NL" sz="2800" dirty="0"/>
              <a:t>Zorg</a:t>
            </a:r>
          </a:p>
          <a:p>
            <a:pPr eaLnBrk="1" hangingPunct="1"/>
            <a:r>
              <a:rPr lang="nl-NL" altLang="nl-NL" sz="2800" dirty="0"/>
              <a:t>Sociale Zekerheid</a:t>
            </a:r>
          </a:p>
          <a:p>
            <a:pPr eaLnBrk="1" hangingPunct="1"/>
            <a:r>
              <a:rPr lang="nl-NL" altLang="nl-NL" sz="2800" dirty="0"/>
              <a:t>Onderwijs</a:t>
            </a:r>
          </a:p>
          <a:p>
            <a:pPr eaLnBrk="1" hangingPunct="1"/>
            <a:r>
              <a:rPr lang="nl-NL" altLang="nl-NL" sz="2800" dirty="0"/>
              <a:t>Buitenlandse Zaken</a:t>
            </a:r>
          </a:p>
          <a:p>
            <a:pPr eaLnBrk="1" hangingPunct="1"/>
            <a:r>
              <a:rPr lang="nl-NL" altLang="nl-NL" sz="2800" dirty="0"/>
              <a:t>Infrastructuur</a:t>
            </a:r>
          </a:p>
          <a:p>
            <a:pPr eaLnBrk="1" hangingPunct="1"/>
            <a:r>
              <a:rPr lang="nl-NL" altLang="nl-NL" sz="2800" dirty="0"/>
              <a:t>Defensie</a:t>
            </a:r>
          </a:p>
          <a:p>
            <a:pPr eaLnBrk="1" hangingPunct="1"/>
            <a:r>
              <a:rPr lang="nl-NL" altLang="nl-NL" sz="2800" dirty="0"/>
              <a:t>……</a:t>
            </a:r>
          </a:p>
          <a:p>
            <a:pPr eaLnBrk="1" hangingPunct="1"/>
            <a:r>
              <a:rPr lang="nl-NL" altLang="nl-NL" sz="2800" dirty="0"/>
              <a:t>Rentelasten</a:t>
            </a:r>
          </a:p>
          <a:p>
            <a:pPr eaLnBrk="1" hangingPunct="1"/>
            <a:r>
              <a:rPr lang="nl-NL" altLang="nl-NL" sz="2800" dirty="0"/>
              <a:t>Aflossingen</a:t>
            </a:r>
          </a:p>
        </p:txBody>
      </p:sp>
      <p:sp>
        <p:nvSpPr>
          <p:cNvPr id="11267" name="Titel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858837"/>
          </a:xfrm>
        </p:spPr>
        <p:txBody>
          <a:bodyPr/>
          <a:lstStyle/>
          <a:p>
            <a:pPr algn="l" eaLnBrk="1" hangingPunct="1"/>
            <a:r>
              <a:rPr lang="nl-NL" altLang="nl-NL"/>
              <a:t>	Uitgaven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23938"/>
            <a:ext cx="4354513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7510463" y="1052513"/>
            <a:ext cx="1619250" cy="11096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493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7833F0E-17A8-134D-802D-06070FCA7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64"/>
            <a:ext cx="9144000" cy="6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279"/>
      </p:ext>
    </p:extLst>
  </p:cSld>
  <p:clrMapOvr>
    <a:masterClrMapping/>
  </p:clrMapOvr>
  <p:transition spd="slow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986"/>
            <a:ext cx="628937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300192" y="764704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Democratische</a:t>
            </a:r>
          </a:p>
          <a:p>
            <a:r>
              <a:rPr lang="nl-NL" sz="3200" dirty="0"/>
              <a:t>legitimering</a:t>
            </a:r>
          </a:p>
        </p:txBody>
      </p:sp>
    </p:spTree>
    <p:extLst>
      <p:ext uri="{BB962C8B-B14F-4D97-AF65-F5344CB8AC3E}">
        <p14:creationId xmlns:p14="http://schemas.microsoft.com/office/powerpoint/2010/main" val="1078867242"/>
      </p:ext>
    </p:extLst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9-03-31 om 15.5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41817" cy="55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58873"/>
      </p:ext>
    </p:extLst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F61E5DC-F1B4-A040-A933-B31F4B6E1B87}"/>
              </a:ext>
            </a:extLst>
          </p:cNvPr>
          <p:cNvSpPr/>
          <p:nvPr/>
        </p:nvSpPr>
        <p:spPr>
          <a:xfrm>
            <a:off x="0" y="620688"/>
            <a:ext cx="41410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222222"/>
                </a:solidFill>
                <a:latin typeface="Arial" panose="020B0604020202020204" pitchFamily="34" charset="0"/>
              </a:rPr>
              <a:t>Het Verdrag verving de door de </a:t>
            </a:r>
            <a:r>
              <a:rPr lang="nl-NL" sz="2400" dirty="0">
                <a:solidFill>
                  <a:srgbClr val="0B0080"/>
                </a:solidFill>
                <a:latin typeface="Arial" panose="020B0604020202020204" pitchFamily="34" charset="0"/>
                <a:hlinkClick r:id="rId2" tooltip="Frankrijk"/>
              </a:rPr>
              <a:t>Franse</a:t>
            </a:r>
            <a:r>
              <a:rPr lang="nl-NL" sz="2400" dirty="0">
                <a:solidFill>
                  <a:srgbClr val="222222"/>
                </a:solidFill>
                <a:latin typeface="Arial" panose="020B0604020202020204" pitchFamily="34" charset="0"/>
              </a:rPr>
              <a:t> en </a:t>
            </a:r>
            <a:r>
              <a:rPr lang="nl-NL" sz="2400" dirty="0">
                <a:solidFill>
                  <a:srgbClr val="0B0080"/>
                </a:solidFill>
                <a:latin typeface="Arial" panose="020B0604020202020204" pitchFamily="34" charset="0"/>
                <a:hlinkClick r:id="rId3" tooltip="Nederland"/>
              </a:rPr>
              <a:t>Nederlandse</a:t>
            </a:r>
            <a:r>
              <a:rPr lang="nl-NL" sz="2400" dirty="0">
                <a:solidFill>
                  <a:srgbClr val="222222"/>
                </a:solidFill>
                <a:latin typeface="Arial" panose="020B0604020202020204" pitchFamily="34" charset="0"/>
              </a:rPr>
              <a:t> kiezers in 2005 verworpen </a:t>
            </a:r>
            <a:r>
              <a:rPr lang="nl-NL" sz="2400" dirty="0">
                <a:solidFill>
                  <a:srgbClr val="0B0080"/>
                </a:solidFill>
                <a:latin typeface="Arial" panose="020B0604020202020204" pitchFamily="34" charset="0"/>
                <a:hlinkClick r:id="rId4" tooltip="Europese Grondwet"/>
              </a:rPr>
              <a:t>Europese Grondwet</a:t>
            </a:r>
            <a:r>
              <a:rPr lang="nl-NL" sz="2400" dirty="0">
                <a:solidFill>
                  <a:srgbClr val="222222"/>
                </a:solidFill>
                <a:latin typeface="Arial" panose="020B0604020202020204" pitchFamily="34" charset="0"/>
              </a:rPr>
              <a:t>, hoewel de verschillen vooral uiterlijk zijn.</a:t>
            </a:r>
            <a:r>
              <a:rPr lang="nl-NL" sz="2400" baseline="30000" dirty="0">
                <a:solidFill>
                  <a:srgbClr val="0B0080"/>
                </a:solidFill>
                <a:latin typeface="Arial" panose="020B0604020202020204" pitchFamily="34" charset="0"/>
                <a:hlinkClick r:id="rId5"/>
              </a:rPr>
              <a:t>[2]</a:t>
            </a:r>
            <a:r>
              <a:rPr lang="nl-NL" sz="2400" dirty="0">
                <a:solidFill>
                  <a:srgbClr val="222222"/>
                </a:solidFill>
                <a:latin typeface="Arial" panose="020B0604020202020204" pitchFamily="34" charset="0"/>
              </a:rPr>
              <a:t>Volgens de Britse denktank </a:t>
            </a:r>
            <a:r>
              <a:rPr lang="nl-NL" sz="2400" dirty="0">
                <a:solidFill>
                  <a:srgbClr val="0B0080"/>
                </a:solidFill>
                <a:latin typeface="Arial" panose="020B0604020202020204" pitchFamily="34" charset="0"/>
                <a:hlinkClick r:id="rId6" tooltip="Open Europe"/>
              </a:rPr>
              <a:t>Open Europe</a:t>
            </a:r>
            <a:r>
              <a:rPr lang="nl-NL" sz="2400" dirty="0">
                <a:solidFill>
                  <a:srgbClr val="222222"/>
                </a:solidFill>
                <a:latin typeface="Arial" panose="020B0604020202020204" pitchFamily="34" charset="0"/>
              </a:rPr>
              <a:t> zou 96% van de tekst gelijkaardig zijn. </a:t>
            </a:r>
            <a:r>
              <a:rPr lang="nl-NL" sz="2400" dirty="0">
                <a:solidFill>
                  <a:srgbClr val="0B0080"/>
                </a:solidFill>
                <a:latin typeface="Arial" panose="020B0604020202020204" pitchFamily="34" charset="0"/>
                <a:hlinkClick r:id="rId7" tooltip="Valéry Giscard d'Estaing"/>
              </a:rPr>
              <a:t>Valéry Giscard d'Estaing</a:t>
            </a:r>
            <a:r>
              <a:rPr lang="nl-NL" sz="2400" dirty="0">
                <a:solidFill>
                  <a:srgbClr val="222222"/>
                </a:solidFill>
                <a:latin typeface="Arial" panose="020B0604020202020204" pitchFamily="34" charset="0"/>
              </a:rPr>
              <a:t> noemde de wijzigingen 'cosmetisch'.</a:t>
            </a:r>
            <a:r>
              <a:rPr lang="nl-NL" sz="2400" baseline="30000" dirty="0">
                <a:solidFill>
                  <a:srgbClr val="0B0080"/>
                </a:solidFill>
                <a:latin typeface="Arial" panose="020B0604020202020204" pitchFamily="34" charset="0"/>
                <a:hlinkClick r:id="rId8"/>
              </a:rPr>
              <a:t>[3]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7FE78F-9DC3-7B44-BF65-3AE4B959C3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31" y="764704"/>
            <a:ext cx="460523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32911"/>
      </p:ext>
    </p:extLst>
  </p:cSld>
  <p:clrMapOvr>
    <a:masterClrMapping/>
  </p:clrMapOvr>
  <p:transition spd="slow">
    <p:blind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483</TotalTime>
  <Words>662</Words>
  <Application>Microsoft Macintosh PowerPoint</Application>
  <PresentationFormat>Diavoorstelling (4:3)</PresentationFormat>
  <Paragraphs>197</Paragraphs>
  <Slides>31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Candara</vt:lpstr>
      <vt:lpstr>Courier New</vt:lpstr>
      <vt:lpstr>Symbol</vt:lpstr>
      <vt:lpstr>Wingdings</vt:lpstr>
      <vt:lpstr>Golfvorm</vt:lpstr>
      <vt:lpstr>Overheidsfinanciën</vt:lpstr>
      <vt:lpstr>PowerPoint-presentatie</vt:lpstr>
      <vt:lpstr>PowerPoint-presentatie</vt:lpstr>
      <vt:lpstr> Inkomsten</vt:lpstr>
      <vt:lpstr> Uitgaven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Begrotingstekort</vt:lpstr>
      <vt:lpstr>Lenen door de overheid</vt:lpstr>
      <vt:lpstr>Financieringstekort</vt:lpstr>
      <vt:lpstr>Financieringstekort (2)</vt:lpstr>
      <vt:lpstr>PowerPoint-presentatie</vt:lpstr>
      <vt:lpstr>PowerPoint-presentatie</vt:lpstr>
      <vt:lpstr>PowerPoint-presentatie</vt:lpstr>
      <vt:lpstr>Hoogte van de rente</vt:lpstr>
      <vt:lpstr>Invloeden op vraag en aanbod</vt:lpstr>
      <vt:lpstr>PowerPoint-presentatie</vt:lpstr>
      <vt:lpstr>Nadelen staatsschuld</vt:lpstr>
      <vt:lpstr>Relativeringen – 1</vt:lpstr>
      <vt:lpstr>Relativering – 2</vt:lpstr>
      <vt:lpstr>PowerPoint-presentatie</vt:lpstr>
      <vt:lpstr>Relativering – 3</vt:lpstr>
      <vt:lpstr>Wanneer gaat het mis?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Overheidsfinanciën</dc:title>
  <dc:creator>Paul</dc:creator>
  <cp:lastModifiedBy>Microsoft Office User</cp:lastModifiedBy>
  <cp:revision>73</cp:revision>
  <dcterms:created xsi:type="dcterms:W3CDTF">2011-10-01T09:52:05Z</dcterms:created>
  <dcterms:modified xsi:type="dcterms:W3CDTF">2019-05-05T12:43:44Z</dcterms:modified>
</cp:coreProperties>
</file>