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7" r:id="rId2"/>
    <p:sldId id="286" r:id="rId3"/>
    <p:sldId id="285" r:id="rId4"/>
    <p:sldId id="260" r:id="rId5"/>
    <p:sldId id="269" r:id="rId6"/>
    <p:sldId id="266" r:id="rId7"/>
    <p:sldId id="272" r:id="rId8"/>
    <p:sldId id="280" r:id="rId9"/>
    <p:sldId id="281" r:id="rId10"/>
    <p:sldId id="282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9FF1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4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681A7-59C2-41E1-8DD7-7DBFB73D1D9D}" type="datetimeFigureOut">
              <a:rPr lang="nl-NL" smtClean="0"/>
              <a:t>07-09-19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0C9FD-3174-4F17-BBDB-7A61D2A00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26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4244-1ADB-4846-87AA-FF397574FC14}" type="datetime1">
              <a:rPr lang="nl-NL" smtClean="0"/>
              <a:t>07-09-19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67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C7A7-C0B9-6E45-8A66-709E48DC9F80}" type="datetime1">
              <a:rPr lang="nl-NL" smtClean="0"/>
              <a:t>07-09-19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91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340E-BDDC-4444-AA5E-2D944C4F7687}" type="datetime1">
              <a:rPr lang="nl-NL" smtClean="0"/>
              <a:t>07-09-19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735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1654-980E-874D-98C0-1068F5E33CEC}" type="datetime1">
              <a:rPr lang="nl-NL" smtClean="0"/>
              <a:t>07-09-19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80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D8A9-37C8-8449-8D71-55C738BC7989}" type="datetime1">
              <a:rPr lang="nl-NL" smtClean="0"/>
              <a:t>07-09-19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77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358B-0713-C34D-9514-6F166C271681}" type="datetime1">
              <a:rPr lang="nl-NL" smtClean="0"/>
              <a:t>07-09-19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17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888A-5507-444C-A2D5-2DC8121AE70A}" type="datetime1">
              <a:rPr lang="nl-NL" smtClean="0"/>
              <a:t>07-09-19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978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C579-9AF3-CA4C-9965-58AAE3FF9712}" type="datetime1">
              <a:rPr lang="nl-NL" smtClean="0"/>
              <a:t>07-09-19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95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74FF-0EE2-554A-9A5C-8832A71B0DE7}" type="datetime1">
              <a:rPr lang="nl-NL" smtClean="0"/>
              <a:t>07-09-19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286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8065-8A60-AC4D-A818-EA99388CA84E}" type="datetime1">
              <a:rPr lang="nl-NL" smtClean="0"/>
              <a:t>07-09-19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26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A1D0-796E-E64D-8BB4-80AFDC95E56B}" type="datetime1">
              <a:rPr lang="nl-NL" smtClean="0"/>
              <a:t>07-09-19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63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C558-70B9-D24A-8302-CFC432DD1BC6}" type="datetime1">
              <a:rPr lang="nl-NL" smtClean="0"/>
              <a:t>07-09-19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00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AA26-F599-694A-B6D5-886BC03F3423}" type="datetime1">
              <a:rPr lang="nl-NL" smtClean="0"/>
              <a:t>07-09-19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19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99FA-9770-8B48-83D3-5E2FC324D961}" type="datetime1">
              <a:rPr lang="nl-NL" smtClean="0"/>
              <a:t>07-09-19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99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DB79-E517-A144-89BE-00050D25DACF}" type="datetime1">
              <a:rPr lang="nl-NL" smtClean="0"/>
              <a:t>07-09-19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080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873E-50E1-8B4F-B073-4085128E556D}" type="datetime1">
              <a:rPr lang="nl-NL" smtClean="0"/>
              <a:t>07-09-19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66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A288-96DE-E440-B6D5-574F81A35C3D}" type="datetime1">
              <a:rPr lang="nl-NL" smtClean="0"/>
              <a:t>07-09-19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64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F419-5081-124E-925D-27B83CFABCC3}" type="datetime1">
              <a:rPr lang="nl-NL" smtClean="0"/>
              <a:t>07-09-19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1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5545A6-6ECD-5246-95B4-5ACD7E416997}" type="datetime1">
              <a:rPr lang="nl-NL" smtClean="0"/>
              <a:t>07-09-19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Economie Integraal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23C03EA-2C7A-40B7-875B-CD760C4CF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06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3792BFB-D4A0-8D4A-A131-C9EC48AA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943" y="6248400"/>
            <a:ext cx="1215649" cy="365125"/>
          </a:xfrm>
        </p:spPr>
        <p:txBody>
          <a:bodyPr/>
          <a:lstStyle/>
          <a:p>
            <a:r>
              <a:rPr lang="nl-NL" dirty="0"/>
              <a:t>Economie Integraal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3379212-2CB1-1249-81F4-F472A364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8914" y="6248400"/>
            <a:ext cx="764215" cy="365125"/>
          </a:xfrm>
        </p:spPr>
        <p:txBody>
          <a:bodyPr/>
          <a:lstStyle/>
          <a:p>
            <a:fld id="{123C03EA-2C7A-40B7-875B-CD760C4CF183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CF7AEC-FA8A-314A-9D76-C803215077B9}"/>
              </a:ext>
            </a:extLst>
          </p:cNvPr>
          <p:cNvSpPr txBox="1"/>
          <p:nvPr/>
        </p:nvSpPr>
        <p:spPr>
          <a:xfrm>
            <a:off x="278763" y="0"/>
            <a:ext cx="413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11.3 Particuliere verzekeringen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EC27B99-E456-B14F-AC23-20209CBD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3" y="429487"/>
            <a:ext cx="8662037" cy="44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1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7201" y="293688"/>
            <a:ext cx="8969374" cy="57308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nl-NL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Noodzaak aanpak misbruik sociale zekerheid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50413C-EDEA-C94A-927B-AB53B5D5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AF9100-B6E0-5643-ADC7-6D4AC097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10</a:t>
            </a:fld>
            <a:endParaRPr lang="nl-NL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1390650"/>
            <a:ext cx="8969374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79A5B66-2B7A-8D45-84FE-1FFDFBFB5DAD}"/>
              </a:ext>
            </a:extLst>
          </p:cNvPr>
          <p:cNvSpPr txBox="1"/>
          <p:nvPr/>
        </p:nvSpPr>
        <p:spPr>
          <a:xfrm>
            <a:off x="232756" y="0"/>
            <a:ext cx="246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1.4 Sociale zekerheid</a:t>
            </a:r>
          </a:p>
        </p:txBody>
      </p:sp>
    </p:spTree>
    <p:extLst>
      <p:ext uri="{BB962C8B-B14F-4D97-AF65-F5344CB8AC3E}">
        <p14:creationId xmlns:p14="http://schemas.microsoft.com/office/powerpoint/2010/main" val="162171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1885604" y="448254"/>
            <a:ext cx="8067675" cy="8636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NL" altLang="nl-NL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Bestrijding kosten/misbruik sociale wetgeving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3774" y="1436207"/>
            <a:ext cx="10364452" cy="44470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274320" indent="-274320">
              <a:defRPr/>
            </a:pPr>
            <a:r>
              <a:rPr lang="nl-N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Kliklijnen</a:t>
            </a:r>
          </a:p>
          <a:p>
            <a:pPr marL="274320" indent="-274320">
              <a:defRPr/>
            </a:pPr>
            <a:r>
              <a:rPr lang="nl-N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Boetes  en kortingen op de uitkering</a:t>
            </a:r>
          </a:p>
          <a:p>
            <a:pPr marL="274320" indent="-274320">
              <a:defRPr/>
            </a:pPr>
            <a:r>
              <a:rPr lang="nl-N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Regelgeving aanscherpen (“passende arbeid”)</a:t>
            </a:r>
          </a:p>
          <a:p>
            <a:pPr marL="274320" indent="-274320">
              <a:defRPr/>
            </a:pPr>
            <a:r>
              <a:rPr lang="nl-N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Premiedifferentiatie, </a:t>
            </a:r>
            <a:r>
              <a:rPr lang="nl-NL" sz="2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wulbz</a:t>
            </a:r>
            <a:endParaRPr lang="nl-NL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>
              <a:defRPr/>
            </a:pPr>
            <a:r>
              <a:rPr lang="nl-N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Eigen risico</a:t>
            </a:r>
          </a:p>
          <a:p>
            <a:pPr marL="274320" indent="-274320">
              <a:defRPr/>
            </a:pPr>
            <a:r>
              <a:rPr lang="nl-N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Privatisering</a:t>
            </a:r>
          </a:p>
          <a:p>
            <a:pPr marL="274320" indent="-274320">
              <a:defRPr/>
            </a:pPr>
            <a:r>
              <a:rPr lang="nl-N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Kinderopvang</a:t>
            </a:r>
          </a:p>
          <a:p>
            <a:pPr marL="274320" indent="-274320">
              <a:defRPr/>
            </a:pPr>
            <a:r>
              <a:rPr lang="nl-N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Verlagen i/a-ratio (deelnemingspercentage)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3B57F9E-9277-5D49-B7FD-DB800DCC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FE759B-2ECF-4340-AF89-22D22FF3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4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104776" y="409577"/>
            <a:ext cx="5981700" cy="71119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nl-NL" altLang="nl-NL" sz="2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Armoedeval hindert de aanpak</a:t>
            </a:r>
          </a:p>
        </p:txBody>
      </p:sp>
      <p:sp>
        <p:nvSpPr>
          <p:cNvPr id="32769" name="Tijdelijke aanduiding voor inhoud 2"/>
          <p:cNvSpPr>
            <a:spLocks noGrp="1"/>
          </p:cNvSpPr>
          <p:nvPr>
            <p:ph idx="1"/>
          </p:nvPr>
        </p:nvSpPr>
        <p:spPr>
          <a:xfrm>
            <a:off x="104775" y="1314449"/>
            <a:ext cx="5981700" cy="31075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altLang="nl-N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In het rijke </a:t>
            </a:r>
            <a:r>
              <a:rPr lang="nl-NL" altLang="nl-NL" sz="20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nederland</a:t>
            </a:r>
            <a:r>
              <a:rPr lang="nl-NL" altLang="nl-N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 noemen we iemand arm als er gemiddeld minder dan 1.000 euro per maand uitgegeven kan worden.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altLang="nl-N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Als je gaat werken is de kans groot dat je inkomen boven de grens van 1.000 euro per maand uitkomt.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altLang="nl-N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En het vervelende is dat je dan de huursubsidie of zorgtoeslag weer kwijt raakt. Je verdient meer, maar je gaat er in inkomen toch op achteruit. Je blijft arm: dat wordt de armoedeval genoemd.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E326925-5829-4C4C-A0E0-01AF15C8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177" y="6511288"/>
            <a:ext cx="2359148" cy="221790"/>
          </a:xfrm>
        </p:spPr>
        <p:txBody>
          <a:bodyPr/>
          <a:lstStyle/>
          <a:p>
            <a:r>
              <a:rPr lang="nl-NL" dirty="0"/>
              <a:t>Economie Integraal (Hans Vermeulen)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8B443F-3705-0940-B6FF-77CCD953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12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98" y="207963"/>
            <a:ext cx="6097602" cy="474344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428574" y="5524321"/>
            <a:ext cx="542925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Door accepteren van werk raakt de bijstandsgerechtigde  een aantal inkomensafhankelijke regelingen kwijt: huurtoeslag, zorgtoeslag, kwijtscheldingen en kortingsregelingen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28675" y="4598104"/>
            <a:ext cx="36576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Verhogen van arbeidskorting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28675" y="5143499"/>
            <a:ext cx="36576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Verhogen vergoeding kinderopvang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28675" y="5688894"/>
            <a:ext cx="33147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Afschaffen of verlagen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inkomens-afhankelijke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regelingen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ECF23D5-0557-2540-9B4D-93454A28789C}"/>
              </a:ext>
            </a:extLst>
          </p:cNvPr>
          <p:cNvSpPr txBox="1"/>
          <p:nvPr/>
        </p:nvSpPr>
        <p:spPr>
          <a:xfrm>
            <a:off x="232756" y="0"/>
            <a:ext cx="246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1.4 Sociale zekerheid</a:t>
            </a:r>
          </a:p>
        </p:txBody>
      </p:sp>
    </p:spTree>
    <p:extLst>
      <p:ext uri="{BB962C8B-B14F-4D97-AF65-F5344CB8AC3E}">
        <p14:creationId xmlns:p14="http://schemas.microsoft.com/office/powerpoint/2010/main" val="34671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0D64296-97A4-8E4D-95C5-277009DE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1ACE048-570E-BE4A-A1A7-DC785242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2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1C5478-E75D-DC43-928B-3D5BF76A3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87" y="452247"/>
            <a:ext cx="9443258" cy="530584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27AE519-0C7E-BB41-8AE3-1E5CB9545542}"/>
              </a:ext>
            </a:extLst>
          </p:cNvPr>
          <p:cNvSpPr txBox="1"/>
          <p:nvPr/>
        </p:nvSpPr>
        <p:spPr>
          <a:xfrm>
            <a:off x="278763" y="0"/>
            <a:ext cx="413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11.3 Particuliere verzekeringen</a:t>
            </a:r>
          </a:p>
        </p:txBody>
      </p:sp>
    </p:spTree>
    <p:extLst>
      <p:ext uri="{BB962C8B-B14F-4D97-AF65-F5344CB8AC3E}">
        <p14:creationId xmlns:p14="http://schemas.microsoft.com/office/powerpoint/2010/main" val="361810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6814" y="865319"/>
            <a:ext cx="4460205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/>
              <a:t>Aansprakelijkheidsverzekering</a:t>
            </a:r>
          </a:p>
          <a:p>
            <a:endParaRPr lang="nl-NL" sz="2400" dirty="0"/>
          </a:p>
          <a:p>
            <a:r>
              <a:rPr lang="nl-NL" sz="2400" dirty="0"/>
              <a:t>Dekking wel: schade toegebracht aan anderen</a:t>
            </a:r>
          </a:p>
          <a:p>
            <a:endParaRPr lang="nl-NL" sz="2400" dirty="0"/>
          </a:p>
          <a:p>
            <a:r>
              <a:rPr lang="nl-NL" sz="2400" dirty="0"/>
              <a:t>Dekking niet: schade veroorzaakt met </a:t>
            </a:r>
            <a:r>
              <a:rPr lang="nl-NL" sz="2400" dirty="0" err="1"/>
              <a:t>motorvoetuig</a:t>
            </a:r>
            <a:r>
              <a:rPr lang="nl-NL" sz="2400" dirty="0"/>
              <a:t> en opzichtschade (huurkoopgoederen of leengoederen)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16814" y="4361465"/>
            <a:ext cx="4131221" cy="1631216"/>
          </a:xfrm>
          <a:prstGeom prst="rect">
            <a:avLst/>
          </a:prstGeom>
          <a:solidFill>
            <a:srgbClr val="8FAADC"/>
          </a:solidFill>
        </p:spPr>
        <p:txBody>
          <a:bodyPr wrap="square" rtlCol="0">
            <a:spAutoFit/>
          </a:bodyPr>
          <a:lstStyle/>
          <a:p>
            <a:r>
              <a:rPr lang="nl-NL" sz="2000" b="1" dirty="0"/>
              <a:t>Rechtsbijstandverzekering</a:t>
            </a:r>
            <a:r>
              <a:rPr lang="nl-NL" sz="2000" dirty="0"/>
              <a:t>:</a:t>
            </a:r>
          </a:p>
          <a:p>
            <a:r>
              <a:rPr lang="nl-NL" sz="2000" dirty="0"/>
              <a:t>Hulp bij juridische problemen = naturapolis (geen geldvergoeding maar echte hulp</a:t>
            </a:r>
          </a:p>
          <a:p>
            <a:endParaRPr lang="nl-NL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5270269" y="1204232"/>
            <a:ext cx="6145447" cy="707886"/>
          </a:xfrm>
          <a:prstGeom prst="rect">
            <a:avLst/>
          </a:prstGeom>
          <a:solidFill>
            <a:srgbClr val="8FAADC"/>
          </a:solidFill>
        </p:spPr>
        <p:txBody>
          <a:bodyPr wrap="square" rtlCol="0">
            <a:spAutoFit/>
          </a:bodyPr>
          <a:lstStyle/>
          <a:p>
            <a:r>
              <a:rPr lang="nl-NL" sz="2000" b="1" dirty="0"/>
              <a:t>Motorrijtuigenverzekering</a:t>
            </a:r>
            <a:r>
              <a:rPr lang="nl-NL" sz="2000" dirty="0"/>
              <a:t>:</a:t>
            </a:r>
          </a:p>
          <a:p>
            <a:r>
              <a:rPr lang="nl-NL" sz="2000" dirty="0"/>
              <a:t>WA (verplicht), WA beperkt </a:t>
            </a:r>
            <a:r>
              <a:rPr lang="nl-NL" sz="2000" dirty="0" err="1"/>
              <a:t>caso</a:t>
            </a:r>
            <a:r>
              <a:rPr lang="nl-NL" sz="2000" dirty="0"/>
              <a:t> en WA + volledig casco</a:t>
            </a:r>
          </a:p>
        </p:txBody>
      </p:sp>
      <p:pic>
        <p:nvPicPr>
          <p:cNvPr id="5" name="Afbeelding 4" descr="Schermafbeelding 2015-10-20 om 15.38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30" y="2076770"/>
            <a:ext cx="7433170" cy="452178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677020" y="185875"/>
            <a:ext cx="315931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Soorten verzekeringen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CEE0DB7-BF45-CE42-AF54-E9C0AFE1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7802EF7-374B-FF48-A377-83833F36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3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CD3A94D-2BD7-9D4A-BE71-DCECE8DA0B88}"/>
              </a:ext>
            </a:extLst>
          </p:cNvPr>
          <p:cNvSpPr txBox="1"/>
          <p:nvPr/>
        </p:nvSpPr>
        <p:spPr>
          <a:xfrm>
            <a:off x="278763" y="0"/>
            <a:ext cx="413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11.3 Particuliere verzekeringen</a:t>
            </a:r>
          </a:p>
        </p:txBody>
      </p:sp>
    </p:spTree>
    <p:extLst>
      <p:ext uri="{BB962C8B-B14F-4D97-AF65-F5344CB8AC3E}">
        <p14:creationId xmlns:p14="http://schemas.microsoft.com/office/powerpoint/2010/main" val="26006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14" y="334893"/>
            <a:ext cx="9388885" cy="634213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8408" y="387239"/>
            <a:ext cx="3345153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Basisverzekering</a:t>
            </a:r>
          </a:p>
          <a:p>
            <a:r>
              <a:rPr lang="nl-NL" sz="2400" dirty="0"/>
              <a:t>(verplicht)</a:t>
            </a:r>
          </a:p>
          <a:p>
            <a:r>
              <a:rPr lang="nl-NL" sz="2400" dirty="0"/>
              <a:t>Aanvullende verzekering</a:t>
            </a:r>
          </a:p>
          <a:p>
            <a:r>
              <a:rPr lang="nl-NL" sz="2400" dirty="0"/>
              <a:t>(niet verplicht)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8407" y="2633224"/>
            <a:ext cx="3360641" cy="830997"/>
          </a:xfrm>
          <a:prstGeom prst="rect">
            <a:avLst/>
          </a:prstGeom>
          <a:solidFill>
            <a:srgbClr val="D0CECE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Acceptatieplicht en</a:t>
            </a:r>
          </a:p>
          <a:p>
            <a:r>
              <a:rPr lang="nl-NL" sz="2400" dirty="0"/>
              <a:t>vereveningsbijdrage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23896" y="4011794"/>
            <a:ext cx="3329666" cy="1200328"/>
          </a:xfrm>
          <a:prstGeom prst="rect">
            <a:avLst/>
          </a:prstGeom>
          <a:solidFill>
            <a:srgbClr val="D0CECE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Zorgpremie:</a:t>
            </a:r>
          </a:p>
          <a:p>
            <a:pPr marL="342900" indent="-342900">
              <a:buAutoNum type="arabicPeriod"/>
            </a:pPr>
            <a:r>
              <a:rPr lang="nl-NL" sz="2400" dirty="0"/>
              <a:t>Nominale</a:t>
            </a:r>
          </a:p>
          <a:p>
            <a:pPr marL="342900" indent="-342900">
              <a:buAutoNum type="arabicPeriod"/>
            </a:pPr>
            <a:r>
              <a:rPr lang="nl-NL" sz="2400" dirty="0"/>
              <a:t>Inkomensafhankelijke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3604A4-9CCC-A843-A9CD-DF583221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8F21D1-8316-DD41-A20B-9521A4BA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1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2826327" y="115888"/>
            <a:ext cx="7395586" cy="493712"/>
          </a:xfrm>
        </p:spPr>
        <p:txBody>
          <a:bodyPr>
            <a:normAutofit fontScale="90000"/>
          </a:bodyPr>
          <a:lstStyle/>
          <a:p>
            <a:r>
              <a:rPr lang="nl-NL" altLang="nl-NL" cap="none" dirty="0"/>
              <a:t>Sociale zekerheid in schema</a:t>
            </a:r>
          </a:p>
        </p:txBody>
      </p:sp>
      <p:pic>
        <p:nvPicPr>
          <p:cNvPr id="225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9" y="933450"/>
            <a:ext cx="8688387" cy="5594350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0EC6F90-7A76-0144-9534-965CF8B2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D2F4F9-7434-E343-B70D-CE27F45A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5</a:t>
            </a:fld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887104" y="3905291"/>
            <a:ext cx="2302505" cy="830997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Bijstand (ABW) = nu Participatiewet, Wajong toeslagen (TW),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94560" y="4894283"/>
            <a:ext cx="1688821" cy="830997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AOW, ANW, AWBZ nu WLZ), AKW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842093" y="4223874"/>
            <a:ext cx="1519178" cy="338554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WIA, ZW, WW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FE8628E-5A6A-F644-9D08-A90F47DEAD4F}"/>
              </a:ext>
            </a:extLst>
          </p:cNvPr>
          <p:cNvSpPr txBox="1"/>
          <p:nvPr/>
        </p:nvSpPr>
        <p:spPr>
          <a:xfrm>
            <a:off x="232756" y="0"/>
            <a:ext cx="246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1.4 en 1.5 Sociale zekerheid</a:t>
            </a:r>
          </a:p>
        </p:txBody>
      </p:sp>
    </p:spTree>
    <p:extLst>
      <p:ext uri="{BB962C8B-B14F-4D97-AF65-F5344CB8AC3E}">
        <p14:creationId xmlns:p14="http://schemas.microsoft.com/office/powerpoint/2010/main" val="263030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1685"/>
            <a:ext cx="6766249" cy="75160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nl-NL" sz="3200" cap="none" dirty="0"/>
              <a:t>Er was niet altijd een sociale zekerheid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14844"/>
            <a:ext cx="4389120" cy="27022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altLang="nl-N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Nachtwakerstaat versus verzorgingsstaat</a:t>
            </a:r>
          </a:p>
          <a:p>
            <a:pPr>
              <a:lnSpc>
                <a:spcPct val="90000"/>
              </a:lnSpc>
            </a:pPr>
            <a:r>
              <a:rPr lang="nl-NL" altLang="nl-N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Problemen ontstaan door 1) inkomensderving en 2) hoge kosten</a:t>
            </a:r>
          </a:p>
          <a:p>
            <a:pPr>
              <a:lnSpc>
                <a:spcPct val="90000"/>
              </a:lnSpc>
              <a:buFont typeface="Symbol" pitchFamily="18" charset="2"/>
              <a:buAutoNum type="arabicParenR"/>
            </a:pPr>
            <a:r>
              <a:rPr lang="nl-NL" altLang="nl-NL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Zw</a:t>
            </a:r>
            <a:r>
              <a:rPr lang="nl-NL" altLang="nl-N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altLang="nl-NL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wulbz</a:t>
            </a:r>
            <a:r>
              <a:rPr lang="nl-NL" altLang="nl-N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nl-NL" altLang="nl-NL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wia</a:t>
            </a:r>
            <a:r>
              <a:rPr lang="nl-NL" altLang="nl-N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l-NL" altLang="nl-NL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wao</a:t>
            </a:r>
            <a:r>
              <a:rPr lang="nl-NL" altLang="nl-N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altLang="nl-NL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anw</a:t>
            </a:r>
            <a:r>
              <a:rPr lang="nl-NL" altLang="nl-N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altLang="nl-NL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ww</a:t>
            </a:r>
            <a:endParaRPr lang="nl-NL" altLang="nl-NL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Symbol" pitchFamily="18" charset="2"/>
              <a:buAutoNum type="arabicParenR"/>
            </a:pPr>
            <a:r>
              <a:rPr lang="nl-NL" altLang="nl-NL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Awbz</a:t>
            </a:r>
            <a:r>
              <a:rPr lang="nl-NL" altLang="nl-N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altLang="nl-NL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akw</a:t>
            </a:r>
            <a:r>
              <a:rPr lang="nl-NL" altLang="nl-N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  <a:buFont typeface="Symbol" pitchFamily="18" charset="2"/>
              <a:buAutoNum type="arabicParenR"/>
            </a:pPr>
            <a:r>
              <a:rPr lang="nl-NL" altLang="nl-NL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Uwv</a:t>
            </a:r>
            <a:r>
              <a:rPr lang="nl-NL" altLang="nl-N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(uitvoeringsorgaan werknemersverzekeringen)</a:t>
            </a:r>
          </a:p>
          <a:p>
            <a:pPr>
              <a:lnSpc>
                <a:spcPct val="90000"/>
              </a:lnSpc>
              <a:buFont typeface="Symbol" pitchFamily="18" charset="2"/>
              <a:buAutoNum type="arabicParenR"/>
            </a:pPr>
            <a:r>
              <a:rPr lang="nl-NL" altLang="nl-N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Taken UWV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2F15772-B781-7F4F-9A5E-315FBF39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18939"/>
            <a:ext cx="1264161" cy="180109"/>
          </a:xfrm>
        </p:spPr>
        <p:txBody>
          <a:bodyPr/>
          <a:lstStyle/>
          <a:p>
            <a:r>
              <a:rPr lang="nl-NL" dirty="0"/>
              <a:t>Economie Integraal (Hans Vermeulen)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A89B7BA6-DCBE-8B44-A8EB-D6B0FD85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6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695" y="-17603"/>
            <a:ext cx="3862305" cy="21779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712" y="1486491"/>
            <a:ext cx="3729390" cy="217793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569" y="3188777"/>
            <a:ext cx="5184431" cy="3010271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0" y="4178650"/>
            <a:ext cx="7007569" cy="27022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000" b="1" i="1" dirty="0"/>
              <a:t>• </a:t>
            </a:r>
            <a:r>
              <a:rPr lang="nl-NL" sz="2000" i="1" dirty="0"/>
              <a:t>werk </a:t>
            </a:r>
            <a:r>
              <a:rPr lang="nl-NL" sz="2000" dirty="0"/>
              <a:t>– het aan het werk houden of helpen van de klant, in nauwe samenwerking met de gemeenten;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000" b="1" i="1" dirty="0"/>
              <a:t>• </a:t>
            </a:r>
            <a:r>
              <a:rPr lang="nl-NL" sz="2000" i="1" dirty="0"/>
              <a:t>sociaal-medische zaken </a:t>
            </a:r>
            <a:r>
              <a:rPr lang="nl-NL" sz="2000" dirty="0"/>
              <a:t>– het beoordelen van ziekte en arbeidsongeschiktheid volgens bepaalde criteria;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000" b="1" i="1" dirty="0"/>
              <a:t>• </a:t>
            </a:r>
            <a:r>
              <a:rPr lang="nl-NL" sz="2000" i="1" dirty="0"/>
              <a:t>uitkeren </a:t>
            </a:r>
            <a:r>
              <a:rPr lang="nl-NL" sz="2000" dirty="0"/>
              <a:t>– het snel en correct verzorgen van uitkeringenwanneer werk niet of niet direct mogelijk is;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000" b="1" i="1" dirty="0"/>
              <a:t>• </a:t>
            </a:r>
            <a:r>
              <a:rPr lang="nl-NL" sz="2000" i="1" dirty="0"/>
              <a:t>gegevensbeheer </a:t>
            </a:r>
            <a:r>
              <a:rPr lang="nl-NL" sz="2000" dirty="0"/>
              <a:t>– ervoor zorgen dat de klant nog maar één keer gegevens over werk en uitkering aan de overheid hoeft te geven.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4789AC3-70BB-7C49-81E9-7F1A04DCDC96}"/>
              </a:ext>
            </a:extLst>
          </p:cNvPr>
          <p:cNvSpPr txBox="1"/>
          <p:nvPr/>
        </p:nvSpPr>
        <p:spPr>
          <a:xfrm>
            <a:off x="232756" y="0"/>
            <a:ext cx="246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1.4 en 1.5 Sociale zekerheid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625E33F-7D63-A84D-A10A-BD2DECF6DABA}"/>
              </a:ext>
            </a:extLst>
          </p:cNvPr>
          <p:cNvSpPr txBox="1"/>
          <p:nvPr/>
        </p:nvSpPr>
        <p:spPr>
          <a:xfrm>
            <a:off x="8562109" y="2942705"/>
            <a:ext cx="21779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Verzorgingsstaat</a:t>
            </a:r>
          </a:p>
        </p:txBody>
      </p:sp>
    </p:spTree>
    <p:extLst>
      <p:ext uri="{BB962C8B-B14F-4D97-AF65-F5344CB8AC3E}">
        <p14:creationId xmlns:p14="http://schemas.microsoft.com/office/powerpoint/2010/main" val="16443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2356320" y="347469"/>
            <a:ext cx="7226042" cy="85883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l-NL" altLang="nl-NL" cap="none" dirty="0">
                <a:latin typeface="Arial" panose="020B0604020202020204" pitchFamily="34" charset="0"/>
                <a:cs typeface="Arial" panose="020B0604020202020204" pitchFamily="34" charset="0"/>
              </a:rPr>
              <a:t>Financiering sociale zekerheid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64910" y="1490787"/>
            <a:ext cx="7408862" cy="4392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Er zijn twee hoofdvormen te onderscheiden als het gaat om financieringsstelsels: het omslagstelsel en het kapitaaldekkingsstelsel. </a:t>
            </a:r>
          </a:p>
          <a:p>
            <a:pPr>
              <a:lnSpc>
                <a:spcPct val="150000"/>
              </a:lnSpc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Bij het omslagstelsel worden premies afgedragen door de huidige generaties werkenden ten behoeve van de huidige generatie gepensioneerden. </a:t>
            </a:r>
          </a:p>
          <a:p>
            <a:pPr>
              <a:lnSpc>
                <a:spcPct val="150000"/>
              </a:lnSpc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In het kapitaaldekkingsstelsel betalen mensen premies die worden gereserveerd voor hun eigen pensioenuitkering in de toekomst (bedrijfspensioen en particulierpensioen-sparen).</a:t>
            </a:r>
          </a:p>
          <a:p>
            <a:pPr>
              <a:lnSpc>
                <a:spcPct val="150000"/>
              </a:lnSpc>
            </a:pPr>
            <a:r>
              <a:rPr lang="nl-NL" alt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Welvaartsvast (volgt loonontwikkeling) en waardevaste uitkeringen (koopkracht behoud)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5D6A821-41E9-A349-92F2-DD41DC24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AC3FE4-157D-C54A-83A0-CD461125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7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6D437D-71B3-C548-BAB1-B83F166A4C7C}"/>
              </a:ext>
            </a:extLst>
          </p:cNvPr>
          <p:cNvSpPr txBox="1"/>
          <p:nvPr/>
        </p:nvSpPr>
        <p:spPr>
          <a:xfrm>
            <a:off x="232756" y="0"/>
            <a:ext cx="246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1.4 Sociale zekerheid</a:t>
            </a:r>
          </a:p>
        </p:txBody>
      </p:sp>
    </p:spTree>
    <p:extLst>
      <p:ext uri="{BB962C8B-B14F-4D97-AF65-F5344CB8AC3E}">
        <p14:creationId xmlns:p14="http://schemas.microsoft.com/office/powerpoint/2010/main" val="114205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159DEC5-25E2-4742-9BB1-E6FFC678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87" y="6248400"/>
            <a:ext cx="6672887" cy="365125"/>
          </a:xfrm>
        </p:spPr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B31356-4FF2-9D43-AA35-0A28F3ED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8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32808" y="360165"/>
            <a:ext cx="8229600" cy="8509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cap="none" dirty="0">
                <a:latin typeface="Calibri" panose="020F0502020204030204" pitchFamily="34" charset="0"/>
                <a:cs typeface="Calibri" panose="020F0502020204030204" pitchFamily="34" charset="0"/>
              </a:rPr>
              <a:t>    Kwetsbaarheid sociale zekerheid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1" y="1463181"/>
            <a:ext cx="89090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786" y="2981325"/>
            <a:ext cx="2705214" cy="15232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786" y="4560890"/>
            <a:ext cx="2705214" cy="151447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08" y="1466850"/>
            <a:ext cx="2729591" cy="1458115"/>
          </a:xfrm>
          <a:prstGeom prst="rect">
            <a:avLst/>
          </a:prstGeom>
        </p:spPr>
      </p:pic>
      <p:cxnSp>
        <p:nvCxnSpPr>
          <p:cNvPr id="8" name="Rechte verbindingslijn met pijl 7"/>
          <p:cNvCxnSpPr>
            <a:stCxn id="3" idx="1"/>
          </p:cNvCxnSpPr>
          <p:nvPr/>
        </p:nvCxnSpPr>
        <p:spPr>
          <a:xfrm flipH="1" flipV="1">
            <a:off x="8077200" y="2200275"/>
            <a:ext cx="1409586" cy="1542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stCxn id="3" idx="1"/>
          </p:cNvCxnSpPr>
          <p:nvPr/>
        </p:nvCxnSpPr>
        <p:spPr>
          <a:xfrm flipH="1">
            <a:off x="8115300" y="3742928"/>
            <a:ext cx="1371486" cy="14146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2F935D56-752A-A34E-95CA-F6D09578A7BC}"/>
              </a:ext>
            </a:extLst>
          </p:cNvPr>
          <p:cNvSpPr txBox="1"/>
          <p:nvPr/>
        </p:nvSpPr>
        <p:spPr>
          <a:xfrm>
            <a:off x="232756" y="0"/>
            <a:ext cx="246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1.4 Sociale zekerheid</a:t>
            </a:r>
          </a:p>
        </p:txBody>
      </p:sp>
    </p:spTree>
    <p:extLst>
      <p:ext uri="{BB962C8B-B14F-4D97-AF65-F5344CB8AC3E}">
        <p14:creationId xmlns:p14="http://schemas.microsoft.com/office/powerpoint/2010/main" val="9153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8EB4EB5-A91B-EB4D-803A-47496E50C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7ADF6B0-2847-0A44-A669-0FB898B2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3EA-2C7A-40B7-875B-CD760C4CF183}" type="slidenum">
              <a:rPr lang="nl-NL" smtClean="0"/>
              <a:t>9</a:t>
            </a:fld>
            <a:endParaRPr lang="nl-NL"/>
          </a:p>
        </p:txBody>
      </p:sp>
      <p:sp>
        <p:nvSpPr>
          <p:cNvPr id="29697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/>
          <a:lstStyle/>
          <a:p>
            <a:r>
              <a:rPr lang="nl-NL" altLang="nl-NL"/>
              <a:t>      Belangrijkste oorzaak: de wig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268414"/>
            <a:ext cx="7861300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D56C480-5734-1744-B122-565E046E75F7}"/>
              </a:ext>
            </a:extLst>
          </p:cNvPr>
          <p:cNvSpPr txBox="1"/>
          <p:nvPr/>
        </p:nvSpPr>
        <p:spPr>
          <a:xfrm>
            <a:off x="232756" y="0"/>
            <a:ext cx="246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1.4 Sociale zekerheid</a:t>
            </a:r>
          </a:p>
        </p:txBody>
      </p:sp>
    </p:spTree>
    <p:extLst>
      <p:ext uri="{BB962C8B-B14F-4D97-AF65-F5344CB8AC3E}">
        <p14:creationId xmlns:p14="http://schemas.microsoft.com/office/powerpoint/2010/main" val="3066773897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{588A6C3D-7FF5-1143-9EB2-F3893E7F9256}tf10001073</Template>
  <TotalTime>484</TotalTime>
  <Words>576</Words>
  <Application>Microsoft Macintosh PowerPoint</Application>
  <PresentationFormat>Breedbeeld</PresentationFormat>
  <Paragraphs>94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Tw Cen MT</vt:lpstr>
      <vt:lpstr>Druppel</vt:lpstr>
      <vt:lpstr>PowerPoint-presentatie</vt:lpstr>
      <vt:lpstr>PowerPoint-presentatie</vt:lpstr>
      <vt:lpstr>PowerPoint-presentatie</vt:lpstr>
      <vt:lpstr>PowerPoint-presentatie</vt:lpstr>
      <vt:lpstr>Sociale zekerheid in schema</vt:lpstr>
      <vt:lpstr>Er was niet altijd een sociale zekerheid</vt:lpstr>
      <vt:lpstr>Financiering sociale zekerheid</vt:lpstr>
      <vt:lpstr>    Kwetsbaarheid sociale zekerheid</vt:lpstr>
      <vt:lpstr>      Belangrijkste oorzaak: de wig</vt:lpstr>
      <vt:lpstr>Noodzaak aanpak misbruik sociale zekerheid</vt:lpstr>
      <vt:lpstr>Bestrijding kosten/misbruik sociale wetgeving</vt:lpstr>
      <vt:lpstr>Armoedeval hindert de aanpak</vt:lpstr>
    </vt:vector>
  </TitlesOfParts>
  <Company>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Vermeulen, H.</dc:creator>
  <cp:lastModifiedBy>Microsoft Office User</cp:lastModifiedBy>
  <cp:revision>42</cp:revision>
  <dcterms:created xsi:type="dcterms:W3CDTF">2015-07-01T11:57:54Z</dcterms:created>
  <dcterms:modified xsi:type="dcterms:W3CDTF">2019-09-07T17:39:35Z</dcterms:modified>
</cp:coreProperties>
</file>