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742" r:id="rId2"/>
  </p:sldMasterIdLst>
  <p:sldIdLst>
    <p:sldId id="256" r:id="rId3"/>
    <p:sldId id="257" r:id="rId4"/>
    <p:sldId id="261" r:id="rId5"/>
    <p:sldId id="273" r:id="rId6"/>
    <p:sldId id="271" r:id="rId7"/>
    <p:sldId id="270" r:id="rId8"/>
    <p:sldId id="272" r:id="rId9"/>
    <p:sldId id="274" r:id="rId10"/>
    <p:sldId id="277" r:id="rId11"/>
    <p:sldId id="275" r:id="rId12"/>
    <p:sldId id="278" r:id="rId13"/>
    <p:sldId id="279" r:id="rId14"/>
    <p:sldId id="302" r:id="rId15"/>
    <p:sldId id="268" r:id="rId16"/>
    <p:sldId id="301" r:id="rId17"/>
    <p:sldId id="266" r:id="rId18"/>
    <p:sldId id="267" r:id="rId19"/>
    <p:sldId id="269" r:id="rId20"/>
    <p:sldId id="276" r:id="rId21"/>
    <p:sldId id="299" r:id="rId22"/>
    <p:sldId id="300" r:id="rId23"/>
    <p:sldId id="282" r:id="rId24"/>
    <p:sldId id="285" r:id="rId25"/>
    <p:sldId id="286" r:id="rId26"/>
    <p:sldId id="287" r:id="rId27"/>
    <p:sldId id="288" r:id="rId28"/>
    <p:sldId id="289" r:id="rId29"/>
    <p:sldId id="290" r:id="rId30"/>
    <p:sldId id="296" r:id="rId31"/>
    <p:sldId id="297" r:id="rId32"/>
    <p:sldId id="284" r:id="rId33"/>
    <p:sldId id="292" r:id="rId34"/>
    <p:sldId id="293" r:id="rId3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A3B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25" autoAdjust="0"/>
    <p:restoredTop sz="94660"/>
  </p:normalViewPr>
  <p:slideViewPr>
    <p:cSldViewPr>
      <p:cViewPr varScale="1">
        <p:scale>
          <a:sx n="61" d="100"/>
          <a:sy n="61" d="100"/>
        </p:scale>
        <p:origin x="-2528"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printerSettings" Target="printerSettings/printerSettings1.bin"/><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11" name="Date Placeholder 3"/>
          <p:cNvSpPr>
            <a:spLocks noGrp="1"/>
          </p:cNvSpPr>
          <p:nvPr>
            <p:ph type="dt" sz="half" idx="10"/>
          </p:nvPr>
        </p:nvSpPr>
        <p:spPr/>
        <p:txBody>
          <a:bodyPr/>
          <a:lstStyle>
            <a:lvl1pPr>
              <a:defRPr/>
            </a:lvl1pPr>
          </a:lstStyle>
          <a:p>
            <a:pPr>
              <a:defRPr/>
            </a:pPr>
            <a:fld id="{6E57761E-E3B1-4FBB-903E-E8E2FEF0ACA2}" type="datetime1">
              <a:rPr lang="en-US"/>
              <a:pPr>
                <a:defRPr/>
              </a:pPr>
              <a:t>09-02-17</a:t>
            </a:fld>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18C070E1-951B-4E30-A49B-9F22B7AC7611}" type="slidenum">
              <a:rPr lang="en-US"/>
              <a:pPr>
                <a:defRPr/>
              </a:pPr>
              <a:t>‹nr.›</a:t>
            </a:fld>
            <a:endParaRPr lang="en-US"/>
          </a:p>
        </p:txBody>
      </p:sp>
    </p:spTree>
    <p:extLst>
      <p:ext uri="{BB962C8B-B14F-4D97-AF65-F5344CB8AC3E}">
        <p14:creationId xmlns:p14="http://schemas.microsoft.com/office/powerpoint/2010/main" val="1288727714"/>
      </p:ext>
    </p:extLst>
  </p:cSld>
  <p:clrMapOvr>
    <a:masterClrMapping/>
  </p:clrMapOvr>
  <p:transition xmlns:p14="http://schemas.microsoft.com/office/powerpoint/2010/main" spd="slow">
    <p:blind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lvl1pPr>
              <a:defRPr/>
            </a:lvl1pPr>
          </a:lstStyle>
          <a:p>
            <a:pPr>
              <a:defRPr/>
            </a:pPr>
            <a:fld id="{F04F2E70-5D88-4668-A637-1E5D8965B3B8}" type="datetime1">
              <a:rPr lang="en-US"/>
              <a:pPr>
                <a:defRPr/>
              </a:pPr>
              <a:t>09-02-17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F27EE0-8DBB-43C5-BB99-4ECEDB22E6AC}" type="slidenum">
              <a:rPr lang="en-US"/>
              <a:pPr>
                <a:defRPr/>
              </a:pPr>
              <a:t>‹nr.›</a:t>
            </a:fld>
            <a:endParaRPr lang="en-US"/>
          </a:p>
        </p:txBody>
      </p:sp>
    </p:spTree>
    <p:extLst>
      <p:ext uri="{BB962C8B-B14F-4D97-AF65-F5344CB8AC3E}">
        <p14:creationId xmlns:p14="http://schemas.microsoft.com/office/powerpoint/2010/main" val="292526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Date Placeholder 3"/>
          <p:cNvSpPr>
            <a:spLocks noGrp="1"/>
          </p:cNvSpPr>
          <p:nvPr>
            <p:ph type="dt" sz="half" idx="10"/>
          </p:nvPr>
        </p:nvSpPr>
        <p:spPr/>
        <p:txBody>
          <a:bodyPr/>
          <a:lstStyle>
            <a:lvl1pPr>
              <a:defRPr/>
            </a:lvl1pPr>
          </a:lstStyle>
          <a:p>
            <a:pPr>
              <a:defRPr/>
            </a:pPr>
            <a:fld id="{1821F543-D00B-442A-A8E3-29B05249DB39}" type="datetime1">
              <a:rPr lang="en-US"/>
              <a:pPr>
                <a:defRPr/>
              </a:pPr>
              <a:t>09-02-17</a:t>
            </a:fld>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2D2FE773-B6E6-4F3E-9448-0A9038A55039}" type="slidenum">
              <a:rPr lang="en-US"/>
              <a:pPr>
                <a:defRPr/>
              </a:pPr>
              <a:t>‹nr.›</a:t>
            </a:fld>
            <a:endParaRPr lang="en-US"/>
          </a:p>
        </p:txBody>
      </p:sp>
    </p:spTree>
    <p:extLst>
      <p:ext uri="{BB962C8B-B14F-4D97-AF65-F5344CB8AC3E}">
        <p14:creationId xmlns:p14="http://schemas.microsoft.com/office/powerpoint/2010/main" val="2628622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11" name="Date Placeholder 3"/>
          <p:cNvSpPr>
            <a:spLocks noGrp="1"/>
          </p:cNvSpPr>
          <p:nvPr>
            <p:ph type="dt" sz="half" idx="10"/>
          </p:nvPr>
        </p:nvSpPr>
        <p:spPr/>
        <p:txBody>
          <a:bodyPr/>
          <a:lstStyle>
            <a:lvl1pPr>
              <a:defRPr/>
            </a:lvl1pPr>
          </a:lstStyle>
          <a:p>
            <a:pPr>
              <a:defRPr/>
            </a:pPr>
            <a:fld id="{FAE9E548-06ED-4FF7-AF7B-5A64E5D4A953}" type="datetime1">
              <a:rPr lang="en-US"/>
              <a:pPr>
                <a:defRPr/>
              </a:pPr>
              <a:t>09-02-17</a:t>
            </a:fld>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9693001C-E61D-4E53-8CCC-471B4C05A012}" type="slidenum">
              <a:rPr lang="en-US"/>
              <a:pPr>
                <a:defRPr/>
              </a:pPr>
              <a:t>‹nr.›</a:t>
            </a:fld>
            <a:endParaRPr lang="en-US"/>
          </a:p>
        </p:txBody>
      </p:sp>
    </p:spTree>
    <p:extLst>
      <p:ext uri="{BB962C8B-B14F-4D97-AF65-F5344CB8AC3E}">
        <p14:creationId xmlns:p14="http://schemas.microsoft.com/office/powerpoint/2010/main" val="1594943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tle 6"/>
          <p:cNvSpPr>
            <a:spLocks noGrp="1"/>
          </p:cNvSpPr>
          <p:nvPr>
            <p:ph type="title"/>
          </p:nvPr>
        </p:nvSpPr>
        <p:spPr/>
        <p:txBody>
          <a:bodyPr/>
          <a:lstStyle/>
          <a:p>
            <a:r>
              <a:rPr lang="nl-NL" smtClean="0"/>
              <a:t>Klik om de stijl te bewerken</a:t>
            </a:r>
            <a:endParaRPr lang="en-US"/>
          </a:p>
        </p:txBody>
      </p:sp>
      <p:sp>
        <p:nvSpPr>
          <p:cNvPr id="4" name="Date Placeholder 3"/>
          <p:cNvSpPr>
            <a:spLocks noGrp="1"/>
          </p:cNvSpPr>
          <p:nvPr>
            <p:ph type="dt" sz="half" idx="10"/>
          </p:nvPr>
        </p:nvSpPr>
        <p:spPr/>
        <p:txBody>
          <a:bodyPr/>
          <a:lstStyle>
            <a:lvl1pPr>
              <a:defRPr/>
            </a:lvl1pPr>
          </a:lstStyle>
          <a:p>
            <a:pPr>
              <a:defRPr/>
            </a:pPr>
            <a:fld id="{880F0607-6841-4ECA-9169-160E3F1213C0}" type="datetime1">
              <a:rPr lang="en-US"/>
              <a:pPr>
                <a:defRPr/>
              </a:pPr>
              <a:t>09-02-17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F2BC2C-814E-40AF-975F-654CD97666C6}" type="slidenum">
              <a:rPr lang="en-US"/>
              <a:pPr>
                <a:defRPr/>
              </a:pPr>
              <a:t>‹nr.›</a:t>
            </a:fld>
            <a:endParaRPr lang="en-US"/>
          </a:p>
        </p:txBody>
      </p:sp>
    </p:spTree>
    <p:extLst>
      <p:ext uri="{BB962C8B-B14F-4D97-AF65-F5344CB8AC3E}">
        <p14:creationId xmlns:p14="http://schemas.microsoft.com/office/powerpoint/2010/main" val="4059651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10" name="Date Placeholder 3"/>
          <p:cNvSpPr>
            <a:spLocks noGrp="1"/>
          </p:cNvSpPr>
          <p:nvPr>
            <p:ph type="dt" sz="half" idx="10"/>
          </p:nvPr>
        </p:nvSpPr>
        <p:spPr/>
        <p:txBody>
          <a:bodyPr/>
          <a:lstStyle>
            <a:lvl1pPr>
              <a:defRPr/>
            </a:lvl1pPr>
          </a:lstStyle>
          <a:p>
            <a:pPr>
              <a:defRPr/>
            </a:pPr>
            <a:fld id="{6ED0BCD9-8F7E-492B-B9ED-A38EAABF1629}" type="datetime1">
              <a:rPr lang="en-US"/>
              <a:pPr>
                <a:defRPr/>
              </a:pPr>
              <a:t>09-02-17</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1ED17FA6-5245-45E5-80A2-083DF0A603DF}" type="slidenum">
              <a:rPr lang="en-US"/>
              <a:pPr>
                <a:defRPr/>
              </a:pPr>
              <a:t>‹nr.›</a:t>
            </a:fld>
            <a:endParaRPr lang="en-US"/>
          </a:p>
        </p:txBody>
      </p:sp>
    </p:spTree>
    <p:extLst>
      <p:ext uri="{BB962C8B-B14F-4D97-AF65-F5344CB8AC3E}">
        <p14:creationId xmlns:p14="http://schemas.microsoft.com/office/powerpoint/2010/main" val="165257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3"/>
          <p:cNvSpPr>
            <a:spLocks noGrp="1"/>
          </p:cNvSpPr>
          <p:nvPr>
            <p:ph type="dt" sz="half" idx="15"/>
          </p:nvPr>
        </p:nvSpPr>
        <p:spPr/>
        <p:txBody>
          <a:bodyPr/>
          <a:lstStyle>
            <a:lvl1pPr>
              <a:defRPr/>
            </a:lvl1pPr>
          </a:lstStyle>
          <a:p>
            <a:pPr>
              <a:defRPr/>
            </a:pPr>
            <a:fld id="{4134365D-05BF-41A5-BD79-53A5064C6E35}" type="datetime1">
              <a:rPr lang="en-US"/>
              <a:pPr>
                <a:defRPr/>
              </a:pPr>
              <a:t>09-02-17</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ABFD0266-4EFF-4C51-AC49-41D854819F4F}" type="slidenum">
              <a:rPr lang="en-US"/>
              <a:pPr>
                <a:defRPr/>
              </a:pPr>
              <a:t>‹nr.›</a:t>
            </a:fld>
            <a:endParaRPr lang="en-US"/>
          </a:p>
        </p:txBody>
      </p:sp>
    </p:spTree>
    <p:extLst>
      <p:ext uri="{BB962C8B-B14F-4D97-AF65-F5344CB8AC3E}">
        <p14:creationId xmlns:p14="http://schemas.microsoft.com/office/powerpoint/2010/main" val="1693592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lvl1pPr>
              <a:defRPr/>
            </a:lvl1pPr>
          </a:lstStyle>
          <a:p>
            <a:pPr>
              <a:defRPr/>
            </a:pPr>
            <a:fld id="{C180F7CB-3CFE-448C-AAE7-D08F68362373}" type="datetime1">
              <a:rPr lang="en-US"/>
              <a:pPr>
                <a:defRPr/>
              </a:pPr>
              <a:t>09-02-17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2C5374-6372-4D02-83A1-722A4B00D947}" type="slidenum">
              <a:rPr lang="en-US"/>
              <a:pPr>
                <a:defRPr/>
              </a:pPr>
              <a:t>‹nr.›</a:t>
            </a:fld>
            <a:endParaRPr lang="en-US"/>
          </a:p>
        </p:txBody>
      </p:sp>
    </p:spTree>
    <p:extLst>
      <p:ext uri="{BB962C8B-B14F-4D97-AF65-F5344CB8AC3E}">
        <p14:creationId xmlns:p14="http://schemas.microsoft.com/office/powerpoint/2010/main" val="2560642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3"/>
          <p:cNvSpPr>
            <a:spLocks noGrp="1"/>
          </p:cNvSpPr>
          <p:nvPr>
            <p:ph type="dt" sz="half" idx="10"/>
          </p:nvPr>
        </p:nvSpPr>
        <p:spPr/>
        <p:txBody>
          <a:bodyPr/>
          <a:lstStyle>
            <a:lvl1pPr>
              <a:defRPr/>
            </a:lvl1pPr>
          </a:lstStyle>
          <a:p>
            <a:pPr>
              <a:defRPr/>
            </a:pPr>
            <a:fld id="{C46ACDAE-915F-44EE-A363-786C301437DD}" type="datetime1">
              <a:rPr lang="en-US"/>
              <a:pPr>
                <a:defRPr/>
              </a:pPr>
              <a:t>09-02-17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A6698BB-55D8-4DFF-9F35-E81BC8D05EE5}" type="slidenum">
              <a:rPr lang="en-US"/>
              <a:pPr>
                <a:defRPr/>
              </a:pPr>
              <a:t>‹nr.›</a:t>
            </a:fld>
            <a:endParaRPr lang="en-US"/>
          </a:p>
        </p:txBody>
      </p:sp>
    </p:spTree>
    <p:extLst>
      <p:ext uri="{BB962C8B-B14F-4D97-AF65-F5344CB8AC3E}">
        <p14:creationId xmlns:p14="http://schemas.microsoft.com/office/powerpoint/2010/main" val="27507810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9" name="Date Placeholder 1"/>
          <p:cNvSpPr>
            <a:spLocks noGrp="1"/>
          </p:cNvSpPr>
          <p:nvPr>
            <p:ph type="dt" sz="half" idx="10"/>
          </p:nvPr>
        </p:nvSpPr>
        <p:spPr/>
        <p:txBody>
          <a:bodyPr/>
          <a:lstStyle>
            <a:lvl1pPr>
              <a:defRPr/>
            </a:lvl1pPr>
          </a:lstStyle>
          <a:p>
            <a:pPr>
              <a:defRPr/>
            </a:pPr>
            <a:fld id="{3BF43D07-838F-4802-A4CE-1139FD6DCD66}" type="datetime1">
              <a:rPr lang="en-US"/>
              <a:pPr>
                <a:defRPr/>
              </a:pPr>
              <a:t>09-02-17</a:t>
            </a:fld>
            <a:endParaRPr lang="en-US"/>
          </a:p>
        </p:txBody>
      </p:sp>
      <p:sp>
        <p:nvSpPr>
          <p:cNvPr id="10" name="Footer Placeholder 2"/>
          <p:cNvSpPr>
            <a:spLocks noGrp="1"/>
          </p:cNvSpPr>
          <p:nvPr>
            <p:ph type="ftr" sz="quarter" idx="11"/>
          </p:nvPr>
        </p:nvSpPr>
        <p:spPr/>
        <p:txBody>
          <a:bodyPr/>
          <a:lstStyle>
            <a:lvl1pPr>
              <a:defRPr/>
            </a:lvl1pPr>
          </a:lstStyle>
          <a:p>
            <a:pPr>
              <a:defRPr/>
            </a:pPr>
            <a:endParaRPr lang="en-US"/>
          </a:p>
        </p:txBody>
      </p:sp>
      <p:sp>
        <p:nvSpPr>
          <p:cNvPr id="11" name="Slide Number Placeholder 3"/>
          <p:cNvSpPr>
            <a:spLocks noGrp="1"/>
          </p:cNvSpPr>
          <p:nvPr>
            <p:ph type="sldNum" sz="quarter" idx="12"/>
          </p:nvPr>
        </p:nvSpPr>
        <p:spPr/>
        <p:txBody>
          <a:bodyPr/>
          <a:lstStyle>
            <a:lvl1pPr>
              <a:defRPr/>
            </a:lvl1pPr>
          </a:lstStyle>
          <a:p>
            <a:pPr>
              <a:defRPr/>
            </a:pPr>
            <a:fld id="{3A8C5C45-F31E-4826-94E5-0AFCA01450F3}" type="slidenum">
              <a:rPr lang="en-US"/>
              <a:pPr>
                <a:defRPr/>
              </a:pPr>
              <a:t>‹nr.›</a:t>
            </a:fld>
            <a:endParaRPr lang="en-US"/>
          </a:p>
        </p:txBody>
      </p:sp>
    </p:spTree>
    <p:extLst>
      <p:ext uri="{BB962C8B-B14F-4D97-AF65-F5344CB8AC3E}">
        <p14:creationId xmlns:p14="http://schemas.microsoft.com/office/powerpoint/2010/main" val="4294811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nl-NL" smtClean="0"/>
              <a:t>Klik om de stijl te bewerken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2" name="Date Placeholder 4"/>
          <p:cNvSpPr>
            <a:spLocks noGrp="1"/>
          </p:cNvSpPr>
          <p:nvPr>
            <p:ph type="dt" sz="half" idx="10"/>
          </p:nvPr>
        </p:nvSpPr>
        <p:spPr/>
        <p:txBody>
          <a:bodyPr/>
          <a:lstStyle>
            <a:lvl1pPr>
              <a:defRPr/>
            </a:lvl1pPr>
          </a:lstStyle>
          <a:p>
            <a:pPr>
              <a:defRPr/>
            </a:pPr>
            <a:fld id="{7D1526BF-F771-4A83-B894-231B107DD586}" type="datetime1">
              <a:rPr lang="en-US"/>
              <a:pPr>
                <a:defRPr/>
              </a:pPr>
              <a:t>09-02-17</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34667497-7254-4FB1-859F-3546BD4CFB28}" type="slidenum">
              <a:rPr lang="en-US"/>
              <a:pPr>
                <a:defRPr/>
              </a:pPr>
              <a:t>‹nr.›</a:t>
            </a:fld>
            <a:endParaRPr lang="en-US"/>
          </a:p>
        </p:txBody>
      </p:sp>
    </p:spTree>
    <p:extLst>
      <p:ext uri="{BB962C8B-B14F-4D97-AF65-F5344CB8AC3E}">
        <p14:creationId xmlns:p14="http://schemas.microsoft.com/office/powerpoint/2010/main" val="943756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tle 6"/>
          <p:cNvSpPr>
            <a:spLocks noGrp="1"/>
          </p:cNvSpPr>
          <p:nvPr>
            <p:ph type="title"/>
          </p:nvPr>
        </p:nvSpPr>
        <p:spPr/>
        <p:txBody>
          <a:bodyPr/>
          <a:lstStyle/>
          <a:p>
            <a:r>
              <a:rPr lang="nl-NL" smtClean="0"/>
              <a:t>Klik om de stijl te bewerken</a:t>
            </a:r>
            <a:endParaRPr lang="en-US"/>
          </a:p>
        </p:txBody>
      </p:sp>
      <p:sp>
        <p:nvSpPr>
          <p:cNvPr id="4" name="Date Placeholder 3"/>
          <p:cNvSpPr>
            <a:spLocks noGrp="1"/>
          </p:cNvSpPr>
          <p:nvPr>
            <p:ph type="dt" sz="half" idx="10"/>
          </p:nvPr>
        </p:nvSpPr>
        <p:spPr/>
        <p:txBody>
          <a:bodyPr/>
          <a:lstStyle>
            <a:lvl1pPr>
              <a:defRPr/>
            </a:lvl1pPr>
          </a:lstStyle>
          <a:p>
            <a:pPr>
              <a:defRPr/>
            </a:pPr>
            <a:fld id="{D2A2A24D-D24B-46E1-AF75-75FE14044BC1}" type="datetime1">
              <a:rPr lang="en-US"/>
              <a:pPr>
                <a:defRPr/>
              </a:pPr>
              <a:t>09-02-17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91951A-4531-4BCA-9957-ADD28533ECDB}" type="slidenum">
              <a:rPr lang="en-US"/>
              <a:pPr>
                <a:defRPr/>
              </a:pPr>
              <a:t>‹nr.›</a:t>
            </a:fld>
            <a:endParaRPr lang="en-US"/>
          </a:p>
        </p:txBody>
      </p:sp>
    </p:spTree>
    <p:extLst>
      <p:ext uri="{BB962C8B-B14F-4D97-AF65-F5344CB8AC3E}">
        <p14:creationId xmlns:p14="http://schemas.microsoft.com/office/powerpoint/2010/main" val="2554187517"/>
      </p:ext>
    </p:extLst>
  </p:cSld>
  <p:clrMapOvr>
    <a:masterClrMapping/>
  </p:clrMapOvr>
  <p:transition xmlns:p14="http://schemas.microsoft.com/office/powerpoint/2010/main" spd="slow">
    <p:blinds/>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en-US" noProof="0" dirty="0"/>
          </a:p>
        </p:txBody>
      </p:sp>
      <p:sp>
        <p:nvSpPr>
          <p:cNvPr id="12" name="Date Placeholder 4"/>
          <p:cNvSpPr>
            <a:spLocks noGrp="1"/>
          </p:cNvSpPr>
          <p:nvPr>
            <p:ph type="dt" sz="half" idx="10"/>
          </p:nvPr>
        </p:nvSpPr>
        <p:spPr/>
        <p:txBody>
          <a:bodyPr/>
          <a:lstStyle>
            <a:lvl1pPr>
              <a:defRPr/>
            </a:lvl1pPr>
          </a:lstStyle>
          <a:p>
            <a:pPr>
              <a:defRPr/>
            </a:pPr>
            <a:fld id="{03B46179-D061-45D8-8457-85D159A09439}" type="datetime1">
              <a:rPr lang="en-US"/>
              <a:pPr>
                <a:defRPr/>
              </a:pPr>
              <a:t>09-02-17</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DF2B0F3E-3023-4FAB-BD36-892B5532EC43}" type="slidenum">
              <a:rPr lang="en-US"/>
              <a:pPr>
                <a:defRPr/>
              </a:pPr>
              <a:t>‹nr.›</a:t>
            </a:fld>
            <a:endParaRPr lang="en-US"/>
          </a:p>
        </p:txBody>
      </p:sp>
    </p:spTree>
    <p:extLst>
      <p:ext uri="{BB962C8B-B14F-4D97-AF65-F5344CB8AC3E}">
        <p14:creationId xmlns:p14="http://schemas.microsoft.com/office/powerpoint/2010/main" val="34514307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lvl1pPr>
              <a:defRPr/>
            </a:lvl1pPr>
          </a:lstStyle>
          <a:p>
            <a:pPr>
              <a:defRPr/>
            </a:pPr>
            <a:fld id="{720DD56E-94AD-4650-9D3A-3BFF8343AB48}" type="datetime1">
              <a:rPr lang="en-US"/>
              <a:pPr>
                <a:defRPr/>
              </a:pPr>
              <a:t>09-02-17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1BD58-066E-4131-B7FC-0FC8AD10F24A}" type="slidenum">
              <a:rPr lang="en-US"/>
              <a:pPr>
                <a:defRPr/>
              </a:pPr>
              <a:t>‹nr.›</a:t>
            </a:fld>
            <a:endParaRPr lang="en-US"/>
          </a:p>
        </p:txBody>
      </p:sp>
    </p:spTree>
    <p:extLst>
      <p:ext uri="{BB962C8B-B14F-4D97-AF65-F5344CB8AC3E}">
        <p14:creationId xmlns:p14="http://schemas.microsoft.com/office/powerpoint/2010/main" val="6414106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Date Placeholder 3"/>
          <p:cNvSpPr>
            <a:spLocks noGrp="1"/>
          </p:cNvSpPr>
          <p:nvPr>
            <p:ph type="dt" sz="half" idx="10"/>
          </p:nvPr>
        </p:nvSpPr>
        <p:spPr/>
        <p:txBody>
          <a:bodyPr/>
          <a:lstStyle>
            <a:lvl1pPr>
              <a:defRPr/>
            </a:lvl1pPr>
          </a:lstStyle>
          <a:p>
            <a:pPr>
              <a:defRPr/>
            </a:pPr>
            <a:fld id="{72FAECB1-60D9-432D-BBF0-0A8298515F04}" type="datetime1">
              <a:rPr lang="en-US"/>
              <a:pPr>
                <a:defRPr/>
              </a:pPr>
              <a:t>09-02-17</a:t>
            </a:fld>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141A561A-BF18-468A-973A-BB6DC98E9EDF}" type="slidenum">
              <a:rPr lang="en-US"/>
              <a:pPr>
                <a:defRPr/>
              </a:pPr>
              <a:t>‹nr.›</a:t>
            </a:fld>
            <a:endParaRPr lang="en-US"/>
          </a:p>
        </p:txBody>
      </p:sp>
    </p:spTree>
    <p:extLst>
      <p:ext uri="{BB962C8B-B14F-4D97-AF65-F5344CB8AC3E}">
        <p14:creationId xmlns:p14="http://schemas.microsoft.com/office/powerpoint/2010/main" val="10124796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1_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5164138" y="6249988"/>
            <a:ext cx="3786187" cy="365125"/>
          </a:xfrm>
        </p:spPr>
        <p:txBody>
          <a:bodyPr/>
          <a:lstStyle>
            <a:lvl1pPr>
              <a:defRPr/>
            </a:lvl1pPr>
          </a:lstStyle>
          <a:p>
            <a:pPr>
              <a:defRPr/>
            </a:pPr>
            <a:fld id="{D8B34759-FA10-4390-A3F6-17555C8C12C1}" type="datetime1">
              <a:rPr lang="en-US"/>
              <a:pPr>
                <a:defRPr/>
              </a:pPr>
              <a:t>09-02-17</a:t>
            </a:fld>
            <a:endParaRPr lang="en-US"/>
          </a:p>
        </p:txBody>
      </p:sp>
      <p:sp>
        <p:nvSpPr>
          <p:cNvPr id="3" name="Tijdelijke aanduiding voor voettekst 2"/>
          <p:cNvSpPr>
            <a:spLocks noGrp="1"/>
          </p:cNvSpPr>
          <p:nvPr>
            <p:ph type="ftr" sz="quarter" idx="11"/>
          </p:nvPr>
        </p:nvSpPr>
        <p:spPr>
          <a:xfrm>
            <a:off x="193675" y="6249988"/>
            <a:ext cx="3786188" cy="365125"/>
          </a:xfrm>
        </p:spPr>
        <p:txBody>
          <a:bodyPr/>
          <a:lstStyle>
            <a:lvl1pPr>
              <a:defRPr/>
            </a:lvl1pPr>
          </a:lstStyle>
          <a:p>
            <a:pPr>
              <a:defRPr/>
            </a:pPr>
            <a:endParaRPr lang="en-US"/>
          </a:p>
        </p:txBody>
      </p:sp>
      <p:sp>
        <p:nvSpPr>
          <p:cNvPr id="4" name="Tijdelijke aanduiding voor dianummer 3"/>
          <p:cNvSpPr>
            <a:spLocks noGrp="1"/>
          </p:cNvSpPr>
          <p:nvPr>
            <p:ph type="sldNum" sz="quarter" idx="12"/>
          </p:nvPr>
        </p:nvSpPr>
        <p:spPr>
          <a:xfrm>
            <a:off x="3990975" y="6249988"/>
            <a:ext cx="1162050" cy="365125"/>
          </a:xfrm>
        </p:spPr>
        <p:txBody>
          <a:bodyPr/>
          <a:lstStyle>
            <a:lvl1pPr>
              <a:defRPr/>
            </a:lvl1pPr>
          </a:lstStyle>
          <a:p>
            <a:pPr>
              <a:defRPr/>
            </a:pPr>
            <a:fld id="{56C2EB40-EFBE-4A0F-82F8-776B4EFCE6CB}" type="slidenum">
              <a:rPr lang="en-US"/>
              <a:pPr>
                <a:defRPr/>
              </a:pPr>
              <a:t>‹nr.›</a:t>
            </a:fld>
            <a:endParaRPr lang="en-US"/>
          </a:p>
        </p:txBody>
      </p:sp>
    </p:spTree>
    <p:extLst>
      <p:ext uri="{BB962C8B-B14F-4D97-AF65-F5344CB8AC3E}">
        <p14:creationId xmlns:p14="http://schemas.microsoft.com/office/powerpoint/2010/main" val="179528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10" name="Date Placeholder 3"/>
          <p:cNvSpPr>
            <a:spLocks noGrp="1"/>
          </p:cNvSpPr>
          <p:nvPr>
            <p:ph type="dt" sz="half" idx="10"/>
          </p:nvPr>
        </p:nvSpPr>
        <p:spPr/>
        <p:txBody>
          <a:bodyPr/>
          <a:lstStyle>
            <a:lvl1pPr>
              <a:defRPr/>
            </a:lvl1pPr>
          </a:lstStyle>
          <a:p>
            <a:pPr>
              <a:defRPr/>
            </a:pPr>
            <a:fld id="{4EABD617-8717-4844-9ADD-6CAC97F3A085}" type="datetime1">
              <a:rPr lang="en-US"/>
              <a:pPr>
                <a:defRPr/>
              </a:pPr>
              <a:t>09-02-17</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652AE6E7-6DF3-4441-B8D5-F4E4020F2FE3}" type="slidenum">
              <a:rPr lang="en-US"/>
              <a:pPr>
                <a:defRPr/>
              </a:pPr>
              <a:t>‹nr.›</a:t>
            </a:fld>
            <a:endParaRPr lang="en-US"/>
          </a:p>
        </p:txBody>
      </p:sp>
    </p:spTree>
    <p:extLst>
      <p:ext uri="{BB962C8B-B14F-4D97-AF65-F5344CB8AC3E}">
        <p14:creationId xmlns:p14="http://schemas.microsoft.com/office/powerpoint/2010/main" val="1437649889"/>
      </p:ext>
    </p:extLst>
  </p:cSld>
  <p:clrMapOvr>
    <a:masterClrMapping/>
  </p:clrMapOvr>
  <p:transition xmlns:p14="http://schemas.microsoft.com/office/powerpoint/2010/main" spd="slow">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3"/>
          <p:cNvSpPr>
            <a:spLocks noGrp="1"/>
          </p:cNvSpPr>
          <p:nvPr>
            <p:ph type="dt" sz="half" idx="15"/>
          </p:nvPr>
        </p:nvSpPr>
        <p:spPr/>
        <p:txBody>
          <a:bodyPr/>
          <a:lstStyle>
            <a:lvl1pPr>
              <a:defRPr/>
            </a:lvl1pPr>
          </a:lstStyle>
          <a:p>
            <a:pPr>
              <a:defRPr/>
            </a:pPr>
            <a:fld id="{BE0A1179-6431-4DB5-9884-67C791D00F2F}" type="datetime1">
              <a:rPr lang="en-US"/>
              <a:pPr>
                <a:defRPr/>
              </a:pPr>
              <a:t>09-02-17</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C2385D9A-8092-4549-87F7-8B374695F46B}" type="slidenum">
              <a:rPr lang="en-US"/>
              <a:pPr>
                <a:defRPr/>
              </a:pPr>
              <a:t>‹nr.›</a:t>
            </a:fld>
            <a:endParaRPr lang="en-US"/>
          </a:p>
        </p:txBody>
      </p:sp>
    </p:spTree>
    <p:extLst>
      <p:ext uri="{BB962C8B-B14F-4D97-AF65-F5344CB8AC3E}">
        <p14:creationId xmlns:p14="http://schemas.microsoft.com/office/powerpoint/2010/main" val="3134012049"/>
      </p:ext>
    </p:extLst>
  </p:cSld>
  <p:clrMapOvr>
    <a:masterClrMapping/>
  </p:clrMapOvr>
  <p:transition xmlns:p14="http://schemas.microsoft.com/office/powerpoint/2010/main" spd="slow">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lvl1pPr>
              <a:defRPr/>
            </a:lvl1pPr>
          </a:lstStyle>
          <a:p>
            <a:pPr>
              <a:defRPr/>
            </a:pPr>
            <a:fld id="{EB286CD8-F3A2-495F-9EC8-AC13DEFD575C}" type="datetime1">
              <a:rPr lang="en-US"/>
              <a:pPr>
                <a:defRPr/>
              </a:pPr>
              <a:t>09-02-17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C854743-D158-4022-AA37-5DCED9BC30FE}" type="slidenum">
              <a:rPr lang="en-US"/>
              <a:pPr>
                <a:defRPr/>
              </a:pPr>
              <a:t>‹nr.›</a:t>
            </a:fld>
            <a:endParaRPr lang="en-US"/>
          </a:p>
        </p:txBody>
      </p:sp>
    </p:spTree>
    <p:extLst>
      <p:ext uri="{BB962C8B-B14F-4D97-AF65-F5344CB8AC3E}">
        <p14:creationId xmlns:p14="http://schemas.microsoft.com/office/powerpoint/2010/main" val="1698766002"/>
      </p:ext>
    </p:extLst>
  </p:cSld>
  <p:clrMapOvr>
    <a:masterClrMapping/>
  </p:clrMapOvr>
  <p:transition xmlns:p14="http://schemas.microsoft.com/office/powerpoint/2010/main" spd="slow">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3"/>
          <p:cNvSpPr>
            <a:spLocks noGrp="1"/>
          </p:cNvSpPr>
          <p:nvPr>
            <p:ph type="dt" sz="half" idx="10"/>
          </p:nvPr>
        </p:nvSpPr>
        <p:spPr/>
        <p:txBody>
          <a:bodyPr/>
          <a:lstStyle>
            <a:lvl1pPr>
              <a:defRPr/>
            </a:lvl1pPr>
          </a:lstStyle>
          <a:p>
            <a:pPr>
              <a:defRPr/>
            </a:pPr>
            <a:fld id="{F62A2C67-C13E-461C-86C7-F1FC430F2ABF}" type="datetime1">
              <a:rPr lang="en-US"/>
              <a:pPr>
                <a:defRPr/>
              </a:pPr>
              <a:t>09-02-17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9DC2C1E-7D9F-48FD-A108-D69FF7AE3D5A}" type="slidenum">
              <a:rPr lang="en-US"/>
              <a:pPr>
                <a:defRPr/>
              </a:pPr>
              <a:t>‹nr.›</a:t>
            </a:fld>
            <a:endParaRPr lang="en-US"/>
          </a:p>
        </p:txBody>
      </p:sp>
    </p:spTree>
    <p:extLst>
      <p:ext uri="{BB962C8B-B14F-4D97-AF65-F5344CB8AC3E}">
        <p14:creationId xmlns:p14="http://schemas.microsoft.com/office/powerpoint/2010/main" val="1417118661"/>
      </p:ext>
    </p:extLst>
  </p:cSld>
  <p:clrMapOvr>
    <a:masterClrMapping/>
  </p:clrMapOvr>
  <p:transition xmlns:p14="http://schemas.microsoft.com/office/powerpoint/2010/main" spd="slow">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9" name="Date Placeholder 1"/>
          <p:cNvSpPr>
            <a:spLocks noGrp="1"/>
          </p:cNvSpPr>
          <p:nvPr>
            <p:ph type="dt" sz="half" idx="10"/>
          </p:nvPr>
        </p:nvSpPr>
        <p:spPr/>
        <p:txBody>
          <a:bodyPr/>
          <a:lstStyle>
            <a:lvl1pPr>
              <a:defRPr/>
            </a:lvl1pPr>
          </a:lstStyle>
          <a:p>
            <a:pPr>
              <a:defRPr/>
            </a:pPr>
            <a:fld id="{D980F5EE-9EAA-477D-A809-FF6AC9B0E18B}" type="datetime1">
              <a:rPr lang="en-US"/>
              <a:pPr>
                <a:defRPr/>
              </a:pPr>
              <a:t>09-02-17</a:t>
            </a:fld>
            <a:endParaRPr lang="en-US"/>
          </a:p>
        </p:txBody>
      </p:sp>
      <p:sp>
        <p:nvSpPr>
          <p:cNvPr id="10" name="Footer Placeholder 2"/>
          <p:cNvSpPr>
            <a:spLocks noGrp="1"/>
          </p:cNvSpPr>
          <p:nvPr>
            <p:ph type="ftr" sz="quarter" idx="11"/>
          </p:nvPr>
        </p:nvSpPr>
        <p:spPr/>
        <p:txBody>
          <a:bodyPr/>
          <a:lstStyle>
            <a:lvl1pPr>
              <a:defRPr/>
            </a:lvl1pPr>
          </a:lstStyle>
          <a:p>
            <a:pPr>
              <a:defRPr/>
            </a:pPr>
            <a:endParaRPr lang="en-US"/>
          </a:p>
        </p:txBody>
      </p:sp>
      <p:sp>
        <p:nvSpPr>
          <p:cNvPr id="11" name="Slide Number Placeholder 3"/>
          <p:cNvSpPr>
            <a:spLocks noGrp="1"/>
          </p:cNvSpPr>
          <p:nvPr>
            <p:ph type="sldNum" sz="quarter" idx="12"/>
          </p:nvPr>
        </p:nvSpPr>
        <p:spPr/>
        <p:txBody>
          <a:bodyPr/>
          <a:lstStyle>
            <a:lvl1pPr>
              <a:defRPr/>
            </a:lvl1pPr>
          </a:lstStyle>
          <a:p>
            <a:pPr>
              <a:defRPr/>
            </a:pPr>
            <a:fld id="{D8D03A41-528C-45E2-BB99-FB31ED761596}" type="slidenum">
              <a:rPr lang="en-US"/>
              <a:pPr>
                <a:defRPr/>
              </a:pPr>
              <a:t>‹nr.›</a:t>
            </a:fld>
            <a:endParaRPr lang="en-US"/>
          </a:p>
        </p:txBody>
      </p:sp>
    </p:spTree>
    <p:extLst>
      <p:ext uri="{BB962C8B-B14F-4D97-AF65-F5344CB8AC3E}">
        <p14:creationId xmlns:p14="http://schemas.microsoft.com/office/powerpoint/2010/main" val="2796157122"/>
      </p:ext>
    </p:extLst>
  </p:cSld>
  <p:clrMapOvr>
    <a:masterClrMapping/>
  </p:clrMapOvr>
  <p:transition xmlns:p14="http://schemas.microsoft.com/office/powerpoint/2010/main" spd="slow">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nl-NL" smtClean="0"/>
              <a:t>Klik om de stijl te bewerken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2" name="Date Placeholder 4"/>
          <p:cNvSpPr>
            <a:spLocks noGrp="1"/>
          </p:cNvSpPr>
          <p:nvPr>
            <p:ph type="dt" sz="half" idx="10"/>
          </p:nvPr>
        </p:nvSpPr>
        <p:spPr/>
        <p:txBody>
          <a:bodyPr/>
          <a:lstStyle>
            <a:lvl1pPr>
              <a:defRPr/>
            </a:lvl1pPr>
          </a:lstStyle>
          <a:p>
            <a:pPr>
              <a:defRPr/>
            </a:pPr>
            <a:fld id="{1D4822D2-7499-42AC-8B7D-B9E30C47A556}" type="datetime1">
              <a:rPr lang="en-US"/>
              <a:pPr>
                <a:defRPr/>
              </a:pPr>
              <a:t>09-02-17</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26F015E0-1B7A-42A8-8BD9-F685CB94A907}" type="slidenum">
              <a:rPr lang="en-US"/>
              <a:pPr>
                <a:defRPr/>
              </a:pPr>
              <a:t>‹nr.›</a:t>
            </a:fld>
            <a:endParaRPr lang="en-US"/>
          </a:p>
        </p:txBody>
      </p:sp>
    </p:spTree>
    <p:extLst>
      <p:ext uri="{BB962C8B-B14F-4D97-AF65-F5344CB8AC3E}">
        <p14:creationId xmlns:p14="http://schemas.microsoft.com/office/powerpoint/2010/main" val="2298252323"/>
      </p:ext>
    </p:extLst>
  </p:cSld>
  <p:clrMapOvr>
    <a:masterClrMapping/>
  </p:clrMapOvr>
  <p:transition xmlns:p14="http://schemas.microsoft.com/office/powerpoint/2010/main" spd="slow">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en-US" noProof="0" dirty="0"/>
          </a:p>
        </p:txBody>
      </p:sp>
      <p:sp>
        <p:nvSpPr>
          <p:cNvPr id="12" name="Date Placeholder 4"/>
          <p:cNvSpPr>
            <a:spLocks noGrp="1"/>
          </p:cNvSpPr>
          <p:nvPr>
            <p:ph type="dt" sz="half" idx="10"/>
          </p:nvPr>
        </p:nvSpPr>
        <p:spPr/>
        <p:txBody>
          <a:bodyPr/>
          <a:lstStyle>
            <a:lvl1pPr>
              <a:defRPr/>
            </a:lvl1pPr>
          </a:lstStyle>
          <a:p>
            <a:pPr>
              <a:defRPr/>
            </a:pPr>
            <a:fld id="{C49043DD-33DC-4E19-AEA1-F9C161A6E78B}" type="datetime1">
              <a:rPr lang="en-US"/>
              <a:pPr>
                <a:defRPr/>
              </a:pPr>
              <a:t>09-02-17</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FFCE3227-462F-4B43-8644-FC69AD32DF83}" type="slidenum">
              <a:rPr lang="en-US"/>
              <a:pPr>
                <a:defRPr/>
              </a:pPr>
              <a:t>‹nr.›</a:t>
            </a:fld>
            <a:endParaRPr lang="en-US"/>
          </a:p>
        </p:txBody>
      </p:sp>
    </p:spTree>
    <p:extLst>
      <p:ext uri="{BB962C8B-B14F-4D97-AF65-F5344CB8AC3E}">
        <p14:creationId xmlns:p14="http://schemas.microsoft.com/office/powerpoint/2010/main" val="3715988291"/>
      </p:ext>
    </p:extLst>
  </p:cSld>
  <p:clrMapOvr>
    <a:masterClrMapping/>
  </p:clrMapOvr>
  <p:transition xmlns:p14="http://schemas.microsoft.com/office/powerpoint/2010/main" spd="slow">
    <p:blinds/>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Klik om de stijl te bewerken</a:t>
            </a:r>
            <a:endParaRPr lang="en-US" altLang="nl-NL"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cs typeface="+mn-cs"/>
              </a:defRPr>
            </a:lvl1pPr>
          </a:lstStyle>
          <a:p>
            <a:pPr>
              <a:defRPr/>
            </a:pPr>
            <a:fld id="{7EEA8B6D-AD6D-4A20-A220-8278FD7C6677}" type="datetime1">
              <a:rPr lang="en-US"/>
              <a:pPr>
                <a:defRPr/>
              </a:pPr>
              <a:t>09-02-17</a:t>
            </a:fld>
            <a:endParaRPr 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dirty="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cs typeface="+mn-cs"/>
              </a:defRPr>
            </a:lvl1pPr>
          </a:lstStyle>
          <a:p>
            <a:pPr>
              <a:defRPr/>
            </a:pPr>
            <a:fld id="{8F195D4A-B69F-4AD9-9C92-F7E62E5B4150}" type="slidenum">
              <a:rPr lang="en-US"/>
              <a:pPr>
                <a:defRPr/>
              </a:pPr>
              <a:t>‹nr.›</a:t>
            </a:fld>
            <a:endParaRPr lang="en-US"/>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modelstijlen te bewerken</a:t>
            </a:r>
          </a:p>
          <a:p>
            <a:pPr lvl="1"/>
            <a:r>
              <a:rPr lang="nl-NL" altLang="nl-NL" smtClean="0"/>
              <a:t>Tweede niveau</a:t>
            </a:r>
          </a:p>
          <a:p>
            <a:pPr lvl="2"/>
            <a:r>
              <a:rPr lang="nl-NL" altLang="nl-NL" smtClean="0"/>
              <a:t>Derde niveau</a:t>
            </a:r>
          </a:p>
          <a:p>
            <a:pPr lvl="3"/>
            <a:r>
              <a:rPr lang="nl-NL" altLang="nl-NL" smtClean="0"/>
              <a:t>Vierde niveau</a:t>
            </a:r>
          </a:p>
          <a:p>
            <a:pPr lvl="4"/>
            <a:r>
              <a:rPr lang="nl-NL" altLang="nl-NL" smtClean="0"/>
              <a:t>Vijfde niveau</a:t>
            </a:r>
            <a:endParaRPr lang="en-US" altLang="nl-NL" smtClean="0"/>
          </a:p>
        </p:txBody>
      </p:sp>
    </p:spTree>
  </p:cSld>
  <p:clrMap bg1="lt1" tx1="dk1" bg2="lt2" tx2="dk2" accent1="accent1" accent2="accent2" accent3="accent3" accent4="accent4" accent5="accent5" accent6="accent6" hlink="hlink" folHlink="folHlink"/>
  <p:sldLayoutIdLst>
    <p:sldLayoutId id="2147483766" r:id="rId1"/>
    <p:sldLayoutId id="2147483759" r:id="rId2"/>
    <p:sldLayoutId id="2147483767" r:id="rId3"/>
    <p:sldLayoutId id="2147483758" r:id="rId4"/>
    <p:sldLayoutId id="2147483757" r:id="rId5"/>
    <p:sldLayoutId id="2147483756" r:id="rId6"/>
    <p:sldLayoutId id="2147483768" r:id="rId7"/>
    <p:sldLayoutId id="2147483769" r:id="rId8"/>
    <p:sldLayoutId id="2147483770" r:id="rId9"/>
    <p:sldLayoutId id="2147483755" r:id="rId10"/>
    <p:sldLayoutId id="2147483771" r:id="rId11"/>
  </p:sldLayoutIdLst>
  <p:transition xmlns:p14="http://schemas.microsoft.com/office/powerpoint/2010/main" spd="slow">
    <p:blinds/>
  </p:transition>
  <p:timing>
    <p:tnLst>
      <p:par>
        <p:cTn xmlns:p14="http://schemas.microsoft.com/office/powerpoint/2010/main" id="1" dur="indefinite" restart="never" nodeType="tmRoot"/>
      </p:par>
    </p:tnLst>
  </p:timing>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3315"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13316"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Klik om de stijl te bewerken</a:t>
            </a:r>
            <a:endParaRPr lang="en-US" altLang="nl-NL"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cs typeface="+mn-cs"/>
              </a:defRPr>
            </a:lvl1pPr>
          </a:lstStyle>
          <a:p>
            <a:pPr>
              <a:defRPr/>
            </a:pPr>
            <a:fld id="{44D40BC9-0300-43CE-A517-BFA9D4BAF91F}" type="datetime1">
              <a:rPr lang="en-US"/>
              <a:pPr>
                <a:defRPr/>
              </a:pPr>
              <a:t>09-02-17</a:t>
            </a:fld>
            <a:endParaRPr 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dirty="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cs typeface="+mn-cs"/>
              </a:defRPr>
            </a:lvl1pPr>
          </a:lstStyle>
          <a:p>
            <a:pPr>
              <a:defRPr/>
            </a:pPr>
            <a:fld id="{70D08AA2-0D19-4BAB-89BB-4620B26B3A56}" type="slidenum">
              <a:rPr lang="en-US"/>
              <a:pPr>
                <a:defRPr/>
              </a:pPr>
              <a:t>‹nr.›</a:t>
            </a:fld>
            <a:endParaRPr lang="en-US"/>
          </a:p>
        </p:txBody>
      </p:sp>
      <p:sp>
        <p:nvSpPr>
          <p:cNvPr id="13320"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modelstijlen te bewerken</a:t>
            </a:r>
          </a:p>
          <a:p>
            <a:pPr lvl="1"/>
            <a:r>
              <a:rPr lang="nl-NL" altLang="nl-NL" smtClean="0"/>
              <a:t>Tweede niveau</a:t>
            </a:r>
          </a:p>
          <a:p>
            <a:pPr lvl="2"/>
            <a:r>
              <a:rPr lang="nl-NL" altLang="nl-NL" smtClean="0"/>
              <a:t>Derde niveau</a:t>
            </a:r>
          </a:p>
          <a:p>
            <a:pPr lvl="3"/>
            <a:r>
              <a:rPr lang="nl-NL" altLang="nl-NL" smtClean="0"/>
              <a:t>Vierde niveau</a:t>
            </a:r>
          </a:p>
          <a:p>
            <a:pPr lvl="4"/>
            <a:r>
              <a:rPr lang="nl-NL" altLang="nl-NL" smtClean="0"/>
              <a:t>Vijfde niveau</a:t>
            </a:r>
            <a:endParaRPr lang="en-US" altLang="nl-NL" smtClean="0"/>
          </a:p>
        </p:txBody>
      </p:sp>
    </p:spTree>
  </p:cSld>
  <p:clrMap bg1="lt1" tx1="dk1" bg2="lt2" tx2="dk2" accent1="accent1" accent2="accent2" accent3="accent3" accent4="accent4" accent5="accent5" accent6="accent6" hlink="hlink" folHlink="folHlink"/>
  <p:sldLayoutIdLst>
    <p:sldLayoutId id="2147483772" r:id="rId1"/>
    <p:sldLayoutId id="2147483764" r:id="rId2"/>
    <p:sldLayoutId id="2147483773" r:id="rId3"/>
    <p:sldLayoutId id="2147483763" r:id="rId4"/>
    <p:sldLayoutId id="2147483762" r:id="rId5"/>
    <p:sldLayoutId id="2147483761" r:id="rId6"/>
    <p:sldLayoutId id="2147483774" r:id="rId7"/>
    <p:sldLayoutId id="2147483775" r:id="rId8"/>
    <p:sldLayoutId id="2147483776" r:id="rId9"/>
    <p:sldLayoutId id="2147483760" r:id="rId10"/>
    <p:sldLayoutId id="2147483777" r:id="rId11"/>
    <p:sldLayoutId id="2147483765" r:id="rId12"/>
  </p:sldLayoutIdLst>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12.emf"/><Relationship Id="rId1" Type="http://schemas.openxmlformats.org/officeDocument/2006/relationships/slideLayout" Target="../slideLayouts/slideLayout7.xml"/><Relationship Id="rId2" Type="http://schemas.openxmlformats.org/officeDocument/2006/relationships/image" Target="../media/image10.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png"/><Relationship Id="rId3"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hyperlink" Target="http://www.deconcurrenten.nl/video.php" TargetMode="External"/><Relationship Id="rId4" Type="http://schemas.openxmlformats.org/officeDocument/2006/relationships/oleObject" Target="../embeddings/oleObject1.bin"/><Relationship Id="rId5" Type="http://schemas.openxmlformats.org/officeDocument/2006/relationships/image" Target="../media/image17.wmf"/><Relationship Id="rId6" Type="http://schemas.openxmlformats.org/officeDocument/2006/relationships/oleObject" Target="../embeddings/oleObject2.bin"/><Relationship Id="rId7" Type="http://schemas.openxmlformats.org/officeDocument/2006/relationships/image" Target="../media/image18.wmf"/><Relationship Id="rId1" Type="http://schemas.openxmlformats.org/officeDocument/2006/relationships/vmlDrawing" Target="../drawings/vmlDrawing1.vml"/><Relationship Id="rId2"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19.wmf"/><Relationship Id="rId1" Type="http://schemas.openxmlformats.org/officeDocument/2006/relationships/vmlDrawing" Target="../drawings/vmlDrawing2.vml"/><Relationship Id="rId2"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el 1"/>
          <p:cNvSpPr>
            <a:spLocks noGrp="1"/>
          </p:cNvSpPr>
          <p:nvPr>
            <p:ph type="ctrTitle"/>
          </p:nvPr>
        </p:nvSpPr>
        <p:spPr>
          <a:xfrm>
            <a:off x="1259632" y="1600200"/>
            <a:ext cx="6192688" cy="964704"/>
          </a:xfrm>
        </p:spPr>
        <p:style>
          <a:lnRef idx="3">
            <a:schemeClr val="lt1"/>
          </a:lnRef>
          <a:fillRef idx="1">
            <a:schemeClr val="accent3"/>
          </a:fillRef>
          <a:effectRef idx="1">
            <a:schemeClr val="accent3"/>
          </a:effectRef>
          <a:fontRef idx="minor">
            <a:schemeClr val="lt1"/>
          </a:fontRef>
        </p:style>
        <p:txBody>
          <a:bodyPr>
            <a:noAutofit/>
          </a:bodyPr>
          <a:lstStyle/>
          <a:p>
            <a:r>
              <a:rPr lang="nl-NL" altLang="nl-NL" sz="3200" dirty="0" smtClean="0"/>
              <a:t>Hoofdstuk 10 – welvaart </a:t>
            </a:r>
            <a:br>
              <a:rPr lang="nl-NL" altLang="nl-NL" sz="3200" dirty="0" smtClean="0"/>
            </a:br>
            <a:r>
              <a:rPr lang="nl-NL" altLang="nl-NL" sz="3200" dirty="0" smtClean="0"/>
              <a:t>en economische politiek</a:t>
            </a:r>
          </a:p>
        </p:txBody>
      </p:sp>
      <p:sp>
        <p:nvSpPr>
          <p:cNvPr id="25602" name="Ondertitel 2"/>
          <p:cNvSpPr>
            <a:spLocks noGrp="1"/>
          </p:cNvSpPr>
          <p:nvPr>
            <p:ph type="subTitle" idx="1"/>
          </p:nvPr>
        </p:nvSpPr>
        <p:spPr>
          <a:xfrm>
            <a:off x="1371600" y="3556000"/>
            <a:ext cx="6400800" cy="1473200"/>
          </a:xfrm>
        </p:spPr>
        <p:txBody>
          <a:bodyPr/>
          <a:lstStyle/>
          <a:p>
            <a:r>
              <a:rPr lang="nl-NL" altLang="nl-NL" smtClean="0"/>
              <a:t>Pareto-efficiëntie</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871538" y="1628800"/>
            <a:ext cx="7408862" cy="4497363"/>
          </a:xfrm>
        </p:spPr>
        <p:style>
          <a:lnRef idx="1">
            <a:schemeClr val="accent4"/>
          </a:lnRef>
          <a:fillRef idx="2">
            <a:schemeClr val="accent4"/>
          </a:fillRef>
          <a:effectRef idx="1">
            <a:schemeClr val="accent4"/>
          </a:effectRef>
          <a:fontRef idx="minor">
            <a:schemeClr val="dk1"/>
          </a:fontRef>
        </p:style>
        <p:txBody>
          <a:bodyPr rtlCol="0">
            <a:normAutofit fontScale="92500" lnSpcReduction="10000"/>
          </a:bodyPr>
          <a:lstStyle/>
          <a:p>
            <a:pPr marL="0" indent="0" fontAlgn="auto">
              <a:spcAft>
                <a:spcPts val="0"/>
              </a:spcAft>
              <a:buFont typeface="Symbol" pitchFamily="18" charset="2"/>
              <a:buNone/>
              <a:defRPr/>
            </a:pPr>
            <a:r>
              <a:rPr lang="nl-NL" dirty="0" smtClean="0"/>
              <a:t>Wanneer een uitkomst </a:t>
            </a:r>
            <a:r>
              <a:rPr lang="nl-NL" dirty="0" err="1" smtClean="0"/>
              <a:t>Pareto</a:t>
            </a:r>
            <a:r>
              <a:rPr lang="nl-NL" dirty="0" smtClean="0"/>
              <a:t>-efficiënt is (evenwichtssituatie), </a:t>
            </a:r>
          </a:p>
          <a:p>
            <a:pPr marL="274320" indent="-274320" fontAlgn="auto">
              <a:spcAft>
                <a:spcPts val="0"/>
              </a:spcAft>
              <a:buFont typeface="Wingdings" pitchFamily="2" charset="2"/>
              <a:buChar char="Ø"/>
              <a:defRPr/>
            </a:pPr>
            <a:r>
              <a:rPr lang="nl-NL" sz="2800" dirty="0" smtClean="0"/>
              <a:t>vereist dat perfect werkende markten (en die zijn er niet/nauwelijks)</a:t>
            </a:r>
          </a:p>
          <a:p>
            <a:pPr marL="274320" indent="-274320" fontAlgn="auto">
              <a:spcAft>
                <a:spcPts val="0"/>
              </a:spcAft>
              <a:buFont typeface="Wingdings" pitchFamily="2" charset="2"/>
              <a:buChar char="Ø"/>
              <a:defRPr/>
            </a:pPr>
            <a:r>
              <a:rPr lang="nl-NL" sz="2800" dirty="0" smtClean="0"/>
              <a:t>wil dat niet zeggen dat het ‘rechtvaardig’ is</a:t>
            </a:r>
          </a:p>
          <a:p>
            <a:pPr marL="274320" indent="-274320" fontAlgn="auto">
              <a:spcAft>
                <a:spcPts val="0"/>
              </a:spcAft>
              <a:buFont typeface="Wingdings" pitchFamily="2" charset="2"/>
              <a:buChar char="Ø"/>
              <a:defRPr/>
            </a:pPr>
            <a:r>
              <a:rPr lang="nl-NL" sz="2800" dirty="0" smtClean="0"/>
              <a:t>wordt er geen rekening gehouden met externe effecten</a:t>
            </a:r>
          </a:p>
          <a:p>
            <a:pPr marL="274320" indent="-274320" fontAlgn="auto">
              <a:spcAft>
                <a:spcPts val="0"/>
              </a:spcAft>
              <a:buFont typeface="Wingdings" pitchFamily="2" charset="2"/>
              <a:buChar char="Ø"/>
              <a:defRPr/>
            </a:pPr>
            <a:r>
              <a:rPr lang="nl-NL" sz="2800" dirty="0" smtClean="0"/>
              <a:t>komen geen collectieve goederen tot stand</a:t>
            </a:r>
          </a:p>
          <a:p>
            <a:pPr marL="274320" indent="-274320" fontAlgn="auto">
              <a:spcAft>
                <a:spcPts val="0"/>
              </a:spcAft>
              <a:buFont typeface="Wingdings" pitchFamily="2" charset="2"/>
              <a:buChar char="Ø"/>
              <a:defRPr/>
            </a:pPr>
            <a:endParaRPr lang="nl-NL" sz="2800" dirty="0"/>
          </a:p>
          <a:p>
            <a:pPr marL="0" indent="0" fontAlgn="auto">
              <a:spcAft>
                <a:spcPts val="0"/>
              </a:spcAft>
              <a:buFont typeface="Symbol" pitchFamily="18" charset="2"/>
              <a:buNone/>
              <a:defRPr/>
            </a:pPr>
            <a:r>
              <a:rPr lang="nl-NL" dirty="0" smtClean="0"/>
              <a:t>Er zijn dus situaties waarbij je bewust </a:t>
            </a:r>
            <a:r>
              <a:rPr lang="nl-NL" dirty="0" err="1" smtClean="0"/>
              <a:t>níet</a:t>
            </a:r>
            <a:r>
              <a:rPr lang="nl-NL" dirty="0" smtClean="0"/>
              <a:t> streeft naar een </a:t>
            </a:r>
            <a:r>
              <a:rPr lang="nl-NL" dirty="0" err="1" smtClean="0"/>
              <a:t>Pareto</a:t>
            </a:r>
            <a:r>
              <a:rPr lang="nl-NL" dirty="0" smtClean="0"/>
              <a:t>-efficiënte uitkomst.</a:t>
            </a:r>
            <a:endParaRPr lang="nl-NL" dirty="0"/>
          </a:p>
        </p:txBody>
      </p:sp>
      <p:sp>
        <p:nvSpPr>
          <p:cNvPr id="34818" name="Titel 4"/>
          <p:cNvSpPr>
            <a:spLocks noGrp="1"/>
          </p:cNvSpPr>
          <p:nvPr>
            <p:ph type="title"/>
          </p:nvPr>
        </p:nvSpPr>
        <p:spPr>
          <a:xfrm>
            <a:off x="1331640" y="338139"/>
            <a:ext cx="6264696" cy="786605"/>
          </a:xfrm>
        </p:spPr>
        <p:style>
          <a:lnRef idx="2">
            <a:schemeClr val="accent3">
              <a:shade val="50000"/>
            </a:schemeClr>
          </a:lnRef>
          <a:fillRef idx="1">
            <a:schemeClr val="accent3"/>
          </a:fillRef>
          <a:effectRef idx="0">
            <a:schemeClr val="accent3"/>
          </a:effectRef>
          <a:fontRef idx="minor">
            <a:schemeClr val="lt1"/>
          </a:fontRef>
        </p:style>
        <p:txBody>
          <a:bodyPr/>
          <a:lstStyle/>
          <a:p>
            <a:r>
              <a:rPr lang="nl-NL" altLang="nl-NL" dirty="0" smtClean="0"/>
              <a:t>Pareto-efficiënt</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5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500"/>
                                        <p:tgtEl>
                                          <p:spTgt spid="6">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fade">
                                      <p:cBhvr>
                                        <p:cTn id="32" dur="500"/>
                                        <p:tgtEl>
                                          <p:spTgt spid="6">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jdelijke aanduiding voor inhoud 1"/>
          <p:cNvSpPr>
            <a:spLocks noGrp="1"/>
          </p:cNvSpPr>
          <p:nvPr>
            <p:ph idx="1"/>
          </p:nvPr>
        </p:nvSpPr>
        <p:spPr>
          <a:xfrm>
            <a:off x="827088" y="1773238"/>
            <a:ext cx="7345362" cy="4352925"/>
          </a:xfrm>
        </p:spPr>
        <p:style>
          <a:lnRef idx="1">
            <a:schemeClr val="accent4"/>
          </a:lnRef>
          <a:fillRef idx="2">
            <a:schemeClr val="accent4"/>
          </a:fillRef>
          <a:effectRef idx="1">
            <a:schemeClr val="accent4"/>
          </a:effectRef>
          <a:fontRef idx="minor">
            <a:schemeClr val="dk1"/>
          </a:fontRef>
        </p:style>
        <p:txBody>
          <a:bodyPr/>
          <a:lstStyle/>
          <a:p>
            <a:r>
              <a:rPr lang="nl-NL" altLang="nl-NL" i="1" dirty="0" smtClean="0"/>
              <a:t>vraag en aanbod kunnen leiden tot te hoge consumentenprijzen</a:t>
            </a:r>
          </a:p>
          <a:p>
            <a:r>
              <a:rPr lang="nl-NL" altLang="nl-NL" i="1" dirty="0" smtClean="0"/>
              <a:t>het marktproces geen oog heeft voor Milieuaspecten</a:t>
            </a:r>
          </a:p>
          <a:p>
            <a:r>
              <a:rPr lang="nl-NL" altLang="nl-NL" i="1" dirty="0" smtClean="0"/>
              <a:t>het marktproces houdt geen rekening met de wens om de inkomensverschillen te beperken</a:t>
            </a:r>
          </a:p>
          <a:p>
            <a:r>
              <a:rPr lang="nl-NL" altLang="nl-NL" i="1" dirty="0" smtClean="0"/>
              <a:t>het marktmechanisme is niet in staat om essentiële goederen als wegen, dijken, sportvelden, recreatieterreinen, politie en straatverlichting voort te brengen (collectieve goederen, free </a:t>
            </a:r>
            <a:r>
              <a:rPr lang="nl-NL" altLang="nl-NL" i="1" dirty="0" err="1" smtClean="0"/>
              <a:t>riders</a:t>
            </a:r>
            <a:r>
              <a:rPr lang="nl-NL" altLang="nl-NL" i="1" dirty="0" smtClean="0"/>
              <a:t> </a:t>
            </a:r>
            <a:r>
              <a:rPr lang="nl-NL" altLang="nl-NL" i="1" dirty="0" err="1" smtClean="0"/>
              <a:t>problem</a:t>
            </a:r>
            <a:r>
              <a:rPr lang="nl-NL" altLang="nl-NL" i="1" dirty="0" smtClean="0"/>
              <a:t> (meeliftgedrag en </a:t>
            </a:r>
            <a:r>
              <a:rPr lang="nl-NL" altLang="nl-NL" i="1" dirty="0" err="1" smtClean="0"/>
              <a:t>prisonersdilemma</a:t>
            </a:r>
            <a:r>
              <a:rPr lang="nl-NL" altLang="nl-NL" i="1" dirty="0" smtClean="0"/>
              <a:t>)</a:t>
            </a:r>
          </a:p>
          <a:p>
            <a:endParaRPr lang="nl-NL" altLang="nl-NL" i="1" dirty="0" smtClean="0"/>
          </a:p>
          <a:p>
            <a:endParaRPr lang="nl-NL" altLang="nl-NL" dirty="0" smtClean="0"/>
          </a:p>
        </p:txBody>
      </p:sp>
      <p:sp>
        <p:nvSpPr>
          <p:cNvPr id="35842" name="Titel 2"/>
          <p:cNvSpPr>
            <a:spLocks noGrp="1"/>
          </p:cNvSpPr>
          <p:nvPr>
            <p:ph type="title"/>
          </p:nvPr>
        </p:nvSpPr>
        <p:spPr>
          <a:xfrm>
            <a:off x="457200" y="338139"/>
            <a:ext cx="8229600" cy="1002630"/>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Nadelen prijsmechanisme</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5841">
                                            <p:txEl>
                                              <p:pRg st="0" end="0"/>
                                            </p:txEl>
                                          </p:spTgt>
                                        </p:tgtEl>
                                        <p:attrNameLst>
                                          <p:attrName>style.visibility</p:attrName>
                                        </p:attrNameLst>
                                      </p:cBhvr>
                                      <p:to>
                                        <p:strVal val="visible"/>
                                      </p:to>
                                    </p:set>
                                    <p:animEffect transition="in" filter="fade">
                                      <p:cBhvr>
                                        <p:cTn id="7" dur="1000"/>
                                        <p:tgtEl>
                                          <p:spTgt spid="35841">
                                            <p:txEl>
                                              <p:pRg st="0" end="0"/>
                                            </p:txEl>
                                          </p:spTgt>
                                        </p:tgtEl>
                                      </p:cBhvr>
                                    </p:animEffect>
                                    <p:anim calcmode="lin" valueType="num">
                                      <p:cBhvr>
                                        <p:cTn id="8" dur="1000" fill="hold"/>
                                        <p:tgtEl>
                                          <p:spTgt spid="3584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584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5841">
                                            <p:txEl>
                                              <p:pRg st="1" end="1"/>
                                            </p:txEl>
                                          </p:spTgt>
                                        </p:tgtEl>
                                        <p:attrNameLst>
                                          <p:attrName>style.visibility</p:attrName>
                                        </p:attrNameLst>
                                      </p:cBhvr>
                                      <p:to>
                                        <p:strVal val="visible"/>
                                      </p:to>
                                    </p:set>
                                    <p:animEffect transition="in" filter="fade">
                                      <p:cBhvr>
                                        <p:cTn id="14" dur="1000"/>
                                        <p:tgtEl>
                                          <p:spTgt spid="35841">
                                            <p:txEl>
                                              <p:pRg st="1" end="1"/>
                                            </p:txEl>
                                          </p:spTgt>
                                        </p:tgtEl>
                                      </p:cBhvr>
                                    </p:animEffect>
                                    <p:anim calcmode="lin" valueType="num">
                                      <p:cBhvr>
                                        <p:cTn id="15" dur="1000" fill="hold"/>
                                        <p:tgtEl>
                                          <p:spTgt spid="3584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584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5841">
                                            <p:txEl>
                                              <p:pRg st="2" end="2"/>
                                            </p:txEl>
                                          </p:spTgt>
                                        </p:tgtEl>
                                        <p:attrNameLst>
                                          <p:attrName>style.visibility</p:attrName>
                                        </p:attrNameLst>
                                      </p:cBhvr>
                                      <p:to>
                                        <p:strVal val="visible"/>
                                      </p:to>
                                    </p:set>
                                    <p:animEffect transition="in" filter="fade">
                                      <p:cBhvr>
                                        <p:cTn id="21" dur="1000"/>
                                        <p:tgtEl>
                                          <p:spTgt spid="35841">
                                            <p:txEl>
                                              <p:pRg st="2" end="2"/>
                                            </p:txEl>
                                          </p:spTgt>
                                        </p:tgtEl>
                                      </p:cBhvr>
                                    </p:animEffect>
                                    <p:anim calcmode="lin" valueType="num">
                                      <p:cBhvr>
                                        <p:cTn id="22" dur="1000" fill="hold"/>
                                        <p:tgtEl>
                                          <p:spTgt spid="3584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584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5841">
                                            <p:txEl>
                                              <p:pRg st="3" end="3"/>
                                            </p:txEl>
                                          </p:spTgt>
                                        </p:tgtEl>
                                        <p:attrNameLst>
                                          <p:attrName>style.visibility</p:attrName>
                                        </p:attrNameLst>
                                      </p:cBhvr>
                                      <p:to>
                                        <p:strVal val="visible"/>
                                      </p:to>
                                    </p:set>
                                    <p:animEffect transition="in" filter="fade">
                                      <p:cBhvr>
                                        <p:cTn id="28" dur="1000"/>
                                        <p:tgtEl>
                                          <p:spTgt spid="35841">
                                            <p:txEl>
                                              <p:pRg st="3" end="3"/>
                                            </p:txEl>
                                          </p:spTgt>
                                        </p:tgtEl>
                                      </p:cBhvr>
                                    </p:animEffect>
                                    <p:anim calcmode="lin" valueType="num">
                                      <p:cBhvr>
                                        <p:cTn id="29" dur="1000" fill="hold"/>
                                        <p:tgtEl>
                                          <p:spTgt spid="3584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584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jdelijke aanduiding voor inhoud 1"/>
          <p:cNvSpPr>
            <a:spLocks noGrp="1"/>
          </p:cNvSpPr>
          <p:nvPr>
            <p:ph idx="1"/>
          </p:nvPr>
        </p:nvSpPr>
        <p:spPr>
          <a:xfrm>
            <a:off x="871538" y="1844675"/>
            <a:ext cx="7408862" cy="3672557"/>
          </a:xfrm>
        </p:spPr>
        <p:style>
          <a:lnRef idx="1">
            <a:schemeClr val="accent3"/>
          </a:lnRef>
          <a:fillRef idx="2">
            <a:schemeClr val="accent3"/>
          </a:fillRef>
          <a:effectRef idx="1">
            <a:schemeClr val="accent3"/>
          </a:effectRef>
          <a:fontRef idx="minor">
            <a:schemeClr val="dk1"/>
          </a:fontRef>
        </p:style>
        <p:txBody>
          <a:bodyPr/>
          <a:lstStyle/>
          <a:p>
            <a:r>
              <a:rPr lang="nl-NL" altLang="nl-NL" b="1" dirty="0" smtClean="0"/>
              <a:t>Belastingpolitiek </a:t>
            </a:r>
            <a:r>
              <a:rPr lang="nl-NL" altLang="nl-NL" dirty="0" smtClean="0"/>
              <a:t>(belastingheffing</a:t>
            </a:r>
            <a:r>
              <a:rPr lang="nl-NL" altLang="nl-NL" b="1" dirty="0" smtClean="0"/>
              <a:t>)</a:t>
            </a:r>
            <a:r>
              <a:rPr lang="nl-NL" altLang="nl-NL" dirty="0" smtClean="0"/>
              <a:t>,</a:t>
            </a:r>
            <a:endParaRPr lang="nl-NL" altLang="nl-NL" b="1" dirty="0" smtClean="0"/>
          </a:p>
          <a:p>
            <a:r>
              <a:rPr lang="nl-NL" altLang="nl-NL" b="1" dirty="0" smtClean="0"/>
              <a:t>Sociaal beleid </a:t>
            </a:r>
            <a:r>
              <a:rPr lang="nl-NL" altLang="nl-NL" dirty="0" smtClean="0"/>
              <a:t>(het verstrekken van sociale uitkeringen) </a:t>
            </a:r>
          </a:p>
          <a:p>
            <a:r>
              <a:rPr lang="nl-NL" altLang="nl-NL" b="1" dirty="0" smtClean="0"/>
              <a:t>Loonpolitiek </a:t>
            </a:r>
            <a:r>
              <a:rPr lang="nl-NL" altLang="nl-NL" dirty="0" smtClean="0"/>
              <a:t>(het instellen van een minimumloon)</a:t>
            </a:r>
          </a:p>
          <a:p>
            <a:r>
              <a:rPr lang="nl-NL" altLang="nl-NL" b="1" dirty="0" smtClean="0"/>
              <a:t>Prijspolitiek (</a:t>
            </a:r>
            <a:r>
              <a:rPr lang="nl-NL" altLang="nl-NL" dirty="0" smtClean="0"/>
              <a:t>minimum- en maximumprijzen</a:t>
            </a:r>
            <a:r>
              <a:rPr lang="nl-NL" altLang="nl-NL" b="1" dirty="0" smtClean="0"/>
              <a:t>)</a:t>
            </a:r>
          </a:p>
          <a:p>
            <a:r>
              <a:rPr lang="nl-NL" altLang="nl-NL" b="1" dirty="0" smtClean="0"/>
              <a:t>Milieubeleid (</a:t>
            </a:r>
            <a:r>
              <a:rPr lang="nl-NL" altLang="nl-NL" dirty="0" smtClean="0"/>
              <a:t>milieuheffingen, subsidies.</a:t>
            </a:r>
          </a:p>
          <a:p>
            <a:r>
              <a:rPr lang="nl-NL" altLang="nl-NL" b="1" dirty="0" smtClean="0"/>
              <a:t>Consumptiebeleid en consumentenbeleid</a:t>
            </a:r>
          </a:p>
        </p:txBody>
      </p:sp>
      <p:sp>
        <p:nvSpPr>
          <p:cNvPr id="3" name="Titel 2"/>
          <p:cNvSpPr>
            <a:spLocks noGrp="1"/>
          </p:cNvSpPr>
          <p:nvPr>
            <p:ph type="title"/>
          </p:nvPr>
        </p:nvSpPr>
        <p:spPr>
          <a:xfrm>
            <a:off x="457200" y="338138"/>
            <a:ext cx="8229600" cy="714375"/>
          </a:xfrm>
        </p:spPr>
        <p:style>
          <a:lnRef idx="2">
            <a:schemeClr val="accent5">
              <a:shade val="50000"/>
            </a:schemeClr>
          </a:lnRef>
          <a:fillRef idx="1">
            <a:schemeClr val="accent5"/>
          </a:fillRef>
          <a:effectRef idx="0">
            <a:schemeClr val="accent5"/>
          </a:effectRef>
          <a:fontRef idx="minor">
            <a:schemeClr val="lt1"/>
          </a:fontRef>
        </p:style>
        <p:txBody>
          <a:bodyPr rtlCol="0">
            <a:normAutofit fontScale="90000"/>
          </a:bodyPr>
          <a:lstStyle/>
          <a:p>
            <a:pPr fontAlgn="auto">
              <a:spcAft>
                <a:spcPts val="0"/>
              </a:spcAft>
              <a:defRPr/>
            </a:pPr>
            <a:r>
              <a:rPr lang="nl-NL" dirty="0" smtClean="0"/>
              <a:t>Economisch beleid</a:t>
            </a:r>
            <a:endParaRPr lang="nl-NL" dirty="0"/>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6865">
                                            <p:txEl>
                                              <p:pRg st="0" end="0"/>
                                            </p:txEl>
                                          </p:spTgt>
                                        </p:tgtEl>
                                        <p:attrNameLst>
                                          <p:attrName>style.visibility</p:attrName>
                                        </p:attrNameLst>
                                      </p:cBhvr>
                                      <p:to>
                                        <p:strVal val="visible"/>
                                      </p:to>
                                    </p:set>
                                    <p:animEffect transition="in" filter="fade">
                                      <p:cBhvr>
                                        <p:cTn id="7" dur="1000"/>
                                        <p:tgtEl>
                                          <p:spTgt spid="36865">
                                            <p:txEl>
                                              <p:pRg st="0" end="0"/>
                                            </p:txEl>
                                          </p:spTgt>
                                        </p:tgtEl>
                                      </p:cBhvr>
                                    </p:animEffect>
                                    <p:anim calcmode="lin" valueType="num">
                                      <p:cBhvr>
                                        <p:cTn id="8" dur="1000" fill="hold"/>
                                        <p:tgtEl>
                                          <p:spTgt spid="3686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686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6865">
                                            <p:txEl>
                                              <p:pRg st="1" end="1"/>
                                            </p:txEl>
                                          </p:spTgt>
                                        </p:tgtEl>
                                        <p:attrNameLst>
                                          <p:attrName>style.visibility</p:attrName>
                                        </p:attrNameLst>
                                      </p:cBhvr>
                                      <p:to>
                                        <p:strVal val="visible"/>
                                      </p:to>
                                    </p:set>
                                    <p:animEffect transition="in" filter="fade">
                                      <p:cBhvr>
                                        <p:cTn id="14" dur="1000"/>
                                        <p:tgtEl>
                                          <p:spTgt spid="36865">
                                            <p:txEl>
                                              <p:pRg st="1" end="1"/>
                                            </p:txEl>
                                          </p:spTgt>
                                        </p:tgtEl>
                                      </p:cBhvr>
                                    </p:animEffect>
                                    <p:anim calcmode="lin" valueType="num">
                                      <p:cBhvr>
                                        <p:cTn id="15" dur="1000" fill="hold"/>
                                        <p:tgtEl>
                                          <p:spTgt spid="3686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686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6865">
                                            <p:txEl>
                                              <p:pRg st="2" end="2"/>
                                            </p:txEl>
                                          </p:spTgt>
                                        </p:tgtEl>
                                        <p:attrNameLst>
                                          <p:attrName>style.visibility</p:attrName>
                                        </p:attrNameLst>
                                      </p:cBhvr>
                                      <p:to>
                                        <p:strVal val="visible"/>
                                      </p:to>
                                    </p:set>
                                    <p:animEffect transition="in" filter="fade">
                                      <p:cBhvr>
                                        <p:cTn id="21" dur="1000"/>
                                        <p:tgtEl>
                                          <p:spTgt spid="36865">
                                            <p:txEl>
                                              <p:pRg st="2" end="2"/>
                                            </p:txEl>
                                          </p:spTgt>
                                        </p:tgtEl>
                                      </p:cBhvr>
                                    </p:animEffect>
                                    <p:anim calcmode="lin" valueType="num">
                                      <p:cBhvr>
                                        <p:cTn id="22" dur="1000" fill="hold"/>
                                        <p:tgtEl>
                                          <p:spTgt spid="3686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686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6865">
                                            <p:txEl>
                                              <p:pRg st="3" end="3"/>
                                            </p:txEl>
                                          </p:spTgt>
                                        </p:tgtEl>
                                        <p:attrNameLst>
                                          <p:attrName>style.visibility</p:attrName>
                                        </p:attrNameLst>
                                      </p:cBhvr>
                                      <p:to>
                                        <p:strVal val="visible"/>
                                      </p:to>
                                    </p:set>
                                    <p:animEffect transition="in" filter="fade">
                                      <p:cBhvr>
                                        <p:cTn id="28" dur="1000"/>
                                        <p:tgtEl>
                                          <p:spTgt spid="36865">
                                            <p:txEl>
                                              <p:pRg st="3" end="3"/>
                                            </p:txEl>
                                          </p:spTgt>
                                        </p:tgtEl>
                                      </p:cBhvr>
                                    </p:animEffect>
                                    <p:anim calcmode="lin" valueType="num">
                                      <p:cBhvr>
                                        <p:cTn id="29" dur="1000" fill="hold"/>
                                        <p:tgtEl>
                                          <p:spTgt spid="3686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686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6865">
                                            <p:txEl>
                                              <p:pRg st="4" end="4"/>
                                            </p:txEl>
                                          </p:spTgt>
                                        </p:tgtEl>
                                        <p:attrNameLst>
                                          <p:attrName>style.visibility</p:attrName>
                                        </p:attrNameLst>
                                      </p:cBhvr>
                                      <p:to>
                                        <p:strVal val="visible"/>
                                      </p:to>
                                    </p:set>
                                    <p:animEffect transition="in" filter="fade">
                                      <p:cBhvr>
                                        <p:cTn id="35" dur="1000"/>
                                        <p:tgtEl>
                                          <p:spTgt spid="36865">
                                            <p:txEl>
                                              <p:pRg st="4" end="4"/>
                                            </p:txEl>
                                          </p:spTgt>
                                        </p:tgtEl>
                                      </p:cBhvr>
                                    </p:animEffect>
                                    <p:anim calcmode="lin" valueType="num">
                                      <p:cBhvr>
                                        <p:cTn id="36" dur="1000" fill="hold"/>
                                        <p:tgtEl>
                                          <p:spTgt spid="3686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686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6865">
                                            <p:txEl>
                                              <p:pRg st="5" end="5"/>
                                            </p:txEl>
                                          </p:spTgt>
                                        </p:tgtEl>
                                        <p:attrNameLst>
                                          <p:attrName>style.visibility</p:attrName>
                                        </p:attrNameLst>
                                      </p:cBhvr>
                                      <p:to>
                                        <p:strVal val="visible"/>
                                      </p:to>
                                    </p:set>
                                    <p:animEffect transition="in" filter="fade">
                                      <p:cBhvr>
                                        <p:cTn id="42" dur="1000"/>
                                        <p:tgtEl>
                                          <p:spTgt spid="36865">
                                            <p:txEl>
                                              <p:pRg st="5" end="5"/>
                                            </p:txEl>
                                          </p:spTgt>
                                        </p:tgtEl>
                                      </p:cBhvr>
                                    </p:animEffect>
                                    <p:anim calcmode="lin" valueType="num">
                                      <p:cBhvr>
                                        <p:cTn id="43" dur="1000" fill="hold"/>
                                        <p:tgtEl>
                                          <p:spTgt spid="3686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686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567" y="1484784"/>
            <a:ext cx="883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7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373" y="1893243"/>
            <a:ext cx="8763000" cy="2076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73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167" y="3914006"/>
            <a:ext cx="8791575"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73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746" y="4222799"/>
            <a:ext cx="878205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73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988" y="4583608"/>
            <a:ext cx="8801100" cy="57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73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7602" y="5161384"/>
            <a:ext cx="8791575"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hthoekige driehoek 1"/>
          <p:cNvSpPr/>
          <p:nvPr/>
        </p:nvSpPr>
        <p:spPr>
          <a:xfrm>
            <a:off x="3392109" y="2319383"/>
            <a:ext cx="501465" cy="379572"/>
          </a:xfrm>
          <a:prstGeom prst="rtTriangle">
            <a:avLst/>
          </a:prstGeom>
          <a:solidFill>
            <a:schemeClr val="accent4">
              <a:alpha val="46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3" name="Rechthoekige driehoek 2"/>
          <p:cNvSpPr/>
          <p:nvPr/>
        </p:nvSpPr>
        <p:spPr>
          <a:xfrm>
            <a:off x="6445943" y="2334132"/>
            <a:ext cx="1008112" cy="731369"/>
          </a:xfrm>
          <a:prstGeom prst="rtTriangle">
            <a:avLst/>
          </a:prstGeom>
          <a:solidFill>
            <a:schemeClr val="accent4">
              <a:alpha val="5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dirty="0"/>
          </a:p>
        </p:txBody>
      </p:sp>
      <p:sp>
        <p:nvSpPr>
          <p:cNvPr id="4" name="Rechthoekige driehoek 3"/>
          <p:cNvSpPr/>
          <p:nvPr/>
        </p:nvSpPr>
        <p:spPr>
          <a:xfrm rot="5400000">
            <a:off x="3532228" y="2603083"/>
            <a:ext cx="604684" cy="884923"/>
          </a:xfrm>
          <a:prstGeom prst="rtTriangle">
            <a:avLst/>
          </a:prstGeom>
          <a:solidFill>
            <a:schemeClr val="accent2">
              <a:alpha val="38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1" name="Rechthoekige driehoek 10"/>
          <p:cNvSpPr/>
          <p:nvPr/>
        </p:nvSpPr>
        <p:spPr>
          <a:xfrm rot="5400000">
            <a:off x="6516222" y="2995225"/>
            <a:ext cx="363500" cy="504055"/>
          </a:xfrm>
          <a:prstGeom prst="rtTriangle">
            <a:avLst/>
          </a:prstGeom>
          <a:solidFill>
            <a:schemeClr val="accent2">
              <a:alpha val="46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8914400"/>
      </p:ext>
    </p:extLst>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1000"/>
                                        <p:tgtEl>
                                          <p:spTgt spid="73730"/>
                                        </p:tgtEl>
                                      </p:cBhvr>
                                    </p:animEffect>
                                    <p:anim calcmode="lin" valueType="num">
                                      <p:cBhvr>
                                        <p:cTn id="8" dur="1000" fill="hold"/>
                                        <p:tgtEl>
                                          <p:spTgt spid="73730"/>
                                        </p:tgtEl>
                                        <p:attrNameLst>
                                          <p:attrName>ppt_x</p:attrName>
                                        </p:attrNameLst>
                                      </p:cBhvr>
                                      <p:tavLst>
                                        <p:tav tm="0">
                                          <p:val>
                                            <p:strVal val="#ppt_x"/>
                                          </p:val>
                                        </p:tav>
                                        <p:tav tm="100000">
                                          <p:val>
                                            <p:strVal val="#ppt_x"/>
                                          </p:val>
                                        </p:tav>
                                      </p:tavLst>
                                    </p:anim>
                                    <p:anim calcmode="lin" valueType="num">
                                      <p:cBhvr>
                                        <p:cTn id="9" dur="1000" fill="hold"/>
                                        <p:tgtEl>
                                          <p:spTgt spid="7373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3731"/>
                                        </p:tgtEl>
                                        <p:attrNameLst>
                                          <p:attrName>style.visibility</p:attrName>
                                        </p:attrNameLst>
                                      </p:cBhvr>
                                      <p:to>
                                        <p:strVal val="visible"/>
                                      </p:to>
                                    </p:set>
                                    <p:animEffect transition="in" filter="fade">
                                      <p:cBhvr>
                                        <p:cTn id="14" dur="1000"/>
                                        <p:tgtEl>
                                          <p:spTgt spid="73731"/>
                                        </p:tgtEl>
                                      </p:cBhvr>
                                    </p:animEffect>
                                    <p:anim calcmode="lin" valueType="num">
                                      <p:cBhvr>
                                        <p:cTn id="15" dur="1000" fill="hold"/>
                                        <p:tgtEl>
                                          <p:spTgt spid="73731"/>
                                        </p:tgtEl>
                                        <p:attrNameLst>
                                          <p:attrName>ppt_x</p:attrName>
                                        </p:attrNameLst>
                                      </p:cBhvr>
                                      <p:tavLst>
                                        <p:tav tm="0">
                                          <p:val>
                                            <p:strVal val="#ppt_x"/>
                                          </p:val>
                                        </p:tav>
                                        <p:tav tm="100000">
                                          <p:val>
                                            <p:strVal val="#ppt_x"/>
                                          </p:val>
                                        </p:tav>
                                      </p:tavLst>
                                    </p:anim>
                                    <p:anim calcmode="lin" valueType="num">
                                      <p:cBhvr>
                                        <p:cTn id="16" dur="1000" fill="hold"/>
                                        <p:tgtEl>
                                          <p:spTgt spid="7373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3732"/>
                                        </p:tgtEl>
                                        <p:attrNameLst>
                                          <p:attrName>style.visibility</p:attrName>
                                        </p:attrNameLst>
                                      </p:cBhvr>
                                      <p:to>
                                        <p:strVal val="visible"/>
                                      </p:to>
                                    </p:set>
                                    <p:animEffect transition="in" filter="fade">
                                      <p:cBhvr>
                                        <p:cTn id="21" dur="1000"/>
                                        <p:tgtEl>
                                          <p:spTgt spid="73732"/>
                                        </p:tgtEl>
                                      </p:cBhvr>
                                    </p:animEffect>
                                    <p:anim calcmode="lin" valueType="num">
                                      <p:cBhvr>
                                        <p:cTn id="22" dur="1000" fill="hold"/>
                                        <p:tgtEl>
                                          <p:spTgt spid="73732"/>
                                        </p:tgtEl>
                                        <p:attrNameLst>
                                          <p:attrName>ppt_x</p:attrName>
                                        </p:attrNameLst>
                                      </p:cBhvr>
                                      <p:tavLst>
                                        <p:tav tm="0">
                                          <p:val>
                                            <p:strVal val="#ppt_x"/>
                                          </p:val>
                                        </p:tav>
                                        <p:tav tm="100000">
                                          <p:val>
                                            <p:strVal val="#ppt_x"/>
                                          </p:val>
                                        </p:tav>
                                      </p:tavLst>
                                    </p:anim>
                                    <p:anim calcmode="lin" valueType="num">
                                      <p:cBhvr>
                                        <p:cTn id="23" dur="1000" fill="hold"/>
                                        <p:tgtEl>
                                          <p:spTgt spid="7373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3733"/>
                                        </p:tgtEl>
                                        <p:attrNameLst>
                                          <p:attrName>style.visibility</p:attrName>
                                        </p:attrNameLst>
                                      </p:cBhvr>
                                      <p:to>
                                        <p:strVal val="visible"/>
                                      </p:to>
                                    </p:set>
                                    <p:animEffect transition="in" filter="fade">
                                      <p:cBhvr>
                                        <p:cTn id="28" dur="1000"/>
                                        <p:tgtEl>
                                          <p:spTgt spid="73733"/>
                                        </p:tgtEl>
                                      </p:cBhvr>
                                    </p:animEffect>
                                    <p:anim calcmode="lin" valueType="num">
                                      <p:cBhvr>
                                        <p:cTn id="29" dur="1000" fill="hold"/>
                                        <p:tgtEl>
                                          <p:spTgt spid="73733"/>
                                        </p:tgtEl>
                                        <p:attrNameLst>
                                          <p:attrName>ppt_x</p:attrName>
                                        </p:attrNameLst>
                                      </p:cBhvr>
                                      <p:tavLst>
                                        <p:tav tm="0">
                                          <p:val>
                                            <p:strVal val="#ppt_x"/>
                                          </p:val>
                                        </p:tav>
                                        <p:tav tm="100000">
                                          <p:val>
                                            <p:strVal val="#ppt_x"/>
                                          </p:val>
                                        </p:tav>
                                      </p:tavLst>
                                    </p:anim>
                                    <p:anim calcmode="lin" valueType="num">
                                      <p:cBhvr>
                                        <p:cTn id="30" dur="1000" fill="hold"/>
                                        <p:tgtEl>
                                          <p:spTgt spid="7373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3734"/>
                                        </p:tgtEl>
                                        <p:attrNameLst>
                                          <p:attrName>style.visibility</p:attrName>
                                        </p:attrNameLst>
                                      </p:cBhvr>
                                      <p:to>
                                        <p:strVal val="visible"/>
                                      </p:to>
                                    </p:set>
                                    <p:animEffect transition="in" filter="fade">
                                      <p:cBhvr>
                                        <p:cTn id="35" dur="1000"/>
                                        <p:tgtEl>
                                          <p:spTgt spid="73734"/>
                                        </p:tgtEl>
                                      </p:cBhvr>
                                    </p:animEffect>
                                    <p:anim calcmode="lin" valueType="num">
                                      <p:cBhvr>
                                        <p:cTn id="36" dur="1000" fill="hold"/>
                                        <p:tgtEl>
                                          <p:spTgt spid="73734"/>
                                        </p:tgtEl>
                                        <p:attrNameLst>
                                          <p:attrName>ppt_x</p:attrName>
                                        </p:attrNameLst>
                                      </p:cBhvr>
                                      <p:tavLst>
                                        <p:tav tm="0">
                                          <p:val>
                                            <p:strVal val="#ppt_x"/>
                                          </p:val>
                                        </p:tav>
                                        <p:tav tm="100000">
                                          <p:val>
                                            <p:strVal val="#ppt_x"/>
                                          </p:val>
                                        </p:tav>
                                      </p:tavLst>
                                    </p:anim>
                                    <p:anim calcmode="lin" valueType="num">
                                      <p:cBhvr>
                                        <p:cTn id="37" dur="1000" fill="hold"/>
                                        <p:tgtEl>
                                          <p:spTgt spid="7373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3735"/>
                                        </p:tgtEl>
                                        <p:attrNameLst>
                                          <p:attrName>style.visibility</p:attrName>
                                        </p:attrNameLst>
                                      </p:cBhvr>
                                      <p:to>
                                        <p:strVal val="visible"/>
                                      </p:to>
                                    </p:set>
                                    <p:animEffect transition="in" filter="fade">
                                      <p:cBhvr>
                                        <p:cTn id="42" dur="1000"/>
                                        <p:tgtEl>
                                          <p:spTgt spid="73735"/>
                                        </p:tgtEl>
                                      </p:cBhvr>
                                    </p:animEffect>
                                    <p:anim calcmode="lin" valueType="num">
                                      <p:cBhvr>
                                        <p:cTn id="43" dur="1000" fill="hold"/>
                                        <p:tgtEl>
                                          <p:spTgt spid="73735"/>
                                        </p:tgtEl>
                                        <p:attrNameLst>
                                          <p:attrName>ppt_x</p:attrName>
                                        </p:attrNameLst>
                                      </p:cBhvr>
                                      <p:tavLst>
                                        <p:tav tm="0">
                                          <p:val>
                                            <p:strVal val="#ppt_x"/>
                                          </p:val>
                                        </p:tav>
                                        <p:tav tm="100000">
                                          <p:val>
                                            <p:strVal val="#ppt_x"/>
                                          </p:val>
                                        </p:tav>
                                      </p:tavLst>
                                    </p:anim>
                                    <p:anim calcmode="lin" valueType="num">
                                      <p:cBhvr>
                                        <p:cTn id="44" dur="1000" fill="hold"/>
                                        <p:tgtEl>
                                          <p:spTgt spid="7373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fade">
                                      <p:cBhvr>
                                        <p:cTn id="49" dur="1000"/>
                                        <p:tgtEl>
                                          <p:spTgt spid="2"/>
                                        </p:tgtEl>
                                      </p:cBhvr>
                                    </p:animEffect>
                                    <p:anim calcmode="lin" valueType="num">
                                      <p:cBhvr>
                                        <p:cTn id="50" dur="1000" fill="hold"/>
                                        <p:tgtEl>
                                          <p:spTgt spid="2"/>
                                        </p:tgtEl>
                                        <p:attrNameLst>
                                          <p:attrName>ppt_x</p:attrName>
                                        </p:attrNameLst>
                                      </p:cBhvr>
                                      <p:tavLst>
                                        <p:tav tm="0">
                                          <p:val>
                                            <p:strVal val="#ppt_x"/>
                                          </p:val>
                                        </p:tav>
                                        <p:tav tm="100000">
                                          <p:val>
                                            <p:strVal val="#ppt_x"/>
                                          </p:val>
                                        </p:tav>
                                      </p:tavLst>
                                    </p:anim>
                                    <p:anim calcmode="lin" valueType="num">
                                      <p:cBhvr>
                                        <p:cTn id="5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1000"/>
                                        <p:tgtEl>
                                          <p:spTgt spid="3"/>
                                        </p:tgtEl>
                                      </p:cBhvr>
                                    </p:animEffect>
                                    <p:anim calcmode="lin" valueType="num">
                                      <p:cBhvr>
                                        <p:cTn id="57" dur="1000" fill="hold"/>
                                        <p:tgtEl>
                                          <p:spTgt spid="3"/>
                                        </p:tgtEl>
                                        <p:attrNameLst>
                                          <p:attrName>ppt_x</p:attrName>
                                        </p:attrNameLst>
                                      </p:cBhvr>
                                      <p:tavLst>
                                        <p:tav tm="0">
                                          <p:val>
                                            <p:strVal val="#ppt_x"/>
                                          </p:val>
                                        </p:tav>
                                        <p:tav tm="100000">
                                          <p:val>
                                            <p:strVal val="#ppt_x"/>
                                          </p:val>
                                        </p:tav>
                                      </p:tavLst>
                                    </p:anim>
                                    <p:anim calcmode="lin" valueType="num">
                                      <p:cBhvr>
                                        <p:cTn id="5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fade">
                                      <p:cBhvr>
                                        <p:cTn id="63" dur="1000"/>
                                        <p:tgtEl>
                                          <p:spTgt spid="4"/>
                                        </p:tgtEl>
                                      </p:cBhvr>
                                    </p:animEffect>
                                    <p:anim calcmode="lin" valueType="num">
                                      <p:cBhvr>
                                        <p:cTn id="64" dur="1000" fill="hold"/>
                                        <p:tgtEl>
                                          <p:spTgt spid="4"/>
                                        </p:tgtEl>
                                        <p:attrNameLst>
                                          <p:attrName>ppt_x</p:attrName>
                                        </p:attrNameLst>
                                      </p:cBhvr>
                                      <p:tavLst>
                                        <p:tav tm="0">
                                          <p:val>
                                            <p:strVal val="#ppt_x"/>
                                          </p:val>
                                        </p:tav>
                                        <p:tav tm="100000">
                                          <p:val>
                                            <p:strVal val="#ppt_x"/>
                                          </p:val>
                                        </p:tav>
                                      </p:tavLst>
                                    </p:anim>
                                    <p:anim calcmode="lin" valueType="num">
                                      <p:cBhvr>
                                        <p:cTn id="6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fade">
                                      <p:cBhvr>
                                        <p:cTn id="70" dur="1000"/>
                                        <p:tgtEl>
                                          <p:spTgt spid="11"/>
                                        </p:tgtEl>
                                      </p:cBhvr>
                                    </p:animEffect>
                                    <p:anim calcmode="lin" valueType="num">
                                      <p:cBhvr>
                                        <p:cTn id="71" dur="1000" fill="hold"/>
                                        <p:tgtEl>
                                          <p:spTgt spid="11"/>
                                        </p:tgtEl>
                                        <p:attrNameLst>
                                          <p:attrName>ppt_x</p:attrName>
                                        </p:attrNameLst>
                                      </p:cBhvr>
                                      <p:tavLst>
                                        <p:tav tm="0">
                                          <p:val>
                                            <p:strVal val="#ppt_x"/>
                                          </p:val>
                                        </p:tav>
                                        <p:tav tm="100000">
                                          <p:val>
                                            <p:strVal val="#ppt_x"/>
                                          </p:val>
                                        </p:tav>
                                      </p:tavLst>
                                    </p:anim>
                                    <p:anim calcmode="lin" valueType="num">
                                      <p:cBhvr>
                                        <p:cTn id="7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hthoekige driehoek 42"/>
          <p:cNvSpPr/>
          <p:nvPr/>
        </p:nvSpPr>
        <p:spPr>
          <a:xfrm rot="5400000">
            <a:off x="2430462" y="3387726"/>
            <a:ext cx="2138363" cy="2176462"/>
          </a:xfrm>
          <a:prstGeom prst="rtTriangle">
            <a:avLst/>
          </a:pr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p>
        </p:txBody>
      </p:sp>
      <p:sp>
        <p:nvSpPr>
          <p:cNvPr id="40" name="Rechthoekige driehoek 39"/>
          <p:cNvSpPr/>
          <p:nvPr/>
        </p:nvSpPr>
        <p:spPr>
          <a:xfrm>
            <a:off x="2411413" y="1309688"/>
            <a:ext cx="2189162" cy="2097087"/>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endParaRPr lang="nl-NL"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2" name="Rechte verbindingslijn 1"/>
          <p:cNvCxnSpPr/>
          <p:nvPr/>
        </p:nvCxnSpPr>
        <p:spPr>
          <a:xfrm>
            <a:off x="2411413" y="1268413"/>
            <a:ext cx="0" cy="4244975"/>
          </a:xfrm>
          <a:prstGeom prst="line">
            <a:avLst/>
          </a:prstGeom>
          <a:ln w="38100"/>
        </p:spPr>
        <p:style>
          <a:lnRef idx="2">
            <a:schemeClr val="dk1"/>
          </a:lnRef>
          <a:fillRef idx="0">
            <a:schemeClr val="dk1"/>
          </a:fillRef>
          <a:effectRef idx="1">
            <a:schemeClr val="dk1"/>
          </a:effectRef>
          <a:fontRef idx="minor">
            <a:schemeClr val="tx1"/>
          </a:fontRef>
        </p:style>
      </p:cxnSp>
      <p:cxnSp>
        <p:nvCxnSpPr>
          <p:cNvPr id="4" name="Rechte verbindingslijn 3"/>
          <p:cNvCxnSpPr/>
          <p:nvPr/>
        </p:nvCxnSpPr>
        <p:spPr>
          <a:xfrm>
            <a:off x="2411413" y="1985963"/>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Rechte verbindingslijn 4"/>
          <p:cNvCxnSpPr/>
          <p:nvPr/>
        </p:nvCxnSpPr>
        <p:spPr>
          <a:xfrm>
            <a:off x="2411413" y="2705100"/>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2411413" y="3425825"/>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2411413" y="4144963"/>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2411413" y="4865688"/>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3132138"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3851275"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4572000"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5292725"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6002338"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998" name="Tekstvak 13"/>
          <p:cNvSpPr txBox="1">
            <a:spLocks noChangeArrowheads="1"/>
          </p:cNvSpPr>
          <p:nvPr/>
        </p:nvSpPr>
        <p:spPr bwMode="auto">
          <a:xfrm>
            <a:off x="5373688" y="5848350"/>
            <a:ext cx="1341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hoeveelheid</a:t>
            </a:r>
          </a:p>
        </p:txBody>
      </p:sp>
      <p:sp>
        <p:nvSpPr>
          <p:cNvPr id="41999" name="Tekstvak 14"/>
          <p:cNvSpPr txBox="1">
            <a:spLocks noChangeArrowheads="1"/>
          </p:cNvSpPr>
          <p:nvPr/>
        </p:nvSpPr>
        <p:spPr bwMode="auto">
          <a:xfrm rot="-5400000">
            <a:off x="1427163" y="1593850"/>
            <a:ext cx="754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euro’s</a:t>
            </a:r>
          </a:p>
        </p:txBody>
      </p:sp>
      <p:sp>
        <p:nvSpPr>
          <p:cNvPr id="42000" name="Tekstvak 15"/>
          <p:cNvSpPr txBox="1">
            <a:spLocks noChangeArrowheads="1"/>
          </p:cNvSpPr>
          <p:nvPr/>
        </p:nvSpPr>
        <p:spPr bwMode="auto">
          <a:xfrm>
            <a:off x="1908175" y="4649788"/>
            <a:ext cx="417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a:t>
            </a:r>
          </a:p>
        </p:txBody>
      </p:sp>
      <p:sp>
        <p:nvSpPr>
          <p:cNvPr id="17" name="Tekstvak 16"/>
          <p:cNvSpPr txBox="1">
            <a:spLocks noChangeArrowheads="1"/>
          </p:cNvSpPr>
          <p:nvPr/>
        </p:nvSpPr>
        <p:spPr bwMode="auto">
          <a:xfrm>
            <a:off x="1308100" y="3240088"/>
            <a:ext cx="1103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prijs =150</a:t>
            </a:r>
          </a:p>
        </p:txBody>
      </p:sp>
      <p:sp>
        <p:nvSpPr>
          <p:cNvPr id="42002" name="Tekstvak 17"/>
          <p:cNvSpPr txBox="1">
            <a:spLocks noChangeArrowheads="1"/>
          </p:cNvSpPr>
          <p:nvPr/>
        </p:nvSpPr>
        <p:spPr bwMode="auto">
          <a:xfrm>
            <a:off x="1908175" y="2552700"/>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200</a:t>
            </a:r>
          </a:p>
        </p:txBody>
      </p:sp>
      <p:sp>
        <p:nvSpPr>
          <p:cNvPr id="42003" name="Tekstvak 18"/>
          <p:cNvSpPr txBox="1">
            <a:spLocks noChangeArrowheads="1"/>
          </p:cNvSpPr>
          <p:nvPr/>
        </p:nvSpPr>
        <p:spPr bwMode="auto">
          <a:xfrm>
            <a:off x="1908175" y="1841500"/>
            <a:ext cx="534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250</a:t>
            </a:r>
          </a:p>
        </p:txBody>
      </p:sp>
      <p:sp>
        <p:nvSpPr>
          <p:cNvPr id="42004" name="Tekstvak 19"/>
          <p:cNvSpPr txBox="1">
            <a:spLocks noChangeArrowheads="1"/>
          </p:cNvSpPr>
          <p:nvPr/>
        </p:nvSpPr>
        <p:spPr bwMode="auto">
          <a:xfrm>
            <a:off x="2879725" y="5545138"/>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sp>
        <p:nvSpPr>
          <p:cNvPr id="42005" name="Tekstvak 20"/>
          <p:cNvSpPr txBox="1">
            <a:spLocks noChangeArrowheads="1"/>
          </p:cNvSpPr>
          <p:nvPr/>
        </p:nvSpPr>
        <p:spPr bwMode="auto">
          <a:xfrm>
            <a:off x="3613150" y="5545138"/>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200</a:t>
            </a:r>
          </a:p>
        </p:txBody>
      </p:sp>
      <p:sp>
        <p:nvSpPr>
          <p:cNvPr id="42006" name="Tekstvak 21"/>
          <p:cNvSpPr txBox="1">
            <a:spLocks noChangeArrowheads="1"/>
          </p:cNvSpPr>
          <p:nvPr/>
        </p:nvSpPr>
        <p:spPr bwMode="auto">
          <a:xfrm>
            <a:off x="4332288" y="5545138"/>
            <a:ext cx="536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300</a:t>
            </a:r>
          </a:p>
        </p:txBody>
      </p:sp>
      <p:sp>
        <p:nvSpPr>
          <p:cNvPr id="42007" name="Tekstvak 22"/>
          <p:cNvSpPr txBox="1">
            <a:spLocks noChangeArrowheads="1"/>
          </p:cNvSpPr>
          <p:nvPr/>
        </p:nvSpPr>
        <p:spPr bwMode="auto">
          <a:xfrm>
            <a:off x="5053013" y="5545138"/>
            <a:ext cx="534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400</a:t>
            </a:r>
          </a:p>
        </p:txBody>
      </p:sp>
      <p:sp>
        <p:nvSpPr>
          <p:cNvPr id="42008" name="Tekstvak 23"/>
          <p:cNvSpPr txBox="1">
            <a:spLocks noChangeArrowheads="1"/>
          </p:cNvSpPr>
          <p:nvPr/>
        </p:nvSpPr>
        <p:spPr bwMode="auto">
          <a:xfrm>
            <a:off x="5700713" y="5545138"/>
            <a:ext cx="534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500</a:t>
            </a:r>
          </a:p>
        </p:txBody>
      </p:sp>
      <p:sp>
        <p:nvSpPr>
          <p:cNvPr id="42009" name="Tekstvak 40"/>
          <p:cNvSpPr txBox="1">
            <a:spLocks noChangeArrowheads="1"/>
          </p:cNvSpPr>
          <p:nvPr/>
        </p:nvSpPr>
        <p:spPr bwMode="auto">
          <a:xfrm>
            <a:off x="1908175" y="3935413"/>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cxnSp>
        <p:nvCxnSpPr>
          <p:cNvPr id="47" name="Rechte verbindingslijn 46"/>
          <p:cNvCxnSpPr>
            <a:stCxn id="78" idx="3"/>
          </p:cNvCxnSpPr>
          <p:nvPr/>
        </p:nvCxnSpPr>
        <p:spPr>
          <a:xfrm>
            <a:off x="2443428" y="1309410"/>
            <a:ext cx="4288813" cy="4195036"/>
          </a:xfrm>
          <a:prstGeom prst="line">
            <a:avLst/>
          </a:prstGeom>
        </p:spPr>
        <p:style>
          <a:lnRef idx="3">
            <a:schemeClr val="accent4"/>
          </a:lnRef>
          <a:fillRef idx="0">
            <a:schemeClr val="accent4"/>
          </a:fillRef>
          <a:effectRef idx="2">
            <a:schemeClr val="accent4"/>
          </a:effectRef>
          <a:fontRef idx="minor">
            <a:schemeClr val="tx1"/>
          </a:fontRef>
        </p:style>
      </p:cxnSp>
      <p:cxnSp>
        <p:nvCxnSpPr>
          <p:cNvPr id="49" name="Rechte verbindingslijn 48"/>
          <p:cNvCxnSpPr/>
          <p:nvPr/>
        </p:nvCxnSpPr>
        <p:spPr>
          <a:xfrm>
            <a:off x="2411413" y="1268413"/>
            <a:ext cx="2457450" cy="4765675"/>
          </a:xfrm>
          <a:prstGeom prst="line">
            <a:avLst/>
          </a:prstGeom>
          <a:ln>
            <a:solidFill>
              <a:schemeClr val="accent4">
                <a:lumMod val="75000"/>
              </a:schemeClr>
            </a:solidFill>
            <a:prstDash val="sysDash"/>
          </a:ln>
        </p:spPr>
        <p:style>
          <a:lnRef idx="1">
            <a:schemeClr val="accent4"/>
          </a:lnRef>
          <a:fillRef idx="0">
            <a:schemeClr val="accent4"/>
          </a:fillRef>
          <a:effectRef idx="0">
            <a:schemeClr val="accent4"/>
          </a:effectRef>
          <a:fontRef idx="minor">
            <a:schemeClr val="tx1"/>
          </a:fontRef>
        </p:style>
      </p:cxnSp>
      <p:cxnSp>
        <p:nvCxnSpPr>
          <p:cNvPr id="51" name="Rechte verbindingslijn 50"/>
          <p:cNvCxnSpPr/>
          <p:nvPr/>
        </p:nvCxnSpPr>
        <p:spPr>
          <a:xfrm flipV="1">
            <a:off x="2443426" y="1268760"/>
            <a:ext cx="4288815" cy="4248473"/>
          </a:xfrm>
          <a:prstGeom prst="line">
            <a:avLst/>
          </a:prstGeom>
        </p:spPr>
        <p:style>
          <a:lnRef idx="3">
            <a:schemeClr val="accent2"/>
          </a:lnRef>
          <a:fillRef idx="0">
            <a:schemeClr val="accent2"/>
          </a:fillRef>
          <a:effectRef idx="2">
            <a:schemeClr val="accent2"/>
          </a:effectRef>
          <a:fontRef idx="minor">
            <a:schemeClr val="tx1"/>
          </a:fontRef>
        </p:style>
      </p:cxnSp>
      <p:cxnSp>
        <p:nvCxnSpPr>
          <p:cNvPr id="62" name="Rechte verbindingslijn 61"/>
          <p:cNvCxnSpPr/>
          <p:nvPr/>
        </p:nvCxnSpPr>
        <p:spPr>
          <a:xfrm>
            <a:off x="6732588" y="1268413"/>
            <a:ext cx="0" cy="423545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2411413" y="1268413"/>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015" name="Tekstvak 76"/>
          <p:cNvSpPr txBox="1">
            <a:spLocks noChangeArrowheads="1"/>
          </p:cNvSpPr>
          <p:nvPr/>
        </p:nvSpPr>
        <p:spPr bwMode="auto">
          <a:xfrm>
            <a:off x="6411913" y="5516563"/>
            <a:ext cx="536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600</a:t>
            </a:r>
          </a:p>
        </p:txBody>
      </p:sp>
      <p:sp>
        <p:nvSpPr>
          <p:cNvPr id="42016" name="Tekstvak 77"/>
          <p:cNvSpPr txBox="1">
            <a:spLocks noChangeArrowheads="1"/>
          </p:cNvSpPr>
          <p:nvPr/>
        </p:nvSpPr>
        <p:spPr bwMode="auto">
          <a:xfrm>
            <a:off x="1908175" y="1125538"/>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300</a:t>
            </a:r>
          </a:p>
        </p:txBody>
      </p:sp>
      <p:cxnSp>
        <p:nvCxnSpPr>
          <p:cNvPr id="3" name="Rechte verbindingslijn 2"/>
          <p:cNvCxnSpPr/>
          <p:nvPr/>
        </p:nvCxnSpPr>
        <p:spPr>
          <a:xfrm flipH="1">
            <a:off x="2411413" y="5513388"/>
            <a:ext cx="4321175" cy="0"/>
          </a:xfrm>
          <a:prstGeom prst="line">
            <a:avLst/>
          </a:prstGeom>
          <a:ln w="38100"/>
        </p:spPr>
        <p:style>
          <a:lnRef idx="2">
            <a:schemeClr val="dk1"/>
          </a:lnRef>
          <a:fillRef idx="0">
            <a:schemeClr val="dk1"/>
          </a:fillRef>
          <a:effectRef idx="1">
            <a:schemeClr val="dk1"/>
          </a:effectRef>
          <a:fontRef idx="minor">
            <a:schemeClr val="tx1"/>
          </a:fontRef>
        </p:style>
      </p:cxnSp>
      <p:sp>
        <p:nvSpPr>
          <p:cNvPr id="42018" name="Tekstvak 27"/>
          <p:cNvSpPr txBox="1">
            <a:spLocks noChangeArrowheads="1"/>
          </p:cNvSpPr>
          <p:nvPr/>
        </p:nvSpPr>
        <p:spPr bwMode="auto">
          <a:xfrm>
            <a:off x="6372200" y="4797152"/>
            <a:ext cx="407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dirty="0" err="1"/>
              <a:t>Q</a:t>
            </a:r>
            <a:r>
              <a:rPr lang="nl-NL" altLang="nl-NL" baseline="-25000" dirty="0" err="1"/>
              <a:t>v</a:t>
            </a:r>
            <a:endParaRPr lang="nl-NL" altLang="nl-NL" baseline="-25000" dirty="0"/>
          </a:p>
        </p:txBody>
      </p:sp>
      <p:sp>
        <p:nvSpPr>
          <p:cNvPr id="37" name="Tekstvak 36"/>
          <p:cNvSpPr txBox="1"/>
          <p:nvPr/>
        </p:nvSpPr>
        <p:spPr>
          <a:xfrm>
            <a:off x="4757738" y="5848350"/>
            <a:ext cx="534987" cy="369888"/>
          </a:xfrm>
          <a:prstGeom prst="rect">
            <a:avLst/>
          </a:prstGeom>
          <a:noFill/>
        </p:spPr>
        <p:txBody>
          <a:bodyPr wrap="none">
            <a:spAutoFit/>
          </a:bodyPr>
          <a:lstStyle/>
          <a:p>
            <a:pPr fontAlgn="auto">
              <a:spcBef>
                <a:spcPts val="0"/>
              </a:spcBef>
              <a:spcAft>
                <a:spcPts val="0"/>
              </a:spcAft>
              <a:defRPr/>
            </a:pPr>
            <a:r>
              <a:rPr lang="nl-NL" dirty="0">
                <a:solidFill>
                  <a:schemeClr val="accent4">
                    <a:lumMod val="75000"/>
                  </a:schemeClr>
                </a:solidFill>
                <a:latin typeface="+mn-lt"/>
                <a:cs typeface="+mn-cs"/>
              </a:rPr>
              <a:t>MO</a:t>
            </a:r>
          </a:p>
        </p:txBody>
      </p:sp>
      <p:sp>
        <p:nvSpPr>
          <p:cNvPr id="42020" name="Tekstvak 37"/>
          <p:cNvSpPr txBox="1">
            <a:spLocks noChangeArrowheads="1"/>
          </p:cNvSpPr>
          <p:nvPr/>
        </p:nvSpPr>
        <p:spPr bwMode="auto">
          <a:xfrm>
            <a:off x="5364088" y="2780928"/>
            <a:ext cx="12241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400" baseline="-25000" dirty="0" err="1" smtClean="0"/>
              <a:t>Qa</a:t>
            </a:r>
            <a:r>
              <a:rPr lang="nl-NL" altLang="nl-NL" sz="2400" baseline="-25000" dirty="0" smtClean="0"/>
              <a:t> = MK</a:t>
            </a:r>
            <a:endParaRPr lang="nl-NL" altLang="nl-NL" sz="2400" baseline="-25000" dirty="0"/>
          </a:p>
        </p:txBody>
      </p:sp>
      <p:cxnSp>
        <p:nvCxnSpPr>
          <p:cNvPr id="36" name="Rechte verbindingslijn 35"/>
          <p:cNvCxnSpPr/>
          <p:nvPr/>
        </p:nvCxnSpPr>
        <p:spPr>
          <a:xfrm flipH="1">
            <a:off x="4572000" y="3465513"/>
            <a:ext cx="0" cy="2127250"/>
          </a:xfrm>
          <a:prstGeom prst="line">
            <a:avLst/>
          </a:prstGeom>
          <a:ln w="38100">
            <a:prstDash val="dash"/>
          </a:ln>
        </p:spPr>
        <p:style>
          <a:lnRef idx="2">
            <a:schemeClr val="dk1"/>
          </a:lnRef>
          <a:fillRef idx="0">
            <a:schemeClr val="dk1"/>
          </a:fillRef>
          <a:effectRef idx="1">
            <a:schemeClr val="dk1"/>
          </a:effectRef>
          <a:fontRef idx="minor">
            <a:schemeClr val="tx1"/>
          </a:fontRef>
        </p:style>
      </p:cxnSp>
      <p:cxnSp>
        <p:nvCxnSpPr>
          <p:cNvPr id="39" name="Rechte verbindingslijn 38"/>
          <p:cNvCxnSpPr/>
          <p:nvPr/>
        </p:nvCxnSpPr>
        <p:spPr>
          <a:xfrm flipH="1">
            <a:off x="2486025" y="3425825"/>
            <a:ext cx="2051050" cy="0"/>
          </a:xfrm>
          <a:prstGeom prst="line">
            <a:avLst/>
          </a:prstGeom>
          <a:ln w="38100">
            <a:prstDash val="dash"/>
          </a:ln>
        </p:spPr>
        <p:style>
          <a:lnRef idx="2">
            <a:schemeClr val="dk1"/>
          </a:lnRef>
          <a:fillRef idx="0">
            <a:schemeClr val="dk1"/>
          </a:fillRef>
          <a:effectRef idx="1">
            <a:schemeClr val="dk1"/>
          </a:effectRef>
          <a:fontRef idx="minor">
            <a:schemeClr val="tx1"/>
          </a:fontRef>
        </p:style>
      </p:cxnSp>
      <p:sp>
        <p:nvSpPr>
          <p:cNvPr id="42" name="Tekstvak 41"/>
          <p:cNvSpPr txBox="1"/>
          <p:nvPr/>
        </p:nvSpPr>
        <p:spPr>
          <a:xfrm>
            <a:off x="2597846" y="2361074"/>
            <a:ext cx="461986"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44" name="Tekstvak 43"/>
          <p:cNvSpPr txBox="1"/>
          <p:nvPr/>
        </p:nvSpPr>
        <p:spPr>
          <a:xfrm>
            <a:off x="2596244" y="3861048"/>
            <a:ext cx="463588"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42025" name="Titel 24"/>
          <p:cNvSpPr>
            <a:spLocks noGrp="1"/>
          </p:cNvSpPr>
          <p:nvPr>
            <p:ph type="title"/>
          </p:nvPr>
        </p:nvSpPr>
        <p:spPr/>
        <p:txBody>
          <a:bodyPr/>
          <a:lstStyle/>
          <a:p>
            <a:r>
              <a:rPr lang="nl-NL" altLang="nl-NL" smtClean="0"/>
              <a:t>Surplussen bij Volkomen Conc.</a:t>
            </a:r>
          </a:p>
        </p:txBody>
      </p:sp>
      <p:sp>
        <p:nvSpPr>
          <p:cNvPr id="45" name="Tekstvak 44"/>
          <p:cNvSpPr txBox="1">
            <a:spLocks noChangeArrowheads="1"/>
          </p:cNvSpPr>
          <p:nvPr/>
        </p:nvSpPr>
        <p:spPr bwMode="auto">
          <a:xfrm>
            <a:off x="1881188" y="3248025"/>
            <a:ext cx="5349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150</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par>
                                <p:cTn id="11" presetID="10" presetClass="exit" presetSubtype="0" fill="hold" grpId="0" nodeType="withEffect">
                                  <p:stCondLst>
                                    <p:cond delay="0"/>
                                  </p:stCondLst>
                                  <p:childTnLst>
                                    <p:animEffect transition="out" filter="fade">
                                      <p:cBhvr>
                                        <p:cTn id="12" dur="500"/>
                                        <p:tgtEl>
                                          <p:spTgt spid="45"/>
                                        </p:tgtEl>
                                      </p:cBhvr>
                                    </p:animEffect>
                                    <p:set>
                                      <p:cBhvr>
                                        <p:cTn id="13" dur="1" fill="hold">
                                          <p:stCondLst>
                                            <p:cond delay="499"/>
                                          </p:stCondLst>
                                        </p:cTn>
                                        <p:tgtEl>
                                          <p:spTgt spid="45"/>
                                        </p:tgtEl>
                                        <p:attrNameLst>
                                          <p:attrName>style.visibility</p:attrName>
                                        </p:attrNameLst>
                                      </p:cBhvr>
                                      <p:to>
                                        <p:strVal val="hidden"/>
                                      </p:to>
                                    </p:se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fade">
                                      <p:cBhvr>
                                        <p:cTn id="21" dur="500"/>
                                        <p:tgtEl>
                                          <p:spTgt spid="4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500"/>
                                        <p:tgtEl>
                                          <p:spTgt spid="4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500"/>
                                        <p:tgtEl>
                                          <p:spTgt spid="4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fade">
                                      <p:cBhvr>
                                        <p:cTn id="3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0" grpId="0" animBg="1"/>
      <p:bldP spid="17" grpId="0"/>
      <p:bldP spid="4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03848" y="620688"/>
            <a:ext cx="3096344"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nl-NL" dirty="0" smtClean="0">
                <a:latin typeface="Arial" pitchFamily="34" charset="0"/>
                <a:cs typeface="Arial" pitchFamily="34" charset="0"/>
              </a:rPr>
              <a:t>Volkomen concurrentie</a:t>
            </a:r>
            <a:endParaRPr lang="nl-NL" dirty="0">
              <a:latin typeface="Arial" pitchFamily="34" charset="0"/>
              <a:cs typeface="Arial" pitchFamily="34" charset="0"/>
            </a:endParaRPr>
          </a:p>
        </p:txBody>
      </p:sp>
      <p:sp>
        <p:nvSpPr>
          <p:cNvPr id="3" name="Tekstvak 2"/>
          <p:cNvSpPr txBox="1"/>
          <p:nvPr/>
        </p:nvSpPr>
        <p:spPr>
          <a:xfrm>
            <a:off x="827584" y="2564904"/>
            <a:ext cx="3096344"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nl-NL" dirty="0" smtClean="0">
                <a:latin typeface="Arial" pitchFamily="34" charset="0"/>
                <a:cs typeface="Arial" pitchFamily="34" charset="0"/>
              </a:rPr>
              <a:t>Transparante markt</a:t>
            </a:r>
            <a:endParaRPr lang="nl-NL" dirty="0">
              <a:latin typeface="Arial" pitchFamily="34" charset="0"/>
              <a:cs typeface="Arial" pitchFamily="34" charset="0"/>
            </a:endParaRPr>
          </a:p>
        </p:txBody>
      </p:sp>
      <p:sp>
        <p:nvSpPr>
          <p:cNvPr id="4" name="Tekstvak 3"/>
          <p:cNvSpPr txBox="1"/>
          <p:nvPr/>
        </p:nvSpPr>
        <p:spPr>
          <a:xfrm>
            <a:off x="827584" y="2132856"/>
            <a:ext cx="3096344"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nl-NL" dirty="0" smtClean="0">
                <a:latin typeface="Arial" pitchFamily="34" charset="0"/>
                <a:cs typeface="Arial" pitchFamily="34" charset="0"/>
              </a:rPr>
              <a:t>Vrije toetreding en uittreding</a:t>
            </a:r>
            <a:endParaRPr lang="nl-NL" dirty="0">
              <a:latin typeface="Arial" pitchFamily="34" charset="0"/>
              <a:cs typeface="Arial" pitchFamily="34" charset="0"/>
            </a:endParaRPr>
          </a:p>
        </p:txBody>
      </p:sp>
      <p:sp>
        <p:nvSpPr>
          <p:cNvPr id="5" name="Tekstvak 4"/>
          <p:cNvSpPr txBox="1"/>
          <p:nvPr/>
        </p:nvSpPr>
        <p:spPr>
          <a:xfrm>
            <a:off x="827584" y="1700808"/>
            <a:ext cx="3096344"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nl-NL" dirty="0" smtClean="0">
                <a:latin typeface="Arial" pitchFamily="34" charset="0"/>
                <a:cs typeface="Arial" pitchFamily="34" charset="0"/>
              </a:rPr>
              <a:t>Veel aanbieders/vragers</a:t>
            </a:r>
            <a:endParaRPr lang="nl-NL" dirty="0">
              <a:latin typeface="Arial" pitchFamily="34" charset="0"/>
              <a:cs typeface="Arial" pitchFamily="34" charset="0"/>
            </a:endParaRPr>
          </a:p>
        </p:txBody>
      </p:sp>
      <p:sp>
        <p:nvSpPr>
          <p:cNvPr id="6" name="Tekstvak 5"/>
          <p:cNvSpPr txBox="1"/>
          <p:nvPr/>
        </p:nvSpPr>
        <p:spPr>
          <a:xfrm>
            <a:off x="827584" y="1268760"/>
            <a:ext cx="3096344"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nl-NL" dirty="0" smtClean="0">
                <a:latin typeface="Arial" pitchFamily="34" charset="0"/>
                <a:cs typeface="Arial" pitchFamily="34" charset="0"/>
              </a:rPr>
              <a:t>Homogeen product</a:t>
            </a:r>
            <a:endParaRPr lang="nl-NL" dirty="0">
              <a:latin typeface="Arial" pitchFamily="34" charset="0"/>
              <a:cs typeface="Arial" pitchFamily="34" charset="0"/>
            </a:endParaRPr>
          </a:p>
        </p:txBody>
      </p:sp>
      <p:sp>
        <p:nvSpPr>
          <p:cNvPr id="7" name="Tekstvak 6"/>
          <p:cNvSpPr txBox="1"/>
          <p:nvPr/>
        </p:nvSpPr>
        <p:spPr>
          <a:xfrm>
            <a:off x="827584" y="2996952"/>
            <a:ext cx="3096344"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nl-NL" dirty="0" err="1" smtClean="0">
                <a:latin typeface="Arial" pitchFamily="34" charset="0"/>
                <a:cs typeface="Arial" pitchFamily="34" charset="0"/>
              </a:rPr>
              <a:t>Hoeveelheidaanpasser</a:t>
            </a:r>
            <a:endParaRPr lang="nl-NL" dirty="0">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804225"/>
            <a:ext cx="1857375"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4814" y="3798565"/>
            <a:ext cx="1857375"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3271" y="3774292"/>
            <a:ext cx="1819275"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Rechte verbindingslijn 8"/>
          <p:cNvCxnSpPr/>
          <p:nvPr/>
        </p:nvCxnSpPr>
        <p:spPr>
          <a:xfrm>
            <a:off x="6012160" y="1268760"/>
            <a:ext cx="0" cy="1944216"/>
          </a:xfrm>
          <a:prstGeom prst="line">
            <a:avLst/>
          </a:prstGeom>
        </p:spPr>
        <p:style>
          <a:lnRef idx="3">
            <a:schemeClr val="dk1"/>
          </a:lnRef>
          <a:fillRef idx="0">
            <a:schemeClr val="dk1"/>
          </a:fillRef>
          <a:effectRef idx="2">
            <a:schemeClr val="dk1"/>
          </a:effectRef>
          <a:fontRef idx="minor">
            <a:schemeClr val="tx1"/>
          </a:fontRef>
        </p:style>
      </p:cxnSp>
      <p:cxnSp>
        <p:nvCxnSpPr>
          <p:cNvPr id="15" name="Rechte verbindingslijn 14"/>
          <p:cNvCxnSpPr/>
          <p:nvPr/>
        </p:nvCxnSpPr>
        <p:spPr>
          <a:xfrm flipH="1">
            <a:off x="6012160" y="3212976"/>
            <a:ext cx="2520280" cy="0"/>
          </a:xfrm>
          <a:prstGeom prst="line">
            <a:avLst/>
          </a:prstGeom>
        </p:spPr>
        <p:style>
          <a:lnRef idx="3">
            <a:schemeClr val="dk1"/>
          </a:lnRef>
          <a:fillRef idx="0">
            <a:schemeClr val="dk1"/>
          </a:fillRef>
          <a:effectRef idx="2">
            <a:schemeClr val="dk1"/>
          </a:effectRef>
          <a:fontRef idx="minor">
            <a:schemeClr val="tx1"/>
          </a:fontRef>
        </p:style>
      </p:cxnSp>
      <p:sp>
        <p:nvSpPr>
          <p:cNvPr id="16" name="Vrije vorm 15"/>
          <p:cNvSpPr/>
          <p:nvPr/>
        </p:nvSpPr>
        <p:spPr>
          <a:xfrm>
            <a:off x="6271491" y="1505527"/>
            <a:ext cx="1717964" cy="1026540"/>
          </a:xfrm>
          <a:custGeom>
            <a:avLst/>
            <a:gdLst>
              <a:gd name="connsiteX0" fmla="*/ 0 w 1717964"/>
              <a:gd name="connsiteY0" fmla="*/ 0 h 1026540"/>
              <a:gd name="connsiteX1" fmla="*/ 184727 w 1717964"/>
              <a:gd name="connsiteY1" fmla="*/ 360218 h 1026540"/>
              <a:gd name="connsiteX2" fmla="*/ 665018 w 1717964"/>
              <a:gd name="connsiteY2" fmla="*/ 951346 h 1026540"/>
              <a:gd name="connsiteX3" fmla="*/ 1052945 w 1717964"/>
              <a:gd name="connsiteY3" fmla="*/ 988291 h 1026540"/>
              <a:gd name="connsiteX4" fmla="*/ 1440873 w 1717964"/>
              <a:gd name="connsiteY4" fmla="*/ 674255 h 1026540"/>
              <a:gd name="connsiteX5" fmla="*/ 1717964 w 1717964"/>
              <a:gd name="connsiteY5" fmla="*/ 9237 h 1026540"/>
              <a:gd name="connsiteX6" fmla="*/ 1717964 w 1717964"/>
              <a:gd name="connsiteY6" fmla="*/ 9237 h 1026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4" h="1026540">
                <a:moveTo>
                  <a:pt x="0" y="0"/>
                </a:moveTo>
                <a:cubicBezTo>
                  <a:pt x="36945" y="100830"/>
                  <a:pt x="73891" y="201661"/>
                  <a:pt x="184727" y="360218"/>
                </a:cubicBezTo>
                <a:cubicBezTo>
                  <a:pt x="295563" y="518775"/>
                  <a:pt x="520315" y="846667"/>
                  <a:pt x="665018" y="951346"/>
                </a:cubicBezTo>
                <a:cubicBezTo>
                  <a:pt x="809721" y="1056025"/>
                  <a:pt x="923636" y="1034473"/>
                  <a:pt x="1052945" y="988291"/>
                </a:cubicBezTo>
                <a:cubicBezTo>
                  <a:pt x="1182254" y="942109"/>
                  <a:pt x="1330037" y="837431"/>
                  <a:pt x="1440873" y="674255"/>
                </a:cubicBezTo>
                <a:cubicBezTo>
                  <a:pt x="1551710" y="511079"/>
                  <a:pt x="1717964" y="9237"/>
                  <a:pt x="1717964" y="9237"/>
                </a:cubicBezTo>
                <a:lnTo>
                  <a:pt x="1717964" y="923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9" name="Rechte verbindingslijn 18"/>
          <p:cNvCxnSpPr/>
          <p:nvPr/>
        </p:nvCxnSpPr>
        <p:spPr>
          <a:xfrm>
            <a:off x="6012160" y="1844824"/>
            <a:ext cx="1460058" cy="2449"/>
          </a:xfrm>
          <a:prstGeom prst="line">
            <a:avLst/>
          </a:prstGeom>
        </p:spPr>
        <p:style>
          <a:lnRef idx="1">
            <a:schemeClr val="dk1"/>
          </a:lnRef>
          <a:fillRef idx="0">
            <a:schemeClr val="dk1"/>
          </a:fillRef>
          <a:effectRef idx="0">
            <a:schemeClr val="dk1"/>
          </a:effectRef>
          <a:fontRef idx="minor">
            <a:schemeClr val="tx1"/>
          </a:fontRef>
        </p:style>
      </p:cxnSp>
      <p:cxnSp>
        <p:nvCxnSpPr>
          <p:cNvPr id="21" name="Rechte verbindingslijn 20"/>
          <p:cNvCxnSpPr/>
          <p:nvPr/>
        </p:nvCxnSpPr>
        <p:spPr>
          <a:xfrm>
            <a:off x="6012160" y="2132856"/>
            <a:ext cx="1349222" cy="744"/>
          </a:xfrm>
          <a:prstGeom prst="line">
            <a:avLst/>
          </a:prstGeom>
        </p:spPr>
        <p:style>
          <a:lnRef idx="1">
            <a:schemeClr val="dk1"/>
          </a:lnRef>
          <a:fillRef idx="0">
            <a:schemeClr val="dk1"/>
          </a:fillRef>
          <a:effectRef idx="0">
            <a:schemeClr val="dk1"/>
          </a:effectRef>
          <a:fontRef idx="minor">
            <a:schemeClr val="tx1"/>
          </a:fontRef>
        </p:style>
      </p:cxnSp>
      <p:cxnSp>
        <p:nvCxnSpPr>
          <p:cNvPr id="23" name="Rechte verbindingslijn 22"/>
          <p:cNvCxnSpPr/>
          <p:nvPr/>
        </p:nvCxnSpPr>
        <p:spPr>
          <a:xfrm>
            <a:off x="6058342" y="2539078"/>
            <a:ext cx="1072131" cy="922"/>
          </a:xfrm>
          <a:prstGeom prst="line">
            <a:avLst/>
          </a:prstGeom>
        </p:spPr>
        <p:style>
          <a:lnRef idx="1">
            <a:schemeClr val="dk1"/>
          </a:lnRef>
          <a:fillRef idx="0">
            <a:schemeClr val="dk1"/>
          </a:fillRef>
          <a:effectRef idx="0">
            <a:schemeClr val="dk1"/>
          </a:effectRef>
          <a:fontRef idx="minor">
            <a:schemeClr val="tx1"/>
          </a:fontRef>
        </p:style>
      </p:cxnSp>
      <p:sp>
        <p:nvSpPr>
          <p:cNvPr id="26" name="Vrije vorm 25"/>
          <p:cNvSpPr/>
          <p:nvPr/>
        </p:nvSpPr>
        <p:spPr>
          <a:xfrm>
            <a:off x="6179127" y="1427969"/>
            <a:ext cx="1373203" cy="1491363"/>
          </a:xfrm>
          <a:custGeom>
            <a:avLst/>
            <a:gdLst>
              <a:gd name="connsiteX0" fmla="*/ 0 w 1373203"/>
              <a:gd name="connsiteY0" fmla="*/ 511667 h 1491363"/>
              <a:gd name="connsiteX1" fmla="*/ 64655 w 1373203"/>
              <a:gd name="connsiteY1" fmla="*/ 788758 h 1491363"/>
              <a:gd name="connsiteX2" fmla="*/ 129309 w 1373203"/>
              <a:gd name="connsiteY2" fmla="*/ 1047376 h 1491363"/>
              <a:gd name="connsiteX3" fmla="*/ 323273 w 1373203"/>
              <a:gd name="connsiteY3" fmla="*/ 1333704 h 1491363"/>
              <a:gd name="connsiteX4" fmla="*/ 554182 w 1373203"/>
              <a:gd name="connsiteY4" fmla="*/ 1490722 h 1491363"/>
              <a:gd name="connsiteX5" fmla="*/ 803564 w 1373203"/>
              <a:gd name="connsiteY5" fmla="*/ 1278286 h 1491363"/>
              <a:gd name="connsiteX6" fmla="*/ 1136073 w 1373203"/>
              <a:gd name="connsiteY6" fmla="*/ 862649 h 1491363"/>
              <a:gd name="connsiteX7" fmla="*/ 1302328 w 1373203"/>
              <a:gd name="connsiteY7" fmla="*/ 400831 h 1491363"/>
              <a:gd name="connsiteX8" fmla="*/ 1366982 w 1373203"/>
              <a:gd name="connsiteY8" fmla="*/ 22140 h 1491363"/>
              <a:gd name="connsiteX9" fmla="*/ 1366982 w 1373203"/>
              <a:gd name="connsiteY9" fmla="*/ 77558 h 149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3203" h="1491363">
                <a:moveTo>
                  <a:pt x="0" y="511667"/>
                </a:moveTo>
                <a:cubicBezTo>
                  <a:pt x="21552" y="605570"/>
                  <a:pt x="43104" y="699473"/>
                  <a:pt x="64655" y="788758"/>
                </a:cubicBezTo>
                <a:cubicBezTo>
                  <a:pt x="86206" y="878043"/>
                  <a:pt x="86206" y="956552"/>
                  <a:pt x="129309" y="1047376"/>
                </a:cubicBezTo>
                <a:cubicBezTo>
                  <a:pt x="172412" y="1138200"/>
                  <a:pt x="252461" y="1259813"/>
                  <a:pt x="323273" y="1333704"/>
                </a:cubicBezTo>
                <a:cubicBezTo>
                  <a:pt x="394085" y="1407595"/>
                  <a:pt x="474134" y="1499958"/>
                  <a:pt x="554182" y="1490722"/>
                </a:cubicBezTo>
                <a:cubicBezTo>
                  <a:pt x="634230" y="1481486"/>
                  <a:pt x="706582" y="1382965"/>
                  <a:pt x="803564" y="1278286"/>
                </a:cubicBezTo>
                <a:cubicBezTo>
                  <a:pt x="900546" y="1173607"/>
                  <a:pt x="1052946" y="1008891"/>
                  <a:pt x="1136073" y="862649"/>
                </a:cubicBezTo>
                <a:cubicBezTo>
                  <a:pt x="1219200" y="716407"/>
                  <a:pt x="1263843" y="540916"/>
                  <a:pt x="1302328" y="400831"/>
                </a:cubicBezTo>
                <a:cubicBezTo>
                  <a:pt x="1340813" y="260746"/>
                  <a:pt x="1356206" y="76019"/>
                  <a:pt x="1366982" y="22140"/>
                </a:cubicBezTo>
                <a:cubicBezTo>
                  <a:pt x="1377758" y="-31739"/>
                  <a:pt x="1372370" y="22909"/>
                  <a:pt x="1366982" y="7755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28" name="Rechte verbindingslijn 27"/>
          <p:cNvCxnSpPr/>
          <p:nvPr/>
        </p:nvCxnSpPr>
        <p:spPr>
          <a:xfrm>
            <a:off x="7459674" y="1844824"/>
            <a:ext cx="9236" cy="138545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Rechte verbindingslijn 29"/>
          <p:cNvCxnSpPr/>
          <p:nvPr/>
        </p:nvCxnSpPr>
        <p:spPr>
          <a:xfrm>
            <a:off x="7380312" y="2132856"/>
            <a:ext cx="0" cy="108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9" name="Rechte verbindingslijn 2048"/>
          <p:cNvCxnSpPr/>
          <p:nvPr/>
        </p:nvCxnSpPr>
        <p:spPr>
          <a:xfrm>
            <a:off x="7092280" y="2564904"/>
            <a:ext cx="0" cy="648072"/>
          </a:xfrm>
          <a:prstGeom prst="line">
            <a:avLst/>
          </a:prstGeom>
        </p:spPr>
        <p:style>
          <a:lnRef idx="1">
            <a:schemeClr val="accent1"/>
          </a:lnRef>
          <a:fillRef idx="0">
            <a:schemeClr val="accent1"/>
          </a:fillRef>
          <a:effectRef idx="0">
            <a:schemeClr val="accent1"/>
          </a:effectRef>
          <a:fontRef idx="minor">
            <a:schemeClr val="tx1"/>
          </a:fontRef>
        </p:style>
      </p:cxnSp>
      <p:sp>
        <p:nvSpPr>
          <p:cNvPr id="2055" name="Tekstvak 2054"/>
          <p:cNvSpPr txBox="1"/>
          <p:nvPr/>
        </p:nvSpPr>
        <p:spPr>
          <a:xfrm>
            <a:off x="6948264" y="3140968"/>
            <a:ext cx="1728192" cy="369332"/>
          </a:xfrm>
          <a:prstGeom prst="rect">
            <a:avLst/>
          </a:prstGeom>
          <a:noFill/>
        </p:spPr>
        <p:txBody>
          <a:bodyPr wrap="square" rtlCol="0">
            <a:spAutoFit/>
          </a:bodyPr>
          <a:lstStyle/>
          <a:p>
            <a:r>
              <a:rPr lang="nl-NL" dirty="0" smtClean="0"/>
              <a:t> </a:t>
            </a:r>
            <a:r>
              <a:rPr lang="nl-NL" sz="1200" dirty="0" smtClean="0">
                <a:latin typeface="Arial" pitchFamily="34" charset="0"/>
                <a:cs typeface="Arial" pitchFamily="34" charset="0"/>
              </a:rPr>
              <a:t>3    2 1</a:t>
            </a:r>
            <a:endParaRPr lang="nl-NL" sz="1200" dirty="0">
              <a:latin typeface="Arial" pitchFamily="34" charset="0"/>
              <a:cs typeface="Arial" pitchFamily="34" charset="0"/>
            </a:endParaRPr>
          </a:p>
        </p:txBody>
      </p:sp>
      <p:sp>
        <p:nvSpPr>
          <p:cNvPr id="2056" name="Tekstvak 2055"/>
          <p:cNvSpPr txBox="1"/>
          <p:nvPr/>
        </p:nvSpPr>
        <p:spPr>
          <a:xfrm>
            <a:off x="5436096" y="1628800"/>
            <a:ext cx="576064" cy="369332"/>
          </a:xfrm>
          <a:prstGeom prst="rect">
            <a:avLst/>
          </a:prstGeom>
          <a:noFill/>
        </p:spPr>
        <p:txBody>
          <a:bodyPr wrap="square" rtlCol="0">
            <a:spAutoFit/>
          </a:bodyPr>
          <a:lstStyle/>
          <a:p>
            <a:r>
              <a:rPr lang="nl-NL" dirty="0" smtClean="0">
                <a:latin typeface="Arial" pitchFamily="34" charset="0"/>
                <a:cs typeface="Arial" pitchFamily="34" charset="0"/>
              </a:rPr>
              <a:t>  </a:t>
            </a:r>
            <a:r>
              <a:rPr lang="nl-NL" sz="1200" dirty="0" smtClean="0">
                <a:latin typeface="Arial" pitchFamily="34" charset="0"/>
                <a:cs typeface="Arial" pitchFamily="34" charset="0"/>
              </a:rPr>
              <a:t>P1</a:t>
            </a:r>
            <a:endParaRPr lang="nl-NL" sz="1200" dirty="0">
              <a:latin typeface="Arial" pitchFamily="34" charset="0"/>
              <a:cs typeface="Arial" pitchFamily="34" charset="0"/>
            </a:endParaRPr>
          </a:p>
        </p:txBody>
      </p:sp>
      <p:sp>
        <p:nvSpPr>
          <p:cNvPr id="41" name="Tekstvak 40"/>
          <p:cNvSpPr txBox="1"/>
          <p:nvPr/>
        </p:nvSpPr>
        <p:spPr>
          <a:xfrm>
            <a:off x="5436096" y="1988840"/>
            <a:ext cx="576064" cy="369332"/>
          </a:xfrm>
          <a:prstGeom prst="rect">
            <a:avLst/>
          </a:prstGeom>
          <a:noFill/>
        </p:spPr>
        <p:txBody>
          <a:bodyPr wrap="square" rtlCol="0">
            <a:spAutoFit/>
          </a:bodyPr>
          <a:lstStyle/>
          <a:p>
            <a:r>
              <a:rPr lang="nl-NL" dirty="0" smtClean="0">
                <a:latin typeface="Arial" pitchFamily="34" charset="0"/>
                <a:cs typeface="Arial" pitchFamily="34" charset="0"/>
              </a:rPr>
              <a:t>  </a:t>
            </a:r>
            <a:r>
              <a:rPr lang="nl-NL" sz="1200" dirty="0" smtClean="0">
                <a:latin typeface="Arial" pitchFamily="34" charset="0"/>
                <a:cs typeface="Arial" pitchFamily="34" charset="0"/>
              </a:rPr>
              <a:t>P2</a:t>
            </a:r>
            <a:endParaRPr lang="nl-NL" sz="1200" dirty="0">
              <a:latin typeface="Arial" pitchFamily="34" charset="0"/>
              <a:cs typeface="Arial" pitchFamily="34" charset="0"/>
            </a:endParaRPr>
          </a:p>
        </p:txBody>
      </p:sp>
      <p:sp>
        <p:nvSpPr>
          <p:cNvPr id="42" name="Tekstvak 41"/>
          <p:cNvSpPr txBox="1"/>
          <p:nvPr/>
        </p:nvSpPr>
        <p:spPr>
          <a:xfrm>
            <a:off x="5436096" y="2348880"/>
            <a:ext cx="576064" cy="369332"/>
          </a:xfrm>
          <a:prstGeom prst="rect">
            <a:avLst/>
          </a:prstGeom>
          <a:noFill/>
        </p:spPr>
        <p:txBody>
          <a:bodyPr wrap="square" rtlCol="0">
            <a:spAutoFit/>
          </a:bodyPr>
          <a:lstStyle/>
          <a:p>
            <a:r>
              <a:rPr lang="nl-NL" dirty="0" smtClean="0">
                <a:latin typeface="Arial" pitchFamily="34" charset="0"/>
                <a:cs typeface="Arial" pitchFamily="34" charset="0"/>
              </a:rPr>
              <a:t>  </a:t>
            </a:r>
            <a:r>
              <a:rPr lang="nl-NL" sz="1200" dirty="0" smtClean="0">
                <a:latin typeface="Arial" pitchFamily="34" charset="0"/>
                <a:cs typeface="Arial" pitchFamily="34" charset="0"/>
              </a:rPr>
              <a:t>P3</a:t>
            </a:r>
            <a:endParaRPr lang="nl-NL" sz="1200" dirty="0">
              <a:latin typeface="Arial" pitchFamily="34" charset="0"/>
              <a:cs typeface="Arial" pitchFamily="34" charset="0"/>
            </a:endParaRPr>
          </a:p>
        </p:txBody>
      </p:sp>
      <p:sp>
        <p:nvSpPr>
          <p:cNvPr id="2061" name="Ovaal 2060"/>
          <p:cNvSpPr/>
          <p:nvPr/>
        </p:nvSpPr>
        <p:spPr>
          <a:xfrm flipV="1">
            <a:off x="7380312" y="1772816"/>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Ovaal 47"/>
          <p:cNvSpPr/>
          <p:nvPr/>
        </p:nvSpPr>
        <p:spPr>
          <a:xfrm flipV="1">
            <a:off x="7308304"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9" name="Ovaal 48"/>
          <p:cNvSpPr/>
          <p:nvPr/>
        </p:nvSpPr>
        <p:spPr>
          <a:xfrm flipV="1">
            <a:off x="7043185" y="2460925"/>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62" name="Tekstvak 2061"/>
          <p:cNvSpPr txBox="1"/>
          <p:nvPr/>
        </p:nvSpPr>
        <p:spPr>
          <a:xfrm>
            <a:off x="7524328" y="1196752"/>
            <a:ext cx="864096" cy="338554"/>
          </a:xfrm>
          <a:prstGeom prst="rect">
            <a:avLst/>
          </a:prstGeom>
          <a:noFill/>
        </p:spPr>
        <p:txBody>
          <a:bodyPr wrap="square" rtlCol="0">
            <a:spAutoFit/>
          </a:bodyPr>
          <a:lstStyle/>
          <a:p>
            <a:r>
              <a:rPr lang="nl-NL" sz="1600" dirty="0" smtClean="0"/>
              <a:t>MK</a:t>
            </a:r>
            <a:endParaRPr lang="nl-NL" sz="1600" dirty="0"/>
          </a:p>
        </p:txBody>
      </p:sp>
      <p:sp>
        <p:nvSpPr>
          <p:cNvPr id="51" name="Tekstvak 50"/>
          <p:cNvSpPr txBox="1"/>
          <p:nvPr/>
        </p:nvSpPr>
        <p:spPr>
          <a:xfrm>
            <a:off x="7869382" y="1700808"/>
            <a:ext cx="735066" cy="338554"/>
          </a:xfrm>
          <a:prstGeom prst="rect">
            <a:avLst/>
          </a:prstGeom>
          <a:noFill/>
        </p:spPr>
        <p:txBody>
          <a:bodyPr wrap="square" rtlCol="0">
            <a:spAutoFit/>
          </a:bodyPr>
          <a:lstStyle/>
          <a:p>
            <a:r>
              <a:rPr lang="nl-NL" sz="1600" dirty="0" smtClean="0"/>
              <a:t>GTK </a:t>
            </a:r>
            <a:endParaRPr lang="nl-NL" sz="1600" dirty="0"/>
          </a:p>
        </p:txBody>
      </p:sp>
      <p:sp>
        <p:nvSpPr>
          <p:cNvPr id="52" name="Ovaal 51"/>
          <p:cNvSpPr/>
          <p:nvPr/>
        </p:nvSpPr>
        <p:spPr>
          <a:xfrm flipV="1">
            <a:off x="7452320" y="2348880"/>
            <a:ext cx="63624" cy="803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3" name="Ovaal 52"/>
          <p:cNvSpPr/>
          <p:nvPr/>
        </p:nvSpPr>
        <p:spPr>
          <a:xfrm flipV="1">
            <a:off x="7343367" y="2430124"/>
            <a:ext cx="63624" cy="803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2064" name="Rechte verbindingslijn met pijl 2063"/>
          <p:cNvCxnSpPr/>
          <p:nvPr/>
        </p:nvCxnSpPr>
        <p:spPr>
          <a:xfrm flipH="1">
            <a:off x="7550154" y="2348880"/>
            <a:ext cx="28803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6" name="Rechte verbindingslijn met pijl 55"/>
          <p:cNvCxnSpPr/>
          <p:nvPr/>
        </p:nvCxnSpPr>
        <p:spPr>
          <a:xfrm flipH="1" flipV="1">
            <a:off x="7494278" y="2493357"/>
            <a:ext cx="343908" cy="1430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Rechte verbindingslijn 9"/>
          <p:cNvCxnSpPr/>
          <p:nvPr/>
        </p:nvCxnSpPr>
        <p:spPr>
          <a:xfrm>
            <a:off x="467544" y="3804225"/>
            <a:ext cx="0" cy="1956794"/>
          </a:xfrm>
          <a:prstGeom prst="line">
            <a:avLst/>
          </a:prstGeom>
        </p:spPr>
        <p:style>
          <a:lnRef idx="3">
            <a:schemeClr val="dk1"/>
          </a:lnRef>
          <a:fillRef idx="0">
            <a:schemeClr val="dk1"/>
          </a:fillRef>
          <a:effectRef idx="2">
            <a:schemeClr val="dk1"/>
          </a:effectRef>
          <a:fontRef idx="minor">
            <a:schemeClr val="tx1"/>
          </a:fontRef>
        </p:style>
      </p:cxnSp>
      <p:cxnSp>
        <p:nvCxnSpPr>
          <p:cNvPr id="20" name="Rechte verbindingslijn 19"/>
          <p:cNvCxnSpPr/>
          <p:nvPr/>
        </p:nvCxnSpPr>
        <p:spPr>
          <a:xfrm flipH="1">
            <a:off x="467544" y="4437112"/>
            <a:ext cx="2520280" cy="0"/>
          </a:xfrm>
          <a:prstGeom prst="line">
            <a:avLst/>
          </a:prstGeom>
        </p:spPr>
        <p:style>
          <a:lnRef idx="1">
            <a:schemeClr val="dk1"/>
          </a:lnRef>
          <a:fillRef idx="0">
            <a:schemeClr val="dk1"/>
          </a:fillRef>
          <a:effectRef idx="0">
            <a:schemeClr val="dk1"/>
          </a:effectRef>
          <a:fontRef idx="minor">
            <a:schemeClr val="tx1"/>
          </a:fontRef>
        </p:style>
      </p:cxnSp>
      <p:cxnSp>
        <p:nvCxnSpPr>
          <p:cNvPr id="24" name="Rechte verbindingslijn 23"/>
          <p:cNvCxnSpPr/>
          <p:nvPr/>
        </p:nvCxnSpPr>
        <p:spPr>
          <a:xfrm flipH="1">
            <a:off x="467544" y="4653136"/>
            <a:ext cx="4752528" cy="0"/>
          </a:xfrm>
          <a:prstGeom prst="line">
            <a:avLst/>
          </a:prstGeom>
        </p:spPr>
        <p:style>
          <a:lnRef idx="1">
            <a:schemeClr val="dk1"/>
          </a:lnRef>
          <a:fillRef idx="0">
            <a:schemeClr val="dk1"/>
          </a:fillRef>
          <a:effectRef idx="0">
            <a:schemeClr val="dk1"/>
          </a:effectRef>
          <a:fontRef idx="minor">
            <a:schemeClr val="tx1"/>
          </a:fontRef>
        </p:style>
      </p:cxnSp>
      <p:cxnSp>
        <p:nvCxnSpPr>
          <p:cNvPr id="27" name="Rechte verbindingslijn 26"/>
          <p:cNvCxnSpPr/>
          <p:nvPr/>
        </p:nvCxnSpPr>
        <p:spPr>
          <a:xfrm flipH="1">
            <a:off x="467544" y="5157192"/>
            <a:ext cx="6804756" cy="0"/>
          </a:xfrm>
          <a:prstGeom prst="line">
            <a:avLst/>
          </a:prstGeom>
        </p:spPr>
        <p:style>
          <a:lnRef idx="1">
            <a:schemeClr val="dk1"/>
          </a:lnRef>
          <a:fillRef idx="0">
            <a:schemeClr val="dk1"/>
          </a:fillRef>
          <a:effectRef idx="0">
            <a:schemeClr val="dk1"/>
          </a:effectRef>
          <a:fontRef idx="minor">
            <a:schemeClr val="tx1"/>
          </a:fontRef>
        </p:style>
      </p:cxnSp>
      <p:cxnSp>
        <p:nvCxnSpPr>
          <p:cNvPr id="31" name="Rechte verbindingslijn 30"/>
          <p:cNvCxnSpPr/>
          <p:nvPr/>
        </p:nvCxnSpPr>
        <p:spPr>
          <a:xfrm>
            <a:off x="683568" y="4077072"/>
            <a:ext cx="1692188" cy="1512168"/>
          </a:xfrm>
          <a:prstGeom prst="line">
            <a:avLst/>
          </a:prstGeom>
        </p:spPr>
        <p:style>
          <a:lnRef idx="3">
            <a:schemeClr val="accent1"/>
          </a:lnRef>
          <a:fillRef idx="0">
            <a:schemeClr val="accent1"/>
          </a:fillRef>
          <a:effectRef idx="2">
            <a:schemeClr val="accent1"/>
          </a:effectRef>
          <a:fontRef idx="minor">
            <a:schemeClr val="tx1"/>
          </a:fontRef>
        </p:style>
      </p:cxnSp>
      <p:cxnSp>
        <p:nvCxnSpPr>
          <p:cNvPr id="2051" name="Rechte verbindingslijn 2050"/>
          <p:cNvCxnSpPr/>
          <p:nvPr/>
        </p:nvCxnSpPr>
        <p:spPr>
          <a:xfrm flipV="1">
            <a:off x="683568" y="4077072"/>
            <a:ext cx="738082" cy="792088"/>
          </a:xfrm>
          <a:prstGeom prst="line">
            <a:avLst/>
          </a:prstGeom>
        </p:spPr>
        <p:style>
          <a:lnRef idx="3">
            <a:schemeClr val="accent3"/>
          </a:lnRef>
          <a:fillRef idx="0">
            <a:schemeClr val="accent3"/>
          </a:fillRef>
          <a:effectRef idx="2">
            <a:schemeClr val="accent3"/>
          </a:effectRef>
          <a:fontRef idx="minor">
            <a:schemeClr val="tx1"/>
          </a:fontRef>
        </p:style>
      </p:cxnSp>
      <p:cxnSp>
        <p:nvCxnSpPr>
          <p:cNvPr id="2057" name="Rechte verbindingslijn 2056"/>
          <p:cNvCxnSpPr/>
          <p:nvPr/>
        </p:nvCxnSpPr>
        <p:spPr>
          <a:xfrm flipV="1">
            <a:off x="881590" y="3861048"/>
            <a:ext cx="1080120" cy="1224136"/>
          </a:xfrm>
          <a:prstGeom prst="line">
            <a:avLst/>
          </a:prstGeom>
        </p:spPr>
        <p:style>
          <a:lnRef idx="3">
            <a:schemeClr val="accent3"/>
          </a:lnRef>
          <a:fillRef idx="0">
            <a:schemeClr val="accent3"/>
          </a:fillRef>
          <a:effectRef idx="2">
            <a:schemeClr val="accent3"/>
          </a:effectRef>
          <a:fontRef idx="minor">
            <a:schemeClr val="tx1"/>
          </a:fontRef>
        </p:style>
      </p:cxnSp>
      <p:cxnSp>
        <p:nvCxnSpPr>
          <p:cNvPr id="2063" name="Rechte verbindingslijn 2062"/>
          <p:cNvCxnSpPr/>
          <p:nvPr/>
        </p:nvCxnSpPr>
        <p:spPr>
          <a:xfrm flipV="1">
            <a:off x="1529662" y="4833156"/>
            <a:ext cx="594066" cy="756084"/>
          </a:xfrm>
          <a:prstGeom prst="line">
            <a:avLst/>
          </a:prstGeom>
        </p:spPr>
        <p:style>
          <a:lnRef idx="3">
            <a:schemeClr val="accent3"/>
          </a:lnRef>
          <a:fillRef idx="0">
            <a:schemeClr val="accent3"/>
          </a:fillRef>
          <a:effectRef idx="2">
            <a:schemeClr val="accent3"/>
          </a:effectRef>
          <a:fontRef idx="minor">
            <a:schemeClr val="tx1"/>
          </a:fontRef>
        </p:style>
      </p:cxnSp>
      <p:cxnSp>
        <p:nvCxnSpPr>
          <p:cNvPr id="2066" name="Rechte verbindingslijn 2065"/>
          <p:cNvCxnSpPr/>
          <p:nvPr/>
        </p:nvCxnSpPr>
        <p:spPr>
          <a:xfrm>
            <a:off x="467544" y="5761019"/>
            <a:ext cx="1908212" cy="0"/>
          </a:xfrm>
          <a:prstGeom prst="line">
            <a:avLst/>
          </a:prstGeom>
        </p:spPr>
        <p:style>
          <a:lnRef idx="3">
            <a:schemeClr val="dk1"/>
          </a:lnRef>
          <a:fillRef idx="0">
            <a:schemeClr val="dk1"/>
          </a:fillRef>
          <a:effectRef idx="2">
            <a:schemeClr val="dk1"/>
          </a:effectRef>
          <a:fontRef idx="minor">
            <a:schemeClr val="tx1"/>
          </a:fontRef>
        </p:style>
      </p:cxnSp>
      <p:sp>
        <p:nvSpPr>
          <p:cNvPr id="2070" name="Tekstvak 2069"/>
          <p:cNvSpPr txBox="1"/>
          <p:nvPr/>
        </p:nvSpPr>
        <p:spPr>
          <a:xfrm>
            <a:off x="323528" y="3462530"/>
            <a:ext cx="360040" cy="369332"/>
          </a:xfrm>
          <a:prstGeom prst="rect">
            <a:avLst/>
          </a:prstGeom>
          <a:noFill/>
        </p:spPr>
        <p:txBody>
          <a:bodyPr wrap="square" rtlCol="0">
            <a:spAutoFit/>
          </a:bodyPr>
          <a:lstStyle/>
          <a:p>
            <a:r>
              <a:rPr lang="nl-NL" dirty="0" smtClean="0"/>
              <a:t>p</a:t>
            </a:r>
            <a:endParaRPr lang="nl-NL" dirty="0"/>
          </a:p>
        </p:txBody>
      </p:sp>
      <p:sp>
        <p:nvSpPr>
          <p:cNvPr id="63" name="Tekstvak 62"/>
          <p:cNvSpPr txBox="1"/>
          <p:nvPr/>
        </p:nvSpPr>
        <p:spPr>
          <a:xfrm>
            <a:off x="1826695" y="5861799"/>
            <a:ext cx="360040" cy="369332"/>
          </a:xfrm>
          <a:prstGeom prst="rect">
            <a:avLst/>
          </a:prstGeom>
          <a:noFill/>
        </p:spPr>
        <p:txBody>
          <a:bodyPr wrap="square" rtlCol="0">
            <a:spAutoFit/>
          </a:bodyPr>
          <a:lstStyle/>
          <a:p>
            <a:r>
              <a:rPr lang="nl-NL" dirty="0" smtClean="0"/>
              <a:t>Q</a:t>
            </a:r>
            <a:endParaRPr lang="nl-NL" dirty="0"/>
          </a:p>
        </p:txBody>
      </p:sp>
      <p:sp>
        <p:nvSpPr>
          <p:cNvPr id="64" name="Tekstvak 63"/>
          <p:cNvSpPr txBox="1"/>
          <p:nvPr/>
        </p:nvSpPr>
        <p:spPr>
          <a:xfrm>
            <a:off x="758984" y="3676382"/>
            <a:ext cx="428640" cy="369332"/>
          </a:xfrm>
          <a:prstGeom prst="rect">
            <a:avLst/>
          </a:prstGeom>
          <a:noFill/>
        </p:spPr>
        <p:txBody>
          <a:bodyPr wrap="square" rtlCol="0">
            <a:spAutoFit/>
          </a:bodyPr>
          <a:lstStyle/>
          <a:p>
            <a:r>
              <a:rPr lang="nl-NL" dirty="0" smtClean="0"/>
              <a:t>V1</a:t>
            </a:r>
            <a:endParaRPr lang="nl-NL" dirty="0"/>
          </a:p>
        </p:txBody>
      </p:sp>
      <p:sp>
        <p:nvSpPr>
          <p:cNvPr id="68" name="Tekstvak 67"/>
          <p:cNvSpPr txBox="1"/>
          <p:nvPr/>
        </p:nvSpPr>
        <p:spPr>
          <a:xfrm>
            <a:off x="1218819" y="3707740"/>
            <a:ext cx="405662" cy="369332"/>
          </a:xfrm>
          <a:prstGeom prst="rect">
            <a:avLst/>
          </a:prstGeom>
          <a:noFill/>
        </p:spPr>
        <p:txBody>
          <a:bodyPr wrap="square" rtlCol="0">
            <a:spAutoFit/>
          </a:bodyPr>
          <a:lstStyle/>
          <a:p>
            <a:r>
              <a:rPr lang="nl-NL" dirty="0" smtClean="0"/>
              <a:t>A1</a:t>
            </a:r>
            <a:endParaRPr lang="nl-NL" dirty="0"/>
          </a:p>
        </p:txBody>
      </p:sp>
      <p:sp>
        <p:nvSpPr>
          <p:cNvPr id="69" name="Tekstvak 68"/>
          <p:cNvSpPr txBox="1"/>
          <p:nvPr/>
        </p:nvSpPr>
        <p:spPr>
          <a:xfrm>
            <a:off x="1826694" y="3498233"/>
            <a:ext cx="549061" cy="369332"/>
          </a:xfrm>
          <a:prstGeom prst="rect">
            <a:avLst/>
          </a:prstGeom>
          <a:noFill/>
        </p:spPr>
        <p:txBody>
          <a:bodyPr wrap="square" rtlCol="0">
            <a:spAutoFit/>
          </a:bodyPr>
          <a:lstStyle/>
          <a:p>
            <a:r>
              <a:rPr lang="nl-NL" dirty="0" smtClean="0"/>
              <a:t>A2</a:t>
            </a:r>
            <a:endParaRPr lang="nl-NL" dirty="0"/>
          </a:p>
        </p:txBody>
      </p:sp>
      <p:sp>
        <p:nvSpPr>
          <p:cNvPr id="70" name="Tekstvak 69"/>
          <p:cNvSpPr txBox="1"/>
          <p:nvPr/>
        </p:nvSpPr>
        <p:spPr>
          <a:xfrm>
            <a:off x="2006715" y="4805015"/>
            <a:ext cx="549061" cy="369332"/>
          </a:xfrm>
          <a:prstGeom prst="rect">
            <a:avLst/>
          </a:prstGeom>
          <a:noFill/>
        </p:spPr>
        <p:txBody>
          <a:bodyPr wrap="square" rtlCol="0">
            <a:spAutoFit/>
          </a:bodyPr>
          <a:lstStyle/>
          <a:p>
            <a:r>
              <a:rPr lang="nl-NL" dirty="0" smtClean="0"/>
              <a:t>A3</a:t>
            </a:r>
            <a:endParaRPr lang="nl-NL" dirty="0"/>
          </a:p>
        </p:txBody>
      </p:sp>
      <p:sp>
        <p:nvSpPr>
          <p:cNvPr id="2074" name="PIJL-RECHTS 2073"/>
          <p:cNvSpPr/>
          <p:nvPr/>
        </p:nvSpPr>
        <p:spPr>
          <a:xfrm>
            <a:off x="1421650" y="4077072"/>
            <a:ext cx="202831"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75" name="PIJL-RECHTS 2074"/>
          <p:cNvSpPr/>
          <p:nvPr/>
        </p:nvSpPr>
        <p:spPr>
          <a:xfrm>
            <a:off x="1187624" y="4928175"/>
            <a:ext cx="639071" cy="1570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76" name="Tekstvak 2075"/>
          <p:cNvSpPr txBox="1"/>
          <p:nvPr/>
        </p:nvSpPr>
        <p:spPr>
          <a:xfrm>
            <a:off x="3512226" y="6142640"/>
            <a:ext cx="5306075"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nl-NL" dirty="0" smtClean="0">
                <a:latin typeface="Arial" panose="020B0604020202020204" pitchFamily="34" charset="0"/>
                <a:cs typeface="Arial" panose="020B0604020202020204" pitchFamily="34" charset="0"/>
              </a:rPr>
              <a:t>Aanbodlijn = MK-lijn boven de GVK-lijn in verband met de dekkingsbijdrage die positief moet zijn</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6216210"/>
      </p:ext>
    </p:extLst>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050"/>
                                        </p:tgtEl>
                                        <p:attrNameLst>
                                          <p:attrName>style.visibility</p:attrName>
                                        </p:attrNameLst>
                                      </p:cBhvr>
                                      <p:to>
                                        <p:strVal val="visible"/>
                                      </p:to>
                                    </p:set>
                                    <p:animEffect transition="in" filter="fade">
                                      <p:cBhvr>
                                        <p:cTn id="42" dur="1000"/>
                                        <p:tgtEl>
                                          <p:spTgt spid="2050"/>
                                        </p:tgtEl>
                                      </p:cBhvr>
                                    </p:animEffect>
                                    <p:anim calcmode="lin" valueType="num">
                                      <p:cBhvr>
                                        <p:cTn id="43" dur="1000" fill="hold"/>
                                        <p:tgtEl>
                                          <p:spTgt spid="2050"/>
                                        </p:tgtEl>
                                        <p:attrNameLst>
                                          <p:attrName>ppt_x</p:attrName>
                                        </p:attrNameLst>
                                      </p:cBhvr>
                                      <p:tavLst>
                                        <p:tav tm="0">
                                          <p:val>
                                            <p:strVal val="#ppt_x"/>
                                          </p:val>
                                        </p:tav>
                                        <p:tav tm="100000">
                                          <p:val>
                                            <p:strVal val="#ppt_x"/>
                                          </p:val>
                                        </p:tav>
                                      </p:tavLst>
                                    </p:anim>
                                    <p:anim calcmode="lin" valueType="num">
                                      <p:cBhvr>
                                        <p:cTn id="44"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074"/>
                                        </p:tgtEl>
                                        <p:attrNameLst>
                                          <p:attrName>style.visibility</p:attrName>
                                        </p:attrNameLst>
                                      </p:cBhvr>
                                      <p:to>
                                        <p:strVal val="visible"/>
                                      </p:to>
                                    </p:set>
                                    <p:animEffect transition="in" filter="fade">
                                      <p:cBhvr>
                                        <p:cTn id="49" dur="1000"/>
                                        <p:tgtEl>
                                          <p:spTgt spid="2074"/>
                                        </p:tgtEl>
                                      </p:cBhvr>
                                    </p:animEffect>
                                    <p:anim calcmode="lin" valueType="num">
                                      <p:cBhvr>
                                        <p:cTn id="50" dur="1000" fill="hold"/>
                                        <p:tgtEl>
                                          <p:spTgt spid="2074"/>
                                        </p:tgtEl>
                                        <p:attrNameLst>
                                          <p:attrName>ppt_x</p:attrName>
                                        </p:attrNameLst>
                                      </p:cBhvr>
                                      <p:tavLst>
                                        <p:tav tm="0">
                                          <p:val>
                                            <p:strVal val="#ppt_x"/>
                                          </p:val>
                                        </p:tav>
                                        <p:tav tm="100000">
                                          <p:val>
                                            <p:strVal val="#ppt_x"/>
                                          </p:val>
                                        </p:tav>
                                      </p:tavLst>
                                    </p:anim>
                                    <p:anim calcmode="lin" valueType="num">
                                      <p:cBhvr>
                                        <p:cTn id="51" dur="1000" fill="hold"/>
                                        <p:tgtEl>
                                          <p:spTgt spid="207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9"/>
                                        </p:tgtEl>
                                        <p:attrNameLst>
                                          <p:attrName>style.visibility</p:attrName>
                                        </p:attrNameLst>
                                      </p:cBhvr>
                                      <p:to>
                                        <p:strVal val="visible"/>
                                      </p:to>
                                    </p:set>
                                    <p:animEffect transition="in" filter="fade">
                                      <p:cBhvr>
                                        <p:cTn id="56" dur="1000"/>
                                        <p:tgtEl>
                                          <p:spTgt spid="69"/>
                                        </p:tgtEl>
                                      </p:cBhvr>
                                    </p:animEffect>
                                    <p:anim calcmode="lin" valueType="num">
                                      <p:cBhvr>
                                        <p:cTn id="57" dur="1000" fill="hold"/>
                                        <p:tgtEl>
                                          <p:spTgt spid="69"/>
                                        </p:tgtEl>
                                        <p:attrNameLst>
                                          <p:attrName>ppt_x</p:attrName>
                                        </p:attrNameLst>
                                      </p:cBhvr>
                                      <p:tavLst>
                                        <p:tav tm="0">
                                          <p:val>
                                            <p:strVal val="#ppt_x"/>
                                          </p:val>
                                        </p:tav>
                                        <p:tav tm="100000">
                                          <p:val>
                                            <p:strVal val="#ppt_x"/>
                                          </p:val>
                                        </p:tav>
                                      </p:tavLst>
                                    </p:anim>
                                    <p:anim calcmode="lin" valueType="num">
                                      <p:cBhvr>
                                        <p:cTn id="58"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057"/>
                                        </p:tgtEl>
                                        <p:attrNameLst>
                                          <p:attrName>style.visibility</p:attrName>
                                        </p:attrNameLst>
                                      </p:cBhvr>
                                      <p:to>
                                        <p:strVal val="visible"/>
                                      </p:to>
                                    </p:set>
                                    <p:animEffect transition="in" filter="fade">
                                      <p:cBhvr>
                                        <p:cTn id="63" dur="1000"/>
                                        <p:tgtEl>
                                          <p:spTgt spid="2057"/>
                                        </p:tgtEl>
                                      </p:cBhvr>
                                    </p:animEffect>
                                    <p:anim calcmode="lin" valueType="num">
                                      <p:cBhvr>
                                        <p:cTn id="64" dur="1000" fill="hold"/>
                                        <p:tgtEl>
                                          <p:spTgt spid="2057"/>
                                        </p:tgtEl>
                                        <p:attrNameLst>
                                          <p:attrName>ppt_x</p:attrName>
                                        </p:attrNameLst>
                                      </p:cBhvr>
                                      <p:tavLst>
                                        <p:tav tm="0">
                                          <p:val>
                                            <p:strVal val="#ppt_x"/>
                                          </p:val>
                                        </p:tav>
                                        <p:tav tm="100000">
                                          <p:val>
                                            <p:strVal val="#ppt_x"/>
                                          </p:val>
                                        </p:tav>
                                      </p:tavLst>
                                    </p:anim>
                                    <p:anim calcmode="lin" valueType="num">
                                      <p:cBhvr>
                                        <p:cTn id="65" dur="1000" fill="hold"/>
                                        <p:tgtEl>
                                          <p:spTgt spid="2057"/>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1000"/>
                                        <p:tgtEl>
                                          <p:spTgt spid="24"/>
                                        </p:tgtEl>
                                      </p:cBhvr>
                                    </p:animEffect>
                                    <p:anim calcmode="lin" valueType="num">
                                      <p:cBhvr>
                                        <p:cTn id="71" dur="1000" fill="hold"/>
                                        <p:tgtEl>
                                          <p:spTgt spid="24"/>
                                        </p:tgtEl>
                                        <p:attrNameLst>
                                          <p:attrName>ppt_x</p:attrName>
                                        </p:attrNameLst>
                                      </p:cBhvr>
                                      <p:tavLst>
                                        <p:tav tm="0">
                                          <p:val>
                                            <p:strVal val="#ppt_x"/>
                                          </p:val>
                                        </p:tav>
                                        <p:tav tm="100000">
                                          <p:val>
                                            <p:strVal val="#ppt_x"/>
                                          </p:val>
                                        </p:tav>
                                      </p:tavLst>
                                    </p:anim>
                                    <p:anim calcmode="lin" valueType="num">
                                      <p:cBhvr>
                                        <p:cTn id="7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053"/>
                                        </p:tgtEl>
                                        <p:attrNameLst>
                                          <p:attrName>style.visibility</p:attrName>
                                        </p:attrNameLst>
                                      </p:cBhvr>
                                      <p:to>
                                        <p:strVal val="visible"/>
                                      </p:to>
                                    </p:set>
                                    <p:animEffect transition="in" filter="fade">
                                      <p:cBhvr>
                                        <p:cTn id="77" dur="1000"/>
                                        <p:tgtEl>
                                          <p:spTgt spid="2053"/>
                                        </p:tgtEl>
                                      </p:cBhvr>
                                    </p:animEffect>
                                    <p:anim calcmode="lin" valueType="num">
                                      <p:cBhvr>
                                        <p:cTn id="78" dur="1000" fill="hold"/>
                                        <p:tgtEl>
                                          <p:spTgt spid="2053"/>
                                        </p:tgtEl>
                                        <p:attrNameLst>
                                          <p:attrName>ppt_x</p:attrName>
                                        </p:attrNameLst>
                                      </p:cBhvr>
                                      <p:tavLst>
                                        <p:tav tm="0">
                                          <p:val>
                                            <p:strVal val="#ppt_x"/>
                                          </p:val>
                                        </p:tav>
                                        <p:tav tm="100000">
                                          <p:val>
                                            <p:strVal val="#ppt_x"/>
                                          </p:val>
                                        </p:tav>
                                      </p:tavLst>
                                    </p:anim>
                                    <p:anim calcmode="lin" valueType="num">
                                      <p:cBhvr>
                                        <p:cTn id="79" dur="1000" fill="hold"/>
                                        <p:tgtEl>
                                          <p:spTgt spid="205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075"/>
                                        </p:tgtEl>
                                        <p:attrNameLst>
                                          <p:attrName>style.visibility</p:attrName>
                                        </p:attrNameLst>
                                      </p:cBhvr>
                                      <p:to>
                                        <p:strVal val="visible"/>
                                      </p:to>
                                    </p:set>
                                    <p:animEffect transition="in" filter="fade">
                                      <p:cBhvr>
                                        <p:cTn id="84" dur="1000"/>
                                        <p:tgtEl>
                                          <p:spTgt spid="2075"/>
                                        </p:tgtEl>
                                      </p:cBhvr>
                                    </p:animEffect>
                                    <p:anim calcmode="lin" valueType="num">
                                      <p:cBhvr>
                                        <p:cTn id="85" dur="1000" fill="hold"/>
                                        <p:tgtEl>
                                          <p:spTgt spid="2075"/>
                                        </p:tgtEl>
                                        <p:attrNameLst>
                                          <p:attrName>ppt_x</p:attrName>
                                        </p:attrNameLst>
                                      </p:cBhvr>
                                      <p:tavLst>
                                        <p:tav tm="0">
                                          <p:val>
                                            <p:strVal val="#ppt_x"/>
                                          </p:val>
                                        </p:tav>
                                        <p:tav tm="100000">
                                          <p:val>
                                            <p:strVal val="#ppt_x"/>
                                          </p:val>
                                        </p:tav>
                                      </p:tavLst>
                                    </p:anim>
                                    <p:anim calcmode="lin" valueType="num">
                                      <p:cBhvr>
                                        <p:cTn id="86" dur="1000" fill="hold"/>
                                        <p:tgtEl>
                                          <p:spTgt spid="2075"/>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fade">
                                      <p:cBhvr>
                                        <p:cTn id="91" dur="1000"/>
                                        <p:tgtEl>
                                          <p:spTgt spid="70"/>
                                        </p:tgtEl>
                                      </p:cBhvr>
                                    </p:animEffect>
                                    <p:anim calcmode="lin" valueType="num">
                                      <p:cBhvr>
                                        <p:cTn id="92" dur="1000" fill="hold"/>
                                        <p:tgtEl>
                                          <p:spTgt spid="70"/>
                                        </p:tgtEl>
                                        <p:attrNameLst>
                                          <p:attrName>ppt_x</p:attrName>
                                        </p:attrNameLst>
                                      </p:cBhvr>
                                      <p:tavLst>
                                        <p:tav tm="0">
                                          <p:val>
                                            <p:strVal val="#ppt_x"/>
                                          </p:val>
                                        </p:tav>
                                        <p:tav tm="100000">
                                          <p:val>
                                            <p:strVal val="#ppt_x"/>
                                          </p:val>
                                        </p:tav>
                                      </p:tavLst>
                                    </p:anim>
                                    <p:anim calcmode="lin" valueType="num">
                                      <p:cBhvr>
                                        <p:cTn id="93"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2063"/>
                                        </p:tgtEl>
                                        <p:attrNameLst>
                                          <p:attrName>style.visibility</p:attrName>
                                        </p:attrNameLst>
                                      </p:cBhvr>
                                      <p:to>
                                        <p:strVal val="visible"/>
                                      </p:to>
                                    </p:set>
                                    <p:animEffect transition="in" filter="fade">
                                      <p:cBhvr>
                                        <p:cTn id="98" dur="1000"/>
                                        <p:tgtEl>
                                          <p:spTgt spid="2063"/>
                                        </p:tgtEl>
                                      </p:cBhvr>
                                    </p:animEffect>
                                    <p:anim calcmode="lin" valueType="num">
                                      <p:cBhvr>
                                        <p:cTn id="99" dur="1000" fill="hold"/>
                                        <p:tgtEl>
                                          <p:spTgt spid="2063"/>
                                        </p:tgtEl>
                                        <p:attrNameLst>
                                          <p:attrName>ppt_x</p:attrName>
                                        </p:attrNameLst>
                                      </p:cBhvr>
                                      <p:tavLst>
                                        <p:tav tm="0">
                                          <p:val>
                                            <p:strVal val="#ppt_x"/>
                                          </p:val>
                                        </p:tav>
                                        <p:tav tm="100000">
                                          <p:val>
                                            <p:strVal val="#ppt_x"/>
                                          </p:val>
                                        </p:tav>
                                      </p:tavLst>
                                    </p:anim>
                                    <p:anim calcmode="lin" valueType="num">
                                      <p:cBhvr>
                                        <p:cTn id="100" dur="1000" fill="hold"/>
                                        <p:tgtEl>
                                          <p:spTgt spid="2063"/>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27"/>
                                        </p:tgtEl>
                                        <p:attrNameLst>
                                          <p:attrName>style.visibility</p:attrName>
                                        </p:attrNameLst>
                                      </p:cBhvr>
                                      <p:to>
                                        <p:strVal val="visible"/>
                                      </p:to>
                                    </p:set>
                                    <p:animEffect transition="in" filter="fade">
                                      <p:cBhvr>
                                        <p:cTn id="105" dur="1000"/>
                                        <p:tgtEl>
                                          <p:spTgt spid="27"/>
                                        </p:tgtEl>
                                      </p:cBhvr>
                                    </p:animEffect>
                                    <p:anim calcmode="lin" valueType="num">
                                      <p:cBhvr>
                                        <p:cTn id="106" dur="1000" fill="hold"/>
                                        <p:tgtEl>
                                          <p:spTgt spid="27"/>
                                        </p:tgtEl>
                                        <p:attrNameLst>
                                          <p:attrName>ppt_x</p:attrName>
                                        </p:attrNameLst>
                                      </p:cBhvr>
                                      <p:tavLst>
                                        <p:tav tm="0">
                                          <p:val>
                                            <p:strVal val="#ppt_x"/>
                                          </p:val>
                                        </p:tav>
                                        <p:tav tm="100000">
                                          <p:val>
                                            <p:strVal val="#ppt_x"/>
                                          </p:val>
                                        </p:tav>
                                      </p:tavLst>
                                    </p:anim>
                                    <p:anim calcmode="lin" valueType="num">
                                      <p:cBhvr>
                                        <p:cTn id="10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nodeType="clickEffect">
                                  <p:stCondLst>
                                    <p:cond delay="0"/>
                                  </p:stCondLst>
                                  <p:childTnLst>
                                    <p:set>
                                      <p:cBhvr>
                                        <p:cTn id="111" dur="1" fill="hold">
                                          <p:stCondLst>
                                            <p:cond delay="0"/>
                                          </p:stCondLst>
                                        </p:cTn>
                                        <p:tgtEl>
                                          <p:spTgt spid="2054"/>
                                        </p:tgtEl>
                                        <p:attrNameLst>
                                          <p:attrName>style.visibility</p:attrName>
                                        </p:attrNameLst>
                                      </p:cBhvr>
                                      <p:to>
                                        <p:strVal val="visible"/>
                                      </p:to>
                                    </p:set>
                                    <p:animEffect transition="in" filter="fade">
                                      <p:cBhvr>
                                        <p:cTn id="112" dur="1000"/>
                                        <p:tgtEl>
                                          <p:spTgt spid="2054"/>
                                        </p:tgtEl>
                                      </p:cBhvr>
                                    </p:animEffect>
                                    <p:anim calcmode="lin" valueType="num">
                                      <p:cBhvr>
                                        <p:cTn id="113" dur="1000" fill="hold"/>
                                        <p:tgtEl>
                                          <p:spTgt spid="2054"/>
                                        </p:tgtEl>
                                        <p:attrNameLst>
                                          <p:attrName>ppt_x</p:attrName>
                                        </p:attrNameLst>
                                      </p:cBhvr>
                                      <p:tavLst>
                                        <p:tav tm="0">
                                          <p:val>
                                            <p:strVal val="#ppt_x"/>
                                          </p:val>
                                        </p:tav>
                                        <p:tav tm="100000">
                                          <p:val>
                                            <p:strVal val="#ppt_x"/>
                                          </p:val>
                                        </p:tav>
                                      </p:tavLst>
                                    </p:anim>
                                    <p:anim calcmode="lin" valueType="num">
                                      <p:cBhvr>
                                        <p:cTn id="114" dur="1000" fill="hold"/>
                                        <p:tgtEl>
                                          <p:spTgt spid="2054"/>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nodeType="clickEffect">
                                  <p:stCondLst>
                                    <p:cond delay="0"/>
                                  </p:stCondLst>
                                  <p:childTnLst>
                                    <p:set>
                                      <p:cBhvr>
                                        <p:cTn id="118" dur="1" fill="hold">
                                          <p:stCondLst>
                                            <p:cond delay="0"/>
                                          </p:stCondLst>
                                        </p:cTn>
                                        <p:tgtEl>
                                          <p:spTgt spid="9"/>
                                        </p:tgtEl>
                                        <p:attrNameLst>
                                          <p:attrName>style.visibility</p:attrName>
                                        </p:attrNameLst>
                                      </p:cBhvr>
                                      <p:to>
                                        <p:strVal val="visible"/>
                                      </p:to>
                                    </p:set>
                                    <p:animEffect transition="in" filter="fade">
                                      <p:cBhvr>
                                        <p:cTn id="119" dur="1000"/>
                                        <p:tgtEl>
                                          <p:spTgt spid="9"/>
                                        </p:tgtEl>
                                      </p:cBhvr>
                                    </p:animEffect>
                                    <p:anim calcmode="lin" valueType="num">
                                      <p:cBhvr>
                                        <p:cTn id="120" dur="1000" fill="hold"/>
                                        <p:tgtEl>
                                          <p:spTgt spid="9"/>
                                        </p:tgtEl>
                                        <p:attrNameLst>
                                          <p:attrName>ppt_x</p:attrName>
                                        </p:attrNameLst>
                                      </p:cBhvr>
                                      <p:tavLst>
                                        <p:tav tm="0">
                                          <p:val>
                                            <p:strVal val="#ppt_x"/>
                                          </p:val>
                                        </p:tav>
                                        <p:tav tm="100000">
                                          <p:val>
                                            <p:strVal val="#ppt_x"/>
                                          </p:val>
                                        </p:tav>
                                      </p:tavLst>
                                    </p:anim>
                                    <p:anim calcmode="lin" valueType="num">
                                      <p:cBhvr>
                                        <p:cTn id="1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fade">
                                      <p:cBhvr>
                                        <p:cTn id="126" dur="1000"/>
                                        <p:tgtEl>
                                          <p:spTgt spid="15"/>
                                        </p:tgtEl>
                                      </p:cBhvr>
                                    </p:animEffect>
                                    <p:anim calcmode="lin" valueType="num">
                                      <p:cBhvr>
                                        <p:cTn id="127" dur="1000" fill="hold"/>
                                        <p:tgtEl>
                                          <p:spTgt spid="15"/>
                                        </p:tgtEl>
                                        <p:attrNameLst>
                                          <p:attrName>ppt_x</p:attrName>
                                        </p:attrNameLst>
                                      </p:cBhvr>
                                      <p:tavLst>
                                        <p:tav tm="0">
                                          <p:val>
                                            <p:strVal val="#ppt_x"/>
                                          </p:val>
                                        </p:tav>
                                        <p:tav tm="100000">
                                          <p:val>
                                            <p:strVal val="#ppt_x"/>
                                          </p:val>
                                        </p:tav>
                                      </p:tavLst>
                                    </p:anim>
                                    <p:anim calcmode="lin" valueType="num">
                                      <p:cBhvr>
                                        <p:cTn id="12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26"/>
                                        </p:tgtEl>
                                        <p:attrNameLst>
                                          <p:attrName>style.visibility</p:attrName>
                                        </p:attrNameLst>
                                      </p:cBhvr>
                                      <p:to>
                                        <p:strVal val="visible"/>
                                      </p:to>
                                    </p:set>
                                    <p:animEffect transition="in" filter="fade">
                                      <p:cBhvr>
                                        <p:cTn id="133" dur="1000"/>
                                        <p:tgtEl>
                                          <p:spTgt spid="26"/>
                                        </p:tgtEl>
                                      </p:cBhvr>
                                    </p:animEffect>
                                    <p:anim calcmode="lin" valueType="num">
                                      <p:cBhvr>
                                        <p:cTn id="134" dur="1000" fill="hold"/>
                                        <p:tgtEl>
                                          <p:spTgt spid="26"/>
                                        </p:tgtEl>
                                        <p:attrNameLst>
                                          <p:attrName>ppt_x</p:attrName>
                                        </p:attrNameLst>
                                      </p:cBhvr>
                                      <p:tavLst>
                                        <p:tav tm="0">
                                          <p:val>
                                            <p:strVal val="#ppt_x"/>
                                          </p:val>
                                        </p:tav>
                                        <p:tav tm="100000">
                                          <p:val>
                                            <p:strVal val="#ppt_x"/>
                                          </p:val>
                                        </p:tav>
                                      </p:tavLst>
                                    </p:anim>
                                    <p:anim calcmode="lin" valueType="num">
                                      <p:cBhvr>
                                        <p:cTn id="135"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2062"/>
                                        </p:tgtEl>
                                        <p:attrNameLst>
                                          <p:attrName>style.visibility</p:attrName>
                                        </p:attrNameLst>
                                      </p:cBhvr>
                                      <p:to>
                                        <p:strVal val="visible"/>
                                      </p:to>
                                    </p:set>
                                    <p:animEffect transition="in" filter="fade">
                                      <p:cBhvr>
                                        <p:cTn id="140" dur="1000"/>
                                        <p:tgtEl>
                                          <p:spTgt spid="2062"/>
                                        </p:tgtEl>
                                      </p:cBhvr>
                                    </p:animEffect>
                                    <p:anim calcmode="lin" valueType="num">
                                      <p:cBhvr>
                                        <p:cTn id="141" dur="1000" fill="hold"/>
                                        <p:tgtEl>
                                          <p:spTgt spid="2062"/>
                                        </p:tgtEl>
                                        <p:attrNameLst>
                                          <p:attrName>ppt_x</p:attrName>
                                        </p:attrNameLst>
                                      </p:cBhvr>
                                      <p:tavLst>
                                        <p:tav tm="0">
                                          <p:val>
                                            <p:strVal val="#ppt_x"/>
                                          </p:val>
                                        </p:tav>
                                        <p:tav tm="100000">
                                          <p:val>
                                            <p:strVal val="#ppt_x"/>
                                          </p:val>
                                        </p:tav>
                                      </p:tavLst>
                                    </p:anim>
                                    <p:anim calcmode="lin" valueType="num">
                                      <p:cBhvr>
                                        <p:cTn id="142" dur="1000" fill="hold"/>
                                        <p:tgtEl>
                                          <p:spTgt spid="2062"/>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16"/>
                                        </p:tgtEl>
                                        <p:attrNameLst>
                                          <p:attrName>style.visibility</p:attrName>
                                        </p:attrNameLst>
                                      </p:cBhvr>
                                      <p:to>
                                        <p:strVal val="visible"/>
                                      </p:to>
                                    </p:set>
                                    <p:animEffect transition="in" filter="fade">
                                      <p:cBhvr>
                                        <p:cTn id="147" dur="1000"/>
                                        <p:tgtEl>
                                          <p:spTgt spid="16"/>
                                        </p:tgtEl>
                                      </p:cBhvr>
                                    </p:animEffect>
                                    <p:anim calcmode="lin" valueType="num">
                                      <p:cBhvr>
                                        <p:cTn id="148" dur="1000" fill="hold"/>
                                        <p:tgtEl>
                                          <p:spTgt spid="16"/>
                                        </p:tgtEl>
                                        <p:attrNameLst>
                                          <p:attrName>ppt_x</p:attrName>
                                        </p:attrNameLst>
                                      </p:cBhvr>
                                      <p:tavLst>
                                        <p:tav tm="0">
                                          <p:val>
                                            <p:strVal val="#ppt_x"/>
                                          </p:val>
                                        </p:tav>
                                        <p:tav tm="100000">
                                          <p:val>
                                            <p:strVal val="#ppt_x"/>
                                          </p:val>
                                        </p:tav>
                                      </p:tavLst>
                                    </p:anim>
                                    <p:anim calcmode="lin" valueType="num">
                                      <p:cBhvr>
                                        <p:cTn id="14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51"/>
                                        </p:tgtEl>
                                        <p:attrNameLst>
                                          <p:attrName>style.visibility</p:attrName>
                                        </p:attrNameLst>
                                      </p:cBhvr>
                                      <p:to>
                                        <p:strVal val="visible"/>
                                      </p:to>
                                    </p:set>
                                    <p:animEffect transition="in" filter="fade">
                                      <p:cBhvr>
                                        <p:cTn id="154" dur="1000"/>
                                        <p:tgtEl>
                                          <p:spTgt spid="51"/>
                                        </p:tgtEl>
                                      </p:cBhvr>
                                    </p:animEffect>
                                    <p:anim calcmode="lin" valueType="num">
                                      <p:cBhvr>
                                        <p:cTn id="155" dur="1000" fill="hold"/>
                                        <p:tgtEl>
                                          <p:spTgt spid="51"/>
                                        </p:tgtEl>
                                        <p:attrNameLst>
                                          <p:attrName>ppt_x</p:attrName>
                                        </p:attrNameLst>
                                      </p:cBhvr>
                                      <p:tavLst>
                                        <p:tav tm="0">
                                          <p:val>
                                            <p:strVal val="#ppt_x"/>
                                          </p:val>
                                        </p:tav>
                                        <p:tav tm="100000">
                                          <p:val>
                                            <p:strVal val="#ppt_x"/>
                                          </p:val>
                                        </p:tav>
                                      </p:tavLst>
                                    </p:anim>
                                    <p:anim calcmode="lin" valueType="num">
                                      <p:cBhvr>
                                        <p:cTn id="156"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2056"/>
                                        </p:tgtEl>
                                        <p:attrNameLst>
                                          <p:attrName>style.visibility</p:attrName>
                                        </p:attrNameLst>
                                      </p:cBhvr>
                                      <p:to>
                                        <p:strVal val="visible"/>
                                      </p:to>
                                    </p:set>
                                    <p:animEffect transition="in" filter="fade">
                                      <p:cBhvr>
                                        <p:cTn id="161" dur="1000"/>
                                        <p:tgtEl>
                                          <p:spTgt spid="2056"/>
                                        </p:tgtEl>
                                      </p:cBhvr>
                                    </p:animEffect>
                                    <p:anim calcmode="lin" valueType="num">
                                      <p:cBhvr>
                                        <p:cTn id="162" dur="1000" fill="hold"/>
                                        <p:tgtEl>
                                          <p:spTgt spid="2056"/>
                                        </p:tgtEl>
                                        <p:attrNameLst>
                                          <p:attrName>ppt_x</p:attrName>
                                        </p:attrNameLst>
                                      </p:cBhvr>
                                      <p:tavLst>
                                        <p:tav tm="0">
                                          <p:val>
                                            <p:strVal val="#ppt_x"/>
                                          </p:val>
                                        </p:tav>
                                        <p:tav tm="100000">
                                          <p:val>
                                            <p:strVal val="#ppt_x"/>
                                          </p:val>
                                        </p:tav>
                                      </p:tavLst>
                                    </p:anim>
                                    <p:anim calcmode="lin" valueType="num">
                                      <p:cBhvr>
                                        <p:cTn id="163" dur="1000" fill="hold"/>
                                        <p:tgtEl>
                                          <p:spTgt spid="2056"/>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nodeType="clickEffect">
                                  <p:stCondLst>
                                    <p:cond delay="0"/>
                                  </p:stCondLst>
                                  <p:childTnLst>
                                    <p:set>
                                      <p:cBhvr>
                                        <p:cTn id="167" dur="1" fill="hold">
                                          <p:stCondLst>
                                            <p:cond delay="0"/>
                                          </p:stCondLst>
                                        </p:cTn>
                                        <p:tgtEl>
                                          <p:spTgt spid="19"/>
                                        </p:tgtEl>
                                        <p:attrNameLst>
                                          <p:attrName>style.visibility</p:attrName>
                                        </p:attrNameLst>
                                      </p:cBhvr>
                                      <p:to>
                                        <p:strVal val="visible"/>
                                      </p:to>
                                    </p:set>
                                    <p:animEffect transition="in" filter="fade">
                                      <p:cBhvr>
                                        <p:cTn id="168" dur="1000"/>
                                        <p:tgtEl>
                                          <p:spTgt spid="19"/>
                                        </p:tgtEl>
                                      </p:cBhvr>
                                    </p:animEffect>
                                    <p:anim calcmode="lin" valueType="num">
                                      <p:cBhvr>
                                        <p:cTn id="169" dur="1000" fill="hold"/>
                                        <p:tgtEl>
                                          <p:spTgt spid="19"/>
                                        </p:tgtEl>
                                        <p:attrNameLst>
                                          <p:attrName>ppt_x</p:attrName>
                                        </p:attrNameLst>
                                      </p:cBhvr>
                                      <p:tavLst>
                                        <p:tav tm="0">
                                          <p:val>
                                            <p:strVal val="#ppt_x"/>
                                          </p:val>
                                        </p:tav>
                                        <p:tav tm="100000">
                                          <p:val>
                                            <p:strVal val="#ppt_x"/>
                                          </p:val>
                                        </p:tav>
                                      </p:tavLst>
                                    </p:anim>
                                    <p:anim calcmode="lin" valueType="num">
                                      <p:cBhvr>
                                        <p:cTn id="17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grpId="0" nodeType="clickEffect">
                                  <p:stCondLst>
                                    <p:cond delay="0"/>
                                  </p:stCondLst>
                                  <p:childTnLst>
                                    <p:set>
                                      <p:cBhvr>
                                        <p:cTn id="174" dur="1" fill="hold">
                                          <p:stCondLst>
                                            <p:cond delay="0"/>
                                          </p:stCondLst>
                                        </p:cTn>
                                        <p:tgtEl>
                                          <p:spTgt spid="2061"/>
                                        </p:tgtEl>
                                        <p:attrNameLst>
                                          <p:attrName>style.visibility</p:attrName>
                                        </p:attrNameLst>
                                      </p:cBhvr>
                                      <p:to>
                                        <p:strVal val="visible"/>
                                      </p:to>
                                    </p:set>
                                    <p:animEffect transition="in" filter="fade">
                                      <p:cBhvr>
                                        <p:cTn id="175" dur="1000"/>
                                        <p:tgtEl>
                                          <p:spTgt spid="2061"/>
                                        </p:tgtEl>
                                      </p:cBhvr>
                                    </p:animEffect>
                                    <p:anim calcmode="lin" valueType="num">
                                      <p:cBhvr>
                                        <p:cTn id="176" dur="1000" fill="hold"/>
                                        <p:tgtEl>
                                          <p:spTgt spid="2061"/>
                                        </p:tgtEl>
                                        <p:attrNameLst>
                                          <p:attrName>ppt_x</p:attrName>
                                        </p:attrNameLst>
                                      </p:cBhvr>
                                      <p:tavLst>
                                        <p:tav tm="0">
                                          <p:val>
                                            <p:strVal val="#ppt_x"/>
                                          </p:val>
                                        </p:tav>
                                        <p:tav tm="100000">
                                          <p:val>
                                            <p:strVal val="#ppt_x"/>
                                          </p:val>
                                        </p:tav>
                                      </p:tavLst>
                                    </p:anim>
                                    <p:anim calcmode="lin" valueType="num">
                                      <p:cBhvr>
                                        <p:cTn id="177" dur="1000" fill="hold"/>
                                        <p:tgtEl>
                                          <p:spTgt spid="2061"/>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nodeType="clickEffect">
                                  <p:stCondLst>
                                    <p:cond delay="0"/>
                                  </p:stCondLst>
                                  <p:childTnLst>
                                    <p:set>
                                      <p:cBhvr>
                                        <p:cTn id="181" dur="1" fill="hold">
                                          <p:stCondLst>
                                            <p:cond delay="0"/>
                                          </p:stCondLst>
                                        </p:cTn>
                                        <p:tgtEl>
                                          <p:spTgt spid="28"/>
                                        </p:tgtEl>
                                        <p:attrNameLst>
                                          <p:attrName>style.visibility</p:attrName>
                                        </p:attrNameLst>
                                      </p:cBhvr>
                                      <p:to>
                                        <p:strVal val="visible"/>
                                      </p:to>
                                    </p:set>
                                    <p:animEffect transition="in" filter="fade">
                                      <p:cBhvr>
                                        <p:cTn id="182" dur="1000"/>
                                        <p:tgtEl>
                                          <p:spTgt spid="28"/>
                                        </p:tgtEl>
                                      </p:cBhvr>
                                    </p:animEffect>
                                    <p:anim calcmode="lin" valueType="num">
                                      <p:cBhvr>
                                        <p:cTn id="183" dur="1000" fill="hold"/>
                                        <p:tgtEl>
                                          <p:spTgt spid="28"/>
                                        </p:tgtEl>
                                        <p:attrNameLst>
                                          <p:attrName>ppt_x</p:attrName>
                                        </p:attrNameLst>
                                      </p:cBhvr>
                                      <p:tavLst>
                                        <p:tav tm="0">
                                          <p:val>
                                            <p:strVal val="#ppt_x"/>
                                          </p:val>
                                        </p:tav>
                                        <p:tav tm="100000">
                                          <p:val>
                                            <p:strVal val="#ppt_x"/>
                                          </p:val>
                                        </p:tav>
                                      </p:tavLst>
                                    </p:anim>
                                    <p:anim calcmode="lin" valueType="num">
                                      <p:cBhvr>
                                        <p:cTn id="18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grpId="0" nodeType="clickEffect">
                                  <p:stCondLst>
                                    <p:cond delay="0"/>
                                  </p:stCondLst>
                                  <p:childTnLst>
                                    <p:set>
                                      <p:cBhvr>
                                        <p:cTn id="188" dur="1" fill="hold">
                                          <p:stCondLst>
                                            <p:cond delay="0"/>
                                          </p:stCondLst>
                                        </p:cTn>
                                        <p:tgtEl>
                                          <p:spTgt spid="2055"/>
                                        </p:tgtEl>
                                        <p:attrNameLst>
                                          <p:attrName>style.visibility</p:attrName>
                                        </p:attrNameLst>
                                      </p:cBhvr>
                                      <p:to>
                                        <p:strVal val="visible"/>
                                      </p:to>
                                    </p:set>
                                    <p:animEffect transition="in" filter="fade">
                                      <p:cBhvr>
                                        <p:cTn id="189" dur="1000"/>
                                        <p:tgtEl>
                                          <p:spTgt spid="2055"/>
                                        </p:tgtEl>
                                      </p:cBhvr>
                                    </p:animEffect>
                                    <p:anim calcmode="lin" valueType="num">
                                      <p:cBhvr>
                                        <p:cTn id="190" dur="1000" fill="hold"/>
                                        <p:tgtEl>
                                          <p:spTgt spid="2055"/>
                                        </p:tgtEl>
                                        <p:attrNameLst>
                                          <p:attrName>ppt_x</p:attrName>
                                        </p:attrNameLst>
                                      </p:cBhvr>
                                      <p:tavLst>
                                        <p:tav tm="0">
                                          <p:val>
                                            <p:strVal val="#ppt_x"/>
                                          </p:val>
                                        </p:tav>
                                        <p:tav tm="100000">
                                          <p:val>
                                            <p:strVal val="#ppt_x"/>
                                          </p:val>
                                        </p:tav>
                                      </p:tavLst>
                                    </p:anim>
                                    <p:anim calcmode="lin" valueType="num">
                                      <p:cBhvr>
                                        <p:cTn id="191" dur="1000" fill="hold"/>
                                        <p:tgtEl>
                                          <p:spTgt spid="2055"/>
                                        </p:tgtEl>
                                        <p:attrNameLst>
                                          <p:attrName>ppt_y</p:attrName>
                                        </p:attrNameLst>
                                      </p:cBhvr>
                                      <p:tavLst>
                                        <p:tav tm="0">
                                          <p:val>
                                            <p:strVal val="#ppt_y+.1"/>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42" presetClass="entr" presetSubtype="0" fill="hold" grpId="0" nodeType="click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fade">
                                      <p:cBhvr>
                                        <p:cTn id="196" dur="1000"/>
                                        <p:tgtEl>
                                          <p:spTgt spid="41"/>
                                        </p:tgtEl>
                                      </p:cBhvr>
                                    </p:animEffect>
                                    <p:anim calcmode="lin" valueType="num">
                                      <p:cBhvr>
                                        <p:cTn id="197" dur="1000" fill="hold"/>
                                        <p:tgtEl>
                                          <p:spTgt spid="41"/>
                                        </p:tgtEl>
                                        <p:attrNameLst>
                                          <p:attrName>ppt_x</p:attrName>
                                        </p:attrNameLst>
                                      </p:cBhvr>
                                      <p:tavLst>
                                        <p:tav tm="0">
                                          <p:val>
                                            <p:strVal val="#ppt_x"/>
                                          </p:val>
                                        </p:tav>
                                        <p:tav tm="100000">
                                          <p:val>
                                            <p:strVal val="#ppt_x"/>
                                          </p:val>
                                        </p:tav>
                                      </p:tavLst>
                                    </p:anim>
                                    <p:anim calcmode="lin" valueType="num">
                                      <p:cBhvr>
                                        <p:cTn id="198"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nodeType="clickEffect">
                                  <p:stCondLst>
                                    <p:cond delay="0"/>
                                  </p:stCondLst>
                                  <p:childTnLst>
                                    <p:set>
                                      <p:cBhvr>
                                        <p:cTn id="202" dur="1" fill="hold">
                                          <p:stCondLst>
                                            <p:cond delay="0"/>
                                          </p:stCondLst>
                                        </p:cTn>
                                        <p:tgtEl>
                                          <p:spTgt spid="21"/>
                                        </p:tgtEl>
                                        <p:attrNameLst>
                                          <p:attrName>style.visibility</p:attrName>
                                        </p:attrNameLst>
                                      </p:cBhvr>
                                      <p:to>
                                        <p:strVal val="visible"/>
                                      </p:to>
                                    </p:set>
                                    <p:animEffect transition="in" filter="fade">
                                      <p:cBhvr>
                                        <p:cTn id="203" dur="1000"/>
                                        <p:tgtEl>
                                          <p:spTgt spid="21"/>
                                        </p:tgtEl>
                                      </p:cBhvr>
                                    </p:animEffect>
                                    <p:anim calcmode="lin" valueType="num">
                                      <p:cBhvr>
                                        <p:cTn id="204" dur="1000" fill="hold"/>
                                        <p:tgtEl>
                                          <p:spTgt spid="21"/>
                                        </p:tgtEl>
                                        <p:attrNameLst>
                                          <p:attrName>ppt_x</p:attrName>
                                        </p:attrNameLst>
                                      </p:cBhvr>
                                      <p:tavLst>
                                        <p:tav tm="0">
                                          <p:val>
                                            <p:strVal val="#ppt_x"/>
                                          </p:val>
                                        </p:tav>
                                        <p:tav tm="100000">
                                          <p:val>
                                            <p:strVal val="#ppt_x"/>
                                          </p:val>
                                        </p:tav>
                                      </p:tavLst>
                                    </p:anim>
                                    <p:anim calcmode="lin" valueType="num">
                                      <p:cBhvr>
                                        <p:cTn id="20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42" presetClass="entr" presetSubtype="0" fill="hold" grpId="0" nodeType="clickEffect">
                                  <p:stCondLst>
                                    <p:cond delay="0"/>
                                  </p:stCondLst>
                                  <p:childTnLst>
                                    <p:set>
                                      <p:cBhvr>
                                        <p:cTn id="209" dur="1" fill="hold">
                                          <p:stCondLst>
                                            <p:cond delay="0"/>
                                          </p:stCondLst>
                                        </p:cTn>
                                        <p:tgtEl>
                                          <p:spTgt spid="48"/>
                                        </p:tgtEl>
                                        <p:attrNameLst>
                                          <p:attrName>style.visibility</p:attrName>
                                        </p:attrNameLst>
                                      </p:cBhvr>
                                      <p:to>
                                        <p:strVal val="visible"/>
                                      </p:to>
                                    </p:set>
                                    <p:animEffect transition="in" filter="fade">
                                      <p:cBhvr>
                                        <p:cTn id="210" dur="1000"/>
                                        <p:tgtEl>
                                          <p:spTgt spid="48"/>
                                        </p:tgtEl>
                                      </p:cBhvr>
                                    </p:animEffect>
                                    <p:anim calcmode="lin" valueType="num">
                                      <p:cBhvr>
                                        <p:cTn id="211" dur="1000" fill="hold"/>
                                        <p:tgtEl>
                                          <p:spTgt spid="48"/>
                                        </p:tgtEl>
                                        <p:attrNameLst>
                                          <p:attrName>ppt_x</p:attrName>
                                        </p:attrNameLst>
                                      </p:cBhvr>
                                      <p:tavLst>
                                        <p:tav tm="0">
                                          <p:val>
                                            <p:strVal val="#ppt_x"/>
                                          </p:val>
                                        </p:tav>
                                        <p:tav tm="100000">
                                          <p:val>
                                            <p:strVal val="#ppt_x"/>
                                          </p:val>
                                        </p:tav>
                                      </p:tavLst>
                                    </p:anim>
                                    <p:anim calcmode="lin" valueType="num">
                                      <p:cBhvr>
                                        <p:cTn id="212"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42" presetClass="entr" presetSubtype="0" fill="hold" nodeType="clickEffect">
                                  <p:stCondLst>
                                    <p:cond delay="0"/>
                                  </p:stCondLst>
                                  <p:childTnLst>
                                    <p:set>
                                      <p:cBhvr>
                                        <p:cTn id="216" dur="1" fill="hold">
                                          <p:stCondLst>
                                            <p:cond delay="0"/>
                                          </p:stCondLst>
                                        </p:cTn>
                                        <p:tgtEl>
                                          <p:spTgt spid="30"/>
                                        </p:tgtEl>
                                        <p:attrNameLst>
                                          <p:attrName>style.visibility</p:attrName>
                                        </p:attrNameLst>
                                      </p:cBhvr>
                                      <p:to>
                                        <p:strVal val="visible"/>
                                      </p:to>
                                    </p:set>
                                    <p:animEffect transition="in" filter="fade">
                                      <p:cBhvr>
                                        <p:cTn id="217" dur="1000"/>
                                        <p:tgtEl>
                                          <p:spTgt spid="30"/>
                                        </p:tgtEl>
                                      </p:cBhvr>
                                    </p:animEffect>
                                    <p:anim calcmode="lin" valueType="num">
                                      <p:cBhvr>
                                        <p:cTn id="218" dur="1000" fill="hold"/>
                                        <p:tgtEl>
                                          <p:spTgt spid="30"/>
                                        </p:tgtEl>
                                        <p:attrNameLst>
                                          <p:attrName>ppt_x</p:attrName>
                                        </p:attrNameLst>
                                      </p:cBhvr>
                                      <p:tavLst>
                                        <p:tav tm="0">
                                          <p:val>
                                            <p:strVal val="#ppt_x"/>
                                          </p:val>
                                        </p:tav>
                                        <p:tav tm="100000">
                                          <p:val>
                                            <p:strVal val="#ppt_x"/>
                                          </p:val>
                                        </p:tav>
                                      </p:tavLst>
                                    </p:anim>
                                    <p:anim calcmode="lin" valueType="num">
                                      <p:cBhvr>
                                        <p:cTn id="21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220" fill="hold">
                      <p:stCondLst>
                        <p:cond delay="indefinite"/>
                      </p:stCondLst>
                      <p:childTnLst>
                        <p:par>
                          <p:cTn id="221" fill="hold">
                            <p:stCondLst>
                              <p:cond delay="0"/>
                            </p:stCondLst>
                            <p:childTnLst>
                              <p:par>
                                <p:cTn id="222" presetID="42" presetClass="entr" presetSubtype="0" fill="hold" grpId="0" nodeType="clickEffect">
                                  <p:stCondLst>
                                    <p:cond delay="0"/>
                                  </p:stCondLst>
                                  <p:childTnLst>
                                    <p:set>
                                      <p:cBhvr>
                                        <p:cTn id="223" dur="1" fill="hold">
                                          <p:stCondLst>
                                            <p:cond delay="0"/>
                                          </p:stCondLst>
                                        </p:cTn>
                                        <p:tgtEl>
                                          <p:spTgt spid="42"/>
                                        </p:tgtEl>
                                        <p:attrNameLst>
                                          <p:attrName>style.visibility</p:attrName>
                                        </p:attrNameLst>
                                      </p:cBhvr>
                                      <p:to>
                                        <p:strVal val="visible"/>
                                      </p:to>
                                    </p:set>
                                    <p:animEffect transition="in" filter="fade">
                                      <p:cBhvr>
                                        <p:cTn id="224" dur="1000"/>
                                        <p:tgtEl>
                                          <p:spTgt spid="42"/>
                                        </p:tgtEl>
                                      </p:cBhvr>
                                    </p:animEffect>
                                    <p:anim calcmode="lin" valueType="num">
                                      <p:cBhvr>
                                        <p:cTn id="225" dur="1000" fill="hold"/>
                                        <p:tgtEl>
                                          <p:spTgt spid="42"/>
                                        </p:tgtEl>
                                        <p:attrNameLst>
                                          <p:attrName>ppt_x</p:attrName>
                                        </p:attrNameLst>
                                      </p:cBhvr>
                                      <p:tavLst>
                                        <p:tav tm="0">
                                          <p:val>
                                            <p:strVal val="#ppt_x"/>
                                          </p:val>
                                        </p:tav>
                                        <p:tav tm="100000">
                                          <p:val>
                                            <p:strVal val="#ppt_x"/>
                                          </p:val>
                                        </p:tav>
                                      </p:tavLst>
                                    </p:anim>
                                    <p:anim calcmode="lin" valueType="num">
                                      <p:cBhvr>
                                        <p:cTn id="226"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42" presetClass="entr" presetSubtype="0" fill="hold" nodeType="clickEffect">
                                  <p:stCondLst>
                                    <p:cond delay="0"/>
                                  </p:stCondLst>
                                  <p:childTnLst>
                                    <p:set>
                                      <p:cBhvr>
                                        <p:cTn id="230" dur="1" fill="hold">
                                          <p:stCondLst>
                                            <p:cond delay="0"/>
                                          </p:stCondLst>
                                        </p:cTn>
                                        <p:tgtEl>
                                          <p:spTgt spid="23"/>
                                        </p:tgtEl>
                                        <p:attrNameLst>
                                          <p:attrName>style.visibility</p:attrName>
                                        </p:attrNameLst>
                                      </p:cBhvr>
                                      <p:to>
                                        <p:strVal val="visible"/>
                                      </p:to>
                                    </p:set>
                                    <p:animEffect transition="in" filter="fade">
                                      <p:cBhvr>
                                        <p:cTn id="231" dur="1000"/>
                                        <p:tgtEl>
                                          <p:spTgt spid="23"/>
                                        </p:tgtEl>
                                      </p:cBhvr>
                                    </p:animEffect>
                                    <p:anim calcmode="lin" valueType="num">
                                      <p:cBhvr>
                                        <p:cTn id="232" dur="1000" fill="hold"/>
                                        <p:tgtEl>
                                          <p:spTgt spid="23"/>
                                        </p:tgtEl>
                                        <p:attrNameLst>
                                          <p:attrName>ppt_x</p:attrName>
                                        </p:attrNameLst>
                                      </p:cBhvr>
                                      <p:tavLst>
                                        <p:tav tm="0">
                                          <p:val>
                                            <p:strVal val="#ppt_x"/>
                                          </p:val>
                                        </p:tav>
                                        <p:tav tm="100000">
                                          <p:val>
                                            <p:strVal val="#ppt_x"/>
                                          </p:val>
                                        </p:tav>
                                      </p:tavLst>
                                    </p:anim>
                                    <p:anim calcmode="lin" valueType="num">
                                      <p:cBhvr>
                                        <p:cTn id="23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34" fill="hold">
                      <p:stCondLst>
                        <p:cond delay="indefinite"/>
                      </p:stCondLst>
                      <p:childTnLst>
                        <p:par>
                          <p:cTn id="235" fill="hold">
                            <p:stCondLst>
                              <p:cond delay="0"/>
                            </p:stCondLst>
                            <p:childTnLst>
                              <p:par>
                                <p:cTn id="236" presetID="42" presetClass="entr" presetSubtype="0" fill="hold" grpId="0" nodeType="clickEffect">
                                  <p:stCondLst>
                                    <p:cond delay="0"/>
                                  </p:stCondLst>
                                  <p:childTnLst>
                                    <p:set>
                                      <p:cBhvr>
                                        <p:cTn id="237" dur="1" fill="hold">
                                          <p:stCondLst>
                                            <p:cond delay="0"/>
                                          </p:stCondLst>
                                        </p:cTn>
                                        <p:tgtEl>
                                          <p:spTgt spid="49"/>
                                        </p:tgtEl>
                                        <p:attrNameLst>
                                          <p:attrName>style.visibility</p:attrName>
                                        </p:attrNameLst>
                                      </p:cBhvr>
                                      <p:to>
                                        <p:strVal val="visible"/>
                                      </p:to>
                                    </p:set>
                                    <p:animEffect transition="in" filter="fade">
                                      <p:cBhvr>
                                        <p:cTn id="238" dur="1000"/>
                                        <p:tgtEl>
                                          <p:spTgt spid="49"/>
                                        </p:tgtEl>
                                      </p:cBhvr>
                                    </p:animEffect>
                                    <p:anim calcmode="lin" valueType="num">
                                      <p:cBhvr>
                                        <p:cTn id="239" dur="1000" fill="hold"/>
                                        <p:tgtEl>
                                          <p:spTgt spid="49"/>
                                        </p:tgtEl>
                                        <p:attrNameLst>
                                          <p:attrName>ppt_x</p:attrName>
                                        </p:attrNameLst>
                                      </p:cBhvr>
                                      <p:tavLst>
                                        <p:tav tm="0">
                                          <p:val>
                                            <p:strVal val="#ppt_x"/>
                                          </p:val>
                                        </p:tav>
                                        <p:tav tm="100000">
                                          <p:val>
                                            <p:strVal val="#ppt_x"/>
                                          </p:val>
                                        </p:tav>
                                      </p:tavLst>
                                    </p:anim>
                                    <p:anim calcmode="lin" valueType="num">
                                      <p:cBhvr>
                                        <p:cTn id="240"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42" presetClass="entr" presetSubtype="0" fill="hold" nodeType="clickEffect">
                                  <p:stCondLst>
                                    <p:cond delay="0"/>
                                  </p:stCondLst>
                                  <p:childTnLst>
                                    <p:set>
                                      <p:cBhvr>
                                        <p:cTn id="244" dur="1" fill="hold">
                                          <p:stCondLst>
                                            <p:cond delay="0"/>
                                          </p:stCondLst>
                                        </p:cTn>
                                        <p:tgtEl>
                                          <p:spTgt spid="2049"/>
                                        </p:tgtEl>
                                        <p:attrNameLst>
                                          <p:attrName>style.visibility</p:attrName>
                                        </p:attrNameLst>
                                      </p:cBhvr>
                                      <p:to>
                                        <p:strVal val="visible"/>
                                      </p:to>
                                    </p:set>
                                    <p:animEffect transition="in" filter="fade">
                                      <p:cBhvr>
                                        <p:cTn id="245" dur="1000"/>
                                        <p:tgtEl>
                                          <p:spTgt spid="2049"/>
                                        </p:tgtEl>
                                      </p:cBhvr>
                                    </p:animEffect>
                                    <p:anim calcmode="lin" valueType="num">
                                      <p:cBhvr>
                                        <p:cTn id="246" dur="1000" fill="hold"/>
                                        <p:tgtEl>
                                          <p:spTgt spid="2049"/>
                                        </p:tgtEl>
                                        <p:attrNameLst>
                                          <p:attrName>ppt_x</p:attrName>
                                        </p:attrNameLst>
                                      </p:cBhvr>
                                      <p:tavLst>
                                        <p:tav tm="0">
                                          <p:val>
                                            <p:strVal val="#ppt_x"/>
                                          </p:val>
                                        </p:tav>
                                        <p:tav tm="100000">
                                          <p:val>
                                            <p:strVal val="#ppt_x"/>
                                          </p:val>
                                        </p:tav>
                                      </p:tavLst>
                                    </p:anim>
                                    <p:anim calcmode="lin" valueType="num">
                                      <p:cBhvr>
                                        <p:cTn id="247" dur="1000" fill="hold"/>
                                        <p:tgtEl>
                                          <p:spTgt spid="2049"/>
                                        </p:tgtEl>
                                        <p:attrNameLst>
                                          <p:attrName>ppt_y</p:attrName>
                                        </p:attrNameLst>
                                      </p:cBhvr>
                                      <p:tavLst>
                                        <p:tav tm="0">
                                          <p:val>
                                            <p:strVal val="#ppt_y+.1"/>
                                          </p:val>
                                        </p:tav>
                                        <p:tav tm="100000">
                                          <p:val>
                                            <p:strVal val="#ppt_y"/>
                                          </p:val>
                                        </p:tav>
                                      </p:tavLst>
                                    </p:anim>
                                  </p:childTnLst>
                                </p:cTn>
                              </p:par>
                            </p:childTnLst>
                          </p:cTn>
                        </p:par>
                      </p:childTnLst>
                    </p:cTn>
                  </p:par>
                  <p:par>
                    <p:cTn id="248" fill="hold">
                      <p:stCondLst>
                        <p:cond delay="indefinite"/>
                      </p:stCondLst>
                      <p:childTnLst>
                        <p:par>
                          <p:cTn id="249" fill="hold">
                            <p:stCondLst>
                              <p:cond delay="0"/>
                            </p:stCondLst>
                            <p:childTnLst>
                              <p:par>
                                <p:cTn id="250" presetID="42" presetClass="entr" presetSubtype="0" fill="hold" grpId="0" nodeType="clickEffect">
                                  <p:stCondLst>
                                    <p:cond delay="0"/>
                                  </p:stCondLst>
                                  <p:childTnLst>
                                    <p:set>
                                      <p:cBhvr>
                                        <p:cTn id="251" dur="1" fill="hold">
                                          <p:stCondLst>
                                            <p:cond delay="0"/>
                                          </p:stCondLst>
                                        </p:cTn>
                                        <p:tgtEl>
                                          <p:spTgt spid="52"/>
                                        </p:tgtEl>
                                        <p:attrNameLst>
                                          <p:attrName>style.visibility</p:attrName>
                                        </p:attrNameLst>
                                      </p:cBhvr>
                                      <p:to>
                                        <p:strVal val="visible"/>
                                      </p:to>
                                    </p:set>
                                    <p:animEffect transition="in" filter="fade">
                                      <p:cBhvr>
                                        <p:cTn id="252" dur="1000"/>
                                        <p:tgtEl>
                                          <p:spTgt spid="52"/>
                                        </p:tgtEl>
                                      </p:cBhvr>
                                    </p:animEffect>
                                    <p:anim calcmode="lin" valueType="num">
                                      <p:cBhvr>
                                        <p:cTn id="253" dur="1000" fill="hold"/>
                                        <p:tgtEl>
                                          <p:spTgt spid="52"/>
                                        </p:tgtEl>
                                        <p:attrNameLst>
                                          <p:attrName>ppt_x</p:attrName>
                                        </p:attrNameLst>
                                      </p:cBhvr>
                                      <p:tavLst>
                                        <p:tav tm="0">
                                          <p:val>
                                            <p:strVal val="#ppt_x"/>
                                          </p:val>
                                        </p:tav>
                                        <p:tav tm="100000">
                                          <p:val>
                                            <p:strVal val="#ppt_x"/>
                                          </p:val>
                                        </p:tav>
                                      </p:tavLst>
                                    </p:anim>
                                    <p:anim calcmode="lin" valueType="num">
                                      <p:cBhvr>
                                        <p:cTn id="254"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42" presetClass="entr" presetSubtype="0" fill="hold" nodeType="clickEffect">
                                  <p:stCondLst>
                                    <p:cond delay="0"/>
                                  </p:stCondLst>
                                  <p:childTnLst>
                                    <p:set>
                                      <p:cBhvr>
                                        <p:cTn id="258" dur="1" fill="hold">
                                          <p:stCondLst>
                                            <p:cond delay="0"/>
                                          </p:stCondLst>
                                        </p:cTn>
                                        <p:tgtEl>
                                          <p:spTgt spid="2064"/>
                                        </p:tgtEl>
                                        <p:attrNameLst>
                                          <p:attrName>style.visibility</p:attrName>
                                        </p:attrNameLst>
                                      </p:cBhvr>
                                      <p:to>
                                        <p:strVal val="visible"/>
                                      </p:to>
                                    </p:set>
                                    <p:animEffect transition="in" filter="fade">
                                      <p:cBhvr>
                                        <p:cTn id="259" dur="1000"/>
                                        <p:tgtEl>
                                          <p:spTgt spid="2064"/>
                                        </p:tgtEl>
                                      </p:cBhvr>
                                    </p:animEffect>
                                    <p:anim calcmode="lin" valueType="num">
                                      <p:cBhvr>
                                        <p:cTn id="260" dur="1000" fill="hold"/>
                                        <p:tgtEl>
                                          <p:spTgt spid="2064"/>
                                        </p:tgtEl>
                                        <p:attrNameLst>
                                          <p:attrName>ppt_x</p:attrName>
                                        </p:attrNameLst>
                                      </p:cBhvr>
                                      <p:tavLst>
                                        <p:tav tm="0">
                                          <p:val>
                                            <p:strVal val="#ppt_x"/>
                                          </p:val>
                                        </p:tav>
                                        <p:tav tm="100000">
                                          <p:val>
                                            <p:strVal val="#ppt_x"/>
                                          </p:val>
                                        </p:tav>
                                      </p:tavLst>
                                    </p:anim>
                                    <p:anim calcmode="lin" valueType="num">
                                      <p:cBhvr>
                                        <p:cTn id="261" dur="1000" fill="hold"/>
                                        <p:tgtEl>
                                          <p:spTgt spid="2064"/>
                                        </p:tgtEl>
                                        <p:attrNameLst>
                                          <p:attrName>ppt_y</p:attrName>
                                        </p:attrNameLst>
                                      </p:cBhvr>
                                      <p:tavLst>
                                        <p:tav tm="0">
                                          <p:val>
                                            <p:strVal val="#ppt_y+.1"/>
                                          </p:val>
                                        </p:tav>
                                        <p:tav tm="100000">
                                          <p:val>
                                            <p:strVal val="#ppt_y"/>
                                          </p:val>
                                        </p:tav>
                                      </p:tavLst>
                                    </p:anim>
                                  </p:childTnLst>
                                </p:cTn>
                              </p:par>
                            </p:childTnLst>
                          </p:cTn>
                        </p:par>
                      </p:childTnLst>
                    </p:cTn>
                  </p:par>
                  <p:par>
                    <p:cTn id="262" fill="hold">
                      <p:stCondLst>
                        <p:cond delay="indefinite"/>
                      </p:stCondLst>
                      <p:childTnLst>
                        <p:par>
                          <p:cTn id="263" fill="hold">
                            <p:stCondLst>
                              <p:cond delay="0"/>
                            </p:stCondLst>
                            <p:childTnLst>
                              <p:par>
                                <p:cTn id="264" presetID="42" presetClass="entr" presetSubtype="0" fill="hold" nodeType="clickEffect">
                                  <p:stCondLst>
                                    <p:cond delay="0"/>
                                  </p:stCondLst>
                                  <p:childTnLst>
                                    <p:set>
                                      <p:cBhvr>
                                        <p:cTn id="265" dur="1" fill="hold">
                                          <p:stCondLst>
                                            <p:cond delay="0"/>
                                          </p:stCondLst>
                                        </p:cTn>
                                        <p:tgtEl>
                                          <p:spTgt spid="56"/>
                                        </p:tgtEl>
                                        <p:attrNameLst>
                                          <p:attrName>style.visibility</p:attrName>
                                        </p:attrNameLst>
                                      </p:cBhvr>
                                      <p:to>
                                        <p:strVal val="visible"/>
                                      </p:to>
                                    </p:set>
                                    <p:animEffect transition="in" filter="fade">
                                      <p:cBhvr>
                                        <p:cTn id="266" dur="1000"/>
                                        <p:tgtEl>
                                          <p:spTgt spid="56"/>
                                        </p:tgtEl>
                                      </p:cBhvr>
                                    </p:animEffect>
                                    <p:anim calcmode="lin" valueType="num">
                                      <p:cBhvr>
                                        <p:cTn id="267" dur="1000" fill="hold"/>
                                        <p:tgtEl>
                                          <p:spTgt spid="56"/>
                                        </p:tgtEl>
                                        <p:attrNameLst>
                                          <p:attrName>ppt_x</p:attrName>
                                        </p:attrNameLst>
                                      </p:cBhvr>
                                      <p:tavLst>
                                        <p:tav tm="0">
                                          <p:val>
                                            <p:strVal val="#ppt_x"/>
                                          </p:val>
                                        </p:tav>
                                        <p:tav tm="100000">
                                          <p:val>
                                            <p:strVal val="#ppt_x"/>
                                          </p:val>
                                        </p:tav>
                                      </p:tavLst>
                                    </p:anim>
                                    <p:anim calcmode="lin" valueType="num">
                                      <p:cBhvr>
                                        <p:cTn id="268"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269" fill="hold">
                      <p:stCondLst>
                        <p:cond delay="indefinite"/>
                      </p:stCondLst>
                      <p:childTnLst>
                        <p:par>
                          <p:cTn id="270" fill="hold">
                            <p:stCondLst>
                              <p:cond delay="0"/>
                            </p:stCondLst>
                            <p:childTnLst>
                              <p:par>
                                <p:cTn id="271" presetID="42" presetClass="entr" presetSubtype="0" fill="hold" grpId="0" nodeType="clickEffect">
                                  <p:stCondLst>
                                    <p:cond delay="0"/>
                                  </p:stCondLst>
                                  <p:childTnLst>
                                    <p:set>
                                      <p:cBhvr>
                                        <p:cTn id="272" dur="1" fill="hold">
                                          <p:stCondLst>
                                            <p:cond delay="0"/>
                                          </p:stCondLst>
                                        </p:cTn>
                                        <p:tgtEl>
                                          <p:spTgt spid="2076"/>
                                        </p:tgtEl>
                                        <p:attrNameLst>
                                          <p:attrName>style.visibility</p:attrName>
                                        </p:attrNameLst>
                                      </p:cBhvr>
                                      <p:to>
                                        <p:strVal val="visible"/>
                                      </p:to>
                                    </p:set>
                                    <p:animEffect transition="in" filter="fade">
                                      <p:cBhvr>
                                        <p:cTn id="273" dur="1000"/>
                                        <p:tgtEl>
                                          <p:spTgt spid="2076"/>
                                        </p:tgtEl>
                                      </p:cBhvr>
                                    </p:animEffect>
                                    <p:anim calcmode="lin" valueType="num">
                                      <p:cBhvr>
                                        <p:cTn id="274" dur="1000" fill="hold"/>
                                        <p:tgtEl>
                                          <p:spTgt spid="2076"/>
                                        </p:tgtEl>
                                        <p:attrNameLst>
                                          <p:attrName>ppt_x</p:attrName>
                                        </p:attrNameLst>
                                      </p:cBhvr>
                                      <p:tavLst>
                                        <p:tav tm="0">
                                          <p:val>
                                            <p:strVal val="#ppt_x"/>
                                          </p:val>
                                        </p:tav>
                                        <p:tav tm="100000">
                                          <p:val>
                                            <p:strVal val="#ppt_x"/>
                                          </p:val>
                                        </p:tav>
                                      </p:tavLst>
                                    </p:anim>
                                    <p:anim calcmode="lin" valueType="num">
                                      <p:cBhvr>
                                        <p:cTn id="275" dur="1000" fill="hold"/>
                                        <p:tgtEl>
                                          <p:spTgt spid="20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6" grpId="0" animBg="1"/>
      <p:bldP spid="26" grpId="0" animBg="1"/>
      <p:bldP spid="2055" grpId="0"/>
      <p:bldP spid="2056" grpId="0"/>
      <p:bldP spid="41" grpId="0"/>
      <p:bldP spid="42" grpId="0"/>
      <p:bldP spid="2061" grpId="0" animBg="1"/>
      <p:bldP spid="48" grpId="0" animBg="1"/>
      <p:bldP spid="49" grpId="0" animBg="1"/>
      <p:bldP spid="2062" grpId="0"/>
      <p:bldP spid="51" grpId="0"/>
      <p:bldP spid="52" grpId="0" animBg="1"/>
      <p:bldP spid="69" grpId="0"/>
      <p:bldP spid="70" grpId="0"/>
      <p:bldP spid="2074" grpId="0" animBg="1"/>
      <p:bldP spid="2075" grpId="0" animBg="1"/>
      <p:bldP spid="207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871538" y="1916113"/>
            <a:ext cx="7408862" cy="4210050"/>
          </a:xfrm>
        </p:spPr>
        <p:txBody>
          <a:bodyPr rtlCol="0">
            <a:normAutofit fontScale="92500" lnSpcReduction="10000"/>
          </a:bodyPr>
          <a:lstStyle/>
          <a:p>
            <a:pPr marL="0" indent="0" fontAlgn="auto">
              <a:spcAft>
                <a:spcPts val="0"/>
              </a:spcAft>
              <a:buFont typeface="Symbol" pitchFamily="18" charset="2"/>
              <a:buNone/>
              <a:defRPr/>
            </a:pPr>
            <a:r>
              <a:rPr lang="nl-NL" sz="2600" dirty="0" smtClean="0"/>
              <a:t>Onvoldoende concurrentie op een markt leidt tot verlies aan welvaart, omdat het niet </a:t>
            </a:r>
            <a:r>
              <a:rPr lang="nl-NL" sz="2600" dirty="0" err="1" smtClean="0"/>
              <a:t>Pareto</a:t>
            </a:r>
            <a:r>
              <a:rPr lang="nl-NL" sz="2600" dirty="0" smtClean="0"/>
              <a:t>-efficiënt is.</a:t>
            </a:r>
          </a:p>
          <a:p>
            <a:pPr marL="0" indent="0" fontAlgn="auto">
              <a:spcAft>
                <a:spcPts val="0"/>
              </a:spcAft>
              <a:buFont typeface="Symbol" pitchFamily="18" charset="2"/>
              <a:buNone/>
              <a:defRPr/>
            </a:pPr>
            <a:endParaRPr lang="nl-NL" sz="2600" dirty="0"/>
          </a:p>
          <a:p>
            <a:pPr marL="0" indent="0" fontAlgn="auto">
              <a:spcAft>
                <a:spcPts val="0"/>
              </a:spcAft>
              <a:buFont typeface="Symbol" pitchFamily="18" charset="2"/>
              <a:buNone/>
              <a:defRPr/>
            </a:pPr>
            <a:r>
              <a:rPr lang="nl-NL" sz="2600" dirty="0" smtClean="0"/>
              <a:t>We laten e.e.a. zien door de</a:t>
            </a:r>
            <a:br>
              <a:rPr lang="nl-NL" sz="2600" dirty="0" smtClean="0"/>
            </a:br>
            <a:r>
              <a:rPr lang="nl-NL" sz="2600" dirty="0" smtClean="0"/>
              <a:t>situatie van een monopolist</a:t>
            </a:r>
            <a:br>
              <a:rPr lang="nl-NL" sz="2600" dirty="0" smtClean="0"/>
            </a:br>
            <a:r>
              <a:rPr lang="nl-NL" sz="2600" dirty="0" smtClean="0"/>
              <a:t>(zie afbeelding)</a:t>
            </a:r>
            <a:br>
              <a:rPr lang="nl-NL" sz="2600" dirty="0" smtClean="0"/>
            </a:br>
            <a:r>
              <a:rPr lang="nl-NL" sz="2600" dirty="0" smtClean="0"/>
              <a:t/>
            </a:r>
            <a:br>
              <a:rPr lang="nl-NL" sz="2600" dirty="0" smtClean="0"/>
            </a:br>
            <a:r>
              <a:rPr lang="nl-NL" sz="2600" dirty="0" smtClean="0"/>
              <a:t>te vergelijken met volkomen</a:t>
            </a:r>
            <a:br>
              <a:rPr lang="nl-NL" sz="2600" dirty="0" smtClean="0"/>
            </a:br>
            <a:r>
              <a:rPr lang="nl-NL" sz="2600" dirty="0" smtClean="0"/>
              <a:t>concurrentie onder dezelfde</a:t>
            </a:r>
            <a:br>
              <a:rPr lang="nl-NL" sz="2600" dirty="0" smtClean="0"/>
            </a:br>
            <a:r>
              <a:rPr lang="nl-NL" sz="2600" dirty="0" smtClean="0"/>
              <a:t>voorwaarden:</a:t>
            </a:r>
          </a:p>
          <a:p>
            <a:pPr marL="0" indent="0" fontAlgn="auto">
              <a:spcAft>
                <a:spcPts val="0"/>
              </a:spcAft>
              <a:buFont typeface="Symbol" pitchFamily="18" charset="2"/>
              <a:buNone/>
              <a:defRPr/>
            </a:pPr>
            <a:r>
              <a:rPr lang="nl-NL" sz="2600" dirty="0" smtClean="0"/>
              <a:t>GO = </a:t>
            </a:r>
            <a:r>
              <a:rPr lang="nl-NL" sz="2600" dirty="0" err="1" smtClean="0"/>
              <a:t>Q</a:t>
            </a:r>
            <a:r>
              <a:rPr lang="nl-NL" sz="2600" baseline="-25000" dirty="0" err="1" smtClean="0"/>
              <a:t>v</a:t>
            </a:r>
            <a:r>
              <a:rPr lang="nl-NL" sz="2600" dirty="0" smtClean="0"/>
              <a:t>    en   </a:t>
            </a:r>
            <a:r>
              <a:rPr lang="nl-NL" sz="2600" b="1" i="1" dirty="0" smtClean="0"/>
              <a:t>MK = </a:t>
            </a:r>
            <a:r>
              <a:rPr lang="nl-NL" sz="2600" b="1" i="1" dirty="0" err="1" smtClean="0"/>
              <a:t>Q</a:t>
            </a:r>
            <a:r>
              <a:rPr lang="nl-NL" sz="2600" b="1" i="1" baseline="-25000" dirty="0" err="1" smtClean="0"/>
              <a:t>a</a:t>
            </a:r>
            <a:endParaRPr lang="nl-NL" sz="2600" b="1" i="1" baseline="-25000" dirty="0"/>
          </a:p>
        </p:txBody>
      </p:sp>
      <p:sp>
        <p:nvSpPr>
          <p:cNvPr id="27" name="Titel 26"/>
          <p:cNvSpPr>
            <a:spLocks noGrp="1"/>
          </p:cNvSpPr>
          <p:nvPr>
            <p:ph type="title"/>
          </p:nvPr>
        </p:nvSpPr>
        <p:spPr>
          <a:xfrm>
            <a:off x="571500" y="214313"/>
            <a:ext cx="6521450" cy="511175"/>
          </a:xfrm>
        </p:spPr>
        <p:txBody>
          <a:bodyPr rtlCol="0">
            <a:normAutofit fontScale="90000"/>
          </a:bodyPr>
          <a:lstStyle/>
          <a:p>
            <a:pPr fontAlgn="auto">
              <a:spcAft>
                <a:spcPts val="0"/>
              </a:spcAft>
              <a:defRPr/>
            </a:pPr>
            <a:r>
              <a:rPr lang="nl-NL" sz="2800" dirty="0" smtClean="0"/>
              <a:t>Monopolist - Volkomen Concurrentie</a:t>
            </a:r>
            <a:endParaRPr lang="nl-NL" sz="2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2708920"/>
            <a:ext cx="3849688"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hthoekige driehoek 2"/>
          <p:cNvSpPr/>
          <p:nvPr/>
        </p:nvSpPr>
        <p:spPr>
          <a:xfrm>
            <a:off x="5652120" y="2924944"/>
            <a:ext cx="1440160" cy="1368152"/>
          </a:xfrm>
          <a:prstGeom prst="rtTriangle">
            <a:avLst/>
          </a:prstGeom>
          <a:solidFill>
            <a:schemeClr val="accent6">
              <a:lumMod val="40000"/>
              <a:lumOff val="60000"/>
              <a:alpha val="4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Rechthoekige driehoek 6"/>
          <p:cNvSpPr/>
          <p:nvPr/>
        </p:nvSpPr>
        <p:spPr>
          <a:xfrm>
            <a:off x="5652120" y="4293096"/>
            <a:ext cx="1440160" cy="1368152"/>
          </a:xfrm>
          <a:prstGeom prst="rtTriangle">
            <a:avLst/>
          </a:prstGeom>
          <a:solidFill>
            <a:schemeClr val="accent5">
              <a:lumMod val="60000"/>
              <a:lumOff val="40000"/>
              <a:alpha val="45000"/>
            </a:schemeClr>
          </a:solidFill>
          <a:scene3d>
            <a:camera prst="orthographicFront">
              <a:rot lat="10800000" lon="0" rev="0"/>
            </a:camera>
            <a:lightRig rig="flat" dir="tl">
              <a:rot lat="0" lon="0" rev="6360000"/>
            </a:lightRig>
          </a:scene3d>
          <a:sp3d prstMaterial="flat">
            <a:bevelT w="12700" h="127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050"/>
                                        </p:tgtEl>
                                        <p:attrNameLst>
                                          <p:attrName>style.visibility</p:attrName>
                                        </p:attrNameLst>
                                      </p:cBhvr>
                                      <p:to>
                                        <p:strVal val="visible"/>
                                      </p:to>
                                    </p:set>
                                    <p:animEffect transition="in" filter="fade">
                                      <p:cBhvr>
                                        <p:cTn id="18" dur="500"/>
                                        <p:tgtEl>
                                          <p:spTgt spid="205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hthoekige driehoek 33"/>
          <p:cNvSpPr/>
          <p:nvPr/>
        </p:nvSpPr>
        <p:spPr>
          <a:xfrm rot="5400000">
            <a:off x="2400301" y="4140200"/>
            <a:ext cx="1416050" cy="1393825"/>
          </a:xfrm>
          <a:prstGeom prst="rtTriangle">
            <a:avLst/>
          </a:pr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p>
        </p:txBody>
      </p:sp>
      <p:sp>
        <p:nvSpPr>
          <p:cNvPr id="31" name="Rechthoek 30"/>
          <p:cNvSpPr/>
          <p:nvPr/>
        </p:nvSpPr>
        <p:spPr>
          <a:xfrm>
            <a:off x="2411413" y="2705100"/>
            <a:ext cx="1436687" cy="1438275"/>
          </a:xfrm>
          <a:prstGeom prst="rect">
            <a:avLst/>
          </a:pr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p>
        </p:txBody>
      </p:sp>
      <p:sp>
        <p:nvSpPr>
          <p:cNvPr id="29" name="Rechthoekige driehoek 28"/>
          <p:cNvSpPr/>
          <p:nvPr/>
        </p:nvSpPr>
        <p:spPr>
          <a:xfrm>
            <a:off x="2411413" y="1309688"/>
            <a:ext cx="1423987" cy="1400175"/>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endParaRPr lang="nl-NL"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2" name="Rechte verbindingslijn 1"/>
          <p:cNvCxnSpPr/>
          <p:nvPr/>
        </p:nvCxnSpPr>
        <p:spPr>
          <a:xfrm>
            <a:off x="2411413" y="1268413"/>
            <a:ext cx="0" cy="4244975"/>
          </a:xfrm>
          <a:prstGeom prst="line">
            <a:avLst/>
          </a:prstGeom>
          <a:ln w="38100"/>
        </p:spPr>
        <p:style>
          <a:lnRef idx="2">
            <a:schemeClr val="dk1"/>
          </a:lnRef>
          <a:fillRef idx="0">
            <a:schemeClr val="dk1"/>
          </a:fillRef>
          <a:effectRef idx="1">
            <a:schemeClr val="dk1"/>
          </a:effectRef>
          <a:fontRef idx="minor">
            <a:schemeClr val="tx1"/>
          </a:fontRef>
        </p:style>
      </p:cxnSp>
      <p:cxnSp>
        <p:nvCxnSpPr>
          <p:cNvPr id="4" name="Rechte verbindingslijn 3"/>
          <p:cNvCxnSpPr/>
          <p:nvPr/>
        </p:nvCxnSpPr>
        <p:spPr>
          <a:xfrm>
            <a:off x="2411413" y="1985963"/>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Rechte verbindingslijn 4"/>
          <p:cNvCxnSpPr/>
          <p:nvPr/>
        </p:nvCxnSpPr>
        <p:spPr>
          <a:xfrm>
            <a:off x="2411413" y="2705100"/>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2411413" y="3425825"/>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2411413" y="4144963"/>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2411413" y="4865688"/>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3132138"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3851275"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4572000"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5292725"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6002338" y="1268413"/>
            <a:ext cx="0" cy="4244975"/>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975" name="Tekstvak 13"/>
          <p:cNvSpPr txBox="1">
            <a:spLocks noChangeArrowheads="1"/>
          </p:cNvSpPr>
          <p:nvPr/>
        </p:nvSpPr>
        <p:spPr bwMode="auto">
          <a:xfrm>
            <a:off x="5373688" y="5848350"/>
            <a:ext cx="1341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hoeveelheid</a:t>
            </a:r>
          </a:p>
        </p:txBody>
      </p:sp>
      <p:sp>
        <p:nvSpPr>
          <p:cNvPr id="40976" name="Tekstvak 14"/>
          <p:cNvSpPr txBox="1">
            <a:spLocks noChangeArrowheads="1"/>
          </p:cNvSpPr>
          <p:nvPr/>
        </p:nvSpPr>
        <p:spPr bwMode="auto">
          <a:xfrm rot="-5400000">
            <a:off x="1427163" y="1593850"/>
            <a:ext cx="754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euro’s</a:t>
            </a:r>
          </a:p>
        </p:txBody>
      </p:sp>
      <p:sp>
        <p:nvSpPr>
          <p:cNvPr id="40977" name="Tekstvak 15"/>
          <p:cNvSpPr txBox="1">
            <a:spLocks noChangeArrowheads="1"/>
          </p:cNvSpPr>
          <p:nvPr/>
        </p:nvSpPr>
        <p:spPr bwMode="auto">
          <a:xfrm>
            <a:off x="1908175" y="4649788"/>
            <a:ext cx="417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a:t>
            </a:r>
          </a:p>
        </p:txBody>
      </p:sp>
      <p:sp>
        <p:nvSpPr>
          <p:cNvPr id="40978" name="Tekstvak 16"/>
          <p:cNvSpPr txBox="1">
            <a:spLocks noChangeArrowheads="1"/>
          </p:cNvSpPr>
          <p:nvPr/>
        </p:nvSpPr>
        <p:spPr bwMode="auto">
          <a:xfrm>
            <a:off x="1908175" y="3281363"/>
            <a:ext cx="5349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150</a:t>
            </a:r>
          </a:p>
        </p:txBody>
      </p:sp>
      <p:sp>
        <p:nvSpPr>
          <p:cNvPr id="18" name="Tekstvak 17"/>
          <p:cNvSpPr txBox="1">
            <a:spLocks noChangeArrowheads="1"/>
          </p:cNvSpPr>
          <p:nvPr/>
        </p:nvSpPr>
        <p:spPr bwMode="auto">
          <a:xfrm>
            <a:off x="1331913" y="2524125"/>
            <a:ext cx="1103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prijs =200</a:t>
            </a:r>
          </a:p>
        </p:txBody>
      </p:sp>
      <p:sp>
        <p:nvSpPr>
          <p:cNvPr id="40980" name="Tekstvak 18"/>
          <p:cNvSpPr txBox="1">
            <a:spLocks noChangeArrowheads="1"/>
          </p:cNvSpPr>
          <p:nvPr/>
        </p:nvSpPr>
        <p:spPr bwMode="auto">
          <a:xfrm>
            <a:off x="1908175" y="1841500"/>
            <a:ext cx="534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250</a:t>
            </a:r>
          </a:p>
        </p:txBody>
      </p:sp>
      <p:sp>
        <p:nvSpPr>
          <p:cNvPr id="40981" name="Tekstvak 19"/>
          <p:cNvSpPr txBox="1">
            <a:spLocks noChangeArrowheads="1"/>
          </p:cNvSpPr>
          <p:nvPr/>
        </p:nvSpPr>
        <p:spPr bwMode="auto">
          <a:xfrm>
            <a:off x="2879725" y="5545138"/>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sp>
        <p:nvSpPr>
          <p:cNvPr id="40982" name="Tekstvak 20"/>
          <p:cNvSpPr txBox="1">
            <a:spLocks noChangeArrowheads="1"/>
          </p:cNvSpPr>
          <p:nvPr/>
        </p:nvSpPr>
        <p:spPr bwMode="auto">
          <a:xfrm>
            <a:off x="3613150" y="5545138"/>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200</a:t>
            </a:r>
          </a:p>
        </p:txBody>
      </p:sp>
      <p:sp>
        <p:nvSpPr>
          <p:cNvPr id="40983" name="Tekstvak 21"/>
          <p:cNvSpPr txBox="1">
            <a:spLocks noChangeArrowheads="1"/>
          </p:cNvSpPr>
          <p:nvPr/>
        </p:nvSpPr>
        <p:spPr bwMode="auto">
          <a:xfrm>
            <a:off x="4332288" y="5545138"/>
            <a:ext cx="536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300</a:t>
            </a:r>
          </a:p>
        </p:txBody>
      </p:sp>
      <p:sp>
        <p:nvSpPr>
          <p:cNvPr id="40984" name="Tekstvak 22"/>
          <p:cNvSpPr txBox="1">
            <a:spLocks noChangeArrowheads="1"/>
          </p:cNvSpPr>
          <p:nvPr/>
        </p:nvSpPr>
        <p:spPr bwMode="auto">
          <a:xfrm>
            <a:off x="5053013" y="5545138"/>
            <a:ext cx="534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400</a:t>
            </a:r>
          </a:p>
        </p:txBody>
      </p:sp>
      <p:sp>
        <p:nvSpPr>
          <p:cNvPr id="40985" name="Tekstvak 23"/>
          <p:cNvSpPr txBox="1">
            <a:spLocks noChangeArrowheads="1"/>
          </p:cNvSpPr>
          <p:nvPr/>
        </p:nvSpPr>
        <p:spPr bwMode="auto">
          <a:xfrm>
            <a:off x="5700713" y="5545138"/>
            <a:ext cx="534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500</a:t>
            </a:r>
          </a:p>
        </p:txBody>
      </p:sp>
      <p:sp>
        <p:nvSpPr>
          <p:cNvPr id="40986" name="Tekstvak 40"/>
          <p:cNvSpPr txBox="1">
            <a:spLocks noChangeArrowheads="1"/>
          </p:cNvSpPr>
          <p:nvPr/>
        </p:nvSpPr>
        <p:spPr bwMode="auto">
          <a:xfrm>
            <a:off x="1908175" y="3935413"/>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cxnSp>
        <p:nvCxnSpPr>
          <p:cNvPr id="47" name="Rechte verbindingslijn 46"/>
          <p:cNvCxnSpPr>
            <a:stCxn id="78" idx="3"/>
          </p:cNvCxnSpPr>
          <p:nvPr/>
        </p:nvCxnSpPr>
        <p:spPr>
          <a:xfrm>
            <a:off x="2443428" y="1309410"/>
            <a:ext cx="4288813" cy="4195036"/>
          </a:xfrm>
          <a:prstGeom prst="line">
            <a:avLst/>
          </a:prstGeom>
        </p:spPr>
        <p:style>
          <a:lnRef idx="3">
            <a:schemeClr val="accent4"/>
          </a:lnRef>
          <a:fillRef idx="0">
            <a:schemeClr val="accent4"/>
          </a:fillRef>
          <a:effectRef idx="2">
            <a:schemeClr val="accent4"/>
          </a:effectRef>
          <a:fontRef idx="minor">
            <a:schemeClr val="tx1"/>
          </a:fontRef>
        </p:style>
      </p:cxnSp>
      <p:cxnSp>
        <p:nvCxnSpPr>
          <p:cNvPr id="49" name="Rechte verbindingslijn 48"/>
          <p:cNvCxnSpPr/>
          <p:nvPr/>
        </p:nvCxnSpPr>
        <p:spPr>
          <a:xfrm>
            <a:off x="2411759" y="1268307"/>
            <a:ext cx="2456407" cy="4765473"/>
          </a:xfrm>
          <a:prstGeom prst="line">
            <a:avLst/>
          </a:prstGeom>
        </p:spPr>
        <p:style>
          <a:lnRef idx="3">
            <a:schemeClr val="accent4"/>
          </a:lnRef>
          <a:fillRef idx="0">
            <a:schemeClr val="accent4"/>
          </a:fillRef>
          <a:effectRef idx="2">
            <a:schemeClr val="accent4"/>
          </a:effectRef>
          <a:fontRef idx="minor">
            <a:schemeClr val="tx1"/>
          </a:fontRef>
        </p:style>
      </p:cxnSp>
      <p:cxnSp>
        <p:nvCxnSpPr>
          <p:cNvPr id="51" name="Rechte verbindingslijn 50"/>
          <p:cNvCxnSpPr/>
          <p:nvPr/>
        </p:nvCxnSpPr>
        <p:spPr>
          <a:xfrm flipV="1">
            <a:off x="2429778" y="1268307"/>
            <a:ext cx="4302462" cy="4235279"/>
          </a:xfrm>
          <a:prstGeom prst="line">
            <a:avLst/>
          </a:prstGeom>
        </p:spPr>
        <p:style>
          <a:lnRef idx="3">
            <a:schemeClr val="accent2"/>
          </a:lnRef>
          <a:fillRef idx="0">
            <a:schemeClr val="accent2"/>
          </a:fillRef>
          <a:effectRef idx="2">
            <a:schemeClr val="accent2"/>
          </a:effectRef>
          <a:fontRef idx="minor">
            <a:schemeClr val="tx1"/>
          </a:fontRef>
        </p:style>
      </p:cxnSp>
      <p:cxnSp>
        <p:nvCxnSpPr>
          <p:cNvPr id="62" name="Rechte verbindingslijn 61"/>
          <p:cNvCxnSpPr/>
          <p:nvPr/>
        </p:nvCxnSpPr>
        <p:spPr>
          <a:xfrm>
            <a:off x="6732588" y="1268413"/>
            <a:ext cx="0" cy="423545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2411413" y="1268413"/>
            <a:ext cx="4321175"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992" name="Tekstvak 76"/>
          <p:cNvSpPr txBox="1">
            <a:spLocks noChangeArrowheads="1"/>
          </p:cNvSpPr>
          <p:nvPr/>
        </p:nvSpPr>
        <p:spPr bwMode="auto">
          <a:xfrm>
            <a:off x="6411913" y="5516563"/>
            <a:ext cx="536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600</a:t>
            </a:r>
          </a:p>
        </p:txBody>
      </p:sp>
      <p:sp>
        <p:nvSpPr>
          <p:cNvPr id="40993" name="Tekstvak 77"/>
          <p:cNvSpPr txBox="1">
            <a:spLocks noChangeArrowheads="1"/>
          </p:cNvSpPr>
          <p:nvPr/>
        </p:nvSpPr>
        <p:spPr bwMode="auto">
          <a:xfrm>
            <a:off x="1908175" y="1125538"/>
            <a:ext cx="53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300</a:t>
            </a:r>
          </a:p>
        </p:txBody>
      </p:sp>
      <p:cxnSp>
        <p:nvCxnSpPr>
          <p:cNvPr id="3" name="Rechte verbindingslijn 2"/>
          <p:cNvCxnSpPr/>
          <p:nvPr/>
        </p:nvCxnSpPr>
        <p:spPr>
          <a:xfrm flipH="1">
            <a:off x="2411413" y="5513388"/>
            <a:ext cx="4321175" cy="0"/>
          </a:xfrm>
          <a:prstGeom prst="line">
            <a:avLst/>
          </a:prstGeom>
          <a:ln w="38100"/>
        </p:spPr>
        <p:style>
          <a:lnRef idx="2">
            <a:schemeClr val="dk1"/>
          </a:lnRef>
          <a:fillRef idx="0">
            <a:schemeClr val="dk1"/>
          </a:fillRef>
          <a:effectRef idx="1">
            <a:schemeClr val="dk1"/>
          </a:effectRef>
          <a:fontRef idx="minor">
            <a:schemeClr val="tx1"/>
          </a:fontRef>
        </p:style>
      </p:cxnSp>
      <p:sp>
        <p:nvSpPr>
          <p:cNvPr id="40995" name="Tekstvak 27"/>
          <p:cNvSpPr txBox="1">
            <a:spLocks noChangeArrowheads="1"/>
          </p:cNvSpPr>
          <p:nvPr/>
        </p:nvSpPr>
        <p:spPr bwMode="auto">
          <a:xfrm>
            <a:off x="6249988" y="4875213"/>
            <a:ext cx="482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GO</a:t>
            </a:r>
          </a:p>
        </p:txBody>
      </p:sp>
      <p:sp>
        <p:nvSpPr>
          <p:cNvPr id="40996" name="Tekstvak 36"/>
          <p:cNvSpPr txBox="1">
            <a:spLocks noChangeArrowheads="1"/>
          </p:cNvSpPr>
          <p:nvPr/>
        </p:nvSpPr>
        <p:spPr bwMode="auto">
          <a:xfrm>
            <a:off x="4572000" y="5094288"/>
            <a:ext cx="533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MO</a:t>
            </a:r>
          </a:p>
        </p:txBody>
      </p:sp>
      <p:sp>
        <p:nvSpPr>
          <p:cNvPr id="40997" name="Tekstvak 37"/>
          <p:cNvSpPr txBox="1">
            <a:spLocks noChangeArrowheads="1"/>
          </p:cNvSpPr>
          <p:nvPr/>
        </p:nvSpPr>
        <p:spPr bwMode="auto">
          <a:xfrm>
            <a:off x="6264275" y="1657350"/>
            <a:ext cx="5032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MK</a:t>
            </a:r>
          </a:p>
        </p:txBody>
      </p:sp>
      <p:sp>
        <p:nvSpPr>
          <p:cNvPr id="40998" name="Titel 24"/>
          <p:cNvSpPr>
            <a:spLocks noGrp="1"/>
          </p:cNvSpPr>
          <p:nvPr>
            <p:ph type="title"/>
          </p:nvPr>
        </p:nvSpPr>
        <p:spPr/>
        <p:txBody>
          <a:bodyPr/>
          <a:lstStyle/>
          <a:p>
            <a:r>
              <a:rPr lang="nl-NL" altLang="nl-NL" smtClean="0"/>
              <a:t>Surplussen bij een monopolist</a:t>
            </a:r>
          </a:p>
        </p:txBody>
      </p:sp>
      <p:cxnSp>
        <p:nvCxnSpPr>
          <p:cNvPr id="27" name="Rechte verbindingslijn 26"/>
          <p:cNvCxnSpPr/>
          <p:nvPr/>
        </p:nvCxnSpPr>
        <p:spPr>
          <a:xfrm flipH="1">
            <a:off x="2443163" y="4144963"/>
            <a:ext cx="1436687"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0" name="Rechte verbindingslijn 29"/>
          <p:cNvCxnSpPr/>
          <p:nvPr/>
        </p:nvCxnSpPr>
        <p:spPr>
          <a:xfrm>
            <a:off x="3840163" y="2689225"/>
            <a:ext cx="31750" cy="2855913"/>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2" name="Rechte verbindingslijn 41"/>
          <p:cNvCxnSpPr/>
          <p:nvPr/>
        </p:nvCxnSpPr>
        <p:spPr>
          <a:xfrm flipH="1">
            <a:off x="2411413" y="2698750"/>
            <a:ext cx="1436687"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3" name="Ovaal 32"/>
          <p:cNvSpPr/>
          <p:nvPr/>
        </p:nvSpPr>
        <p:spPr>
          <a:xfrm>
            <a:off x="3805164" y="4075028"/>
            <a:ext cx="105116" cy="105116"/>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p>
        </p:txBody>
      </p:sp>
      <p:sp>
        <p:nvSpPr>
          <p:cNvPr id="32" name="Tekstvak 31"/>
          <p:cNvSpPr txBox="1"/>
          <p:nvPr/>
        </p:nvSpPr>
        <p:spPr>
          <a:xfrm>
            <a:off x="2449887" y="3112210"/>
            <a:ext cx="641009"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a:t>
            </a:r>
            <a:r>
              <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1</a:t>
            </a:r>
          </a:p>
        </p:txBody>
      </p:sp>
      <p:sp>
        <p:nvSpPr>
          <p:cNvPr id="45" name="Tekstvak 44"/>
          <p:cNvSpPr txBox="1"/>
          <p:nvPr/>
        </p:nvSpPr>
        <p:spPr>
          <a:xfrm>
            <a:off x="2449806" y="1856716"/>
            <a:ext cx="461986"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48" name="Tekstvak 47"/>
          <p:cNvSpPr txBox="1"/>
          <p:nvPr/>
        </p:nvSpPr>
        <p:spPr>
          <a:xfrm>
            <a:off x="2425408" y="4182939"/>
            <a:ext cx="641009"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a:t>
            </a:r>
            <a:r>
              <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2</a:t>
            </a:r>
          </a:p>
        </p:txBody>
      </p:sp>
      <p:sp>
        <p:nvSpPr>
          <p:cNvPr id="50" name="Tekstvak 49"/>
          <p:cNvSpPr txBox="1">
            <a:spLocks noChangeArrowheads="1"/>
          </p:cNvSpPr>
          <p:nvPr/>
        </p:nvSpPr>
        <p:spPr bwMode="auto">
          <a:xfrm>
            <a:off x="1893888" y="2520950"/>
            <a:ext cx="536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200</a:t>
            </a:r>
          </a:p>
        </p:txBody>
      </p:sp>
      <p:pic>
        <p:nvPicPr>
          <p:cNvPr id="4100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7450" y="5884863"/>
            <a:ext cx="304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par>
                                <p:cTn id="13" presetID="10" presetClass="entr" presetSubtype="0"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par>
                                <p:cTn id="16" presetID="10" presetClass="entr" presetSubtype="0" fill="hold" nodeType="with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500"/>
                                        <p:tgtEl>
                                          <p:spTgt spid="42"/>
                                        </p:tgtEl>
                                      </p:cBhvr>
                                    </p:animEffect>
                                  </p:childTnLst>
                                </p:cTn>
                              </p:par>
                            </p:childTnLst>
                          </p:cTn>
                        </p:par>
                        <p:par>
                          <p:cTn id="19" fill="hold" nodeType="afterGroup">
                            <p:stCondLst>
                              <p:cond delay="500"/>
                            </p:stCondLst>
                            <p:childTnLst>
                              <p:par>
                                <p:cTn id="20" presetID="10" presetClass="exit" presetSubtype="0" fill="hold" grpId="0" nodeType="afterEffect">
                                  <p:stCondLst>
                                    <p:cond delay="1000"/>
                                  </p:stCondLst>
                                  <p:childTnLst>
                                    <p:animEffect transition="out" filter="fade">
                                      <p:cBhvr>
                                        <p:cTn id="21" dur="500"/>
                                        <p:tgtEl>
                                          <p:spTgt spid="50"/>
                                        </p:tgtEl>
                                      </p:cBhvr>
                                    </p:animEffect>
                                    <p:set>
                                      <p:cBhvr>
                                        <p:cTn id="22" dur="1" fill="hold">
                                          <p:stCondLst>
                                            <p:cond delay="499"/>
                                          </p:stCondLst>
                                        </p:cTn>
                                        <p:tgtEl>
                                          <p:spTgt spid="50"/>
                                        </p:tgtEl>
                                        <p:attrNameLst>
                                          <p:attrName>style.visibility</p:attrName>
                                        </p:attrNameLst>
                                      </p:cBhvr>
                                      <p:to>
                                        <p:strVal val="hidden"/>
                                      </p:to>
                                    </p:set>
                                  </p:childTnLst>
                                </p:cTn>
                              </p:par>
                            </p:childTnLst>
                          </p:cTn>
                        </p:par>
                        <p:par>
                          <p:cTn id="23" fill="hold" nodeType="afterGroup">
                            <p:stCondLst>
                              <p:cond delay="2000"/>
                            </p:stCondLst>
                            <p:childTnLst>
                              <p:par>
                                <p:cTn id="24" presetID="10" presetClass="entr" presetSubtype="0" fill="hold" nodeType="afterEffect">
                                  <p:stCondLst>
                                    <p:cond delay="0"/>
                                  </p:stCondLst>
                                  <p:childTnLst>
                                    <p:set>
                                      <p:cBhvr>
                                        <p:cTn id="25" dur="1" fill="hold">
                                          <p:stCondLst>
                                            <p:cond delay="0"/>
                                          </p:stCondLst>
                                        </p:cTn>
                                        <p:tgtEl>
                                          <p:spTgt spid="18">
                                            <p:txEl>
                                              <p:pRg st="0" end="0"/>
                                            </p:txEl>
                                          </p:spTgt>
                                        </p:tgtEl>
                                        <p:attrNameLst>
                                          <p:attrName>style.visibility</p:attrName>
                                        </p:attrNameLst>
                                      </p:cBhvr>
                                      <p:to>
                                        <p:strVal val="visible"/>
                                      </p:to>
                                    </p:set>
                                    <p:animEffect transition="in" filter="fade">
                                      <p:cBhvr>
                                        <p:cTn id="26" dur="500"/>
                                        <p:tgtEl>
                                          <p:spTgt spid="18">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fade">
                                      <p:cBhvr>
                                        <p:cTn id="31" dur="500"/>
                                        <p:tgtEl>
                                          <p:spTgt spid="4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par>
                                <p:cTn id="43" presetID="10" presetClass="entr" presetSubtype="0" fill="hold" nodeType="with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fade">
                                      <p:cBhvr>
                                        <p:cTn id="45" dur="500"/>
                                        <p:tgtEl>
                                          <p:spTgt spid="4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1" grpId="0" animBg="1"/>
      <p:bldP spid="29" grpId="0" animBg="1"/>
      <p:bldP spid="5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el 24"/>
          <p:cNvSpPr>
            <a:spLocks noGrp="1"/>
          </p:cNvSpPr>
          <p:nvPr>
            <p:ph type="title"/>
          </p:nvPr>
        </p:nvSpPr>
        <p:spPr/>
        <p:txBody>
          <a:bodyPr/>
          <a:lstStyle/>
          <a:p>
            <a:r>
              <a:rPr lang="nl-NL" altLang="nl-NL" smtClean="0"/>
              <a:t>Vergelijking Monopolie - VC</a:t>
            </a:r>
          </a:p>
        </p:txBody>
      </p:sp>
      <p:grpSp>
        <p:nvGrpSpPr>
          <p:cNvPr id="36" name="Groep 35"/>
          <p:cNvGrpSpPr>
            <a:grpSpLocks/>
          </p:cNvGrpSpPr>
          <p:nvPr/>
        </p:nvGrpSpPr>
        <p:grpSpPr bwMode="auto">
          <a:xfrm>
            <a:off x="3492500" y="1576388"/>
            <a:ext cx="5616575" cy="5092700"/>
            <a:chOff x="1331640" y="1124744"/>
            <a:chExt cx="5616624" cy="5093702"/>
          </a:xfrm>
        </p:grpSpPr>
        <p:sp>
          <p:nvSpPr>
            <p:cNvPr id="35" name="Gelijkbenige driehoek 34"/>
            <p:cNvSpPr/>
            <p:nvPr/>
          </p:nvSpPr>
          <p:spPr>
            <a:xfrm rot="5400000">
              <a:off x="3512064" y="3028468"/>
              <a:ext cx="1428096" cy="748384"/>
            </a:xfrm>
            <a:prstGeom prst="triangle">
              <a:avLst/>
            </a:prstGeom>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endParaRPr lang="nl-NL"/>
            </a:p>
          </p:txBody>
        </p:sp>
        <p:sp>
          <p:nvSpPr>
            <p:cNvPr id="34" name="Rechthoekige driehoek 33"/>
            <p:cNvSpPr/>
            <p:nvPr/>
          </p:nvSpPr>
          <p:spPr>
            <a:xfrm rot="5400000">
              <a:off x="2414194" y="4154421"/>
              <a:ext cx="1387748" cy="1393837"/>
            </a:xfrm>
            <a:prstGeom prst="rtTriangle">
              <a:avLst/>
            </a:pr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p>
          </p:txBody>
        </p:sp>
        <p:sp>
          <p:nvSpPr>
            <p:cNvPr id="31" name="Rechthoek 30"/>
            <p:cNvSpPr/>
            <p:nvPr/>
          </p:nvSpPr>
          <p:spPr>
            <a:xfrm>
              <a:off x="2411149" y="2706205"/>
              <a:ext cx="1436701" cy="1440145"/>
            </a:xfrm>
            <a:prstGeom prst="rect">
              <a:avLst/>
            </a:pr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p>
          </p:txBody>
        </p:sp>
        <p:sp>
          <p:nvSpPr>
            <p:cNvPr id="29" name="Rechthoekige driehoek 28"/>
            <p:cNvSpPr/>
            <p:nvPr/>
          </p:nvSpPr>
          <p:spPr>
            <a:xfrm>
              <a:off x="2411149" y="1308930"/>
              <a:ext cx="1424000" cy="1379808"/>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endParaRPr lang="nl-NL"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2" name="Rechte verbindingslijn 1"/>
            <p:cNvCxnSpPr/>
            <p:nvPr/>
          </p:nvCxnSpPr>
          <p:spPr>
            <a:xfrm>
              <a:off x="2411149" y="1269234"/>
              <a:ext cx="0" cy="4244223"/>
            </a:xfrm>
            <a:prstGeom prst="line">
              <a:avLst/>
            </a:prstGeom>
            <a:ln w="38100"/>
          </p:spPr>
          <p:style>
            <a:lnRef idx="2">
              <a:schemeClr val="dk1"/>
            </a:lnRef>
            <a:fillRef idx="0">
              <a:schemeClr val="dk1"/>
            </a:fillRef>
            <a:effectRef idx="1">
              <a:schemeClr val="dk1"/>
            </a:effectRef>
            <a:fontRef idx="minor">
              <a:schemeClr val="tx1"/>
            </a:fontRef>
          </p:style>
        </p:cxnSp>
        <p:cxnSp>
          <p:nvCxnSpPr>
            <p:cNvPr id="4" name="Rechte verbindingslijn 3"/>
            <p:cNvCxnSpPr/>
            <p:nvPr/>
          </p:nvCxnSpPr>
          <p:spPr>
            <a:xfrm>
              <a:off x="2411149" y="1985338"/>
              <a:ext cx="43212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Rechte verbindingslijn 4"/>
            <p:cNvCxnSpPr/>
            <p:nvPr/>
          </p:nvCxnSpPr>
          <p:spPr>
            <a:xfrm>
              <a:off x="2411149" y="2706205"/>
              <a:ext cx="43212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2411149" y="3425484"/>
              <a:ext cx="43212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2411149" y="4146350"/>
              <a:ext cx="43212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2411149" y="4865630"/>
              <a:ext cx="43212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3131881" y="1269234"/>
              <a:ext cx="0" cy="424422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3852612" y="1269234"/>
              <a:ext cx="0" cy="424422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4571756" y="1269234"/>
              <a:ext cx="0" cy="424422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5292488" y="1269234"/>
              <a:ext cx="0" cy="424422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6002106" y="1269234"/>
              <a:ext cx="0" cy="424422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3034" name="Tekstvak 13"/>
            <p:cNvSpPr txBox="1">
              <a:spLocks noChangeArrowheads="1"/>
            </p:cNvSpPr>
            <p:nvPr/>
          </p:nvSpPr>
          <p:spPr bwMode="auto">
            <a:xfrm>
              <a:off x="5374266" y="5849114"/>
              <a:ext cx="13402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hoeveelheid</a:t>
              </a:r>
            </a:p>
          </p:txBody>
        </p:sp>
        <p:sp>
          <p:nvSpPr>
            <p:cNvPr id="43035" name="Tekstvak 14"/>
            <p:cNvSpPr txBox="1">
              <a:spLocks noChangeArrowheads="1"/>
            </p:cNvSpPr>
            <p:nvPr/>
          </p:nvSpPr>
          <p:spPr bwMode="auto">
            <a:xfrm rot="-5400000">
              <a:off x="1427568" y="1594354"/>
              <a:ext cx="7535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euro’s</a:t>
              </a:r>
            </a:p>
          </p:txBody>
        </p:sp>
        <p:sp>
          <p:nvSpPr>
            <p:cNvPr id="43036" name="Tekstvak 15"/>
            <p:cNvSpPr txBox="1">
              <a:spLocks noChangeArrowheads="1"/>
            </p:cNvSpPr>
            <p:nvPr/>
          </p:nvSpPr>
          <p:spPr bwMode="auto">
            <a:xfrm>
              <a:off x="1907703" y="4649639"/>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a:t>
              </a:r>
            </a:p>
          </p:txBody>
        </p:sp>
        <p:sp>
          <p:nvSpPr>
            <p:cNvPr id="43037" name="Tekstvak 16"/>
            <p:cNvSpPr txBox="1">
              <a:spLocks noChangeArrowheads="1"/>
            </p:cNvSpPr>
            <p:nvPr/>
          </p:nvSpPr>
          <p:spPr bwMode="auto">
            <a:xfrm>
              <a:off x="1907703" y="3281487"/>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150</a:t>
              </a:r>
            </a:p>
          </p:txBody>
        </p:sp>
        <p:sp>
          <p:nvSpPr>
            <p:cNvPr id="43038" name="Tekstvak 17"/>
            <p:cNvSpPr txBox="1">
              <a:spLocks noChangeArrowheads="1"/>
            </p:cNvSpPr>
            <p:nvPr/>
          </p:nvSpPr>
          <p:spPr bwMode="auto">
            <a:xfrm>
              <a:off x="1331640" y="2524819"/>
              <a:ext cx="11031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prijs =200</a:t>
              </a:r>
            </a:p>
          </p:txBody>
        </p:sp>
        <p:sp>
          <p:nvSpPr>
            <p:cNvPr id="43039" name="Tekstvak 18"/>
            <p:cNvSpPr txBox="1">
              <a:spLocks noChangeArrowheads="1"/>
            </p:cNvSpPr>
            <p:nvPr/>
          </p:nvSpPr>
          <p:spPr bwMode="auto">
            <a:xfrm>
              <a:off x="1907703" y="1841327"/>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250</a:t>
              </a:r>
            </a:p>
          </p:txBody>
        </p:sp>
        <p:sp>
          <p:nvSpPr>
            <p:cNvPr id="43040" name="Tekstvak 19"/>
            <p:cNvSpPr txBox="1">
              <a:spLocks noChangeArrowheads="1"/>
            </p:cNvSpPr>
            <p:nvPr/>
          </p:nvSpPr>
          <p:spPr bwMode="auto">
            <a:xfrm>
              <a:off x="2878938" y="5544799"/>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sp>
          <p:nvSpPr>
            <p:cNvPr id="43041" name="Tekstvak 20"/>
            <p:cNvSpPr txBox="1">
              <a:spLocks noChangeArrowheads="1"/>
            </p:cNvSpPr>
            <p:nvPr/>
          </p:nvSpPr>
          <p:spPr bwMode="auto">
            <a:xfrm>
              <a:off x="3612362" y="5544799"/>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200</a:t>
              </a:r>
            </a:p>
          </p:txBody>
        </p:sp>
        <p:sp>
          <p:nvSpPr>
            <p:cNvPr id="43042" name="Tekstvak 21"/>
            <p:cNvSpPr txBox="1">
              <a:spLocks noChangeArrowheads="1"/>
            </p:cNvSpPr>
            <p:nvPr/>
          </p:nvSpPr>
          <p:spPr bwMode="auto">
            <a:xfrm>
              <a:off x="4332442" y="5544799"/>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300</a:t>
              </a:r>
            </a:p>
          </p:txBody>
        </p:sp>
        <p:sp>
          <p:nvSpPr>
            <p:cNvPr id="43043" name="Tekstvak 22"/>
            <p:cNvSpPr txBox="1">
              <a:spLocks noChangeArrowheads="1"/>
            </p:cNvSpPr>
            <p:nvPr/>
          </p:nvSpPr>
          <p:spPr bwMode="auto">
            <a:xfrm>
              <a:off x="5052522" y="5544799"/>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400</a:t>
              </a:r>
            </a:p>
          </p:txBody>
        </p:sp>
        <p:sp>
          <p:nvSpPr>
            <p:cNvPr id="43044" name="Tekstvak 23"/>
            <p:cNvSpPr txBox="1">
              <a:spLocks noChangeArrowheads="1"/>
            </p:cNvSpPr>
            <p:nvPr/>
          </p:nvSpPr>
          <p:spPr bwMode="auto">
            <a:xfrm>
              <a:off x="5700594" y="5544799"/>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500</a:t>
              </a:r>
            </a:p>
          </p:txBody>
        </p:sp>
        <p:sp>
          <p:nvSpPr>
            <p:cNvPr id="43045" name="Tekstvak 40"/>
            <p:cNvSpPr txBox="1">
              <a:spLocks noChangeArrowheads="1"/>
            </p:cNvSpPr>
            <p:nvPr/>
          </p:nvSpPr>
          <p:spPr bwMode="auto">
            <a:xfrm>
              <a:off x="1907703" y="3934781"/>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cxnSp>
          <p:nvCxnSpPr>
            <p:cNvPr id="47" name="Rechte verbindingslijn 46"/>
            <p:cNvCxnSpPr>
              <a:stCxn id="78" idx="3"/>
            </p:cNvCxnSpPr>
            <p:nvPr/>
          </p:nvCxnSpPr>
          <p:spPr>
            <a:xfrm>
              <a:off x="2443428" y="1309410"/>
              <a:ext cx="4288813" cy="4195036"/>
            </a:xfrm>
            <a:prstGeom prst="line">
              <a:avLst/>
            </a:prstGeom>
          </p:spPr>
          <p:style>
            <a:lnRef idx="3">
              <a:schemeClr val="accent4"/>
            </a:lnRef>
            <a:fillRef idx="0">
              <a:schemeClr val="accent4"/>
            </a:fillRef>
            <a:effectRef idx="2">
              <a:schemeClr val="accent4"/>
            </a:effectRef>
            <a:fontRef idx="minor">
              <a:schemeClr val="tx1"/>
            </a:fontRef>
          </p:style>
        </p:cxnSp>
        <p:cxnSp>
          <p:nvCxnSpPr>
            <p:cNvPr id="49" name="Rechte verbindingslijn 48"/>
            <p:cNvCxnSpPr/>
            <p:nvPr/>
          </p:nvCxnSpPr>
          <p:spPr>
            <a:xfrm>
              <a:off x="2411759" y="1268307"/>
              <a:ext cx="2456407" cy="4765473"/>
            </a:xfrm>
            <a:prstGeom prst="line">
              <a:avLst/>
            </a:prstGeom>
          </p:spPr>
          <p:style>
            <a:lnRef idx="3">
              <a:schemeClr val="accent4"/>
            </a:lnRef>
            <a:fillRef idx="0">
              <a:schemeClr val="accent4"/>
            </a:fillRef>
            <a:effectRef idx="2">
              <a:schemeClr val="accent4"/>
            </a:effectRef>
            <a:fontRef idx="minor">
              <a:schemeClr val="tx1"/>
            </a:fontRef>
          </p:style>
        </p:cxnSp>
        <p:cxnSp>
          <p:nvCxnSpPr>
            <p:cNvPr id="51" name="Rechte verbindingslijn 50"/>
            <p:cNvCxnSpPr/>
            <p:nvPr/>
          </p:nvCxnSpPr>
          <p:spPr>
            <a:xfrm flipV="1">
              <a:off x="2429778" y="1268307"/>
              <a:ext cx="4302462" cy="4235279"/>
            </a:xfrm>
            <a:prstGeom prst="line">
              <a:avLst/>
            </a:prstGeom>
          </p:spPr>
          <p:style>
            <a:lnRef idx="3">
              <a:schemeClr val="accent2"/>
            </a:lnRef>
            <a:fillRef idx="0">
              <a:schemeClr val="accent2"/>
            </a:fillRef>
            <a:effectRef idx="2">
              <a:schemeClr val="accent2"/>
            </a:effectRef>
            <a:fontRef idx="minor">
              <a:schemeClr val="tx1"/>
            </a:fontRef>
          </p:style>
        </p:cxnSp>
        <p:cxnSp>
          <p:nvCxnSpPr>
            <p:cNvPr id="62" name="Rechte verbindingslijn 61"/>
            <p:cNvCxnSpPr/>
            <p:nvPr/>
          </p:nvCxnSpPr>
          <p:spPr>
            <a:xfrm>
              <a:off x="6732362" y="1269234"/>
              <a:ext cx="0" cy="423469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Rechte verbindingslijn 68"/>
            <p:cNvCxnSpPr/>
            <p:nvPr/>
          </p:nvCxnSpPr>
          <p:spPr>
            <a:xfrm>
              <a:off x="2411149" y="1269234"/>
              <a:ext cx="43212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3051" name="Tekstvak 76"/>
            <p:cNvSpPr txBox="1">
              <a:spLocks noChangeArrowheads="1"/>
            </p:cNvSpPr>
            <p:nvPr/>
          </p:nvSpPr>
          <p:spPr bwMode="auto">
            <a:xfrm>
              <a:off x="6412540" y="5517232"/>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600</a:t>
              </a:r>
            </a:p>
          </p:txBody>
        </p:sp>
        <p:sp>
          <p:nvSpPr>
            <p:cNvPr id="43052" name="Tekstvak 77"/>
            <p:cNvSpPr txBox="1">
              <a:spLocks noChangeArrowheads="1"/>
            </p:cNvSpPr>
            <p:nvPr/>
          </p:nvSpPr>
          <p:spPr bwMode="auto">
            <a:xfrm>
              <a:off x="1907704" y="1124744"/>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300</a:t>
              </a:r>
            </a:p>
          </p:txBody>
        </p:sp>
        <p:cxnSp>
          <p:nvCxnSpPr>
            <p:cNvPr id="3" name="Rechte verbindingslijn 2"/>
            <p:cNvCxnSpPr/>
            <p:nvPr/>
          </p:nvCxnSpPr>
          <p:spPr>
            <a:xfrm flipH="1">
              <a:off x="2411149" y="5513457"/>
              <a:ext cx="4321213" cy="0"/>
            </a:xfrm>
            <a:prstGeom prst="line">
              <a:avLst/>
            </a:prstGeom>
            <a:ln w="38100"/>
          </p:spPr>
          <p:style>
            <a:lnRef idx="2">
              <a:schemeClr val="dk1"/>
            </a:lnRef>
            <a:fillRef idx="0">
              <a:schemeClr val="dk1"/>
            </a:fillRef>
            <a:effectRef idx="1">
              <a:schemeClr val="dk1"/>
            </a:effectRef>
            <a:fontRef idx="minor">
              <a:schemeClr val="tx1"/>
            </a:fontRef>
          </p:style>
        </p:cxnSp>
        <p:sp>
          <p:nvSpPr>
            <p:cNvPr id="43054" name="Tekstvak 27"/>
            <p:cNvSpPr txBox="1">
              <a:spLocks noChangeArrowheads="1"/>
            </p:cNvSpPr>
            <p:nvPr/>
          </p:nvSpPr>
          <p:spPr bwMode="auto">
            <a:xfrm>
              <a:off x="6249417" y="4875906"/>
              <a:ext cx="482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GO</a:t>
              </a:r>
            </a:p>
          </p:txBody>
        </p:sp>
        <p:sp>
          <p:nvSpPr>
            <p:cNvPr id="43055" name="Tekstvak 36"/>
            <p:cNvSpPr txBox="1">
              <a:spLocks noChangeArrowheads="1"/>
            </p:cNvSpPr>
            <p:nvPr/>
          </p:nvSpPr>
          <p:spPr bwMode="auto">
            <a:xfrm>
              <a:off x="4572000" y="5094640"/>
              <a:ext cx="5341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MO</a:t>
              </a:r>
            </a:p>
          </p:txBody>
        </p:sp>
        <p:sp>
          <p:nvSpPr>
            <p:cNvPr id="43056" name="Tekstvak 37"/>
            <p:cNvSpPr txBox="1">
              <a:spLocks noChangeArrowheads="1"/>
            </p:cNvSpPr>
            <p:nvPr/>
          </p:nvSpPr>
          <p:spPr bwMode="auto">
            <a:xfrm>
              <a:off x="6264923" y="1656661"/>
              <a:ext cx="5020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MK</a:t>
              </a:r>
            </a:p>
          </p:txBody>
        </p:sp>
        <p:cxnSp>
          <p:nvCxnSpPr>
            <p:cNvPr id="27" name="Rechte verbindingslijn 26"/>
            <p:cNvCxnSpPr/>
            <p:nvPr/>
          </p:nvCxnSpPr>
          <p:spPr>
            <a:xfrm flipH="1">
              <a:off x="2442900" y="4146350"/>
              <a:ext cx="1436701"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0" name="Rechte verbindingslijn 29"/>
            <p:cNvCxnSpPr/>
            <p:nvPr/>
          </p:nvCxnSpPr>
          <p:spPr>
            <a:xfrm>
              <a:off x="3835150" y="2688739"/>
              <a:ext cx="31750" cy="2856475"/>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2" name="Rechte verbindingslijn 41"/>
            <p:cNvCxnSpPr/>
            <p:nvPr/>
          </p:nvCxnSpPr>
          <p:spPr>
            <a:xfrm flipH="1">
              <a:off x="2411149" y="2709381"/>
              <a:ext cx="1436701"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3" name="Ovaal 32"/>
            <p:cNvSpPr/>
            <p:nvPr/>
          </p:nvSpPr>
          <p:spPr>
            <a:xfrm>
              <a:off x="3805164" y="4075028"/>
              <a:ext cx="105116" cy="105116"/>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p>
          </p:txBody>
        </p:sp>
        <p:sp>
          <p:nvSpPr>
            <p:cNvPr id="32" name="Tekstvak 31"/>
            <p:cNvSpPr txBox="1"/>
            <p:nvPr/>
          </p:nvSpPr>
          <p:spPr>
            <a:xfrm>
              <a:off x="2449887" y="3112210"/>
              <a:ext cx="641009"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a:t>
              </a:r>
              <a:r>
                <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1</a:t>
              </a:r>
            </a:p>
          </p:txBody>
        </p:sp>
        <p:sp>
          <p:nvSpPr>
            <p:cNvPr id="45" name="Tekstvak 44"/>
            <p:cNvSpPr txBox="1"/>
            <p:nvPr/>
          </p:nvSpPr>
          <p:spPr>
            <a:xfrm>
              <a:off x="2449806" y="1856716"/>
              <a:ext cx="461986"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48" name="Tekstvak 47"/>
            <p:cNvSpPr txBox="1"/>
            <p:nvPr/>
          </p:nvSpPr>
          <p:spPr>
            <a:xfrm>
              <a:off x="2425408" y="4182939"/>
              <a:ext cx="641009"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a:t>
              </a:r>
              <a:r>
                <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2</a:t>
              </a:r>
            </a:p>
          </p:txBody>
        </p:sp>
        <p:sp>
          <p:nvSpPr>
            <p:cNvPr id="50" name="Tekstvak 49"/>
            <p:cNvSpPr txBox="1"/>
            <p:nvPr/>
          </p:nvSpPr>
          <p:spPr>
            <a:xfrm>
              <a:off x="3807208" y="3169711"/>
              <a:ext cx="684803" cy="461665"/>
            </a:xfrm>
            <a:prstGeom prst="rect">
              <a:avLst/>
            </a:prstGeom>
            <a:noFill/>
          </p:spPr>
          <p:txBody>
            <a:bodyPr wrap="none">
              <a:spAutoFit/>
              <a:scene3d>
                <a:camera prst="orthographicFront"/>
                <a:lightRig rig="soft" dir="t">
                  <a:rot lat="0" lon="0" rev="10800000"/>
                </a:lightRig>
              </a:scene3d>
              <a:sp3d>
                <a:bevelT w="27940" h="12700"/>
                <a:contourClr>
                  <a:srgbClr val="DDDDDD"/>
                </a:contourClr>
              </a:sp3d>
            </a:bodyPr>
            <a:lstStyle/>
            <a:p>
              <a:pPr fontAlgn="auto">
                <a:spcBef>
                  <a:spcPts val="0"/>
                </a:spcBef>
                <a:spcAft>
                  <a:spcPts val="0"/>
                </a:spcAft>
                <a:defRPr/>
              </a:pPr>
              <a:r>
                <a:rPr lang="nl-NL" sz="2400" b="1" spc="150" dirty="0">
                  <a:ln w="11430"/>
                  <a:solidFill>
                    <a:srgbClr val="F8F8F8"/>
                  </a:solidFill>
                  <a:effectLst>
                    <a:outerShdw blurRad="25400" algn="tl" rotWithShape="0">
                      <a:srgbClr val="000000">
                        <a:alpha val="43000"/>
                      </a:srgbClr>
                    </a:outerShdw>
                  </a:effectLst>
                  <a:latin typeface="+mn-lt"/>
                  <a:cs typeface="+mn-cs"/>
                </a:rPr>
                <a:t>WV</a:t>
              </a:r>
              <a:endParaRPr lang="nl-NL" sz="2400" b="1" spc="150" baseline="-25000" dirty="0">
                <a:ln w="11430"/>
                <a:solidFill>
                  <a:srgbClr val="F8F8F8"/>
                </a:solidFill>
                <a:effectLst>
                  <a:outerShdw blurRad="25400" algn="tl" rotWithShape="0">
                    <a:srgbClr val="000000">
                      <a:alpha val="43000"/>
                    </a:srgbClr>
                  </a:outerShdw>
                </a:effectLst>
                <a:latin typeface="+mn-lt"/>
                <a:cs typeface="+mn-cs"/>
              </a:endParaRPr>
            </a:p>
          </p:txBody>
        </p:sp>
      </p:gr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493838"/>
            <a:ext cx="27749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25" y="4287838"/>
            <a:ext cx="27622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kstvak 38"/>
          <p:cNvSpPr txBox="1">
            <a:spLocks noChangeArrowheads="1"/>
          </p:cNvSpPr>
          <p:nvPr/>
        </p:nvSpPr>
        <p:spPr bwMode="auto">
          <a:xfrm>
            <a:off x="595313" y="1125538"/>
            <a:ext cx="2406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b="1">
                <a:solidFill>
                  <a:srgbClr val="C00000"/>
                </a:solidFill>
              </a:rPr>
              <a:t>Volkomen concurrentie</a:t>
            </a:r>
          </a:p>
        </p:txBody>
      </p:sp>
      <p:sp>
        <p:nvSpPr>
          <p:cNvPr id="54" name="Tekstvak 53"/>
          <p:cNvSpPr txBox="1">
            <a:spLocks noChangeArrowheads="1"/>
          </p:cNvSpPr>
          <p:nvPr/>
        </p:nvSpPr>
        <p:spPr bwMode="auto">
          <a:xfrm>
            <a:off x="1182688" y="4014788"/>
            <a:ext cx="1231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b="1">
                <a:solidFill>
                  <a:srgbClr val="C00000"/>
                </a:solidFill>
              </a:rPr>
              <a:t>Monopolie</a:t>
            </a:r>
          </a:p>
        </p:txBody>
      </p:sp>
      <p:sp>
        <p:nvSpPr>
          <p:cNvPr id="55" name="Tekstvak 54"/>
          <p:cNvSpPr txBox="1">
            <a:spLocks noChangeArrowheads="1"/>
          </p:cNvSpPr>
          <p:nvPr/>
        </p:nvSpPr>
        <p:spPr bwMode="auto">
          <a:xfrm>
            <a:off x="5727700" y="1087438"/>
            <a:ext cx="19002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800" b="1">
                <a:solidFill>
                  <a:srgbClr val="C00000"/>
                </a:solidFill>
              </a:rPr>
              <a:t>Monopolist</a:t>
            </a:r>
          </a:p>
        </p:txBody>
      </p:sp>
      <p:sp>
        <p:nvSpPr>
          <p:cNvPr id="26" name="Lijntoelichting 1 25"/>
          <p:cNvSpPr/>
          <p:nvPr/>
        </p:nvSpPr>
        <p:spPr>
          <a:xfrm>
            <a:off x="6880225" y="2660650"/>
            <a:ext cx="2263775" cy="958850"/>
          </a:xfrm>
          <a:prstGeom prst="borderCallout1">
            <a:avLst>
              <a:gd name="adj1" fmla="val 62864"/>
              <a:gd name="adj2" fmla="val -3511"/>
              <a:gd name="adj3" fmla="val 102539"/>
              <a:gd name="adj4" fmla="val -27484"/>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r>
              <a:rPr lang="nl-NL" b="1" dirty="0"/>
              <a:t>Welvaartsverlies:</a:t>
            </a:r>
          </a:p>
          <a:p>
            <a:pPr algn="ctr" fontAlgn="auto">
              <a:spcBef>
                <a:spcPts val="0"/>
              </a:spcBef>
              <a:spcAft>
                <a:spcPts val="0"/>
              </a:spcAft>
              <a:defRPr/>
            </a:pPr>
            <a:r>
              <a:rPr lang="nl-NL" dirty="0"/>
              <a:t>uitkomst monopolie niet </a:t>
            </a:r>
            <a:r>
              <a:rPr lang="nl-NL" dirty="0" err="1"/>
              <a:t>Pareto</a:t>
            </a:r>
            <a:r>
              <a:rPr lang="nl-NL" dirty="0"/>
              <a:t>-optimaal</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50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fade">
                                      <p:cBhvr>
                                        <p:cTn id="15" dur="500"/>
                                        <p:tgtEl>
                                          <p:spTgt spid="102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fade">
                                      <p:cBhvr>
                                        <p:cTn id="18" dur="500"/>
                                        <p:tgtEl>
                                          <p:spTgt spid="5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500"/>
                                        <p:tgtEl>
                                          <p:spTgt spid="3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animEffect transition="in" filter="fade">
                                      <p:cBhvr>
                                        <p:cTn id="26" dur="500"/>
                                        <p:tgtEl>
                                          <p:spTgt spid="5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54" grpId="0"/>
      <p:bldP spid="55" grpId="0"/>
      <p:bldP spid="2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rtlCol="0">
            <a:normAutofit fontScale="92500" lnSpcReduction="20000"/>
          </a:bodyPr>
          <a:lstStyle/>
          <a:p>
            <a:pPr marL="274320" indent="-274320" fontAlgn="auto">
              <a:spcAft>
                <a:spcPts val="0"/>
              </a:spcAft>
              <a:defRPr/>
            </a:pPr>
            <a:r>
              <a:rPr lang="nl-NL" sz="2800" dirty="0" smtClean="0"/>
              <a:t>Onvolkomen concurrentie vergroot dus het </a:t>
            </a:r>
            <a:r>
              <a:rPr lang="nl-NL" sz="2800" dirty="0" err="1" smtClean="0"/>
              <a:t>producentensurplus</a:t>
            </a:r>
            <a:r>
              <a:rPr lang="nl-NL" sz="2800" dirty="0" smtClean="0"/>
              <a:t>: logisch dat bedrijven hier naar streven</a:t>
            </a:r>
          </a:p>
          <a:p>
            <a:pPr marL="0" indent="0" fontAlgn="auto">
              <a:spcAft>
                <a:spcPts val="0"/>
              </a:spcAft>
              <a:buFont typeface="Symbol" pitchFamily="18" charset="2"/>
              <a:buNone/>
              <a:defRPr/>
            </a:pPr>
            <a:endParaRPr lang="nl-NL" sz="2800" dirty="0" smtClean="0"/>
          </a:p>
          <a:p>
            <a:pPr marL="274320" indent="-274320" fontAlgn="auto">
              <a:spcAft>
                <a:spcPts val="0"/>
              </a:spcAft>
              <a:defRPr/>
            </a:pPr>
            <a:r>
              <a:rPr lang="nl-NL" sz="2800" dirty="0" smtClean="0"/>
              <a:t>Onvolkomen concurrentie gaat ten koste van het consumentensurplus en de totale welvaart: logisch dat overheden concurrentie proberen te bevorderen:</a:t>
            </a:r>
          </a:p>
          <a:p>
            <a:pPr lvl="2" fontAlgn="auto">
              <a:spcAft>
                <a:spcPts val="0"/>
              </a:spcAft>
              <a:defRPr/>
            </a:pPr>
            <a:r>
              <a:rPr lang="nl-NL" dirty="0" smtClean="0"/>
              <a:t>mededingingsautoriteiten (NMa)</a:t>
            </a:r>
          </a:p>
          <a:p>
            <a:pPr lvl="2" fontAlgn="auto">
              <a:spcAft>
                <a:spcPts val="0"/>
              </a:spcAft>
              <a:defRPr/>
            </a:pPr>
            <a:r>
              <a:rPr lang="nl-NL" dirty="0" smtClean="0"/>
              <a:t>speciale commissaris EU</a:t>
            </a:r>
          </a:p>
          <a:p>
            <a:pPr lvl="2" fontAlgn="auto">
              <a:spcAft>
                <a:spcPts val="0"/>
              </a:spcAft>
              <a:defRPr/>
            </a:pPr>
            <a:endParaRPr lang="nl-NL" dirty="0"/>
          </a:p>
        </p:txBody>
      </p:sp>
      <p:sp>
        <p:nvSpPr>
          <p:cNvPr id="44034" name="Titel 1"/>
          <p:cNvSpPr>
            <a:spLocks noGrp="1"/>
          </p:cNvSpPr>
          <p:nvPr>
            <p:ph type="title"/>
          </p:nvPr>
        </p:nvSpPr>
        <p:spPr/>
        <p:txBody>
          <a:bodyPr/>
          <a:lstStyle/>
          <a:p>
            <a:r>
              <a:rPr lang="nl-NL" altLang="nl-NL" smtClean="0"/>
              <a:t>Praktijk</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nodeType="afterGroup">
                            <p:stCondLst>
                              <p:cond delay="500"/>
                            </p:stCondLst>
                            <p:childTnLst>
                              <p:par>
                                <p:cTn id="14" presetID="10" presetClass="entr" presetSubtype="0" fill="hold" nodeType="afterEffect">
                                  <p:stCondLst>
                                    <p:cond delay="50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par>
                          <p:cTn id="17" fill="hold" nodeType="afterGroup">
                            <p:stCondLst>
                              <p:cond delay="1500"/>
                            </p:stCondLst>
                            <p:childTnLst>
                              <p:par>
                                <p:cTn id="18" presetID="10" presetClass="entr" presetSubtype="0" fill="hold" nodeType="afterEffect">
                                  <p:stCondLst>
                                    <p:cond delay="50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rtlCol="0">
            <a:normAutofit lnSpcReduction="10000"/>
          </a:bodyPr>
          <a:lstStyle/>
          <a:p>
            <a:pPr marL="274320" indent="-274320" fontAlgn="auto">
              <a:spcAft>
                <a:spcPts val="0"/>
              </a:spcAft>
              <a:defRPr/>
            </a:pPr>
            <a:r>
              <a:rPr lang="nl-NL" b="1" dirty="0" smtClean="0"/>
              <a:t>Betalingsbereidheid</a:t>
            </a:r>
          </a:p>
          <a:p>
            <a:pPr marL="400050" lvl="1" indent="0" fontAlgn="auto">
              <a:spcAft>
                <a:spcPts val="0"/>
              </a:spcAft>
              <a:buFont typeface="Symbol" pitchFamily="18" charset="2"/>
              <a:buNone/>
              <a:defRPr/>
            </a:pPr>
            <a:r>
              <a:rPr lang="nl-NL" dirty="0" smtClean="0"/>
              <a:t>= de </a:t>
            </a:r>
            <a:r>
              <a:rPr lang="nl-NL" dirty="0"/>
              <a:t>prijs die de consument maximaal bereid is te </a:t>
            </a:r>
            <a:r>
              <a:rPr lang="nl-NL" dirty="0" smtClean="0"/>
              <a:t>betalen</a:t>
            </a:r>
          </a:p>
          <a:p>
            <a:pPr marL="400050" lvl="1" indent="0" fontAlgn="auto">
              <a:spcAft>
                <a:spcPts val="0"/>
              </a:spcAft>
              <a:buFont typeface="Symbol" pitchFamily="18" charset="2"/>
              <a:buNone/>
              <a:defRPr/>
            </a:pPr>
            <a:r>
              <a:rPr lang="nl-NL" sz="2000" dirty="0" smtClean="0">
                <a:solidFill>
                  <a:schemeClr val="accent4">
                    <a:lumMod val="75000"/>
                  </a:schemeClr>
                </a:solidFill>
              </a:rPr>
              <a:t>Ik wil maximaal € 700,- betalen voor een computer</a:t>
            </a:r>
            <a:endParaRPr lang="nl-NL" dirty="0" smtClean="0"/>
          </a:p>
          <a:p>
            <a:pPr marL="0" indent="0" fontAlgn="auto">
              <a:spcAft>
                <a:spcPts val="0"/>
              </a:spcAft>
              <a:buFont typeface="Symbol" pitchFamily="18" charset="2"/>
              <a:buNone/>
              <a:defRPr/>
            </a:pPr>
            <a:endParaRPr lang="nl-NL" dirty="0" smtClean="0"/>
          </a:p>
          <a:p>
            <a:pPr marL="274320" indent="-274320" fontAlgn="auto">
              <a:spcAft>
                <a:spcPts val="0"/>
              </a:spcAft>
              <a:defRPr/>
            </a:pPr>
            <a:r>
              <a:rPr lang="nl-NL" b="1" dirty="0" smtClean="0"/>
              <a:t>Consumentensurplus</a:t>
            </a:r>
          </a:p>
          <a:p>
            <a:pPr marL="400050" lvl="1" indent="0" fontAlgn="auto">
              <a:spcAft>
                <a:spcPts val="0"/>
              </a:spcAft>
              <a:buFont typeface="Symbol" pitchFamily="18" charset="2"/>
              <a:buNone/>
              <a:defRPr/>
            </a:pPr>
            <a:r>
              <a:rPr lang="nl-NL" dirty="0" smtClean="0"/>
              <a:t>= het bedrag dat de consument minder betaalt dan hij maximaal bereid is om te betalen</a:t>
            </a:r>
          </a:p>
          <a:p>
            <a:pPr marL="400050" lvl="1" indent="0" fontAlgn="auto">
              <a:spcAft>
                <a:spcPts val="0"/>
              </a:spcAft>
              <a:buFont typeface="Symbol" pitchFamily="18" charset="2"/>
              <a:buNone/>
              <a:defRPr/>
            </a:pPr>
            <a:r>
              <a:rPr lang="nl-NL" sz="2000" dirty="0" smtClean="0">
                <a:solidFill>
                  <a:schemeClr val="accent4">
                    <a:lumMod val="75000"/>
                  </a:schemeClr>
                </a:solidFill>
              </a:rPr>
              <a:t>Als ik een computer kan kopen voor € 500,- heb ik een consumentensurplus van € 200,-</a:t>
            </a:r>
            <a:endParaRPr lang="nl-NL" dirty="0"/>
          </a:p>
        </p:txBody>
      </p:sp>
      <p:sp>
        <p:nvSpPr>
          <p:cNvPr id="26626"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nl-NL" altLang="nl-NL" dirty="0" smtClean="0"/>
              <a:t>Begrippen - consumenten</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p:cNvSpPr txBox="1">
            <a:spLocks/>
          </p:cNvSpPr>
          <p:nvPr/>
        </p:nvSpPr>
        <p:spPr>
          <a:xfrm>
            <a:off x="395536" y="116632"/>
            <a:ext cx="8291264" cy="720080"/>
          </a:xfrm>
          <a:prstGeom prst="rect">
            <a:avLst/>
          </a:prstGeom>
        </p:spPr>
        <p:txBody>
          <a:bodyPr/>
          <a:lst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nl-NL" altLang="nl-NL" sz="3600" smtClean="0"/>
              <a:t>De invloed van een accijns op de welvaart</a:t>
            </a:r>
            <a:endParaRPr lang="nl-NL" altLang="nl-NL" sz="3600" dirty="0" smtClean="0"/>
          </a:p>
        </p:txBody>
      </p:sp>
      <p:cxnSp>
        <p:nvCxnSpPr>
          <p:cNvPr id="4" name="Rechte verbindingslijn 3"/>
          <p:cNvCxnSpPr/>
          <p:nvPr/>
        </p:nvCxnSpPr>
        <p:spPr>
          <a:xfrm>
            <a:off x="758677" y="1794545"/>
            <a:ext cx="0" cy="2520280"/>
          </a:xfrm>
          <a:prstGeom prst="line">
            <a:avLst/>
          </a:prstGeom>
        </p:spPr>
        <p:style>
          <a:lnRef idx="3">
            <a:schemeClr val="dk1"/>
          </a:lnRef>
          <a:fillRef idx="0">
            <a:schemeClr val="dk1"/>
          </a:fillRef>
          <a:effectRef idx="2">
            <a:schemeClr val="dk1"/>
          </a:effectRef>
          <a:fontRef idx="minor">
            <a:schemeClr val="tx1"/>
          </a:fontRef>
        </p:style>
      </p:cxnSp>
      <p:cxnSp>
        <p:nvCxnSpPr>
          <p:cNvPr id="6" name="Rechte verbindingslijn 5"/>
          <p:cNvCxnSpPr/>
          <p:nvPr/>
        </p:nvCxnSpPr>
        <p:spPr>
          <a:xfrm>
            <a:off x="755576" y="4293096"/>
            <a:ext cx="2736304" cy="0"/>
          </a:xfrm>
          <a:prstGeom prst="line">
            <a:avLst/>
          </a:prstGeom>
        </p:spPr>
        <p:style>
          <a:lnRef idx="3">
            <a:schemeClr val="dk1"/>
          </a:lnRef>
          <a:fillRef idx="0">
            <a:schemeClr val="dk1"/>
          </a:fillRef>
          <a:effectRef idx="2">
            <a:schemeClr val="dk1"/>
          </a:effectRef>
          <a:fontRef idx="minor">
            <a:schemeClr val="tx1"/>
          </a:fontRef>
        </p:style>
      </p:cxnSp>
      <p:cxnSp>
        <p:nvCxnSpPr>
          <p:cNvPr id="7" name="Rechte verbindingslijn 6"/>
          <p:cNvCxnSpPr/>
          <p:nvPr/>
        </p:nvCxnSpPr>
        <p:spPr>
          <a:xfrm>
            <a:off x="4541168" y="4293096"/>
            <a:ext cx="2736304" cy="0"/>
          </a:xfrm>
          <a:prstGeom prst="line">
            <a:avLst/>
          </a:prstGeom>
        </p:spPr>
        <p:style>
          <a:lnRef idx="3">
            <a:schemeClr val="dk1"/>
          </a:lnRef>
          <a:fillRef idx="0">
            <a:schemeClr val="dk1"/>
          </a:fillRef>
          <a:effectRef idx="2">
            <a:schemeClr val="dk1"/>
          </a:effectRef>
          <a:fontRef idx="minor">
            <a:schemeClr val="tx1"/>
          </a:fontRef>
        </p:style>
      </p:cxnSp>
      <p:cxnSp>
        <p:nvCxnSpPr>
          <p:cNvPr id="8" name="Rechte verbindingslijn 7"/>
          <p:cNvCxnSpPr/>
          <p:nvPr/>
        </p:nvCxnSpPr>
        <p:spPr>
          <a:xfrm>
            <a:off x="4541168" y="1772816"/>
            <a:ext cx="0" cy="2520280"/>
          </a:xfrm>
          <a:prstGeom prst="line">
            <a:avLst/>
          </a:prstGeom>
        </p:spPr>
        <p:style>
          <a:lnRef idx="3">
            <a:schemeClr val="dk1"/>
          </a:lnRef>
          <a:fillRef idx="0">
            <a:schemeClr val="dk1"/>
          </a:fillRef>
          <a:effectRef idx="2">
            <a:schemeClr val="dk1"/>
          </a:effectRef>
          <a:fontRef idx="minor">
            <a:schemeClr val="tx1"/>
          </a:fontRef>
        </p:style>
      </p:cxnSp>
      <p:cxnSp>
        <p:nvCxnSpPr>
          <p:cNvPr id="10" name="Rechte verbindingslijn 9"/>
          <p:cNvCxnSpPr/>
          <p:nvPr/>
        </p:nvCxnSpPr>
        <p:spPr>
          <a:xfrm>
            <a:off x="755576" y="2060848"/>
            <a:ext cx="2448272" cy="2232248"/>
          </a:xfrm>
          <a:prstGeom prst="line">
            <a:avLst/>
          </a:prstGeom>
        </p:spPr>
        <p:style>
          <a:lnRef idx="3">
            <a:schemeClr val="accent3"/>
          </a:lnRef>
          <a:fillRef idx="0">
            <a:schemeClr val="accent3"/>
          </a:fillRef>
          <a:effectRef idx="2">
            <a:schemeClr val="accent3"/>
          </a:effectRef>
          <a:fontRef idx="minor">
            <a:schemeClr val="tx1"/>
          </a:fontRef>
        </p:style>
      </p:cxnSp>
      <p:cxnSp>
        <p:nvCxnSpPr>
          <p:cNvPr id="11" name="Rechte verbindingslijn 10"/>
          <p:cNvCxnSpPr/>
          <p:nvPr/>
        </p:nvCxnSpPr>
        <p:spPr>
          <a:xfrm>
            <a:off x="4541168" y="2060848"/>
            <a:ext cx="2448272" cy="2232248"/>
          </a:xfrm>
          <a:prstGeom prst="line">
            <a:avLst/>
          </a:prstGeom>
        </p:spPr>
        <p:style>
          <a:lnRef idx="3">
            <a:schemeClr val="accent3"/>
          </a:lnRef>
          <a:fillRef idx="0">
            <a:schemeClr val="accent3"/>
          </a:fillRef>
          <a:effectRef idx="2">
            <a:schemeClr val="accent3"/>
          </a:effectRef>
          <a:fontRef idx="minor">
            <a:schemeClr val="tx1"/>
          </a:fontRef>
        </p:style>
      </p:cxnSp>
      <p:cxnSp>
        <p:nvCxnSpPr>
          <p:cNvPr id="13" name="Rechte verbindingslijn 12"/>
          <p:cNvCxnSpPr/>
          <p:nvPr/>
        </p:nvCxnSpPr>
        <p:spPr>
          <a:xfrm flipV="1">
            <a:off x="755576" y="1916832"/>
            <a:ext cx="2088232" cy="180020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Rechte verbindingslijn 13"/>
          <p:cNvCxnSpPr/>
          <p:nvPr/>
        </p:nvCxnSpPr>
        <p:spPr>
          <a:xfrm flipV="1">
            <a:off x="4537770" y="1924844"/>
            <a:ext cx="2088232" cy="1800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15" name="Rechte verbindingslijn 14"/>
          <p:cNvCxnSpPr/>
          <p:nvPr/>
        </p:nvCxnSpPr>
        <p:spPr>
          <a:xfrm flipV="1">
            <a:off x="4537770" y="1556792"/>
            <a:ext cx="2088232" cy="1800200"/>
          </a:xfrm>
          <a:prstGeom prst="line">
            <a:avLst/>
          </a:prstGeom>
        </p:spPr>
        <p:style>
          <a:lnRef idx="3">
            <a:schemeClr val="accent5"/>
          </a:lnRef>
          <a:fillRef idx="0">
            <a:schemeClr val="accent5"/>
          </a:fillRef>
          <a:effectRef idx="2">
            <a:schemeClr val="accent5"/>
          </a:effectRef>
          <a:fontRef idx="minor">
            <a:schemeClr val="tx1"/>
          </a:fontRef>
        </p:style>
      </p:cxnSp>
      <p:cxnSp>
        <p:nvCxnSpPr>
          <p:cNvPr id="17" name="Rechte verbindingslijn 16"/>
          <p:cNvCxnSpPr/>
          <p:nvPr/>
        </p:nvCxnSpPr>
        <p:spPr>
          <a:xfrm flipH="1">
            <a:off x="755576" y="2924944"/>
            <a:ext cx="936104" cy="0"/>
          </a:xfrm>
          <a:prstGeom prst="line">
            <a:avLst/>
          </a:prstGeom>
        </p:spPr>
        <p:style>
          <a:lnRef idx="3">
            <a:schemeClr val="dk1"/>
          </a:lnRef>
          <a:fillRef idx="0">
            <a:schemeClr val="dk1"/>
          </a:fillRef>
          <a:effectRef idx="2">
            <a:schemeClr val="dk1"/>
          </a:effectRef>
          <a:fontRef idx="minor">
            <a:schemeClr val="tx1"/>
          </a:fontRef>
        </p:style>
      </p:cxnSp>
      <p:cxnSp>
        <p:nvCxnSpPr>
          <p:cNvPr id="19" name="Rechte verbindingslijn 18"/>
          <p:cNvCxnSpPr/>
          <p:nvPr/>
        </p:nvCxnSpPr>
        <p:spPr>
          <a:xfrm flipH="1" flipV="1">
            <a:off x="4537770" y="2924944"/>
            <a:ext cx="958155" cy="8756"/>
          </a:xfrm>
          <a:prstGeom prst="line">
            <a:avLst/>
          </a:prstGeom>
        </p:spPr>
        <p:style>
          <a:lnRef idx="3">
            <a:schemeClr val="dk1"/>
          </a:lnRef>
          <a:fillRef idx="0">
            <a:schemeClr val="dk1"/>
          </a:fillRef>
          <a:effectRef idx="2">
            <a:schemeClr val="dk1"/>
          </a:effectRef>
          <a:fontRef idx="minor">
            <a:schemeClr val="tx1"/>
          </a:fontRef>
        </p:style>
      </p:cxnSp>
      <p:cxnSp>
        <p:nvCxnSpPr>
          <p:cNvPr id="21" name="Rechte verbindingslijn 20"/>
          <p:cNvCxnSpPr/>
          <p:nvPr/>
        </p:nvCxnSpPr>
        <p:spPr>
          <a:xfrm flipH="1">
            <a:off x="4537770" y="2708920"/>
            <a:ext cx="754310" cy="0"/>
          </a:xfrm>
          <a:prstGeom prst="line">
            <a:avLst/>
          </a:prstGeom>
        </p:spPr>
        <p:style>
          <a:lnRef idx="3">
            <a:schemeClr val="dk1"/>
          </a:lnRef>
          <a:fillRef idx="0">
            <a:schemeClr val="dk1"/>
          </a:fillRef>
          <a:effectRef idx="2">
            <a:schemeClr val="dk1"/>
          </a:effectRef>
          <a:fontRef idx="minor">
            <a:schemeClr val="tx1"/>
          </a:fontRef>
        </p:style>
      </p:cxnSp>
      <p:cxnSp>
        <p:nvCxnSpPr>
          <p:cNvPr id="23" name="Rechte verbindingslijn 22"/>
          <p:cNvCxnSpPr/>
          <p:nvPr/>
        </p:nvCxnSpPr>
        <p:spPr>
          <a:xfrm>
            <a:off x="5292080" y="2708920"/>
            <a:ext cx="0" cy="158417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a:off x="5495925" y="2905125"/>
            <a:ext cx="19050" cy="140970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kstvak 29"/>
          <p:cNvSpPr txBox="1"/>
          <p:nvPr/>
        </p:nvSpPr>
        <p:spPr>
          <a:xfrm>
            <a:off x="323528" y="2749034"/>
            <a:ext cx="576064" cy="307777"/>
          </a:xfrm>
          <a:prstGeom prst="rect">
            <a:avLst/>
          </a:prstGeom>
          <a:noFill/>
        </p:spPr>
        <p:txBody>
          <a:bodyPr wrap="square" rtlCol="0">
            <a:spAutoFit/>
          </a:bodyPr>
          <a:lstStyle/>
          <a:p>
            <a:r>
              <a:rPr lang="nl-NL" sz="1400" dirty="0" err="1" smtClean="0"/>
              <a:t>Pe</a:t>
            </a:r>
            <a:endParaRPr lang="nl-NL" sz="1400" dirty="0"/>
          </a:p>
        </p:txBody>
      </p:sp>
      <p:sp>
        <p:nvSpPr>
          <p:cNvPr id="32" name="Tekstvak 31"/>
          <p:cNvSpPr txBox="1"/>
          <p:nvPr/>
        </p:nvSpPr>
        <p:spPr>
          <a:xfrm>
            <a:off x="878496" y="1924844"/>
            <a:ext cx="360040" cy="307777"/>
          </a:xfrm>
          <a:prstGeom prst="rect">
            <a:avLst/>
          </a:prstGeom>
          <a:noFill/>
        </p:spPr>
        <p:txBody>
          <a:bodyPr wrap="square" rtlCol="0">
            <a:spAutoFit/>
          </a:bodyPr>
          <a:lstStyle/>
          <a:p>
            <a:r>
              <a:rPr lang="nl-NL" sz="1400" dirty="0" smtClean="0"/>
              <a:t>V</a:t>
            </a:r>
            <a:endParaRPr lang="nl-NL" sz="1400" dirty="0"/>
          </a:p>
        </p:txBody>
      </p:sp>
      <p:sp>
        <p:nvSpPr>
          <p:cNvPr id="33" name="Tekstvak 32"/>
          <p:cNvSpPr txBox="1"/>
          <p:nvPr/>
        </p:nvSpPr>
        <p:spPr>
          <a:xfrm>
            <a:off x="4734905" y="2015505"/>
            <a:ext cx="360040" cy="307777"/>
          </a:xfrm>
          <a:prstGeom prst="rect">
            <a:avLst/>
          </a:prstGeom>
          <a:noFill/>
        </p:spPr>
        <p:txBody>
          <a:bodyPr wrap="square" rtlCol="0">
            <a:spAutoFit/>
          </a:bodyPr>
          <a:lstStyle/>
          <a:p>
            <a:r>
              <a:rPr lang="nl-NL" sz="1400" dirty="0" smtClean="0"/>
              <a:t>V</a:t>
            </a:r>
            <a:endParaRPr lang="nl-NL" sz="1400" dirty="0"/>
          </a:p>
        </p:txBody>
      </p:sp>
      <p:sp>
        <p:nvSpPr>
          <p:cNvPr id="34" name="Tekstvak 33"/>
          <p:cNvSpPr txBox="1"/>
          <p:nvPr/>
        </p:nvSpPr>
        <p:spPr>
          <a:xfrm>
            <a:off x="2843808" y="1844824"/>
            <a:ext cx="432048" cy="307777"/>
          </a:xfrm>
          <a:prstGeom prst="rect">
            <a:avLst/>
          </a:prstGeom>
          <a:noFill/>
        </p:spPr>
        <p:txBody>
          <a:bodyPr wrap="square" rtlCol="0">
            <a:spAutoFit/>
          </a:bodyPr>
          <a:lstStyle/>
          <a:p>
            <a:r>
              <a:rPr lang="nl-NL" sz="1400" dirty="0" err="1" smtClean="0"/>
              <a:t>Ao</a:t>
            </a:r>
            <a:endParaRPr lang="nl-NL" sz="1400" dirty="0"/>
          </a:p>
        </p:txBody>
      </p:sp>
      <p:sp>
        <p:nvSpPr>
          <p:cNvPr id="35" name="Tekstvak 34"/>
          <p:cNvSpPr txBox="1"/>
          <p:nvPr/>
        </p:nvSpPr>
        <p:spPr>
          <a:xfrm>
            <a:off x="6626002" y="1851323"/>
            <a:ext cx="432048" cy="307777"/>
          </a:xfrm>
          <a:prstGeom prst="rect">
            <a:avLst/>
          </a:prstGeom>
          <a:noFill/>
        </p:spPr>
        <p:txBody>
          <a:bodyPr wrap="square" rtlCol="0">
            <a:spAutoFit/>
          </a:bodyPr>
          <a:lstStyle/>
          <a:p>
            <a:r>
              <a:rPr lang="nl-NL" sz="1400" dirty="0" err="1" smtClean="0"/>
              <a:t>Ao</a:t>
            </a:r>
            <a:endParaRPr lang="nl-NL" sz="1400" dirty="0"/>
          </a:p>
        </p:txBody>
      </p:sp>
      <p:sp>
        <p:nvSpPr>
          <p:cNvPr id="36" name="Tekstvak 35"/>
          <p:cNvSpPr txBox="1"/>
          <p:nvPr/>
        </p:nvSpPr>
        <p:spPr>
          <a:xfrm>
            <a:off x="6626002" y="1402903"/>
            <a:ext cx="432048" cy="307777"/>
          </a:xfrm>
          <a:prstGeom prst="rect">
            <a:avLst/>
          </a:prstGeom>
          <a:noFill/>
        </p:spPr>
        <p:txBody>
          <a:bodyPr wrap="square" rtlCol="0">
            <a:spAutoFit/>
          </a:bodyPr>
          <a:lstStyle/>
          <a:p>
            <a:r>
              <a:rPr lang="nl-NL" sz="1400" dirty="0" smtClean="0"/>
              <a:t>An</a:t>
            </a:r>
            <a:endParaRPr lang="nl-NL" sz="1400" dirty="0"/>
          </a:p>
        </p:txBody>
      </p:sp>
      <p:cxnSp>
        <p:nvCxnSpPr>
          <p:cNvPr id="39" name="Rechte verbindingslijn 38"/>
          <p:cNvCxnSpPr/>
          <p:nvPr/>
        </p:nvCxnSpPr>
        <p:spPr>
          <a:xfrm>
            <a:off x="1691680" y="2905125"/>
            <a:ext cx="0" cy="1387971"/>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kstvak 39"/>
          <p:cNvSpPr txBox="1"/>
          <p:nvPr/>
        </p:nvSpPr>
        <p:spPr>
          <a:xfrm>
            <a:off x="1464643" y="4344839"/>
            <a:ext cx="504056" cy="307777"/>
          </a:xfrm>
          <a:prstGeom prst="rect">
            <a:avLst/>
          </a:prstGeom>
          <a:noFill/>
        </p:spPr>
        <p:txBody>
          <a:bodyPr wrap="square" rtlCol="0">
            <a:spAutoFit/>
          </a:bodyPr>
          <a:lstStyle/>
          <a:p>
            <a:r>
              <a:rPr lang="nl-NL" sz="1400" dirty="0" err="1" smtClean="0"/>
              <a:t>Qe</a:t>
            </a:r>
            <a:endParaRPr lang="nl-NL" sz="1400" dirty="0"/>
          </a:p>
        </p:txBody>
      </p:sp>
      <p:sp>
        <p:nvSpPr>
          <p:cNvPr id="41" name="Tekstvak 40"/>
          <p:cNvSpPr txBox="1"/>
          <p:nvPr/>
        </p:nvSpPr>
        <p:spPr>
          <a:xfrm>
            <a:off x="5405264" y="4327327"/>
            <a:ext cx="504056" cy="307777"/>
          </a:xfrm>
          <a:prstGeom prst="rect">
            <a:avLst/>
          </a:prstGeom>
          <a:noFill/>
        </p:spPr>
        <p:txBody>
          <a:bodyPr wrap="square" rtlCol="0">
            <a:spAutoFit/>
          </a:bodyPr>
          <a:lstStyle/>
          <a:p>
            <a:r>
              <a:rPr lang="nl-NL" sz="1400" dirty="0" err="1" smtClean="0"/>
              <a:t>Qe</a:t>
            </a:r>
            <a:endParaRPr lang="nl-NL" sz="1400" dirty="0"/>
          </a:p>
        </p:txBody>
      </p:sp>
      <p:sp>
        <p:nvSpPr>
          <p:cNvPr id="42" name="Tekstvak 41"/>
          <p:cNvSpPr txBox="1"/>
          <p:nvPr/>
        </p:nvSpPr>
        <p:spPr>
          <a:xfrm>
            <a:off x="5049019" y="4316264"/>
            <a:ext cx="504056" cy="307777"/>
          </a:xfrm>
          <a:prstGeom prst="rect">
            <a:avLst/>
          </a:prstGeom>
          <a:noFill/>
        </p:spPr>
        <p:txBody>
          <a:bodyPr wrap="square" rtlCol="0">
            <a:spAutoFit/>
          </a:bodyPr>
          <a:lstStyle/>
          <a:p>
            <a:r>
              <a:rPr lang="nl-NL" sz="1400" dirty="0" smtClean="0"/>
              <a:t>Q1</a:t>
            </a:r>
            <a:endParaRPr lang="nl-NL" sz="1400" dirty="0"/>
          </a:p>
        </p:txBody>
      </p:sp>
      <p:sp>
        <p:nvSpPr>
          <p:cNvPr id="43" name="Tekstvak 42"/>
          <p:cNvSpPr txBox="1"/>
          <p:nvPr/>
        </p:nvSpPr>
        <p:spPr>
          <a:xfrm>
            <a:off x="611560" y="1340768"/>
            <a:ext cx="2592288" cy="307777"/>
          </a:xfrm>
          <a:prstGeom prst="rect">
            <a:avLst/>
          </a:prstGeom>
          <a:noFill/>
        </p:spPr>
        <p:txBody>
          <a:bodyPr wrap="square" rtlCol="0">
            <a:spAutoFit/>
          </a:bodyPr>
          <a:lstStyle/>
          <a:p>
            <a:r>
              <a:rPr lang="nl-NL" sz="1400" dirty="0" smtClean="0"/>
              <a:t>Marktsituatie zonder accijns</a:t>
            </a:r>
            <a:endParaRPr lang="nl-NL" sz="1400" dirty="0"/>
          </a:p>
        </p:txBody>
      </p:sp>
      <p:sp>
        <p:nvSpPr>
          <p:cNvPr id="44" name="Tekstvak 43"/>
          <p:cNvSpPr txBox="1"/>
          <p:nvPr/>
        </p:nvSpPr>
        <p:spPr>
          <a:xfrm>
            <a:off x="4469160" y="1075307"/>
            <a:ext cx="2592288" cy="307777"/>
          </a:xfrm>
          <a:prstGeom prst="rect">
            <a:avLst/>
          </a:prstGeom>
          <a:noFill/>
        </p:spPr>
        <p:txBody>
          <a:bodyPr wrap="square" rtlCol="0">
            <a:spAutoFit/>
          </a:bodyPr>
          <a:lstStyle/>
          <a:p>
            <a:r>
              <a:rPr lang="nl-NL" sz="1400" dirty="0" smtClean="0"/>
              <a:t>Marktsituatie met accijns</a:t>
            </a:r>
            <a:endParaRPr lang="nl-NL" sz="1400" dirty="0"/>
          </a:p>
        </p:txBody>
      </p:sp>
      <p:sp>
        <p:nvSpPr>
          <p:cNvPr id="46" name="Rechthoekige driehoek 45"/>
          <p:cNvSpPr/>
          <p:nvPr/>
        </p:nvSpPr>
        <p:spPr>
          <a:xfrm>
            <a:off x="755576" y="2060848"/>
            <a:ext cx="936104" cy="842074"/>
          </a:xfrm>
          <a:prstGeom prst="r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nl-NL"/>
          </a:p>
        </p:txBody>
      </p:sp>
      <p:sp>
        <p:nvSpPr>
          <p:cNvPr id="48" name="Vrije vorm 47"/>
          <p:cNvSpPr/>
          <p:nvPr/>
        </p:nvSpPr>
        <p:spPr>
          <a:xfrm>
            <a:off x="755577" y="2924945"/>
            <a:ext cx="936104" cy="792088"/>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49" name="Tekstvak 48"/>
          <p:cNvSpPr txBox="1"/>
          <p:nvPr/>
        </p:nvSpPr>
        <p:spPr>
          <a:xfrm>
            <a:off x="4067944" y="2564904"/>
            <a:ext cx="401216" cy="307777"/>
          </a:xfrm>
          <a:prstGeom prst="rect">
            <a:avLst/>
          </a:prstGeom>
          <a:noFill/>
        </p:spPr>
        <p:txBody>
          <a:bodyPr wrap="square" rtlCol="0">
            <a:spAutoFit/>
          </a:bodyPr>
          <a:lstStyle/>
          <a:p>
            <a:r>
              <a:rPr lang="nl-NL" sz="1400" dirty="0" smtClean="0"/>
              <a:t>P1</a:t>
            </a:r>
            <a:endParaRPr lang="nl-NL" sz="1400" dirty="0"/>
          </a:p>
        </p:txBody>
      </p:sp>
      <p:sp>
        <p:nvSpPr>
          <p:cNvPr id="50" name="Tekstvak 49"/>
          <p:cNvSpPr txBox="1"/>
          <p:nvPr/>
        </p:nvSpPr>
        <p:spPr>
          <a:xfrm>
            <a:off x="4067944" y="2749034"/>
            <a:ext cx="473224" cy="307777"/>
          </a:xfrm>
          <a:prstGeom prst="rect">
            <a:avLst/>
          </a:prstGeom>
          <a:noFill/>
        </p:spPr>
        <p:txBody>
          <a:bodyPr wrap="square" rtlCol="0">
            <a:spAutoFit/>
          </a:bodyPr>
          <a:lstStyle/>
          <a:p>
            <a:r>
              <a:rPr lang="nl-NL" sz="1400" dirty="0" err="1" smtClean="0"/>
              <a:t>Pe</a:t>
            </a:r>
            <a:endParaRPr lang="nl-NL" sz="1400" dirty="0"/>
          </a:p>
        </p:txBody>
      </p:sp>
      <p:sp>
        <p:nvSpPr>
          <p:cNvPr id="51" name="PIJL-OMHOOG 50"/>
          <p:cNvSpPr/>
          <p:nvPr/>
        </p:nvSpPr>
        <p:spPr>
          <a:xfrm>
            <a:off x="5657292" y="2352675"/>
            <a:ext cx="105334" cy="33337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Tekstvak 51"/>
          <p:cNvSpPr txBox="1"/>
          <p:nvPr/>
        </p:nvSpPr>
        <p:spPr>
          <a:xfrm>
            <a:off x="5736704" y="2327996"/>
            <a:ext cx="966936" cy="307777"/>
          </a:xfrm>
          <a:prstGeom prst="rect">
            <a:avLst/>
          </a:prstGeom>
          <a:noFill/>
        </p:spPr>
        <p:txBody>
          <a:bodyPr wrap="square" rtlCol="0">
            <a:spAutoFit/>
          </a:bodyPr>
          <a:lstStyle/>
          <a:p>
            <a:r>
              <a:rPr lang="nl-NL" sz="1400" dirty="0" smtClean="0"/>
              <a:t>Accijns</a:t>
            </a:r>
            <a:endParaRPr lang="nl-NL" sz="1400" dirty="0"/>
          </a:p>
        </p:txBody>
      </p:sp>
      <p:sp>
        <p:nvSpPr>
          <p:cNvPr id="53" name="PIJL-OMHOOG 52"/>
          <p:cNvSpPr/>
          <p:nvPr/>
        </p:nvSpPr>
        <p:spPr>
          <a:xfrm>
            <a:off x="4734905" y="2749034"/>
            <a:ext cx="45719" cy="1560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4" name="PIJL-LINKS 53"/>
          <p:cNvSpPr/>
          <p:nvPr/>
        </p:nvSpPr>
        <p:spPr>
          <a:xfrm>
            <a:off x="5301047" y="3599110"/>
            <a:ext cx="213928"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5" name="Rechthoekige driehoek 54"/>
          <p:cNvSpPr/>
          <p:nvPr/>
        </p:nvSpPr>
        <p:spPr>
          <a:xfrm>
            <a:off x="4541168" y="2060848"/>
            <a:ext cx="750912" cy="648072"/>
          </a:xfrm>
          <a:prstGeom prst="r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nl-NL"/>
          </a:p>
        </p:txBody>
      </p:sp>
      <p:sp>
        <p:nvSpPr>
          <p:cNvPr id="56" name="Rechthoek 55"/>
          <p:cNvSpPr/>
          <p:nvPr/>
        </p:nvSpPr>
        <p:spPr>
          <a:xfrm>
            <a:off x="4559647" y="2721698"/>
            <a:ext cx="732433" cy="37392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nl-NL"/>
          </a:p>
        </p:txBody>
      </p:sp>
      <p:sp>
        <p:nvSpPr>
          <p:cNvPr id="57" name="Vrije vorm 56"/>
          <p:cNvSpPr/>
          <p:nvPr/>
        </p:nvSpPr>
        <p:spPr>
          <a:xfrm>
            <a:off x="4541168" y="3113092"/>
            <a:ext cx="750912" cy="703381"/>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58" name="Rechthoek 57"/>
          <p:cNvSpPr/>
          <p:nvPr/>
        </p:nvSpPr>
        <p:spPr>
          <a:xfrm>
            <a:off x="7164288" y="2816932"/>
            <a:ext cx="432048" cy="21602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nl-NL"/>
          </a:p>
        </p:txBody>
      </p:sp>
      <p:sp>
        <p:nvSpPr>
          <p:cNvPr id="59" name="Rechthoek 58"/>
          <p:cNvSpPr/>
          <p:nvPr/>
        </p:nvSpPr>
        <p:spPr>
          <a:xfrm>
            <a:off x="7164288" y="3176972"/>
            <a:ext cx="432048" cy="18002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nl-NL"/>
          </a:p>
        </p:txBody>
      </p:sp>
      <p:sp>
        <p:nvSpPr>
          <p:cNvPr id="60" name="Rechthoek 59"/>
          <p:cNvSpPr/>
          <p:nvPr/>
        </p:nvSpPr>
        <p:spPr>
          <a:xfrm>
            <a:off x="7164288" y="3501008"/>
            <a:ext cx="432048" cy="21602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nl-NL"/>
          </a:p>
        </p:txBody>
      </p:sp>
      <p:sp>
        <p:nvSpPr>
          <p:cNvPr id="61" name="Tekstvak 60"/>
          <p:cNvSpPr txBox="1"/>
          <p:nvPr/>
        </p:nvSpPr>
        <p:spPr>
          <a:xfrm>
            <a:off x="7668344" y="2746908"/>
            <a:ext cx="1368152" cy="307777"/>
          </a:xfrm>
          <a:prstGeom prst="rect">
            <a:avLst/>
          </a:prstGeom>
          <a:noFill/>
        </p:spPr>
        <p:txBody>
          <a:bodyPr wrap="square" rtlCol="0">
            <a:spAutoFit/>
          </a:bodyPr>
          <a:lstStyle/>
          <a:p>
            <a:r>
              <a:rPr lang="nl-NL" sz="1400" dirty="0" err="1" smtClean="0"/>
              <a:t>Cons</a:t>
            </a:r>
            <a:r>
              <a:rPr lang="nl-NL" sz="1400" dirty="0" smtClean="0"/>
              <a:t>. surplus</a:t>
            </a:r>
            <a:endParaRPr lang="nl-NL" sz="1400" dirty="0"/>
          </a:p>
        </p:txBody>
      </p:sp>
      <p:sp>
        <p:nvSpPr>
          <p:cNvPr id="62" name="Tekstvak 61"/>
          <p:cNvSpPr txBox="1"/>
          <p:nvPr/>
        </p:nvSpPr>
        <p:spPr>
          <a:xfrm>
            <a:off x="7668344" y="3468080"/>
            <a:ext cx="1368152" cy="307777"/>
          </a:xfrm>
          <a:prstGeom prst="rect">
            <a:avLst/>
          </a:prstGeom>
          <a:noFill/>
        </p:spPr>
        <p:txBody>
          <a:bodyPr wrap="square" rtlCol="0">
            <a:spAutoFit/>
          </a:bodyPr>
          <a:lstStyle/>
          <a:p>
            <a:r>
              <a:rPr lang="nl-NL" sz="1400" dirty="0" err="1" smtClean="0"/>
              <a:t>Prod</a:t>
            </a:r>
            <a:r>
              <a:rPr lang="nl-NL" sz="1400" dirty="0" smtClean="0"/>
              <a:t>. surplus</a:t>
            </a:r>
            <a:endParaRPr lang="nl-NL" sz="1400" dirty="0"/>
          </a:p>
        </p:txBody>
      </p:sp>
      <p:sp>
        <p:nvSpPr>
          <p:cNvPr id="63" name="Tekstvak 62"/>
          <p:cNvSpPr txBox="1"/>
          <p:nvPr/>
        </p:nvSpPr>
        <p:spPr>
          <a:xfrm>
            <a:off x="7740352" y="3113093"/>
            <a:ext cx="1008112" cy="307777"/>
          </a:xfrm>
          <a:prstGeom prst="rect">
            <a:avLst/>
          </a:prstGeom>
          <a:noFill/>
        </p:spPr>
        <p:txBody>
          <a:bodyPr wrap="square" rtlCol="0">
            <a:spAutoFit/>
          </a:bodyPr>
          <a:lstStyle/>
          <a:p>
            <a:r>
              <a:rPr lang="nl-NL" sz="1400" dirty="0" smtClean="0"/>
              <a:t>Accijns</a:t>
            </a:r>
            <a:endParaRPr lang="nl-NL" sz="1400" dirty="0"/>
          </a:p>
        </p:txBody>
      </p:sp>
      <p:sp>
        <p:nvSpPr>
          <p:cNvPr id="64" name="Tekstvak 63"/>
          <p:cNvSpPr txBox="1"/>
          <p:nvPr/>
        </p:nvSpPr>
        <p:spPr>
          <a:xfrm>
            <a:off x="7740352" y="3821619"/>
            <a:ext cx="1224136" cy="523220"/>
          </a:xfrm>
          <a:prstGeom prst="rect">
            <a:avLst/>
          </a:prstGeom>
          <a:noFill/>
        </p:spPr>
        <p:txBody>
          <a:bodyPr wrap="square" rtlCol="0">
            <a:spAutoFit/>
          </a:bodyPr>
          <a:lstStyle/>
          <a:p>
            <a:r>
              <a:rPr lang="nl-NL" sz="1400" dirty="0" err="1" smtClean="0"/>
              <a:t>Welvaarts-verlies</a:t>
            </a:r>
            <a:endParaRPr lang="nl-NL" sz="1400" dirty="0"/>
          </a:p>
        </p:txBody>
      </p:sp>
      <p:sp>
        <p:nvSpPr>
          <p:cNvPr id="65" name="Gelijkbenige driehoek 64"/>
          <p:cNvSpPr/>
          <p:nvPr/>
        </p:nvSpPr>
        <p:spPr>
          <a:xfrm rot="5400000">
            <a:off x="5220083" y="2787310"/>
            <a:ext cx="389280" cy="227353"/>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453560370"/>
      </p:ext>
    </p:extLst>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0"/>
                                        <p:tgtEl>
                                          <p:spTgt spid="32"/>
                                        </p:tgtEl>
                                      </p:cBhvr>
                                    </p:animEffect>
                                    <p:anim calcmode="lin" valueType="num">
                                      <p:cBhvr>
                                        <p:cTn id="15" dur="1000" fill="hold"/>
                                        <p:tgtEl>
                                          <p:spTgt spid="32"/>
                                        </p:tgtEl>
                                        <p:attrNameLst>
                                          <p:attrName>ppt_x</p:attrName>
                                        </p:attrNameLst>
                                      </p:cBhvr>
                                      <p:tavLst>
                                        <p:tav tm="0">
                                          <p:val>
                                            <p:strVal val="#ppt_x"/>
                                          </p:val>
                                        </p:tav>
                                        <p:tav tm="100000">
                                          <p:val>
                                            <p:strVal val="#ppt_x"/>
                                          </p:val>
                                        </p:tav>
                                      </p:tavLst>
                                    </p:anim>
                                    <p:anim calcmode="lin" valueType="num">
                                      <p:cBhvr>
                                        <p:cTn id="1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1000"/>
                                        <p:tgtEl>
                                          <p:spTgt spid="39"/>
                                        </p:tgtEl>
                                      </p:cBhvr>
                                    </p:animEffect>
                                    <p:anim calcmode="lin" valueType="num">
                                      <p:cBhvr>
                                        <p:cTn id="43" dur="1000" fill="hold"/>
                                        <p:tgtEl>
                                          <p:spTgt spid="39"/>
                                        </p:tgtEl>
                                        <p:attrNameLst>
                                          <p:attrName>ppt_x</p:attrName>
                                        </p:attrNameLst>
                                      </p:cBhvr>
                                      <p:tavLst>
                                        <p:tav tm="0">
                                          <p:val>
                                            <p:strVal val="#ppt_x"/>
                                          </p:val>
                                        </p:tav>
                                        <p:tav tm="100000">
                                          <p:val>
                                            <p:strVal val="#ppt_x"/>
                                          </p:val>
                                        </p:tav>
                                      </p:tavLst>
                                    </p:anim>
                                    <p:anim calcmode="lin" valueType="num">
                                      <p:cBhvr>
                                        <p:cTn id="44"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anim calcmode="lin" valueType="num">
                                      <p:cBhvr>
                                        <p:cTn id="50" dur="1000" fill="hold"/>
                                        <p:tgtEl>
                                          <p:spTgt spid="30"/>
                                        </p:tgtEl>
                                        <p:attrNameLst>
                                          <p:attrName>ppt_x</p:attrName>
                                        </p:attrNameLst>
                                      </p:cBhvr>
                                      <p:tavLst>
                                        <p:tav tm="0">
                                          <p:val>
                                            <p:strVal val="#ppt_x"/>
                                          </p:val>
                                        </p:tav>
                                        <p:tav tm="100000">
                                          <p:val>
                                            <p:strVal val="#ppt_x"/>
                                          </p:val>
                                        </p:tav>
                                      </p:tavLst>
                                    </p:anim>
                                    <p:anim calcmode="lin" valueType="num">
                                      <p:cBhvr>
                                        <p:cTn id="5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fade">
                                      <p:cBhvr>
                                        <p:cTn id="56" dur="1000"/>
                                        <p:tgtEl>
                                          <p:spTgt spid="40"/>
                                        </p:tgtEl>
                                      </p:cBhvr>
                                    </p:animEffect>
                                    <p:anim calcmode="lin" valueType="num">
                                      <p:cBhvr>
                                        <p:cTn id="57" dur="1000" fill="hold"/>
                                        <p:tgtEl>
                                          <p:spTgt spid="40"/>
                                        </p:tgtEl>
                                        <p:attrNameLst>
                                          <p:attrName>ppt_x</p:attrName>
                                        </p:attrNameLst>
                                      </p:cBhvr>
                                      <p:tavLst>
                                        <p:tav tm="0">
                                          <p:val>
                                            <p:strVal val="#ppt_x"/>
                                          </p:val>
                                        </p:tav>
                                        <p:tav tm="100000">
                                          <p:val>
                                            <p:strVal val="#ppt_x"/>
                                          </p:val>
                                        </p:tav>
                                      </p:tavLst>
                                    </p:anim>
                                    <p:anim calcmode="lin" valueType="num">
                                      <p:cBhvr>
                                        <p:cTn id="5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fade">
                                      <p:cBhvr>
                                        <p:cTn id="63" dur="1000"/>
                                        <p:tgtEl>
                                          <p:spTgt spid="48"/>
                                        </p:tgtEl>
                                      </p:cBhvr>
                                    </p:animEffect>
                                    <p:anim calcmode="lin" valueType="num">
                                      <p:cBhvr>
                                        <p:cTn id="64" dur="1000" fill="hold"/>
                                        <p:tgtEl>
                                          <p:spTgt spid="48"/>
                                        </p:tgtEl>
                                        <p:attrNameLst>
                                          <p:attrName>ppt_x</p:attrName>
                                        </p:attrNameLst>
                                      </p:cBhvr>
                                      <p:tavLst>
                                        <p:tav tm="0">
                                          <p:val>
                                            <p:strVal val="#ppt_x"/>
                                          </p:val>
                                        </p:tav>
                                        <p:tav tm="100000">
                                          <p:val>
                                            <p:strVal val="#ppt_x"/>
                                          </p:val>
                                        </p:tav>
                                      </p:tavLst>
                                    </p:anim>
                                    <p:anim calcmode="lin" valueType="num">
                                      <p:cBhvr>
                                        <p:cTn id="65"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6"/>
                                        </p:tgtEl>
                                        <p:attrNameLst>
                                          <p:attrName>style.visibility</p:attrName>
                                        </p:attrNameLst>
                                      </p:cBhvr>
                                      <p:to>
                                        <p:strVal val="visible"/>
                                      </p:to>
                                    </p:set>
                                    <p:animEffect transition="in" filter="fade">
                                      <p:cBhvr>
                                        <p:cTn id="70" dur="1000"/>
                                        <p:tgtEl>
                                          <p:spTgt spid="46"/>
                                        </p:tgtEl>
                                      </p:cBhvr>
                                    </p:animEffect>
                                    <p:anim calcmode="lin" valueType="num">
                                      <p:cBhvr>
                                        <p:cTn id="71" dur="1000" fill="hold"/>
                                        <p:tgtEl>
                                          <p:spTgt spid="46"/>
                                        </p:tgtEl>
                                        <p:attrNameLst>
                                          <p:attrName>ppt_x</p:attrName>
                                        </p:attrNameLst>
                                      </p:cBhvr>
                                      <p:tavLst>
                                        <p:tav tm="0">
                                          <p:val>
                                            <p:strVal val="#ppt_x"/>
                                          </p:val>
                                        </p:tav>
                                        <p:tav tm="100000">
                                          <p:val>
                                            <p:strVal val="#ppt_x"/>
                                          </p:val>
                                        </p:tav>
                                      </p:tavLst>
                                    </p:anim>
                                    <p:anim calcmode="lin" valueType="num">
                                      <p:cBhvr>
                                        <p:cTn id="72"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fade">
                                      <p:cBhvr>
                                        <p:cTn id="77" dur="1000"/>
                                        <p:tgtEl>
                                          <p:spTgt spid="11"/>
                                        </p:tgtEl>
                                      </p:cBhvr>
                                    </p:animEffect>
                                    <p:anim calcmode="lin" valueType="num">
                                      <p:cBhvr>
                                        <p:cTn id="78" dur="1000" fill="hold"/>
                                        <p:tgtEl>
                                          <p:spTgt spid="11"/>
                                        </p:tgtEl>
                                        <p:attrNameLst>
                                          <p:attrName>ppt_x</p:attrName>
                                        </p:attrNameLst>
                                      </p:cBhvr>
                                      <p:tavLst>
                                        <p:tav tm="0">
                                          <p:val>
                                            <p:strVal val="#ppt_x"/>
                                          </p:val>
                                        </p:tav>
                                        <p:tav tm="100000">
                                          <p:val>
                                            <p:strVal val="#ppt_x"/>
                                          </p:val>
                                        </p:tav>
                                      </p:tavLst>
                                    </p:anim>
                                    <p:anim calcmode="lin" valueType="num">
                                      <p:cBhvr>
                                        <p:cTn id="7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14"/>
                                        </p:tgtEl>
                                        <p:attrNameLst>
                                          <p:attrName>style.visibility</p:attrName>
                                        </p:attrNameLst>
                                      </p:cBhvr>
                                      <p:to>
                                        <p:strVal val="visible"/>
                                      </p:to>
                                    </p:set>
                                    <p:animEffect transition="in" filter="fade">
                                      <p:cBhvr>
                                        <p:cTn id="91" dur="1000"/>
                                        <p:tgtEl>
                                          <p:spTgt spid="14"/>
                                        </p:tgtEl>
                                      </p:cBhvr>
                                    </p:animEffect>
                                    <p:anim calcmode="lin" valueType="num">
                                      <p:cBhvr>
                                        <p:cTn id="92" dur="1000" fill="hold"/>
                                        <p:tgtEl>
                                          <p:spTgt spid="14"/>
                                        </p:tgtEl>
                                        <p:attrNameLst>
                                          <p:attrName>ppt_x</p:attrName>
                                        </p:attrNameLst>
                                      </p:cBhvr>
                                      <p:tavLst>
                                        <p:tav tm="0">
                                          <p:val>
                                            <p:strVal val="#ppt_x"/>
                                          </p:val>
                                        </p:tav>
                                        <p:tav tm="100000">
                                          <p:val>
                                            <p:strVal val="#ppt_x"/>
                                          </p:val>
                                        </p:tav>
                                      </p:tavLst>
                                    </p:anim>
                                    <p:anim calcmode="lin" valueType="num">
                                      <p:cBhvr>
                                        <p:cTn id="9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1000"/>
                                        <p:tgtEl>
                                          <p:spTgt spid="35"/>
                                        </p:tgtEl>
                                      </p:cBhvr>
                                    </p:animEffect>
                                    <p:anim calcmode="lin" valueType="num">
                                      <p:cBhvr>
                                        <p:cTn id="99" dur="1000" fill="hold"/>
                                        <p:tgtEl>
                                          <p:spTgt spid="35"/>
                                        </p:tgtEl>
                                        <p:attrNameLst>
                                          <p:attrName>ppt_x</p:attrName>
                                        </p:attrNameLst>
                                      </p:cBhvr>
                                      <p:tavLst>
                                        <p:tav tm="0">
                                          <p:val>
                                            <p:strVal val="#ppt_x"/>
                                          </p:val>
                                        </p:tav>
                                        <p:tav tm="100000">
                                          <p:val>
                                            <p:strVal val="#ppt_x"/>
                                          </p:val>
                                        </p:tav>
                                      </p:tavLst>
                                    </p:anim>
                                    <p:anim calcmode="lin" valueType="num">
                                      <p:cBhvr>
                                        <p:cTn id="10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19"/>
                                        </p:tgtEl>
                                        <p:attrNameLst>
                                          <p:attrName>style.visibility</p:attrName>
                                        </p:attrNameLst>
                                      </p:cBhvr>
                                      <p:to>
                                        <p:strVal val="visible"/>
                                      </p:to>
                                    </p:set>
                                    <p:animEffect transition="in" filter="fade">
                                      <p:cBhvr>
                                        <p:cTn id="105" dur="1000"/>
                                        <p:tgtEl>
                                          <p:spTgt spid="19"/>
                                        </p:tgtEl>
                                      </p:cBhvr>
                                    </p:animEffect>
                                    <p:anim calcmode="lin" valueType="num">
                                      <p:cBhvr>
                                        <p:cTn id="106" dur="1000" fill="hold"/>
                                        <p:tgtEl>
                                          <p:spTgt spid="19"/>
                                        </p:tgtEl>
                                        <p:attrNameLst>
                                          <p:attrName>ppt_x</p:attrName>
                                        </p:attrNameLst>
                                      </p:cBhvr>
                                      <p:tavLst>
                                        <p:tav tm="0">
                                          <p:val>
                                            <p:strVal val="#ppt_x"/>
                                          </p:val>
                                        </p:tav>
                                        <p:tav tm="100000">
                                          <p:val>
                                            <p:strVal val="#ppt_x"/>
                                          </p:val>
                                        </p:tav>
                                      </p:tavLst>
                                    </p:anim>
                                    <p:anim calcmode="lin" valueType="num">
                                      <p:cBhvr>
                                        <p:cTn id="10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50"/>
                                        </p:tgtEl>
                                        <p:attrNameLst>
                                          <p:attrName>style.visibility</p:attrName>
                                        </p:attrNameLst>
                                      </p:cBhvr>
                                      <p:to>
                                        <p:strVal val="visible"/>
                                      </p:to>
                                    </p:set>
                                    <p:animEffect transition="in" filter="fade">
                                      <p:cBhvr>
                                        <p:cTn id="112" dur="1000"/>
                                        <p:tgtEl>
                                          <p:spTgt spid="50"/>
                                        </p:tgtEl>
                                      </p:cBhvr>
                                    </p:animEffect>
                                    <p:anim calcmode="lin" valueType="num">
                                      <p:cBhvr>
                                        <p:cTn id="113" dur="1000" fill="hold"/>
                                        <p:tgtEl>
                                          <p:spTgt spid="50"/>
                                        </p:tgtEl>
                                        <p:attrNameLst>
                                          <p:attrName>ppt_x</p:attrName>
                                        </p:attrNameLst>
                                      </p:cBhvr>
                                      <p:tavLst>
                                        <p:tav tm="0">
                                          <p:val>
                                            <p:strVal val="#ppt_x"/>
                                          </p:val>
                                        </p:tav>
                                        <p:tav tm="100000">
                                          <p:val>
                                            <p:strVal val="#ppt_x"/>
                                          </p:val>
                                        </p:tav>
                                      </p:tavLst>
                                    </p:anim>
                                    <p:anim calcmode="lin" valueType="num">
                                      <p:cBhvr>
                                        <p:cTn id="114"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nodeType="clickEffect">
                                  <p:stCondLst>
                                    <p:cond delay="0"/>
                                  </p:stCondLst>
                                  <p:childTnLst>
                                    <p:set>
                                      <p:cBhvr>
                                        <p:cTn id="118" dur="1" fill="hold">
                                          <p:stCondLst>
                                            <p:cond delay="0"/>
                                          </p:stCondLst>
                                        </p:cTn>
                                        <p:tgtEl>
                                          <p:spTgt spid="29"/>
                                        </p:tgtEl>
                                        <p:attrNameLst>
                                          <p:attrName>style.visibility</p:attrName>
                                        </p:attrNameLst>
                                      </p:cBhvr>
                                      <p:to>
                                        <p:strVal val="visible"/>
                                      </p:to>
                                    </p:set>
                                    <p:animEffect transition="in" filter="fade">
                                      <p:cBhvr>
                                        <p:cTn id="119" dur="1000"/>
                                        <p:tgtEl>
                                          <p:spTgt spid="29"/>
                                        </p:tgtEl>
                                      </p:cBhvr>
                                    </p:animEffect>
                                    <p:anim calcmode="lin" valueType="num">
                                      <p:cBhvr>
                                        <p:cTn id="120" dur="1000" fill="hold"/>
                                        <p:tgtEl>
                                          <p:spTgt spid="29"/>
                                        </p:tgtEl>
                                        <p:attrNameLst>
                                          <p:attrName>ppt_x</p:attrName>
                                        </p:attrNameLst>
                                      </p:cBhvr>
                                      <p:tavLst>
                                        <p:tav tm="0">
                                          <p:val>
                                            <p:strVal val="#ppt_x"/>
                                          </p:val>
                                        </p:tav>
                                        <p:tav tm="100000">
                                          <p:val>
                                            <p:strVal val="#ppt_x"/>
                                          </p:val>
                                        </p:tav>
                                      </p:tavLst>
                                    </p:anim>
                                    <p:anim calcmode="lin" valueType="num">
                                      <p:cBhvr>
                                        <p:cTn id="12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1"/>
                                        </p:tgtEl>
                                        <p:attrNameLst>
                                          <p:attrName>style.visibility</p:attrName>
                                        </p:attrNameLst>
                                      </p:cBhvr>
                                      <p:to>
                                        <p:strVal val="visible"/>
                                      </p:to>
                                    </p:set>
                                    <p:animEffect transition="in" filter="fade">
                                      <p:cBhvr>
                                        <p:cTn id="126" dur="1000"/>
                                        <p:tgtEl>
                                          <p:spTgt spid="41"/>
                                        </p:tgtEl>
                                      </p:cBhvr>
                                    </p:animEffect>
                                    <p:anim calcmode="lin" valueType="num">
                                      <p:cBhvr>
                                        <p:cTn id="127" dur="1000" fill="hold"/>
                                        <p:tgtEl>
                                          <p:spTgt spid="41"/>
                                        </p:tgtEl>
                                        <p:attrNameLst>
                                          <p:attrName>ppt_x</p:attrName>
                                        </p:attrNameLst>
                                      </p:cBhvr>
                                      <p:tavLst>
                                        <p:tav tm="0">
                                          <p:val>
                                            <p:strVal val="#ppt_x"/>
                                          </p:val>
                                        </p:tav>
                                        <p:tav tm="100000">
                                          <p:val>
                                            <p:strVal val="#ppt_x"/>
                                          </p:val>
                                        </p:tav>
                                      </p:tavLst>
                                    </p:anim>
                                    <p:anim calcmode="lin" valueType="num">
                                      <p:cBhvr>
                                        <p:cTn id="128"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52"/>
                                        </p:tgtEl>
                                        <p:attrNameLst>
                                          <p:attrName>style.visibility</p:attrName>
                                        </p:attrNameLst>
                                      </p:cBhvr>
                                      <p:to>
                                        <p:strVal val="visible"/>
                                      </p:to>
                                    </p:set>
                                    <p:animEffect transition="in" filter="fade">
                                      <p:cBhvr>
                                        <p:cTn id="133" dur="1000"/>
                                        <p:tgtEl>
                                          <p:spTgt spid="52"/>
                                        </p:tgtEl>
                                      </p:cBhvr>
                                    </p:animEffect>
                                    <p:anim calcmode="lin" valueType="num">
                                      <p:cBhvr>
                                        <p:cTn id="134" dur="1000" fill="hold"/>
                                        <p:tgtEl>
                                          <p:spTgt spid="52"/>
                                        </p:tgtEl>
                                        <p:attrNameLst>
                                          <p:attrName>ppt_x</p:attrName>
                                        </p:attrNameLst>
                                      </p:cBhvr>
                                      <p:tavLst>
                                        <p:tav tm="0">
                                          <p:val>
                                            <p:strVal val="#ppt_x"/>
                                          </p:val>
                                        </p:tav>
                                        <p:tav tm="100000">
                                          <p:val>
                                            <p:strVal val="#ppt_x"/>
                                          </p:val>
                                        </p:tav>
                                      </p:tavLst>
                                    </p:anim>
                                    <p:anim calcmode="lin" valueType="num">
                                      <p:cBhvr>
                                        <p:cTn id="135"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1000"/>
                                        <p:tgtEl>
                                          <p:spTgt spid="51"/>
                                        </p:tgtEl>
                                      </p:cBhvr>
                                    </p:animEffect>
                                    <p:anim calcmode="lin" valueType="num">
                                      <p:cBhvr>
                                        <p:cTn id="141" dur="1000" fill="hold"/>
                                        <p:tgtEl>
                                          <p:spTgt spid="51"/>
                                        </p:tgtEl>
                                        <p:attrNameLst>
                                          <p:attrName>ppt_x</p:attrName>
                                        </p:attrNameLst>
                                      </p:cBhvr>
                                      <p:tavLst>
                                        <p:tav tm="0">
                                          <p:val>
                                            <p:strVal val="#ppt_x"/>
                                          </p:val>
                                        </p:tav>
                                        <p:tav tm="100000">
                                          <p:val>
                                            <p:strVal val="#ppt_x"/>
                                          </p:val>
                                        </p:tav>
                                      </p:tavLst>
                                    </p:anim>
                                    <p:anim calcmode="lin" valueType="num">
                                      <p:cBhvr>
                                        <p:cTn id="14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nodeType="clickEffect">
                                  <p:stCondLst>
                                    <p:cond delay="0"/>
                                  </p:stCondLst>
                                  <p:childTnLst>
                                    <p:set>
                                      <p:cBhvr>
                                        <p:cTn id="146" dur="1" fill="hold">
                                          <p:stCondLst>
                                            <p:cond delay="0"/>
                                          </p:stCondLst>
                                        </p:cTn>
                                        <p:tgtEl>
                                          <p:spTgt spid="15"/>
                                        </p:tgtEl>
                                        <p:attrNameLst>
                                          <p:attrName>style.visibility</p:attrName>
                                        </p:attrNameLst>
                                      </p:cBhvr>
                                      <p:to>
                                        <p:strVal val="visible"/>
                                      </p:to>
                                    </p:set>
                                    <p:animEffect transition="in" filter="fade">
                                      <p:cBhvr>
                                        <p:cTn id="147" dur="1000"/>
                                        <p:tgtEl>
                                          <p:spTgt spid="15"/>
                                        </p:tgtEl>
                                      </p:cBhvr>
                                    </p:animEffect>
                                    <p:anim calcmode="lin" valueType="num">
                                      <p:cBhvr>
                                        <p:cTn id="148" dur="1000" fill="hold"/>
                                        <p:tgtEl>
                                          <p:spTgt spid="15"/>
                                        </p:tgtEl>
                                        <p:attrNameLst>
                                          <p:attrName>ppt_x</p:attrName>
                                        </p:attrNameLst>
                                      </p:cBhvr>
                                      <p:tavLst>
                                        <p:tav tm="0">
                                          <p:val>
                                            <p:strVal val="#ppt_x"/>
                                          </p:val>
                                        </p:tav>
                                        <p:tav tm="100000">
                                          <p:val>
                                            <p:strVal val="#ppt_x"/>
                                          </p:val>
                                        </p:tav>
                                      </p:tavLst>
                                    </p:anim>
                                    <p:anim calcmode="lin" valueType="num">
                                      <p:cBhvr>
                                        <p:cTn id="14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36"/>
                                        </p:tgtEl>
                                        <p:attrNameLst>
                                          <p:attrName>style.visibility</p:attrName>
                                        </p:attrNameLst>
                                      </p:cBhvr>
                                      <p:to>
                                        <p:strVal val="visible"/>
                                      </p:to>
                                    </p:set>
                                    <p:animEffect transition="in" filter="fade">
                                      <p:cBhvr>
                                        <p:cTn id="154" dur="1000"/>
                                        <p:tgtEl>
                                          <p:spTgt spid="36"/>
                                        </p:tgtEl>
                                      </p:cBhvr>
                                    </p:animEffect>
                                    <p:anim calcmode="lin" valueType="num">
                                      <p:cBhvr>
                                        <p:cTn id="155" dur="1000" fill="hold"/>
                                        <p:tgtEl>
                                          <p:spTgt spid="36"/>
                                        </p:tgtEl>
                                        <p:attrNameLst>
                                          <p:attrName>ppt_x</p:attrName>
                                        </p:attrNameLst>
                                      </p:cBhvr>
                                      <p:tavLst>
                                        <p:tav tm="0">
                                          <p:val>
                                            <p:strVal val="#ppt_x"/>
                                          </p:val>
                                        </p:tav>
                                        <p:tav tm="100000">
                                          <p:val>
                                            <p:strVal val="#ppt_x"/>
                                          </p:val>
                                        </p:tav>
                                      </p:tavLst>
                                    </p:anim>
                                    <p:anim calcmode="lin" valueType="num">
                                      <p:cBhvr>
                                        <p:cTn id="15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nodeType="clickEffect">
                                  <p:stCondLst>
                                    <p:cond delay="0"/>
                                  </p:stCondLst>
                                  <p:childTnLst>
                                    <p:set>
                                      <p:cBhvr>
                                        <p:cTn id="160" dur="1" fill="hold">
                                          <p:stCondLst>
                                            <p:cond delay="0"/>
                                          </p:stCondLst>
                                        </p:cTn>
                                        <p:tgtEl>
                                          <p:spTgt spid="21"/>
                                        </p:tgtEl>
                                        <p:attrNameLst>
                                          <p:attrName>style.visibility</p:attrName>
                                        </p:attrNameLst>
                                      </p:cBhvr>
                                      <p:to>
                                        <p:strVal val="visible"/>
                                      </p:to>
                                    </p:set>
                                    <p:animEffect transition="in" filter="fade">
                                      <p:cBhvr>
                                        <p:cTn id="161" dur="1000"/>
                                        <p:tgtEl>
                                          <p:spTgt spid="21"/>
                                        </p:tgtEl>
                                      </p:cBhvr>
                                    </p:animEffect>
                                    <p:anim calcmode="lin" valueType="num">
                                      <p:cBhvr>
                                        <p:cTn id="162" dur="1000" fill="hold"/>
                                        <p:tgtEl>
                                          <p:spTgt spid="21"/>
                                        </p:tgtEl>
                                        <p:attrNameLst>
                                          <p:attrName>ppt_x</p:attrName>
                                        </p:attrNameLst>
                                      </p:cBhvr>
                                      <p:tavLst>
                                        <p:tav tm="0">
                                          <p:val>
                                            <p:strVal val="#ppt_x"/>
                                          </p:val>
                                        </p:tav>
                                        <p:tav tm="100000">
                                          <p:val>
                                            <p:strVal val="#ppt_x"/>
                                          </p:val>
                                        </p:tav>
                                      </p:tavLst>
                                    </p:anim>
                                    <p:anim calcmode="lin" valueType="num">
                                      <p:cBhvr>
                                        <p:cTn id="16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grpId="0" nodeType="clickEffect">
                                  <p:stCondLst>
                                    <p:cond delay="0"/>
                                  </p:stCondLst>
                                  <p:childTnLst>
                                    <p:set>
                                      <p:cBhvr>
                                        <p:cTn id="167" dur="1" fill="hold">
                                          <p:stCondLst>
                                            <p:cond delay="0"/>
                                          </p:stCondLst>
                                        </p:cTn>
                                        <p:tgtEl>
                                          <p:spTgt spid="49"/>
                                        </p:tgtEl>
                                        <p:attrNameLst>
                                          <p:attrName>style.visibility</p:attrName>
                                        </p:attrNameLst>
                                      </p:cBhvr>
                                      <p:to>
                                        <p:strVal val="visible"/>
                                      </p:to>
                                    </p:set>
                                    <p:animEffect transition="in" filter="fade">
                                      <p:cBhvr>
                                        <p:cTn id="168" dur="1000"/>
                                        <p:tgtEl>
                                          <p:spTgt spid="49"/>
                                        </p:tgtEl>
                                      </p:cBhvr>
                                    </p:animEffect>
                                    <p:anim calcmode="lin" valueType="num">
                                      <p:cBhvr>
                                        <p:cTn id="169" dur="1000" fill="hold"/>
                                        <p:tgtEl>
                                          <p:spTgt spid="49"/>
                                        </p:tgtEl>
                                        <p:attrNameLst>
                                          <p:attrName>ppt_x</p:attrName>
                                        </p:attrNameLst>
                                      </p:cBhvr>
                                      <p:tavLst>
                                        <p:tav tm="0">
                                          <p:val>
                                            <p:strVal val="#ppt_x"/>
                                          </p:val>
                                        </p:tav>
                                        <p:tav tm="100000">
                                          <p:val>
                                            <p:strVal val="#ppt_x"/>
                                          </p:val>
                                        </p:tav>
                                      </p:tavLst>
                                    </p:anim>
                                    <p:anim calcmode="lin" valueType="num">
                                      <p:cBhvr>
                                        <p:cTn id="170"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nodeType="clickEffect">
                                  <p:stCondLst>
                                    <p:cond delay="0"/>
                                  </p:stCondLst>
                                  <p:childTnLst>
                                    <p:set>
                                      <p:cBhvr>
                                        <p:cTn id="174" dur="1" fill="hold">
                                          <p:stCondLst>
                                            <p:cond delay="0"/>
                                          </p:stCondLst>
                                        </p:cTn>
                                        <p:tgtEl>
                                          <p:spTgt spid="23"/>
                                        </p:tgtEl>
                                        <p:attrNameLst>
                                          <p:attrName>style.visibility</p:attrName>
                                        </p:attrNameLst>
                                      </p:cBhvr>
                                      <p:to>
                                        <p:strVal val="visible"/>
                                      </p:to>
                                    </p:set>
                                    <p:animEffect transition="in" filter="fade">
                                      <p:cBhvr>
                                        <p:cTn id="175" dur="1000"/>
                                        <p:tgtEl>
                                          <p:spTgt spid="23"/>
                                        </p:tgtEl>
                                      </p:cBhvr>
                                    </p:animEffect>
                                    <p:anim calcmode="lin" valueType="num">
                                      <p:cBhvr>
                                        <p:cTn id="176" dur="1000" fill="hold"/>
                                        <p:tgtEl>
                                          <p:spTgt spid="23"/>
                                        </p:tgtEl>
                                        <p:attrNameLst>
                                          <p:attrName>ppt_x</p:attrName>
                                        </p:attrNameLst>
                                      </p:cBhvr>
                                      <p:tavLst>
                                        <p:tav tm="0">
                                          <p:val>
                                            <p:strVal val="#ppt_x"/>
                                          </p:val>
                                        </p:tav>
                                        <p:tav tm="100000">
                                          <p:val>
                                            <p:strVal val="#ppt_x"/>
                                          </p:val>
                                        </p:tav>
                                      </p:tavLst>
                                    </p:anim>
                                    <p:anim calcmode="lin" valueType="num">
                                      <p:cBhvr>
                                        <p:cTn id="17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grpId="0" nodeType="clickEffect">
                                  <p:stCondLst>
                                    <p:cond delay="0"/>
                                  </p:stCondLst>
                                  <p:childTnLst>
                                    <p:set>
                                      <p:cBhvr>
                                        <p:cTn id="181" dur="1" fill="hold">
                                          <p:stCondLst>
                                            <p:cond delay="0"/>
                                          </p:stCondLst>
                                        </p:cTn>
                                        <p:tgtEl>
                                          <p:spTgt spid="42"/>
                                        </p:tgtEl>
                                        <p:attrNameLst>
                                          <p:attrName>style.visibility</p:attrName>
                                        </p:attrNameLst>
                                      </p:cBhvr>
                                      <p:to>
                                        <p:strVal val="visible"/>
                                      </p:to>
                                    </p:set>
                                    <p:animEffect transition="in" filter="fade">
                                      <p:cBhvr>
                                        <p:cTn id="182" dur="1000"/>
                                        <p:tgtEl>
                                          <p:spTgt spid="42"/>
                                        </p:tgtEl>
                                      </p:cBhvr>
                                    </p:animEffect>
                                    <p:anim calcmode="lin" valueType="num">
                                      <p:cBhvr>
                                        <p:cTn id="183" dur="1000" fill="hold"/>
                                        <p:tgtEl>
                                          <p:spTgt spid="42"/>
                                        </p:tgtEl>
                                        <p:attrNameLst>
                                          <p:attrName>ppt_x</p:attrName>
                                        </p:attrNameLst>
                                      </p:cBhvr>
                                      <p:tavLst>
                                        <p:tav tm="0">
                                          <p:val>
                                            <p:strVal val="#ppt_x"/>
                                          </p:val>
                                        </p:tav>
                                        <p:tav tm="100000">
                                          <p:val>
                                            <p:strVal val="#ppt_x"/>
                                          </p:val>
                                        </p:tav>
                                      </p:tavLst>
                                    </p:anim>
                                    <p:anim calcmode="lin" valueType="num">
                                      <p:cBhvr>
                                        <p:cTn id="184"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grpId="0" nodeType="clickEffect">
                                  <p:stCondLst>
                                    <p:cond delay="0"/>
                                  </p:stCondLst>
                                  <p:childTnLst>
                                    <p:set>
                                      <p:cBhvr>
                                        <p:cTn id="188" dur="1" fill="hold">
                                          <p:stCondLst>
                                            <p:cond delay="0"/>
                                          </p:stCondLst>
                                        </p:cTn>
                                        <p:tgtEl>
                                          <p:spTgt spid="53"/>
                                        </p:tgtEl>
                                        <p:attrNameLst>
                                          <p:attrName>style.visibility</p:attrName>
                                        </p:attrNameLst>
                                      </p:cBhvr>
                                      <p:to>
                                        <p:strVal val="visible"/>
                                      </p:to>
                                    </p:set>
                                    <p:animEffect transition="in" filter="fade">
                                      <p:cBhvr>
                                        <p:cTn id="189" dur="1000"/>
                                        <p:tgtEl>
                                          <p:spTgt spid="53"/>
                                        </p:tgtEl>
                                      </p:cBhvr>
                                    </p:animEffect>
                                    <p:anim calcmode="lin" valueType="num">
                                      <p:cBhvr>
                                        <p:cTn id="190" dur="1000" fill="hold"/>
                                        <p:tgtEl>
                                          <p:spTgt spid="53"/>
                                        </p:tgtEl>
                                        <p:attrNameLst>
                                          <p:attrName>ppt_x</p:attrName>
                                        </p:attrNameLst>
                                      </p:cBhvr>
                                      <p:tavLst>
                                        <p:tav tm="0">
                                          <p:val>
                                            <p:strVal val="#ppt_x"/>
                                          </p:val>
                                        </p:tav>
                                        <p:tav tm="100000">
                                          <p:val>
                                            <p:strVal val="#ppt_x"/>
                                          </p:val>
                                        </p:tav>
                                      </p:tavLst>
                                    </p:anim>
                                    <p:anim calcmode="lin" valueType="num">
                                      <p:cBhvr>
                                        <p:cTn id="191"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42" presetClass="entr" presetSubtype="0" fill="hold" grpId="0" nodeType="clickEffect">
                                  <p:stCondLst>
                                    <p:cond delay="0"/>
                                  </p:stCondLst>
                                  <p:childTnLst>
                                    <p:set>
                                      <p:cBhvr>
                                        <p:cTn id="195" dur="1" fill="hold">
                                          <p:stCondLst>
                                            <p:cond delay="0"/>
                                          </p:stCondLst>
                                        </p:cTn>
                                        <p:tgtEl>
                                          <p:spTgt spid="54"/>
                                        </p:tgtEl>
                                        <p:attrNameLst>
                                          <p:attrName>style.visibility</p:attrName>
                                        </p:attrNameLst>
                                      </p:cBhvr>
                                      <p:to>
                                        <p:strVal val="visible"/>
                                      </p:to>
                                    </p:set>
                                    <p:animEffect transition="in" filter="fade">
                                      <p:cBhvr>
                                        <p:cTn id="196" dur="1000"/>
                                        <p:tgtEl>
                                          <p:spTgt spid="54"/>
                                        </p:tgtEl>
                                      </p:cBhvr>
                                    </p:animEffect>
                                    <p:anim calcmode="lin" valueType="num">
                                      <p:cBhvr>
                                        <p:cTn id="197" dur="1000" fill="hold"/>
                                        <p:tgtEl>
                                          <p:spTgt spid="54"/>
                                        </p:tgtEl>
                                        <p:attrNameLst>
                                          <p:attrName>ppt_x</p:attrName>
                                        </p:attrNameLst>
                                      </p:cBhvr>
                                      <p:tavLst>
                                        <p:tav tm="0">
                                          <p:val>
                                            <p:strVal val="#ppt_x"/>
                                          </p:val>
                                        </p:tav>
                                        <p:tav tm="100000">
                                          <p:val>
                                            <p:strVal val="#ppt_x"/>
                                          </p:val>
                                        </p:tav>
                                      </p:tavLst>
                                    </p:anim>
                                    <p:anim calcmode="lin" valueType="num">
                                      <p:cBhvr>
                                        <p:cTn id="198"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grpId="0" nodeType="clickEffect">
                                  <p:stCondLst>
                                    <p:cond delay="0"/>
                                  </p:stCondLst>
                                  <p:childTnLst>
                                    <p:set>
                                      <p:cBhvr>
                                        <p:cTn id="202" dur="1" fill="hold">
                                          <p:stCondLst>
                                            <p:cond delay="0"/>
                                          </p:stCondLst>
                                        </p:cTn>
                                        <p:tgtEl>
                                          <p:spTgt spid="57"/>
                                        </p:tgtEl>
                                        <p:attrNameLst>
                                          <p:attrName>style.visibility</p:attrName>
                                        </p:attrNameLst>
                                      </p:cBhvr>
                                      <p:to>
                                        <p:strVal val="visible"/>
                                      </p:to>
                                    </p:set>
                                    <p:animEffect transition="in" filter="fade">
                                      <p:cBhvr>
                                        <p:cTn id="203" dur="1000"/>
                                        <p:tgtEl>
                                          <p:spTgt spid="57"/>
                                        </p:tgtEl>
                                      </p:cBhvr>
                                    </p:animEffect>
                                    <p:anim calcmode="lin" valueType="num">
                                      <p:cBhvr>
                                        <p:cTn id="204" dur="1000" fill="hold"/>
                                        <p:tgtEl>
                                          <p:spTgt spid="57"/>
                                        </p:tgtEl>
                                        <p:attrNameLst>
                                          <p:attrName>ppt_x</p:attrName>
                                        </p:attrNameLst>
                                      </p:cBhvr>
                                      <p:tavLst>
                                        <p:tav tm="0">
                                          <p:val>
                                            <p:strVal val="#ppt_x"/>
                                          </p:val>
                                        </p:tav>
                                        <p:tav tm="100000">
                                          <p:val>
                                            <p:strVal val="#ppt_x"/>
                                          </p:val>
                                        </p:tav>
                                      </p:tavLst>
                                    </p:anim>
                                    <p:anim calcmode="lin" valueType="num">
                                      <p:cBhvr>
                                        <p:cTn id="20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42" presetClass="entr" presetSubtype="0" fill="hold" grpId="0" nodeType="clickEffect">
                                  <p:stCondLst>
                                    <p:cond delay="0"/>
                                  </p:stCondLst>
                                  <p:childTnLst>
                                    <p:set>
                                      <p:cBhvr>
                                        <p:cTn id="209" dur="1" fill="hold">
                                          <p:stCondLst>
                                            <p:cond delay="0"/>
                                          </p:stCondLst>
                                        </p:cTn>
                                        <p:tgtEl>
                                          <p:spTgt spid="55"/>
                                        </p:tgtEl>
                                        <p:attrNameLst>
                                          <p:attrName>style.visibility</p:attrName>
                                        </p:attrNameLst>
                                      </p:cBhvr>
                                      <p:to>
                                        <p:strVal val="visible"/>
                                      </p:to>
                                    </p:set>
                                    <p:animEffect transition="in" filter="fade">
                                      <p:cBhvr>
                                        <p:cTn id="210" dur="1000"/>
                                        <p:tgtEl>
                                          <p:spTgt spid="55"/>
                                        </p:tgtEl>
                                      </p:cBhvr>
                                    </p:animEffect>
                                    <p:anim calcmode="lin" valueType="num">
                                      <p:cBhvr>
                                        <p:cTn id="211" dur="1000" fill="hold"/>
                                        <p:tgtEl>
                                          <p:spTgt spid="55"/>
                                        </p:tgtEl>
                                        <p:attrNameLst>
                                          <p:attrName>ppt_x</p:attrName>
                                        </p:attrNameLst>
                                      </p:cBhvr>
                                      <p:tavLst>
                                        <p:tav tm="0">
                                          <p:val>
                                            <p:strVal val="#ppt_x"/>
                                          </p:val>
                                        </p:tav>
                                        <p:tav tm="100000">
                                          <p:val>
                                            <p:strVal val="#ppt_x"/>
                                          </p:val>
                                        </p:tav>
                                      </p:tavLst>
                                    </p:anim>
                                    <p:anim calcmode="lin" valueType="num">
                                      <p:cBhvr>
                                        <p:cTn id="21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42" presetClass="entr" presetSubtype="0" fill="hold" grpId="0" nodeType="clickEffect">
                                  <p:stCondLst>
                                    <p:cond delay="0"/>
                                  </p:stCondLst>
                                  <p:childTnLst>
                                    <p:set>
                                      <p:cBhvr>
                                        <p:cTn id="216" dur="1" fill="hold">
                                          <p:stCondLst>
                                            <p:cond delay="0"/>
                                          </p:stCondLst>
                                        </p:cTn>
                                        <p:tgtEl>
                                          <p:spTgt spid="56"/>
                                        </p:tgtEl>
                                        <p:attrNameLst>
                                          <p:attrName>style.visibility</p:attrName>
                                        </p:attrNameLst>
                                      </p:cBhvr>
                                      <p:to>
                                        <p:strVal val="visible"/>
                                      </p:to>
                                    </p:set>
                                    <p:animEffect transition="in" filter="fade">
                                      <p:cBhvr>
                                        <p:cTn id="217" dur="1000"/>
                                        <p:tgtEl>
                                          <p:spTgt spid="56"/>
                                        </p:tgtEl>
                                      </p:cBhvr>
                                    </p:animEffect>
                                    <p:anim calcmode="lin" valueType="num">
                                      <p:cBhvr>
                                        <p:cTn id="218" dur="1000" fill="hold"/>
                                        <p:tgtEl>
                                          <p:spTgt spid="56"/>
                                        </p:tgtEl>
                                        <p:attrNameLst>
                                          <p:attrName>ppt_x</p:attrName>
                                        </p:attrNameLst>
                                      </p:cBhvr>
                                      <p:tavLst>
                                        <p:tav tm="0">
                                          <p:val>
                                            <p:strVal val="#ppt_x"/>
                                          </p:val>
                                        </p:tav>
                                        <p:tav tm="100000">
                                          <p:val>
                                            <p:strVal val="#ppt_x"/>
                                          </p:val>
                                        </p:tav>
                                      </p:tavLst>
                                    </p:anim>
                                    <p:anim calcmode="lin" valueType="num">
                                      <p:cBhvr>
                                        <p:cTn id="219"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220" fill="hold">
                      <p:stCondLst>
                        <p:cond delay="indefinite"/>
                      </p:stCondLst>
                      <p:childTnLst>
                        <p:par>
                          <p:cTn id="221" fill="hold">
                            <p:stCondLst>
                              <p:cond delay="0"/>
                            </p:stCondLst>
                            <p:childTnLst>
                              <p:par>
                                <p:cTn id="222" presetID="42" presetClass="entr" presetSubtype="0" fill="hold" grpId="0" nodeType="clickEffect">
                                  <p:stCondLst>
                                    <p:cond delay="0"/>
                                  </p:stCondLst>
                                  <p:childTnLst>
                                    <p:set>
                                      <p:cBhvr>
                                        <p:cTn id="223" dur="1" fill="hold">
                                          <p:stCondLst>
                                            <p:cond delay="0"/>
                                          </p:stCondLst>
                                        </p:cTn>
                                        <p:tgtEl>
                                          <p:spTgt spid="65"/>
                                        </p:tgtEl>
                                        <p:attrNameLst>
                                          <p:attrName>style.visibility</p:attrName>
                                        </p:attrNameLst>
                                      </p:cBhvr>
                                      <p:to>
                                        <p:strVal val="visible"/>
                                      </p:to>
                                    </p:set>
                                    <p:animEffect transition="in" filter="fade">
                                      <p:cBhvr>
                                        <p:cTn id="224" dur="1000"/>
                                        <p:tgtEl>
                                          <p:spTgt spid="65"/>
                                        </p:tgtEl>
                                      </p:cBhvr>
                                    </p:animEffect>
                                    <p:anim calcmode="lin" valueType="num">
                                      <p:cBhvr>
                                        <p:cTn id="225" dur="1000" fill="hold"/>
                                        <p:tgtEl>
                                          <p:spTgt spid="65"/>
                                        </p:tgtEl>
                                        <p:attrNameLst>
                                          <p:attrName>ppt_x</p:attrName>
                                        </p:attrNameLst>
                                      </p:cBhvr>
                                      <p:tavLst>
                                        <p:tav tm="0">
                                          <p:val>
                                            <p:strVal val="#ppt_x"/>
                                          </p:val>
                                        </p:tav>
                                        <p:tav tm="100000">
                                          <p:val>
                                            <p:strVal val="#ppt_x"/>
                                          </p:val>
                                        </p:tav>
                                      </p:tavLst>
                                    </p:anim>
                                    <p:anim calcmode="lin" valueType="num">
                                      <p:cBhvr>
                                        <p:cTn id="226"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2" grpId="0"/>
      <p:bldP spid="33" grpId="0"/>
      <p:bldP spid="34" grpId="0"/>
      <p:bldP spid="35" grpId="0"/>
      <p:bldP spid="36" grpId="0"/>
      <p:bldP spid="40" grpId="0"/>
      <p:bldP spid="41" grpId="0"/>
      <p:bldP spid="42" grpId="0"/>
      <p:bldP spid="46" grpId="0" animBg="1"/>
      <p:bldP spid="48" grpId="0" animBg="1"/>
      <p:bldP spid="49" grpId="0"/>
      <p:bldP spid="50" grpId="0"/>
      <p:bldP spid="51" grpId="0" animBg="1"/>
      <p:bldP spid="52" grpId="0"/>
      <p:bldP spid="53" grpId="0" animBg="1"/>
      <p:bldP spid="54" grpId="0" animBg="1"/>
      <p:bldP spid="55" grpId="0" animBg="1"/>
      <p:bldP spid="56" grpId="0" animBg="1"/>
      <p:bldP spid="57" grpId="0" animBg="1"/>
      <p:bldP spid="6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3"/>
          <p:cNvSpPr txBox="1">
            <a:spLocks/>
          </p:cNvSpPr>
          <p:nvPr/>
        </p:nvSpPr>
        <p:spPr>
          <a:xfrm>
            <a:off x="457200" y="116632"/>
            <a:ext cx="8229600" cy="930622"/>
          </a:xfrm>
          <a:prstGeom prst="rect">
            <a:avLst/>
          </a:prstGeom>
        </p:spPr>
        <p:txBody>
          <a:bodyPr/>
          <a:lst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nl-NL" altLang="nl-NL" dirty="0" smtClean="0"/>
              <a:t>Gesloten en open economie</a:t>
            </a:r>
          </a:p>
        </p:txBody>
      </p:sp>
      <p:cxnSp>
        <p:nvCxnSpPr>
          <p:cNvPr id="4" name="Rechte verbindingslijn 3"/>
          <p:cNvCxnSpPr/>
          <p:nvPr/>
        </p:nvCxnSpPr>
        <p:spPr>
          <a:xfrm>
            <a:off x="1115616" y="2780928"/>
            <a:ext cx="0" cy="2448272"/>
          </a:xfrm>
          <a:prstGeom prst="line">
            <a:avLst/>
          </a:prstGeom>
        </p:spPr>
        <p:style>
          <a:lnRef idx="3">
            <a:schemeClr val="dk1"/>
          </a:lnRef>
          <a:fillRef idx="0">
            <a:schemeClr val="dk1"/>
          </a:fillRef>
          <a:effectRef idx="2">
            <a:schemeClr val="dk1"/>
          </a:effectRef>
          <a:fontRef idx="minor">
            <a:schemeClr val="tx1"/>
          </a:fontRef>
        </p:style>
      </p:cxnSp>
      <p:cxnSp>
        <p:nvCxnSpPr>
          <p:cNvPr id="6" name="Rechte verbindingslijn 5"/>
          <p:cNvCxnSpPr/>
          <p:nvPr/>
        </p:nvCxnSpPr>
        <p:spPr>
          <a:xfrm>
            <a:off x="1115616" y="5229200"/>
            <a:ext cx="2808312" cy="0"/>
          </a:xfrm>
          <a:prstGeom prst="line">
            <a:avLst/>
          </a:prstGeom>
        </p:spPr>
        <p:style>
          <a:lnRef idx="3">
            <a:schemeClr val="dk1"/>
          </a:lnRef>
          <a:fillRef idx="0">
            <a:schemeClr val="dk1"/>
          </a:fillRef>
          <a:effectRef idx="2">
            <a:schemeClr val="dk1"/>
          </a:effectRef>
          <a:fontRef idx="minor">
            <a:schemeClr val="tx1"/>
          </a:fontRef>
        </p:style>
      </p:cxnSp>
      <p:cxnSp>
        <p:nvCxnSpPr>
          <p:cNvPr id="7" name="Rechte verbindingslijn 6"/>
          <p:cNvCxnSpPr/>
          <p:nvPr/>
        </p:nvCxnSpPr>
        <p:spPr>
          <a:xfrm>
            <a:off x="4860032" y="2780928"/>
            <a:ext cx="0" cy="2448272"/>
          </a:xfrm>
          <a:prstGeom prst="line">
            <a:avLst/>
          </a:prstGeom>
        </p:spPr>
        <p:style>
          <a:lnRef idx="3">
            <a:schemeClr val="dk1"/>
          </a:lnRef>
          <a:fillRef idx="0">
            <a:schemeClr val="dk1"/>
          </a:fillRef>
          <a:effectRef idx="2">
            <a:schemeClr val="dk1"/>
          </a:effectRef>
          <a:fontRef idx="minor">
            <a:schemeClr val="tx1"/>
          </a:fontRef>
        </p:style>
      </p:cxnSp>
      <p:cxnSp>
        <p:nvCxnSpPr>
          <p:cNvPr id="8" name="Rechte verbindingslijn 7"/>
          <p:cNvCxnSpPr/>
          <p:nvPr/>
        </p:nvCxnSpPr>
        <p:spPr>
          <a:xfrm>
            <a:off x="4860032" y="5229200"/>
            <a:ext cx="2808312" cy="0"/>
          </a:xfrm>
          <a:prstGeom prst="line">
            <a:avLst/>
          </a:prstGeom>
        </p:spPr>
        <p:style>
          <a:lnRef idx="3">
            <a:schemeClr val="dk1"/>
          </a:lnRef>
          <a:fillRef idx="0">
            <a:schemeClr val="dk1"/>
          </a:fillRef>
          <a:effectRef idx="2">
            <a:schemeClr val="dk1"/>
          </a:effectRef>
          <a:fontRef idx="minor">
            <a:schemeClr val="tx1"/>
          </a:fontRef>
        </p:style>
      </p:cxnSp>
      <p:cxnSp>
        <p:nvCxnSpPr>
          <p:cNvPr id="10" name="Rechte verbindingslijn 9"/>
          <p:cNvCxnSpPr/>
          <p:nvPr/>
        </p:nvCxnSpPr>
        <p:spPr>
          <a:xfrm>
            <a:off x="1115616" y="2996952"/>
            <a:ext cx="2376264" cy="2232248"/>
          </a:xfrm>
          <a:prstGeom prst="line">
            <a:avLst/>
          </a:prstGeom>
        </p:spPr>
        <p:style>
          <a:lnRef idx="3">
            <a:schemeClr val="accent3"/>
          </a:lnRef>
          <a:fillRef idx="0">
            <a:schemeClr val="accent3"/>
          </a:fillRef>
          <a:effectRef idx="2">
            <a:schemeClr val="accent3"/>
          </a:effectRef>
          <a:fontRef idx="minor">
            <a:schemeClr val="tx1"/>
          </a:fontRef>
        </p:style>
      </p:cxnSp>
      <p:cxnSp>
        <p:nvCxnSpPr>
          <p:cNvPr id="11" name="Rechte verbindingslijn 10"/>
          <p:cNvCxnSpPr/>
          <p:nvPr/>
        </p:nvCxnSpPr>
        <p:spPr>
          <a:xfrm>
            <a:off x="4857403" y="2965326"/>
            <a:ext cx="2376264" cy="2232248"/>
          </a:xfrm>
          <a:prstGeom prst="line">
            <a:avLst/>
          </a:prstGeom>
        </p:spPr>
        <p:style>
          <a:lnRef idx="3">
            <a:schemeClr val="accent3"/>
          </a:lnRef>
          <a:fillRef idx="0">
            <a:schemeClr val="accent3"/>
          </a:fillRef>
          <a:effectRef idx="2">
            <a:schemeClr val="accent3"/>
          </a:effectRef>
          <a:fontRef idx="minor">
            <a:schemeClr val="tx1"/>
          </a:fontRef>
        </p:style>
      </p:cxnSp>
      <p:cxnSp>
        <p:nvCxnSpPr>
          <p:cNvPr id="13" name="Rechte verbindingslijn 12"/>
          <p:cNvCxnSpPr/>
          <p:nvPr/>
        </p:nvCxnSpPr>
        <p:spPr>
          <a:xfrm flipV="1">
            <a:off x="1115616" y="2852936"/>
            <a:ext cx="2088232" cy="14401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Rechte verbindingslijn 13"/>
          <p:cNvCxnSpPr/>
          <p:nvPr/>
        </p:nvCxnSpPr>
        <p:spPr>
          <a:xfrm flipV="1">
            <a:off x="4860032" y="2801119"/>
            <a:ext cx="2088232" cy="14401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Rechte verbindingslijn 14"/>
          <p:cNvCxnSpPr/>
          <p:nvPr/>
        </p:nvCxnSpPr>
        <p:spPr>
          <a:xfrm flipV="1">
            <a:off x="4860057" y="3284984"/>
            <a:ext cx="2088232" cy="1440160"/>
          </a:xfrm>
          <a:prstGeom prst="line">
            <a:avLst/>
          </a:prstGeom>
        </p:spPr>
        <p:style>
          <a:lnRef idx="3">
            <a:schemeClr val="accent2"/>
          </a:lnRef>
          <a:fillRef idx="0">
            <a:schemeClr val="accent2"/>
          </a:fillRef>
          <a:effectRef idx="2">
            <a:schemeClr val="accent2"/>
          </a:effectRef>
          <a:fontRef idx="minor">
            <a:schemeClr val="tx1"/>
          </a:fontRef>
        </p:style>
      </p:cxnSp>
      <p:sp>
        <p:nvSpPr>
          <p:cNvPr id="16" name="Tekstvak 15"/>
          <p:cNvSpPr txBox="1"/>
          <p:nvPr/>
        </p:nvSpPr>
        <p:spPr>
          <a:xfrm>
            <a:off x="4391980" y="2780928"/>
            <a:ext cx="360040" cy="307777"/>
          </a:xfrm>
          <a:prstGeom prst="rect">
            <a:avLst/>
          </a:prstGeom>
          <a:noFill/>
        </p:spPr>
        <p:txBody>
          <a:bodyPr wrap="square" rtlCol="0">
            <a:spAutoFit/>
          </a:bodyPr>
          <a:lstStyle/>
          <a:p>
            <a:r>
              <a:rPr lang="nl-NL" sz="1400" dirty="0" smtClean="0"/>
              <a:t>P</a:t>
            </a:r>
            <a:endParaRPr lang="nl-NL" sz="1400" dirty="0"/>
          </a:p>
        </p:txBody>
      </p:sp>
      <p:sp>
        <p:nvSpPr>
          <p:cNvPr id="17" name="Tekstvak 16"/>
          <p:cNvSpPr txBox="1"/>
          <p:nvPr/>
        </p:nvSpPr>
        <p:spPr>
          <a:xfrm>
            <a:off x="755576" y="2780927"/>
            <a:ext cx="360040" cy="307777"/>
          </a:xfrm>
          <a:prstGeom prst="rect">
            <a:avLst/>
          </a:prstGeom>
          <a:noFill/>
        </p:spPr>
        <p:txBody>
          <a:bodyPr wrap="square" rtlCol="0">
            <a:spAutoFit/>
          </a:bodyPr>
          <a:lstStyle/>
          <a:p>
            <a:r>
              <a:rPr lang="nl-NL" sz="1400" dirty="0" smtClean="0"/>
              <a:t>P</a:t>
            </a:r>
            <a:endParaRPr lang="nl-NL" sz="1400" dirty="0"/>
          </a:p>
        </p:txBody>
      </p:sp>
      <p:sp>
        <p:nvSpPr>
          <p:cNvPr id="18" name="Tekstvak 17"/>
          <p:cNvSpPr txBox="1"/>
          <p:nvPr/>
        </p:nvSpPr>
        <p:spPr>
          <a:xfrm>
            <a:off x="3347864" y="5332807"/>
            <a:ext cx="396044" cy="307777"/>
          </a:xfrm>
          <a:prstGeom prst="rect">
            <a:avLst/>
          </a:prstGeom>
          <a:noFill/>
        </p:spPr>
        <p:txBody>
          <a:bodyPr wrap="square" rtlCol="0">
            <a:spAutoFit/>
          </a:bodyPr>
          <a:lstStyle/>
          <a:p>
            <a:r>
              <a:rPr lang="nl-NL" sz="1400" dirty="0" smtClean="0"/>
              <a:t>Q</a:t>
            </a:r>
            <a:endParaRPr lang="nl-NL" sz="1400" dirty="0"/>
          </a:p>
        </p:txBody>
      </p:sp>
      <p:sp>
        <p:nvSpPr>
          <p:cNvPr id="19" name="Tekstvak 18"/>
          <p:cNvSpPr txBox="1"/>
          <p:nvPr/>
        </p:nvSpPr>
        <p:spPr>
          <a:xfrm>
            <a:off x="7470322" y="5291335"/>
            <a:ext cx="396044" cy="307777"/>
          </a:xfrm>
          <a:prstGeom prst="rect">
            <a:avLst/>
          </a:prstGeom>
          <a:noFill/>
        </p:spPr>
        <p:txBody>
          <a:bodyPr wrap="square" rtlCol="0">
            <a:spAutoFit/>
          </a:bodyPr>
          <a:lstStyle/>
          <a:p>
            <a:r>
              <a:rPr lang="nl-NL" sz="1400" dirty="0" smtClean="0"/>
              <a:t>Q</a:t>
            </a:r>
            <a:endParaRPr lang="nl-NL" sz="1400" dirty="0"/>
          </a:p>
        </p:txBody>
      </p:sp>
      <p:sp>
        <p:nvSpPr>
          <p:cNvPr id="20" name="Tekstvak 19"/>
          <p:cNvSpPr txBox="1"/>
          <p:nvPr/>
        </p:nvSpPr>
        <p:spPr>
          <a:xfrm>
            <a:off x="1401514" y="2823318"/>
            <a:ext cx="432048" cy="30777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nl-NL" sz="1400" dirty="0" smtClean="0"/>
              <a:t>V</a:t>
            </a:r>
            <a:endParaRPr lang="nl-NL" sz="1400" dirty="0"/>
          </a:p>
        </p:txBody>
      </p:sp>
      <p:sp>
        <p:nvSpPr>
          <p:cNvPr id="21" name="Tekstvak 20"/>
          <p:cNvSpPr txBox="1"/>
          <p:nvPr/>
        </p:nvSpPr>
        <p:spPr>
          <a:xfrm>
            <a:off x="5189413" y="2823318"/>
            <a:ext cx="432048" cy="30777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nl-NL" sz="1400" dirty="0" smtClean="0"/>
              <a:t>V</a:t>
            </a:r>
            <a:endParaRPr lang="nl-NL" sz="1400" dirty="0"/>
          </a:p>
        </p:txBody>
      </p:sp>
      <p:sp>
        <p:nvSpPr>
          <p:cNvPr id="22" name="Tekstvak 21"/>
          <p:cNvSpPr txBox="1"/>
          <p:nvPr/>
        </p:nvSpPr>
        <p:spPr>
          <a:xfrm>
            <a:off x="3030513" y="2469750"/>
            <a:ext cx="504056" cy="30777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nl-NL" sz="1400" dirty="0" err="1" smtClean="0"/>
              <a:t>Abi</a:t>
            </a:r>
            <a:endParaRPr lang="nl-NL" sz="1400" dirty="0"/>
          </a:p>
        </p:txBody>
      </p:sp>
      <p:sp>
        <p:nvSpPr>
          <p:cNvPr id="23" name="Tekstvak 22"/>
          <p:cNvSpPr txBox="1"/>
          <p:nvPr/>
        </p:nvSpPr>
        <p:spPr>
          <a:xfrm>
            <a:off x="6981639" y="2473125"/>
            <a:ext cx="504056" cy="30777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nl-NL" sz="1400" dirty="0" err="1" smtClean="0"/>
              <a:t>Abi</a:t>
            </a:r>
            <a:endParaRPr lang="nl-NL" sz="1400" dirty="0"/>
          </a:p>
        </p:txBody>
      </p:sp>
      <p:sp>
        <p:nvSpPr>
          <p:cNvPr id="24" name="Tekstvak 23"/>
          <p:cNvSpPr txBox="1"/>
          <p:nvPr/>
        </p:nvSpPr>
        <p:spPr>
          <a:xfrm>
            <a:off x="6995752" y="2977207"/>
            <a:ext cx="1248655" cy="30777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nl-NL" sz="1400" dirty="0" err="1" smtClean="0"/>
              <a:t>Abi</a:t>
            </a:r>
            <a:r>
              <a:rPr lang="nl-NL" sz="1400" dirty="0" smtClean="0"/>
              <a:t> + Abu</a:t>
            </a:r>
            <a:endParaRPr lang="nl-NL" sz="1400" dirty="0"/>
          </a:p>
        </p:txBody>
      </p:sp>
      <p:cxnSp>
        <p:nvCxnSpPr>
          <p:cNvPr id="28" name="Rechte verbindingslijn 27"/>
          <p:cNvCxnSpPr/>
          <p:nvPr/>
        </p:nvCxnSpPr>
        <p:spPr>
          <a:xfrm flipH="1" flipV="1">
            <a:off x="1114425" y="3743325"/>
            <a:ext cx="790575" cy="9525"/>
          </a:xfrm>
          <a:prstGeom prst="line">
            <a:avLst/>
          </a:prstGeom>
        </p:spPr>
        <p:style>
          <a:lnRef idx="3">
            <a:schemeClr val="dk1"/>
          </a:lnRef>
          <a:fillRef idx="0">
            <a:schemeClr val="dk1"/>
          </a:fillRef>
          <a:effectRef idx="2">
            <a:schemeClr val="dk1"/>
          </a:effectRef>
          <a:fontRef idx="minor">
            <a:schemeClr val="tx1"/>
          </a:fontRef>
        </p:style>
      </p:cxnSp>
      <p:cxnSp>
        <p:nvCxnSpPr>
          <p:cNvPr id="30" name="Rechte verbindingslijn 29"/>
          <p:cNvCxnSpPr/>
          <p:nvPr/>
        </p:nvCxnSpPr>
        <p:spPr>
          <a:xfrm>
            <a:off x="1895475" y="3752850"/>
            <a:ext cx="19050" cy="1476375"/>
          </a:xfrm>
          <a:prstGeom prst="line">
            <a:avLst/>
          </a:prstGeom>
        </p:spPr>
        <p:style>
          <a:lnRef idx="3">
            <a:schemeClr val="dk1"/>
          </a:lnRef>
          <a:fillRef idx="0">
            <a:schemeClr val="dk1"/>
          </a:fillRef>
          <a:effectRef idx="2">
            <a:schemeClr val="dk1"/>
          </a:effectRef>
          <a:fontRef idx="minor">
            <a:schemeClr val="tx1"/>
          </a:fontRef>
        </p:style>
      </p:cxnSp>
      <p:cxnSp>
        <p:nvCxnSpPr>
          <p:cNvPr id="32" name="Rechte verbindingslijn 31"/>
          <p:cNvCxnSpPr/>
          <p:nvPr/>
        </p:nvCxnSpPr>
        <p:spPr>
          <a:xfrm flipH="1">
            <a:off x="4848225" y="3695700"/>
            <a:ext cx="7810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629275" y="3695700"/>
            <a:ext cx="28575" cy="1533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953125" y="3981450"/>
            <a:ext cx="28575" cy="1266825"/>
          </a:xfrm>
          <a:prstGeom prst="line">
            <a:avLst/>
          </a:prstGeom>
        </p:spPr>
        <p:style>
          <a:lnRef idx="3">
            <a:schemeClr val="dk1"/>
          </a:lnRef>
          <a:fillRef idx="0">
            <a:schemeClr val="dk1"/>
          </a:fillRef>
          <a:effectRef idx="2">
            <a:schemeClr val="dk1"/>
          </a:effectRef>
          <a:fontRef idx="minor">
            <a:schemeClr val="tx1"/>
          </a:fontRef>
        </p:style>
      </p:cxnSp>
      <p:cxnSp>
        <p:nvCxnSpPr>
          <p:cNvPr id="38" name="Rechte verbindingslijn 37"/>
          <p:cNvCxnSpPr/>
          <p:nvPr/>
        </p:nvCxnSpPr>
        <p:spPr>
          <a:xfrm flipH="1">
            <a:off x="4857751" y="3972843"/>
            <a:ext cx="2138001" cy="18132"/>
          </a:xfrm>
          <a:prstGeom prst="line">
            <a:avLst/>
          </a:prstGeom>
        </p:spPr>
        <p:style>
          <a:lnRef idx="3">
            <a:schemeClr val="dk1"/>
          </a:lnRef>
          <a:fillRef idx="0">
            <a:schemeClr val="dk1"/>
          </a:fillRef>
          <a:effectRef idx="2">
            <a:schemeClr val="dk1"/>
          </a:effectRef>
          <a:fontRef idx="minor">
            <a:schemeClr val="tx1"/>
          </a:fontRef>
        </p:style>
      </p:cxnSp>
      <p:sp>
        <p:nvSpPr>
          <p:cNvPr id="39" name="Tekstvak 38"/>
          <p:cNvSpPr txBox="1"/>
          <p:nvPr/>
        </p:nvSpPr>
        <p:spPr>
          <a:xfrm>
            <a:off x="755576" y="3573016"/>
            <a:ext cx="504056" cy="307777"/>
          </a:xfrm>
          <a:prstGeom prst="rect">
            <a:avLst/>
          </a:prstGeom>
          <a:noFill/>
        </p:spPr>
        <p:txBody>
          <a:bodyPr wrap="square" rtlCol="0">
            <a:spAutoFit/>
          </a:bodyPr>
          <a:lstStyle/>
          <a:p>
            <a:r>
              <a:rPr lang="nl-NL" sz="1400" dirty="0" smtClean="0"/>
              <a:t>P1</a:t>
            </a:r>
            <a:endParaRPr lang="nl-NL" sz="1400" dirty="0"/>
          </a:p>
        </p:txBody>
      </p:sp>
      <p:sp>
        <p:nvSpPr>
          <p:cNvPr id="40" name="Tekstvak 39"/>
          <p:cNvSpPr txBox="1"/>
          <p:nvPr/>
        </p:nvSpPr>
        <p:spPr>
          <a:xfrm>
            <a:off x="4378263" y="3549847"/>
            <a:ext cx="504056" cy="307777"/>
          </a:xfrm>
          <a:prstGeom prst="rect">
            <a:avLst/>
          </a:prstGeom>
          <a:noFill/>
        </p:spPr>
        <p:txBody>
          <a:bodyPr wrap="square" rtlCol="0">
            <a:spAutoFit/>
          </a:bodyPr>
          <a:lstStyle/>
          <a:p>
            <a:r>
              <a:rPr lang="nl-NL" sz="1400" dirty="0" smtClean="0"/>
              <a:t>P1</a:t>
            </a:r>
            <a:endParaRPr lang="nl-NL" sz="1400" dirty="0"/>
          </a:p>
        </p:txBody>
      </p:sp>
      <p:sp>
        <p:nvSpPr>
          <p:cNvPr id="41" name="Tekstvak 40"/>
          <p:cNvSpPr txBox="1"/>
          <p:nvPr/>
        </p:nvSpPr>
        <p:spPr>
          <a:xfrm>
            <a:off x="4378263" y="3827561"/>
            <a:ext cx="504056" cy="307777"/>
          </a:xfrm>
          <a:prstGeom prst="rect">
            <a:avLst/>
          </a:prstGeom>
          <a:noFill/>
        </p:spPr>
        <p:txBody>
          <a:bodyPr wrap="square" rtlCol="0">
            <a:spAutoFit/>
          </a:bodyPr>
          <a:lstStyle/>
          <a:p>
            <a:r>
              <a:rPr lang="nl-NL" sz="1400" dirty="0" smtClean="0"/>
              <a:t>P2</a:t>
            </a:r>
            <a:endParaRPr lang="nl-NL" sz="1400" dirty="0"/>
          </a:p>
        </p:txBody>
      </p:sp>
      <p:sp>
        <p:nvSpPr>
          <p:cNvPr id="42" name="Tekstvak 41"/>
          <p:cNvSpPr txBox="1"/>
          <p:nvPr/>
        </p:nvSpPr>
        <p:spPr>
          <a:xfrm>
            <a:off x="1007604" y="1412776"/>
            <a:ext cx="2196244" cy="646331"/>
          </a:xfrm>
          <a:prstGeom prst="rect">
            <a:avLst/>
          </a:prstGeom>
          <a:noFill/>
        </p:spPr>
        <p:txBody>
          <a:bodyPr wrap="square" rtlCol="0">
            <a:spAutoFit/>
          </a:bodyPr>
          <a:lstStyle/>
          <a:p>
            <a:r>
              <a:rPr lang="nl-NL" dirty="0" smtClean="0"/>
              <a:t>Gesloten economie		</a:t>
            </a:r>
            <a:endParaRPr lang="nl-NL" dirty="0"/>
          </a:p>
        </p:txBody>
      </p:sp>
      <p:sp>
        <p:nvSpPr>
          <p:cNvPr id="43" name="Tekstvak 42"/>
          <p:cNvSpPr txBox="1"/>
          <p:nvPr/>
        </p:nvSpPr>
        <p:spPr>
          <a:xfrm>
            <a:off x="4720444" y="1425377"/>
            <a:ext cx="2196244" cy="646331"/>
          </a:xfrm>
          <a:prstGeom prst="rect">
            <a:avLst/>
          </a:prstGeom>
          <a:noFill/>
        </p:spPr>
        <p:txBody>
          <a:bodyPr wrap="square" rtlCol="0">
            <a:spAutoFit/>
          </a:bodyPr>
          <a:lstStyle/>
          <a:p>
            <a:r>
              <a:rPr lang="nl-NL" dirty="0" smtClean="0"/>
              <a:t>Open economie		</a:t>
            </a:r>
            <a:endParaRPr lang="nl-NL" dirty="0"/>
          </a:p>
        </p:txBody>
      </p:sp>
      <p:sp>
        <p:nvSpPr>
          <p:cNvPr id="44" name="Tekstvak 43"/>
          <p:cNvSpPr txBox="1"/>
          <p:nvPr/>
        </p:nvSpPr>
        <p:spPr>
          <a:xfrm>
            <a:off x="1691680" y="5332807"/>
            <a:ext cx="468052" cy="307777"/>
          </a:xfrm>
          <a:prstGeom prst="rect">
            <a:avLst/>
          </a:prstGeom>
          <a:noFill/>
        </p:spPr>
        <p:txBody>
          <a:bodyPr wrap="square" rtlCol="0">
            <a:spAutoFit/>
          </a:bodyPr>
          <a:lstStyle/>
          <a:p>
            <a:r>
              <a:rPr lang="nl-NL" sz="1400" dirty="0" err="1" smtClean="0"/>
              <a:t>Qe</a:t>
            </a:r>
            <a:endParaRPr lang="nl-NL" sz="1400" dirty="0"/>
          </a:p>
        </p:txBody>
      </p:sp>
      <p:sp>
        <p:nvSpPr>
          <p:cNvPr id="45" name="Rechthoekige driehoek 44"/>
          <p:cNvSpPr/>
          <p:nvPr/>
        </p:nvSpPr>
        <p:spPr>
          <a:xfrm>
            <a:off x="1133475" y="3012951"/>
            <a:ext cx="781050" cy="717797"/>
          </a:xfrm>
          <a:prstGeom prst="r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nl-NL"/>
          </a:p>
        </p:txBody>
      </p:sp>
      <p:sp>
        <p:nvSpPr>
          <p:cNvPr id="48" name="Vrije vorm 47"/>
          <p:cNvSpPr/>
          <p:nvPr/>
        </p:nvSpPr>
        <p:spPr>
          <a:xfrm>
            <a:off x="1114426" y="3752850"/>
            <a:ext cx="781050" cy="540246"/>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49" name="Rechthoekige driehoek 48"/>
          <p:cNvSpPr/>
          <p:nvPr/>
        </p:nvSpPr>
        <p:spPr>
          <a:xfrm>
            <a:off x="4881317" y="3007618"/>
            <a:ext cx="1070806" cy="947094"/>
          </a:xfrm>
          <a:prstGeom prst="r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nl-NL"/>
          </a:p>
        </p:txBody>
      </p:sp>
      <p:sp>
        <p:nvSpPr>
          <p:cNvPr id="50" name="Vrije vorm 49"/>
          <p:cNvSpPr/>
          <p:nvPr/>
        </p:nvSpPr>
        <p:spPr>
          <a:xfrm>
            <a:off x="4882319" y="4022973"/>
            <a:ext cx="356431" cy="270123"/>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51" name="Tekstvak 50"/>
          <p:cNvSpPr txBox="1"/>
          <p:nvPr/>
        </p:nvSpPr>
        <p:spPr>
          <a:xfrm>
            <a:off x="5818566" y="5332806"/>
            <a:ext cx="612068" cy="307777"/>
          </a:xfrm>
          <a:prstGeom prst="rect">
            <a:avLst/>
          </a:prstGeom>
          <a:noFill/>
        </p:spPr>
        <p:txBody>
          <a:bodyPr wrap="square" rtlCol="0">
            <a:spAutoFit/>
          </a:bodyPr>
          <a:lstStyle/>
          <a:p>
            <a:r>
              <a:rPr lang="nl-NL" sz="1400" dirty="0" err="1" smtClean="0"/>
              <a:t>Qv</a:t>
            </a:r>
            <a:endParaRPr lang="nl-NL" sz="1400" dirty="0"/>
          </a:p>
        </p:txBody>
      </p:sp>
      <p:cxnSp>
        <p:nvCxnSpPr>
          <p:cNvPr id="53" name="Rechte verbindingslijn 52"/>
          <p:cNvCxnSpPr>
            <a:stCxn id="50" idx="2"/>
          </p:cNvCxnSpPr>
          <p:nvPr/>
        </p:nvCxnSpPr>
        <p:spPr>
          <a:xfrm>
            <a:off x="5238750" y="4024591"/>
            <a:ext cx="11528" cy="1263621"/>
          </a:xfrm>
          <a:prstGeom prst="line">
            <a:avLst/>
          </a:prstGeom>
        </p:spPr>
        <p:style>
          <a:lnRef idx="1">
            <a:schemeClr val="accent1"/>
          </a:lnRef>
          <a:fillRef idx="0">
            <a:schemeClr val="accent1"/>
          </a:fillRef>
          <a:effectRef idx="0">
            <a:schemeClr val="accent1"/>
          </a:effectRef>
          <a:fontRef idx="minor">
            <a:schemeClr val="tx1"/>
          </a:fontRef>
        </p:style>
      </p:cxnSp>
      <p:sp>
        <p:nvSpPr>
          <p:cNvPr id="57" name="Tekstvak 56"/>
          <p:cNvSpPr txBox="1"/>
          <p:nvPr/>
        </p:nvSpPr>
        <p:spPr>
          <a:xfrm>
            <a:off x="5060534" y="5332807"/>
            <a:ext cx="583028" cy="307777"/>
          </a:xfrm>
          <a:prstGeom prst="rect">
            <a:avLst/>
          </a:prstGeom>
          <a:noFill/>
        </p:spPr>
        <p:txBody>
          <a:bodyPr wrap="square" rtlCol="0">
            <a:spAutoFit/>
          </a:bodyPr>
          <a:lstStyle/>
          <a:p>
            <a:r>
              <a:rPr lang="nl-NL" sz="1400" dirty="0" err="1" smtClean="0"/>
              <a:t>Qabi</a:t>
            </a:r>
            <a:endParaRPr lang="nl-NL" sz="1400" dirty="0"/>
          </a:p>
        </p:txBody>
      </p:sp>
      <p:sp>
        <p:nvSpPr>
          <p:cNvPr id="58" name="PIJL-LINKS en -RECHTS 57"/>
          <p:cNvSpPr/>
          <p:nvPr/>
        </p:nvSpPr>
        <p:spPr>
          <a:xfrm>
            <a:off x="5238750" y="5733256"/>
            <a:ext cx="742951" cy="720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0" name="Tekstvak 59"/>
          <p:cNvSpPr txBox="1"/>
          <p:nvPr/>
        </p:nvSpPr>
        <p:spPr>
          <a:xfrm>
            <a:off x="5283980" y="5805264"/>
            <a:ext cx="719163" cy="307777"/>
          </a:xfrm>
          <a:prstGeom prst="rect">
            <a:avLst/>
          </a:prstGeom>
          <a:noFill/>
        </p:spPr>
        <p:txBody>
          <a:bodyPr wrap="square" rtlCol="0">
            <a:spAutoFit/>
          </a:bodyPr>
          <a:lstStyle/>
          <a:p>
            <a:r>
              <a:rPr lang="nl-NL" sz="1400" dirty="0" smtClean="0"/>
              <a:t>Import</a:t>
            </a:r>
            <a:endParaRPr lang="nl-NL" sz="1400" dirty="0"/>
          </a:p>
        </p:txBody>
      </p:sp>
      <p:sp>
        <p:nvSpPr>
          <p:cNvPr id="61" name="Tekstvak 60"/>
          <p:cNvSpPr txBox="1"/>
          <p:nvPr/>
        </p:nvSpPr>
        <p:spPr>
          <a:xfrm>
            <a:off x="4720444" y="6113041"/>
            <a:ext cx="3523963" cy="523220"/>
          </a:xfrm>
          <a:prstGeom prst="rect">
            <a:avLst/>
          </a:prstGeom>
          <a:noFill/>
        </p:spPr>
        <p:txBody>
          <a:bodyPr wrap="square" rtlCol="0">
            <a:spAutoFit/>
          </a:bodyPr>
          <a:lstStyle/>
          <a:p>
            <a:r>
              <a:rPr lang="nl-NL" sz="1400" dirty="0" smtClean="0"/>
              <a:t>Toename welvaart maar geen</a:t>
            </a:r>
          </a:p>
          <a:p>
            <a:r>
              <a:rPr lang="nl-NL" sz="1400" dirty="0" smtClean="0"/>
              <a:t>Pareto-optimum</a:t>
            </a:r>
            <a:endParaRPr lang="nl-NL" sz="1400" dirty="0"/>
          </a:p>
        </p:txBody>
      </p:sp>
      <p:sp>
        <p:nvSpPr>
          <p:cNvPr id="67" name="Tekstvak 66"/>
          <p:cNvSpPr txBox="1"/>
          <p:nvPr/>
        </p:nvSpPr>
        <p:spPr>
          <a:xfrm>
            <a:off x="7042700" y="3837086"/>
            <a:ext cx="1154757" cy="307777"/>
          </a:xfrm>
          <a:prstGeom prst="rect">
            <a:avLst/>
          </a:prstGeom>
          <a:noFill/>
        </p:spPr>
        <p:txBody>
          <a:bodyPr wrap="square" rtlCol="0">
            <a:spAutoFit/>
          </a:bodyPr>
          <a:lstStyle/>
          <a:p>
            <a:r>
              <a:rPr lang="nl-NL" sz="1400" dirty="0" smtClean="0"/>
              <a:t>P wereld</a:t>
            </a:r>
            <a:endParaRPr lang="nl-NL" sz="1400" dirty="0"/>
          </a:p>
        </p:txBody>
      </p:sp>
      <p:sp>
        <p:nvSpPr>
          <p:cNvPr id="3" name="Gelijkbenige driehoek 2"/>
          <p:cNvSpPr/>
          <p:nvPr/>
        </p:nvSpPr>
        <p:spPr>
          <a:xfrm>
            <a:off x="5220072" y="3717032"/>
            <a:ext cx="792088" cy="288032"/>
          </a:xfrm>
          <a:prstGeom prst="triangle">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956073642"/>
      </p:ext>
    </p:extLst>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1000"/>
                                        <p:tgtEl>
                                          <p:spTgt spid="22"/>
                                        </p:tgtEl>
                                      </p:cBhvr>
                                    </p:animEffect>
                                    <p:anim calcmode="lin" valueType="num">
                                      <p:cBhvr>
                                        <p:cTn id="29" dur="1000" fill="hold"/>
                                        <p:tgtEl>
                                          <p:spTgt spid="22"/>
                                        </p:tgtEl>
                                        <p:attrNameLst>
                                          <p:attrName>ppt_x</p:attrName>
                                        </p:attrNameLst>
                                      </p:cBhvr>
                                      <p:tavLst>
                                        <p:tav tm="0">
                                          <p:val>
                                            <p:strVal val="#ppt_x"/>
                                          </p:val>
                                        </p:tav>
                                        <p:tav tm="100000">
                                          <p:val>
                                            <p:strVal val="#ppt_x"/>
                                          </p:val>
                                        </p:tav>
                                      </p:tavLst>
                                    </p:anim>
                                    <p:anim calcmode="lin" valueType="num">
                                      <p:cBhvr>
                                        <p:cTn id="3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1000"/>
                                        <p:tgtEl>
                                          <p:spTgt spid="28"/>
                                        </p:tgtEl>
                                      </p:cBhvr>
                                    </p:animEffect>
                                    <p:anim calcmode="lin" valueType="num">
                                      <p:cBhvr>
                                        <p:cTn id="36" dur="1000" fill="hold"/>
                                        <p:tgtEl>
                                          <p:spTgt spid="28"/>
                                        </p:tgtEl>
                                        <p:attrNameLst>
                                          <p:attrName>ppt_x</p:attrName>
                                        </p:attrNameLst>
                                      </p:cBhvr>
                                      <p:tavLst>
                                        <p:tav tm="0">
                                          <p:val>
                                            <p:strVal val="#ppt_x"/>
                                          </p:val>
                                        </p:tav>
                                        <p:tav tm="100000">
                                          <p:val>
                                            <p:strVal val="#ppt_x"/>
                                          </p:val>
                                        </p:tav>
                                      </p:tavLst>
                                    </p:anim>
                                    <p:anim calcmode="lin" valueType="num">
                                      <p:cBhvr>
                                        <p:cTn id="3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1000"/>
                                        <p:tgtEl>
                                          <p:spTgt spid="39"/>
                                        </p:tgtEl>
                                      </p:cBhvr>
                                    </p:animEffect>
                                    <p:anim calcmode="lin" valueType="num">
                                      <p:cBhvr>
                                        <p:cTn id="43" dur="1000" fill="hold"/>
                                        <p:tgtEl>
                                          <p:spTgt spid="39"/>
                                        </p:tgtEl>
                                        <p:attrNameLst>
                                          <p:attrName>ppt_x</p:attrName>
                                        </p:attrNameLst>
                                      </p:cBhvr>
                                      <p:tavLst>
                                        <p:tav tm="0">
                                          <p:val>
                                            <p:strVal val="#ppt_x"/>
                                          </p:val>
                                        </p:tav>
                                        <p:tav tm="100000">
                                          <p:val>
                                            <p:strVal val="#ppt_x"/>
                                          </p:val>
                                        </p:tav>
                                      </p:tavLst>
                                    </p:anim>
                                    <p:anim calcmode="lin" valueType="num">
                                      <p:cBhvr>
                                        <p:cTn id="44"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anim calcmode="lin" valueType="num">
                                      <p:cBhvr>
                                        <p:cTn id="50" dur="1000" fill="hold"/>
                                        <p:tgtEl>
                                          <p:spTgt spid="30"/>
                                        </p:tgtEl>
                                        <p:attrNameLst>
                                          <p:attrName>ppt_x</p:attrName>
                                        </p:attrNameLst>
                                      </p:cBhvr>
                                      <p:tavLst>
                                        <p:tav tm="0">
                                          <p:val>
                                            <p:strVal val="#ppt_x"/>
                                          </p:val>
                                        </p:tav>
                                        <p:tav tm="100000">
                                          <p:val>
                                            <p:strVal val="#ppt_x"/>
                                          </p:val>
                                        </p:tav>
                                      </p:tavLst>
                                    </p:anim>
                                    <p:anim calcmode="lin" valueType="num">
                                      <p:cBhvr>
                                        <p:cTn id="5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fade">
                                      <p:cBhvr>
                                        <p:cTn id="63" dur="1000"/>
                                        <p:tgtEl>
                                          <p:spTgt spid="48"/>
                                        </p:tgtEl>
                                      </p:cBhvr>
                                    </p:animEffect>
                                    <p:anim calcmode="lin" valueType="num">
                                      <p:cBhvr>
                                        <p:cTn id="64" dur="1000" fill="hold"/>
                                        <p:tgtEl>
                                          <p:spTgt spid="48"/>
                                        </p:tgtEl>
                                        <p:attrNameLst>
                                          <p:attrName>ppt_x</p:attrName>
                                        </p:attrNameLst>
                                      </p:cBhvr>
                                      <p:tavLst>
                                        <p:tav tm="0">
                                          <p:val>
                                            <p:strVal val="#ppt_x"/>
                                          </p:val>
                                        </p:tav>
                                        <p:tav tm="100000">
                                          <p:val>
                                            <p:strVal val="#ppt_x"/>
                                          </p:val>
                                        </p:tav>
                                      </p:tavLst>
                                    </p:anim>
                                    <p:anim calcmode="lin" valueType="num">
                                      <p:cBhvr>
                                        <p:cTn id="65"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5"/>
                                        </p:tgtEl>
                                        <p:attrNameLst>
                                          <p:attrName>style.visibility</p:attrName>
                                        </p:attrNameLst>
                                      </p:cBhvr>
                                      <p:to>
                                        <p:strVal val="visible"/>
                                      </p:to>
                                    </p:set>
                                    <p:animEffect transition="in" filter="fade">
                                      <p:cBhvr>
                                        <p:cTn id="70" dur="1000"/>
                                        <p:tgtEl>
                                          <p:spTgt spid="45"/>
                                        </p:tgtEl>
                                      </p:cBhvr>
                                    </p:animEffect>
                                    <p:anim calcmode="lin" valueType="num">
                                      <p:cBhvr>
                                        <p:cTn id="71" dur="1000" fill="hold"/>
                                        <p:tgtEl>
                                          <p:spTgt spid="45"/>
                                        </p:tgtEl>
                                        <p:attrNameLst>
                                          <p:attrName>ppt_x</p:attrName>
                                        </p:attrNameLst>
                                      </p:cBhvr>
                                      <p:tavLst>
                                        <p:tav tm="0">
                                          <p:val>
                                            <p:strVal val="#ppt_x"/>
                                          </p:val>
                                        </p:tav>
                                        <p:tav tm="100000">
                                          <p:val>
                                            <p:strVal val="#ppt_x"/>
                                          </p:val>
                                        </p:tav>
                                      </p:tavLst>
                                    </p:anim>
                                    <p:anim calcmode="lin" valueType="num">
                                      <p:cBhvr>
                                        <p:cTn id="72"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fade">
                                      <p:cBhvr>
                                        <p:cTn id="77" dur="1000"/>
                                        <p:tgtEl>
                                          <p:spTgt spid="11"/>
                                        </p:tgtEl>
                                      </p:cBhvr>
                                    </p:animEffect>
                                    <p:anim calcmode="lin" valueType="num">
                                      <p:cBhvr>
                                        <p:cTn id="78" dur="1000" fill="hold"/>
                                        <p:tgtEl>
                                          <p:spTgt spid="11"/>
                                        </p:tgtEl>
                                        <p:attrNameLst>
                                          <p:attrName>ppt_x</p:attrName>
                                        </p:attrNameLst>
                                      </p:cBhvr>
                                      <p:tavLst>
                                        <p:tav tm="0">
                                          <p:val>
                                            <p:strVal val="#ppt_x"/>
                                          </p:val>
                                        </p:tav>
                                        <p:tav tm="100000">
                                          <p:val>
                                            <p:strVal val="#ppt_x"/>
                                          </p:val>
                                        </p:tav>
                                      </p:tavLst>
                                    </p:anim>
                                    <p:anim calcmode="lin" valueType="num">
                                      <p:cBhvr>
                                        <p:cTn id="7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1000"/>
                                        <p:tgtEl>
                                          <p:spTgt spid="21"/>
                                        </p:tgtEl>
                                      </p:cBhvr>
                                    </p:animEffect>
                                    <p:anim calcmode="lin" valueType="num">
                                      <p:cBhvr>
                                        <p:cTn id="85" dur="1000" fill="hold"/>
                                        <p:tgtEl>
                                          <p:spTgt spid="21"/>
                                        </p:tgtEl>
                                        <p:attrNameLst>
                                          <p:attrName>ppt_x</p:attrName>
                                        </p:attrNameLst>
                                      </p:cBhvr>
                                      <p:tavLst>
                                        <p:tav tm="0">
                                          <p:val>
                                            <p:strVal val="#ppt_x"/>
                                          </p:val>
                                        </p:tav>
                                        <p:tav tm="100000">
                                          <p:val>
                                            <p:strVal val="#ppt_x"/>
                                          </p:val>
                                        </p:tav>
                                      </p:tavLst>
                                    </p:anim>
                                    <p:anim calcmode="lin" valueType="num">
                                      <p:cBhvr>
                                        <p:cTn id="8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14"/>
                                        </p:tgtEl>
                                        <p:attrNameLst>
                                          <p:attrName>style.visibility</p:attrName>
                                        </p:attrNameLst>
                                      </p:cBhvr>
                                      <p:to>
                                        <p:strVal val="visible"/>
                                      </p:to>
                                    </p:set>
                                    <p:animEffect transition="in" filter="fade">
                                      <p:cBhvr>
                                        <p:cTn id="91" dur="1000"/>
                                        <p:tgtEl>
                                          <p:spTgt spid="14"/>
                                        </p:tgtEl>
                                      </p:cBhvr>
                                    </p:animEffect>
                                    <p:anim calcmode="lin" valueType="num">
                                      <p:cBhvr>
                                        <p:cTn id="92" dur="1000" fill="hold"/>
                                        <p:tgtEl>
                                          <p:spTgt spid="14"/>
                                        </p:tgtEl>
                                        <p:attrNameLst>
                                          <p:attrName>ppt_x</p:attrName>
                                        </p:attrNameLst>
                                      </p:cBhvr>
                                      <p:tavLst>
                                        <p:tav tm="0">
                                          <p:val>
                                            <p:strVal val="#ppt_x"/>
                                          </p:val>
                                        </p:tav>
                                        <p:tav tm="100000">
                                          <p:val>
                                            <p:strVal val="#ppt_x"/>
                                          </p:val>
                                        </p:tav>
                                      </p:tavLst>
                                    </p:anim>
                                    <p:anim calcmode="lin" valueType="num">
                                      <p:cBhvr>
                                        <p:cTn id="9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1000"/>
                                        <p:tgtEl>
                                          <p:spTgt spid="23"/>
                                        </p:tgtEl>
                                      </p:cBhvr>
                                    </p:animEffect>
                                    <p:anim calcmode="lin" valueType="num">
                                      <p:cBhvr>
                                        <p:cTn id="99" dur="1000" fill="hold"/>
                                        <p:tgtEl>
                                          <p:spTgt spid="23"/>
                                        </p:tgtEl>
                                        <p:attrNameLst>
                                          <p:attrName>ppt_x</p:attrName>
                                        </p:attrNameLst>
                                      </p:cBhvr>
                                      <p:tavLst>
                                        <p:tav tm="0">
                                          <p:val>
                                            <p:strVal val="#ppt_x"/>
                                          </p:val>
                                        </p:tav>
                                        <p:tav tm="100000">
                                          <p:val>
                                            <p:strVal val="#ppt_x"/>
                                          </p:val>
                                        </p:tav>
                                      </p:tavLst>
                                    </p:anim>
                                    <p:anim calcmode="lin" valueType="num">
                                      <p:cBhvr>
                                        <p:cTn id="100"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1000"/>
                                        <p:tgtEl>
                                          <p:spTgt spid="15"/>
                                        </p:tgtEl>
                                      </p:cBhvr>
                                    </p:animEffect>
                                    <p:anim calcmode="lin" valueType="num">
                                      <p:cBhvr>
                                        <p:cTn id="106" dur="1000" fill="hold"/>
                                        <p:tgtEl>
                                          <p:spTgt spid="15"/>
                                        </p:tgtEl>
                                        <p:attrNameLst>
                                          <p:attrName>ppt_x</p:attrName>
                                        </p:attrNameLst>
                                      </p:cBhvr>
                                      <p:tavLst>
                                        <p:tav tm="0">
                                          <p:val>
                                            <p:strVal val="#ppt_x"/>
                                          </p:val>
                                        </p:tav>
                                        <p:tav tm="100000">
                                          <p:val>
                                            <p:strVal val="#ppt_x"/>
                                          </p:val>
                                        </p:tav>
                                      </p:tavLst>
                                    </p:anim>
                                    <p:anim calcmode="lin" valueType="num">
                                      <p:cBhvr>
                                        <p:cTn id="10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4"/>
                                        </p:tgtEl>
                                        <p:attrNameLst>
                                          <p:attrName>style.visibility</p:attrName>
                                        </p:attrNameLst>
                                      </p:cBhvr>
                                      <p:to>
                                        <p:strVal val="visible"/>
                                      </p:to>
                                    </p:set>
                                    <p:animEffect transition="in" filter="fade">
                                      <p:cBhvr>
                                        <p:cTn id="112" dur="1000"/>
                                        <p:tgtEl>
                                          <p:spTgt spid="24"/>
                                        </p:tgtEl>
                                      </p:cBhvr>
                                    </p:animEffect>
                                    <p:anim calcmode="lin" valueType="num">
                                      <p:cBhvr>
                                        <p:cTn id="113" dur="1000" fill="hold"/>
                                        <p:tgtEl>
                                          <p:spTgt spid="24"/>
                                        </p:tgtEl>
                                        <p:attrNameLst>
                                          <p:attrName>ppt_x</p:attrName>
                                        </p:attrNameLst>
                                      </p:cBhvr>
                                      <p:tavLst>
                                        <p:tav tm="0">
                                          <p:val>
                                            <p:strVal val="#ppt_x"/>
                                          </p:val>
                                        </p:tav>
                                        <p:tav tm="100000">
                                          <p:val>
                                            <p:strVal val="#ppt_x"/>
                                          </p:val>
                                        </p:tav>
                                      </p:tavLst>
                                    </p:anim>
                                    <p:anim calcmode="lin" valueType="num">
                                      <p:cBhvr>
                                        <p:cTn id="1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1000"/>
                                        <p:tgtEl>
                                          <p:spTgt spid="41"/>
                                        </p:tgtEl>
                                      </p:cBhvr>
                                    </p:animEffect>
                                    <p:anim calcmode="lin" valueType="num">
                                      <p:cBhvr>
                                        <p:cTn id="120" dur="1000" fill="hold"/>
                                        <p:tgtEl>
                                          <p:spTgt spid="41"/>
                                        </p:tgtEl>
                                        <p:attrNameLst>
                                          <p:attrName>ppt_x</p:attrName>
                                        </p:attrNameLst>
                                      </p:cBhvr>
                                      <p:tavLst>
                                        <p:tav tm="0">
                                          <p:val>
                                            <p:strVal val="#ppt_x"/>
                                          </p:val>
                                        </p:tav>
                                        <p:tav tm="100000">
                                          <p:val>
                                            <p:strVal val="#ppt_x"/>
                                          </p:val>
                                        </p:tav>
                                      </p:tavLst>
                                    </p:anim>
                                    <p:anim calcmode="lin" valueType="num">
                                      <p:cBhvr>
                                        <p:cTn id="121"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36"/>
                                        </p:tgtEl>
                                        <p:attrNameLst>
                                          <p:attrName>style.visibility</p:attrName>
                                        </p:attrNameLst>
                                      </p:cBhvr>
                                      <p:to>
                                        <p:strVal val="visible"/>
                                      </p:to>
                                    </p:set>
                                    <p:animEffect transition="in" filter="fade">
                                      <p:cBhvr>
                                        <p:cTn id="126" dur="1000"/>
                                        <p:tgtEl>
                                          <p:spTgt spid="36"/>
                                        </p:tgtEl>
                                      </p:cBhvr>
                                    </p:animEffect>
                                    <p:anim calcmode="lin" valueType="num">
                                      <p:cBhvr>
                                        <p:cTn id="127" dur="1000" fill="hold"/>
                                        <p:tgtEl>
                                          <p:spTgt spid="36"/>
                                        </p:tgtEl>
                                        <p:attrNameLst>
                                          <p:attrName>ppt_x</p:attrName>
                                        </p:attrNameLst>
                                      </p:cBhvr>
                                      <p:tavLst>
                                        <p:tav tm="0">
                                          <p:val>
                                            <p:strVal val="#ppt_x"/>
                                          </p:val>
                                        </p:tav>
                                        <p:tav tm="100000">
                                          <p:val>
                                            <p:strVal val="#ppt_x"/>
                                          </p:val>
                                        </p:tav>
                                      </p:tavLst>
                                    </p:anim>
                                    <p:anim calcmode="lin" valueType="num">
                                      <p:cBhvr>
                                        <p:cTn id="12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nodeType="clickEffect">
                                  <p:stCondLst>
                                    <p:cond delay="0"/>
                                  </p:stCondLst>
                                  <p:childTnLst>
                                    <p:set>
                                      <p:cBhvr>
                                        <p:cTn id="132" dur="1" fill="hold">
                                          <p:stCondLst>
                                            <p:cond delay="0"/>
                                          </p:stCondLst>
                                        </p:cTn>
                                        <p:tgtEl>
                                          <p:spTgt spid="53"/>
                                        </p:tgtEl>
                                        <p:attrNameLst>
                                          <p:attrName>style.visibility</p:attrName>
                                        </p:attrNameLst>
                                      </p:cBhvr>
                                      <p:to>
                                        <p:strVal val="visible"/>
                                      </p:to>
                                    </p:set>
                                    <p:animEffect transition="in" filter="fade">
                                      <p:cBhvr>
                                        <p:cTn id="133" dur="1000"/>
                                        <p:tgtEl>
                                          <p:spTgt spid="53"/>
                                        </p:tgtEl>
                                      </p:cBhvr>
                                    </p:animEffect>
                                    <p:anim calcmode="lin" valueType="num">
                                      <p:cBhvr>
                                        <p:cTn id="134" dur="1000" fill="hold"/>
                                        <p:tgtEl>
                                          <p:spTgt spid="53"/>
                                        </p:tgtEl>
                                        <p:attrNameLst>
                                          <p:attrName>ppt_x</p:attrName>
                                        </p:attrNameLst>
                                      </p:cBhvr>
                                      <p:tavLst>
                                        <p:tav tm="0">
                                          <p:val>
                                            <p:strVal val="#ppt_x"/>
                                          </p:val>
                                        </p:tav>
                                        <p:tav tm="100000">
                                          <p:val>
                                            <p:strVal val="#ppt_x"/>
                                          </p:val>
                                        </p:tav>
                                      </p:tavLst>
                                    </p:anim>
                                    <p:anim calcmode="lin" valueType="num">
                                      <p:cBhvr>
                                        <p:cTn id="13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57"/>
                                        </p:tgtEl>
                                        <p:attrNameLst>
                                          <p:attrName>style.visibility</p:attrName>
                                        </p:attrNameLst>
                                      </p:cBhvr>
                                      <p:to>
                                        <p:strVal val="visible"/>
                                      </p:to>
                                    </p:set>
                                    <p:animEffect transition="in" filter="fade">
                                      <p:cBhvr>
                                        <p:cTn id="140" dur="1000"/>
                                        <p:tgtEl>
                                          <p:spTgt spid="57"/>
                                        </p:tgtEl>
                                      </p:cBhvr>
                                    </p:animEffect>
                                    <p:anim calcmode="lin" valueType="num">
                                      <p:cBhvr>
                                        <p:cTn id="141" dur="1000" fill="hold"/>
                                        <p:tgtEl>
                                          <p:spTgt spid="57"/>
                                        </p:tgtEl>
                                        <p:attrNameLst>
                                          <p:attrName>ppt_x</p:attrName>
                                        </p:attrNameLst>
                                      </p:cBhvr>
                                      <p:tavLst>
                                        <p:tav tm="0">
                                          <p:val>
                                            <p:strVal val="#ppt_x"/>
                                          </p:val>
                                        </p:tav>
                                        <p:tav tm="100000">
                                          <p:val>
                                            <p:strVal val="#ppt_x"/>
                                          </p:val>
                                        </p:tav>
                                      </p:tavLst>
                                    </p:anim>
                                    <p:anim calcmode="lin" valueType="num">
                                      <p:cBhvr>
                                        <p:cTn id="14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60"/>
                                        </p:tgtEl>
                                        <p:attrNameLst>
                                          <p:attrName>style.visibility</p:attrName>
                                        </p:attrNameLst>
                                      </p:cBhvr>
                                      <p:to>
                                        <p:strVal val="visible"/>
                                      </p:to>
                                    </p:set>
                                    <p:animEffect transition="in" filter="fade">
                                      <p:cBhvr>
                                        <p:cTn id="147" dur="1000"/>
                                        <p:tgtEl>
                                          <p:spTgt spid="60"/>
                                        </p:tgtEl>
                                      </p:cBhvr>
                                    </p:animEffect>
                                    <p:anim calcmode="lin" valueType="num">
                                      <p:cBhvr>
                                        <p:cTn id="148" dur="1000" fill="hold"/>
                                        <p:tgtEl>
                                          <p:spTgt spid="60"/>
                                        </p:tgtEl>
                                        <p:attrNameLst>
                                          <p:attrName>ppt_x</p:attrName>
                                        </p:attrNameLst>
                                      </p:cBhvr>
                                      <p:tavLst>
                                        <p:tav tm="0">
                                          <p:val>
                                            <p:strVal val="#ppt_x"/>
                                          </p:val>
                                        </p:tav>
                                        <p:tav tm="100000">
                                          <p:val>
                                            <p:strVal val="#ppt_x"/>
                                          </p:val>
                                        </p:tav>
                                      </p:tavLst>
                                    </p:anim>
                                    <p:anim calcmode="lin" valueType="num">
                                      <p:cBhvr>
                                        <p:cTn id="14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49"/>
                                        </p:tgtEl>
                                        <p:attrNameLst>
                                          <p:attrName>style.visibility</p:attrName>
                                        </p:attrNameLst>
                                      </p:cBhvr>
                                      <p:to>
                                        <p:strVal val="visible"/>
                                      </p:to>
                                    </p:set>
                                    <p:animEffect transition="in" filter="fade">
                                      <p:cBhvr>
                                        <p:cTn id="154" dur="1000"/>
                                        <p:tgtEl>
                                          <p:spTgt spid="49"/>
                                        </p:tgtEl>
                                      </p:cBhvr>
                                    </p:animEffect>
                                    <p:anim calcmode="lin" valueType="num">
                                      <p:cBhvr>
                                        <p:cTn id="155" dur="1000" fill="hold"/>
                                        <p:tgtEl>
                                          <p:spTgt spid="49"/>
                                        </p:tgtEl>
                                        <p:attrNameLst>
                                          <p:attrName>ppt_x</p:attrName>
                                        </p:attrNameLst>
                                      </p:cBhvr>
                                      <p:tavLst>
                                        <p:tav tm="0">
                                          <p:val>
                                            <p:strVal val="#ppt_x"/>
                                          </p:val>
                                        </p:tav>
                                        <p:tav tm="100000">
                                          <p:val>
                                            <p:strVal val="#ppt_x"/>
                                          </p:val>
                                        </p:tav>
                                      </p:tavLst>
                                    </p:anim>
                                    <p:anim calcmode="lin" valueType="num">
                                      <p:cBhvr>
                                        <p:cTn id="15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50"/>
                                        </p:tgtEl>
                                        <p:attrNameLst>
                                          <p:attrName>style.visibility</p:attrName>
                                        </p:attrNameLst>
                                      </p:cBhvr>
                                      <p:to>
                                        <p:strVal val="visible"/>
                                      </p:to>
                                    </p:set>
                                    <p:animEffect transition="in" filter="fade">
                                      <p:cBhvr>
                                        <p:cTn id="161" dur="1000"/>
                                        <p:tgtEl>
                                          <p:spTgt spid="50"/>
                                        </p:tgtEl>
                                      </p:cBhvr>
                                    </p:animEffect>
                                    <p:anim calcmode="lin" valueType="num">
                                      <p:cBhvr>
                                        <p:cTn id="162" dur="1000" fill="hold"/>
                                        <p:tgtEl>
                                          <p:spTgt spid="50"/>
                                        </p:tgtEl>
                                        <p:attrNameLst>
                                          <p:attrName>ppt_x</p:attrName>
                                        </p:attrNameLst>
                                      </p:cBhvr>
                                      <p:tavLst>
                                        <p:tav tm="0">
                                          <p:val>
                                            <p:strVal val="#ppt_x"/>
                                          </p:val>
                                        </p:tav>
                                        <p:tav tm="100000">
                                          <p:val>
                                            <p:strVal val="#ppt_x"/>
                                          </p:val>
                                        </p:tav>
                                      </p:tavLst>
                                    </p:anim>
                                    <p:anim calcmode="lin" valueType="num">
                                      <p:cBhvr>
                                        <p:cTn id="16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grpId="0" nodeType="clickEffect">
                                  <p:stCondLst>
                                    <p:cond delay="0"/>
                                  </p:stCondLst>
                                  <p:childTnLst>
                                    <p:set>
                                      <p:cBhvr>
                                        <p:cTn id="167" dur="1" fill="hold">
                                          <p:stCondLst>
                                            <p:cond delay="0"/>
                                          </p:stCondLst>
                                        </p:cTn>
                                        <p:tgtEl>
                                          <p:spTgt spid="58"/>
                                        </p:tgtEl>
                                        <p:attrNameLst>
                                          <p:attrName>style.visibility</p:attrName>
                                        </p:attrNameLst>
                                      </p:cBhvr>
                                      <p:to>
                                        <p:strVal val="visible"/>
                                      </p:to>
                                    </p:set>
                                    <p:animEffect transition="in" filter="fade">
                                      <p:cBhvr>
                                        <p:cTn id="168" dur="1000"/>
                                        <p:tgtEl>
                                          <p:spTgt spid="58"/>
                                        </p:tgtEl>
                                      </p:cBhvr>
                                    </p:animEffect>
                                    <p:anim calcmode="lin" valueType="num">
                                      <p:cBhvr>
                                        <p:cTn id="169" dur="1000" fill="hold"/>
                                        <p:tgtEl>
                                          <p:spTgt spid="58"/>
                                        </p:tgtEl>
                                        <p:attrNameLst>
                                          <p:attrName>ppt_x</p:attrName>
                                        </p:attrNameLst>
                                      </p:cBhvr>
                                      <p:tavLst>
                                        <p:tav tm="0">
                                          <p:val>
                                            <p:strVal val="#ppt_x"/>
                                          </p:val>
                                        </p:tav>
                                        <p:tav tm="100000">
                                          <p:val>
                                            <p:strVal val="#ppt_x"/>
                                          </p:val>
                                        </p:tav>
                                      </p:tavLst>
                                    </p:anim>
                                    <p:anim calcmode="lin" valueType="num">
                                      <p:cBhvr>
                                        <p:cTn id="170"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grpId="0" nodeType="clickEffect">
                                  <p:stCondLst>
                                    <p:cond delay="0"/>
                                  </p:stCondLst>
                                  <p:childTnLst>
                                    <p:set>
                                      <p:cBhvr>
                                        <p:cTn id="174" dur="1" fill="hold">
                                          <p:stCondLst>
                                            <p:cond delay="0"/>
                                          </p:stCondLst>
                                        </p:cTn>
                                        <p:tgtEl>
                                          <p:spTgt spid="61"/>
                                        </p:tgtEl>
                                        <p:attrNameLst>
                                          <p:attrName>style.visibility</p:attrName>
                                        </p:attrNameLst>
                                      </p:cBhvr>
                                      <p:to>
                                        <p:strVal val="visible"/>
                                      </p:to>
                                    </p:set>
                                    <p:animEffect transition="in" filter="fade">
                                      <p:cBhvr>
                                        <p:cTn id="175" dur="1000"/>
                                        <p:tgtEl>
                                          <p:spTgt spid="61"/>
                                        </p:tgtEl>
                                      </p:cBhvr>
                                    </p:animEffect>
                                    <p:anim calcmode="lin" valueType="num">
                                      <p:cBhvr>
                                        <p:cTn id="176" dur="1000" fill="hold"/>
                                        <p:tgtEl>
                                          <p:spTgt spid="61"/>
                                        </p:tgtEl>
                                        <p:attrNameLst>
                                          <p:attrName>ppt_x</p:attrName>
                                        </p:attrNameLst>
                                      </p:cBhvr>
                                      <p:tavLst>
                                        <p:tav tm="0">
                                          <p:val>
                                            <p:strVal val="#ppt_x"/>
                                          </p:val>
                                        </p:tav>
                                        <p:tav tm="100000">
                                          <p:val>
                                            <p:strVal val="#ppt_x"/>
                                          </p:val>
                                        </p:tav>
                                      </p:tavLst>
                                    </p:anim>
                                    <p:anim calcmode="lin" valueType="num">
                                      <p:cBhvr>
                                        <p:cTn id="177"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grpId="0" nodeType="clickEffect">
                                  <p:stCondLst>
                                    <p:cond delay="0"/>
                                  </p:stCondLst>
                                  <p:childTnLst>
                                    <p:set>
                                      <p:cBhvr>
                                        <p:cTn id="181" dur="1" fill="hold">
                                          <p:stCondLst>
                                            <p:cond delay="0"/>
                                          </p:stCondLst>
                                        </p:cTn>
                                        <p:tgtEl>
                                          <p:spTgt spid="3"/>
                                        </p:tgtEl>
                                        <p:attrNameLst>
                                          <p:attrName>style.visibility</p:attrName>
                                        </p:attrNameLst>
                                      </p:cBhvr>
                                      <p:to>
                                        <p:strVal val="visible"/>
                                      </p:to>
                                    </p:set>
                                    <p:animEffect transition="in" filter="fade">
                                      <p:cBhvr>
                                        <p:cTn id="182" dur="1000"/>
                                        <p:tgtEl>
                                          <p:spTgt spid="3"/>
                                        </p:tgtEl>
                                      </p:cBhvr>
                                    </p:animEffect>
                                    <p:anim calcmode="lin" valueType="num">
                                      <p:cBhvr>
                                        <p:cTn id="183" dur="1000" fill="hold"/>
                                        <p:tgtEl>
                                          <p:spTgt spid="3"/>
                                        </p:tgtEl>
                                        <p:attrNameLst>
                                          <p:attrName>ppt_x</p:attrName>
                                        </p:attrNameLst>
                                      </p:cBhvr>
                                      <p:tavLst>
                                        <p:tav tm="0">
                                          <p:val>
                                            <p:strVal val="#ppt_x"/>
                                          </p:val>
                                        </p:tav>
                                        <p:tav tm="100000">
                                          <p:val>
                                            <p:strVal val="#ppt_x"/>
                                          </p:val>
                                        </p:tav>
                                      </p:tavLst>
                                    </p:anim>
                                    <p:anim calcmode="lin" valueType="num">
                                      <p:cBhvr>
                                        <p:cTn id="18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39" grpId="0"/>
      <p:bldP spid="41" grpId="0"/>
      <p:bldP spid="44" grpId="0"/>
      <p:bldP spid="45" grpId="0" animBg="1"/>
      <p:bldP spid="48" grpId="0" animBg="1"/>
      <p:bldP spid="49" grpId="0" animBg="1"/>
      <p:bldP spid="50" grpId="0" animBg="1"/>
      <p:bldP spid="57" grpId="0"/>
      <p:bldP spid="58" grpId="0" animBg="1"/>
      <p:bldP spid="60" grpId="0"/>
      <p:bldP spid="61"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el 2"/>
          <p:cNvSpPr>
            <a:spLocks noGrp="1"/>
          </p:cNvSpPr>
          <p:nvPr>
            <p:ph type="title"/>
          </p:nvPr>
        </p:nvSpPr>
        <p:spPr>
          <a:xfrm>
            <a:off x="457200" y="338139"/>
            <a:ext cx="8229600" cy="786605"/>
          </a:xfrm>
          <a:solidFill>
            <a:schemeClr val="accent4"/>
          </a:solidFill>
        </p:spPr>
        <p:txBody>
          <a:bodyPr/>
          <a:lstStyle/>
          <a:p>
            <a:r>
              <a:rPr lang="nl-NL" altLang="nl-NL" sz="2000" dirty="0" smtClean="0"/>
              <a:t>De invloed van een importheffing op de welvaart</a:t>
            </a:r>
            <a:br>
              <a:rPr lang="nl-NL" altLang="nl-NL" sz="2000" dirty="0" smtClean="0"/>
            </a:br>
            <a:r>
              <a:rPr lang="nl-NL" altLang="nl-NL" sz="2000" dirty="0" smtClean="0"/>
              <a:t>2 kleine driehoekjes niet gecompenseerd (</a:t>
            </a:r>
            <a:r>
              <a:rPr lang="nl-NL" altLang="nl-NL" sz="2000" dirty="0" err="1" smtClean="0"/>
              <a:t>welvaarts</a:t>
            </a:r>
            <a:r>
              <a:rPr lang="nl-NL" altLang="nl-NL" sz="2000" dirty="0" smtClean="0"/>
              <a:t> verlies)</a:t>
            </a:r>
          </a:p>
        </p:txBody>
      </p:sp>
      <p:cxnSp>
        <p:nvCxnSpPr>
          <p:cNvPr id="3" name="Rechte verbindingslijn 2"/>
          <p:cNvCxnSpPr/>
          <p:nvPr/>
        </p:nvCxnSpPr>
        <p:spPr>
          <a:xfrm>
            <a:off x="611560" y="2636912"/>
            <a:ext cx="0" cy="3096344"/>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Rechte verbindingslijn 6"/>
          <p:cNvCxnSpPr/>
          <p:nvPr/>
        </p:nvCxnSpPr>
        <p:spPr>
          <a:xfrm flipH="1">
            <a:off x="611560" y="5733256"/>
            <a:ext cx="3231976" cy="8384"/>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Rechte verbindingslijn 7"/>
          <p:cNvCxnSpPr/>
          <p:nvPr/>
        </p:nvCxnSpPr>
        <p:spPr>
          <a:xfrm>
            <a:off x="611560" y="3140968"/>
            <a:ext cx="2592288" cy="2592288"/>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Rechte verbindingslijn 8"/>
          <p:cNvCxnSpPr/>
          <p:nvPr/>
        </p:nvCxnSpPr>
        <p:spPr>
          <a:xfrm flipH="1">
            <a:off x="4211960" y="5733256"/>
            <a:ext cx="3456384" cy="0"/>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Rechte verbindingslijn 9"/>
          <p:cNvCxnSpPr/>
          <p:nvPr/>
        </p:nvCxnSpPr>
        <p:spPr>
          <a:xfrm>
            <a:off x="4283968" y="2636912"/>
            <a:ext cx="0" cy="3096344"/>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Rechte verbindingslijn 15"/>
          <p:cNvCxnSpPr/>
          <p:nvPr/>
        </p:nvCxnSpPr>
        <p:spPr>
          <a:xfrm>
            <a:off x="4283968" y="3284984"/>
            <a:ext cx="2880320" cy="2448272"/>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Rechte verbindingslijn 17"/>
          <p:cNvCxnSpPr/>
          <p:nvPr/>
        </p:nvCxnSpPr>
        <p:spPr>
          <a:xfrm flipH="1">
            <a:off x="611560" y="3212976"/>
            <a:ext cx="2088232" cy="1656184"/>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Rechte verbindingslijn 21"/>
          <p:cNvCxnSpPr/>
          <p:nvPr/>
        </p:nvCxnSpPr>
        <p:spPr>
          <a:xfrm flipH="1">
            <a:off x="611560" y="3645024"/>
            <a:ext cx="2448272" cy="1872208"/>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Rechte verbindingslijn 25"/>
          <p:cNvCxnSpPr/>
          <p:nvPr/>
        </p:nvCxnSpPr>
        <p:spPr>
          <a:xfrm flipH="1">
            <a:off x="4355976" y="3068960"/>
            <a:ext cx="2016224" cy="1656184"/>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Rechte verbindingslijn 29"/>
          <p:cNvCxnSpPr/>
          <p:nvPr/>
        </p:nvCxnSpPr>
        <p:spPr>
          <a:xfrm flipH="1">
            <a:off x="4355976" y="3356992"/>
            <a:ext cx="2592288" cy="2160240"/>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Rechte verbindingslijn 31"/>
          <p:cNvCxnSpPr/>
          <p:nvPr/>
        </p:nvCxnSpPr>
        <p:spPr>
          <a:xfrm flipH="1">
            <a:off x="611560" y="4509120"/>
            <a:ext cx="2448272" cy="0"/>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Rechte verbindingslijn 35"/>
          <p:cNvCxnSpPr/>
          <p:nvPr/>
        </p:nvCxnSpPr>
        <p:spPr>
          <a:xfrm flipH="1">
            <a:off x="4283968" y="4437112"/>
            <a:ext cx="3024336" cy="0"/>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Rechte verbindingslijn 42"/>
          <p:cNvCxnSpPr/>
          <p:nvPr/>
        </p:nvCxnSpPr>
        <p:spPr>
          <a:xfrm flipH="1">
            <a:off x="4283968" y="4221088"/>
            <a:ext cx="3024336" cy="0"/>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1" name="Tekstvak 40"/>
          <p:cNvSpPr txBox="1"/>
          <p:nvPr/>
        </p:nvSpPr>
        <p:spPr>
          <a:xfrm>
            <a:off x="827584" y="1484784"/>
            <a:ext cx="2520280" cy="369332"/>
          </a:xfrm>
          <a:prstGeom prst="rect">
            <a:avLst/>
          </a:prstGeom>
          <a:noFill/>
        </p:spPr>
        <p:txBody>
          <a:bodyPr wrap="square" rtlCol="0">
            <a:spAutoFit/>
          </a:bodyPr>
          <a:lstStyle/>
          <a:p>
            <a:r>
              <a:rPr lang="nl-NL" dirty="0" smtClean="0"/>
              <a:t>Openeconomie</a:t>
            </a:r>
            <a:endParaRPr lang="nl-NL" dirty="0"/>
          </a:p>
        </p:txBody>
      </p:sp>
      <p:sp>
        <p:nvSpPr>
          <p:cNvPr id="42" name="Tekstvak 41"/>
          <p:cNvSpPr txBox="1"/>
          <p:nvPr/>
        </p:nvSpPr>
        <p:spPr>
          <a:xfrm>
            <a:off x="4355976" y="1484784"/>
            <a:ext cx="2376264" cy="369332"/>
          </a:xfrm>
          <a:prstGeom prst="rect">
            <a:avLst/>
          </a:prstGeom>
          <a:noFill/>
        </p:spPr>
        <p:txBody>
          <a:bodyPr wrap="square" rtlCol="0">
            <a:spAutoFit/>
          </a:bodyPr>
          <a:lstStyle/>
          <a:p>
            <a:r>
              <a:rPr lang="nl-NL" dirty="0" smtClean="0"/>
              <a:t>Gesloten economie</a:t>
            </a:r>
            <a:endParaRPr lang="nl-NL" dirty="0"/>
          </a:p>
        </p:txBody>
      </p:sp>
      <p:sp>
        <p:nvSpPr>
          <p:cNvPr id="44" name="Tekstvak 43"/>
          <p:cNvSpPr txBox="1"/>
          <p:nvPr/>
        </p:nvSpPr>
        <p:spPr>
          <a:xfrm>
            <a:off x="2411760" y="2996952"/>
            <a:ext cx="648072" cy="369332"/>
          </a:xfrm>
          <a:prstGeom prst="rect">
            <a:avLst/>
          </a:prstGeom>
          <a:noFill/>
        </p:spPr>
        <p:txBody>
          <a:bodyPr wrap="square" rtlCol="0">
            <a:spAutoFit/>
          </a:bodyPr>
          <a:lstStyle/>
          <a:p>
            <a:r>
              <a:rPr lang="nl-NL" dirty="0" err="1" smtClean="0"/>
              <a:t>Abi</a:t>
            </a:r>
            <a:endParaRPr lang="nl-NL" dirty="0"/>
          </a:p>
        </p:txBody>
      </p:sp>
      <p:sp>
        <p:nvSpPr>
          <p:cNvPr id="47" name="Tekstvak 46"/>
          <p:cNvSpPr txBox="1"/>
          <p:nvPr/>
        </p:nvSpPr>
        <p:spPr>
          <a:xfrm>
            <a:off x="3059832" y="3356992"/>
            <a:ext cx="936104" cy="369332"/>
          </a:xfrm>
          <a:prstGeom prst="rect">
            <a:avLst/>
          </a:prstGeom>
          <a:noFill/>
        </p:spPr>
        <p:txBody>
          <a:bodyPr wrap="square" rtlCol="0">
            <a:spAutoFit/>
          </a:bodyPr>
          <a:lstStyle/>
          <a:p>
            <a:r>
              <a:rPr lang="nl-NL" dirty="0" err="1" smtClean="0"/>
              <a:t>Abi+bu</a:t>
            </a:r>
            <a:endParaRPr lang="nl-NL" dirty="0"/>
          </a:p>
        </p:txBody>
      </p:sp>
      <p:sp>
        <p:nvSpPr>
          <p:cNvPr id="45" name="Tekstvak 44"/>
          <p:cNvSpPr txBox="1"/>
          <p:nvPr/>
        </p:nvSpPr>
        <p:spPr>
          <a:xfrm>
            <a:off x="6732240" y="2348880"/>
            <a:ext cx="2304256" cy="369332"/>
          </a:xfrm>
          <a:prstGeom prst="rect">
            <a:avLst/>
          </a:prstGeom>
          <a:noFill/>
        </p:spPr>
        <p:txBody>
          <a:bodyPr wrap="square" rtlCol="0">
            <a:spAutoFit/>
          </a:bodyPr>
          <a:lstStyle/>
          <a:p>
            <a:r>
              <a:rPr lang="nl-NL" dirty="0" err="1" smtClean="0"/>
              <a:t>Abi+bu</a:t>
            </a:r>
            <a:r>
              <a:rPr lang="nl-NL" dirty="0" smtClean="0"/>
              <a:t> na heffing</a:t>
            </a:r>
            <a:endParaRPr lang="nl-NL" dirty="0"/>
          </a:p>
        </p:txBody>
      </p:sp>
      <p:sp>
        <p:nvSpPr>
          <p:cNvPr id="49" name="Tekstvak 48"/>
          <p:cNvSpPr txBox="1"/>
          <p:nvPr/>
        </p:nvSpPr>
        <p:spPr>
          <a:xfrm>
            <a:off x="6867303" y="2996952"/>
            <a:ext cx="2304256" cy="369332"/>
          </a:xfrm>
          <a:prstGeom prst="rect">
            <a:avLst/>
          </a:prstGeom>
          <a:noFill/>
        </p:spPr>
        <p:txBody>
          <a:bodyPr wrap="square" rtlCol="0">
            <a:spAutoFit/>
          </a:bodyPr>
          <a:lstStyle/>
          <a:p>
            <a:r>
              <a:rPr lang="nl-NL" dirty="0" err="1" smtClean="0"/>
              <a:t>Abi+bu</a:t>
            </a:r>
            <a:r>
              <a:rPr lang="nl-NL" dirty="0" smtClean="0"/>
              <a:t> voor heffing</a:t>
            </a:r>
            <a:endParaRPr lang="nl-NL" dirty="0"/>
          </a:p>
        </p:txBody>
      </p:sp>
      <p:cxnSp>
        <p:nvCxnSpPr>
          <p:cNvPr id="50" name="Rechte verbindingslijn 49"/>
          <p:cNvCxnSpPr/>
          <p:nvPr/>
        </p:nvCxnSpPr>
        <p:spPr>
          <a:xfrm flipH="1">
            <a:off x="4283968" y="2708920"/>
            <a:ext cx="3096344" cy="2448272"/>
          </a:xfrm>
          <a:prstGeom prst="line">
            <a:avLst/>
          </a:prstGeom>
          <a:ln w="28575"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8" name="Tekstvak 47"/>
          <p:cNvSpPr txBox="1"/>
          <p:nvPr/>
        </p:nvSpPr>
        <p:spPr>
          <a:xfrm>
            <a:off x="3141292" y="4378425"/>
            <a:ext cx="518091" cy="369332"/>
          </a:xfrm>
          <a:prstGeom prst="rect">
            <a:avLst/>
          </a:prstGeom>
          <a:noFill/>
        </p:spPr>
        <p:txBody>
          <a:bodyPr wrap="none" rtlCol="0">
            <a:spAutoFit/>
          </a:bodyPr>
          <a:lstStyle/>
          <a:p>
            <a:r>
              <a:rPr lang="nl-NL" dirty="0" err="1" smtClean="0"/>
              <a:t>Pw</a:t>
            </a:r>
            <a:endParaRPr lang="nl-NL" dirty="0"/>
          </a:p>
        </p:txBody>
      </p:sp>
      <p:sp>
        <p:nvSpPr>
          <p:cNvPr id="52" name="Tekstvak 51"/>
          <p:cNvSpPr txBox="1"/>
          <p:nvPr/>
        </p:nvSpPr>
        <p:spPr>
          <a:xfrm>
            <a:off x="7524328" y="4005064"/>
            <a:ext cx="1080120" cy="646331"/>
          </a:xfrm>
          <a:prstGeom prst="rect">
            <a:avLst/>
          </a:prstGeom>
          <a:noFill/>
        </p:spPr>
        <p:txBody>
          <a:bodyPr wrap="square" rtlCol="0">
            <a:spAutoFit/>
          </a:bodyPr>
          <a:lstStyle/>
          <a:p>
            <a:r>
              <a:rPr lang="nl-NL" dirty="0" err="1" smtClean="0"/>
              <a:t>Pw+h</a:t>
            </a:r>
            <a:endParaRPr lang="nl-NL" dirty="0" smtClean="0"/>
          </a:p>
          <a:p>
            <a:r>
              <a:rPr lang="nl-NL" dirty="0" err="1" smtClean="0"/>
              <a:t>Pw</a:t>
            </a:r>
            <a:endParaRPr lang="nl-NL" dirty="0"/>
          </a:p>
        </p:txBody>
      </p:sp>
      <p:sp>
        <p:nvSpPr>
          <p:cNvPr id="53" name="Tekstvak 52"/>
          <p:cNvSpPr txBox="1"/>
          <p:nvPr/>
        </p:nvSpPr>
        <p:spPr>
          <a:xfrm>
            <a:off x="5796136" y="2924944"/>
            <a:ext cx="648072" cy="369332"/>
          </a:xfrm>
          <a:prstGeom prst="rect">
            <a:avLst/>
          </a:prstGeom>
          <a:noFill/>
        </p:spPr>
        <p:txBody>
          <a:bodyPr wrap="square" rtlCol="0">
            <a:spAutoFit/>
          </a:bodyPr>
          <a:lstStyle/>
          <a:p>
            <a:r>
              <a:rPr lang="nl-NL" dirty="0" err="1" smtClean="0"/>
              <a:t>Abi</a:t>
            </a:r>
            <a:endParaRPr lang="nl-NL" dirty="0"/>
          </a:p>
        </p:txBody>
      </p:sp>
      <p:sp>
        <p:nvSpPr>
          <p:cNvPr id="54" name="Rechthoekige driehoek 53"/>
          <p:cNvSpPr/>
          <p:nvPr/>
        </p:nvSpPr>
        <p:spPr>
          <a:xfrm>
            <a:off x="611560" y="3140968"/>
            <a:ext cx="1368152" cy="1368152"/>
          </a:xfrm>
          <a:prstGeom prst="rtTriangle">
            <a:avLst/>
          </a:prstGeom>
          <a:noFill/>
          <a:ln>
            <a:solidFill>
              <a:schemeClr val="accent3">
                <a:alpha val="41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6" name="Rechthoekige driehoek 55"/>
          <p:cNvSpPr/>
          <p:nvPr/>
        </p:nvSpPr>
        <p:spPr>
          <a:xfrm>
            <a:off x="683568" y="3212976"/>
            <a:ext cx="1224136" cy="1296144"/>
          </a:xfrm>
          <a:prstGeom prst="rtTriangle">
            <a:avLst/>
          </a:prstGeom>
          <a:solidFill>
            <a:schemeClr val="accent3">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9" name="Rechthoekige driehoek 58"/>
          <p:cNvSpPr/>
          <p:nvPr/>
        </p:nvSpPr>
        <p:spPr>
          <a:xfrm>
            <a:off x="4283968" y="3284984"/>
            <a:ext cx="1080120" cy="936104"/>
          </a:xfrm>
          <a:prstGeom prst="rtTriangle">
            <a:avLst/>
          </a:prstGeom>
          <a:solidFill>
            <a:schemeClr val="accent3">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7" name="Rechthoekige driehoek 56"/>
          <p:cNvSpPr/>
          <p:nvPr/>
        </p:nvSpPr>
        <p:spPr>
          <a:xfrm rot="5400000">
            <a:off x="647564" y="6442698"/>
            <a:ext cx="360040" cy="432048"/>
          </a:xfrm>
          <a:prstGeom prst="rtTriangle">
            <a:avLst/>
          </a:prstGeom>
          <a:solidFill>
            <a:schemeClr val="accent6">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2" name="Rechthoekige driehoek 61"/>
          <p:cNvSpPr/>
          <p:nvPr/>
        </p:nvSpPr>
        <p:spPr>
          <a:xfrm rot="5400000">
            <a:off x="4319972" y="4185084"/>
            <a:ext cx="576064" cy="648072"/>
          </a:xfrm>
          <a:prstGeom prst="rtTriangle">
            <a:avLst/>
          </a:prstGeom>
          <a:solidFill>
            <a:schemeClr val="accent6">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4" name="Rechthoekige driehoek 63"/>
          <p:cNvSpPr/>
          <p:nvPr/>
        </p:nvSpPr>
        <p:spPr>
          <a:xfrm>
            <a:off x="611560" y="5949280"/>
            <a:ext cx="432048" cy="288032"/>
          </a:xfrm>
          <a:prstGeom prst="rtTriangle">
            <a:avLst/>
          </a:prstGeom>
          <a:solidFill>
            <a:schemeClr val="accent3">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1" name="Tekstvak 60"/>
          <p:cNvSpPr txBox="1"/>
          <p:nvPr/>
        </p:nvSpPr>
        <p:spPr>
          <a:xfrm>
            <a:off x="1331640" y="6021288"/>
            <a:ext cx="2232248" cy="646331"/>
          </a:xfrm>
          <a:prstGeom prst="rect">
            <a:avLst/>
          </a:prstGeom>
          <a:noFill/>
        </p:spPr>
        <p:txBody>
          <a:bodyPr wrap="square" rtlCol="0">
            <a:spAutoFit/>
          </a:bodyPr>
          <a:lstStyle/>
          <a:p>
            <a:r>
              <a:rPr lang="nl-NL" dirty="0" err="1" smtClean="0"/>
              <a:t>Cons</a:t>
            </a:r>
            <a:r>
              <a:rPr lang="nl-NL" dirty="0" smtClean="0"/>
              <a:t> surplus</a:t>
            </a:r>
          </a:p>
          <a:p>
            <a:r>
              <a:rPr lang="nl-NL" dirty="0" err="1" smtClean="0"/>
              <a:t>Produ</a:t>
            </a:r>
            <a:r>
              <a:rPr lang="nl-NL" dirty="0" smtClean="0"/>
              <a:t> surplus</a:t>
            </a:r>
            <a:endParaRPr lang="nl-NL" dirty="0"/>
          </a:p>
        </p:txBody>
      </p:sp>
      <p:sp>
        <p:nvSpPr>
          <p:cNvPr id="63" name="Tekstvak 62"/>
          <p:cNvSpPr txBox="1"/>
          <p:nvPr/>
        </p:nvSpPr>
        <p:spPr>
          <a:xfrm>
            <a:off x="5004048" y="6381328"/>
            <a:ext cx="1872208" cy="369332"/>
          </a:xfrm>
          <a:prstGeom prst="rect">
            <a:avLst/>
          </a:prstGeom>
          <a:noFill/>
        </p:spPr>
        <p:txBody>
          <a:bodyPr wrap="square" rtlCol="0">
            <a:spAutoFit/>
          </a:bodyPr>
          <a:lstStyle/>
          <a:p>
            <a:r>
              <a:rPr lang="nl-NL" dirty="0" smtClean="0"/>
              <a:t>belasting</a:t>
            </a:r>
            <a:endParaRPr lang="nl-NL" dirty="0"/>
          </a:p>
        </p:txBody>
      </p:sp>
      <p:cxnSp>
        <p:nvCxnSpPr>
          <p:cNvPr id="47107" name="Rechte verbindingslijn 47106"/>
          <p:cNvCxnSpPr/>
          <p:nvPr/>
        </p:nvCxnSpPr>
        <p:spPr>
          <a:xfrm>
            <a:off x="1043608" y="4509120"/>
            <a:ext cx="0" cy="1224136"/>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Rechte verbindingslijn 68"/>
          <p:cNvCxnSpPr/>
          <p:nvPr/>
        </p:nvCxnSpPr>
        <p:spPr>
          <a:xfrm>
            <a:off x="1979712" y="4509120"/>
            <a:ext cx="0" cy="1224136"/>
          </a:xfrm>
          <a:prstGeom prst="line">
            <a:avLst/>
          </a:prstGeom>
        </p:spPr>
        <p:style>
          <a:lnRef idx="2">
            <a:schemeClr val="accent1"/>
          </a:lnRef>
          <a:fillRef idx="0">
            <a:schemeClr val="accent1"/>
          </a:fillRef>
          <a:effectRef idx="1">
            <a:schemeClr val="accent1"/>
          </a:effectRef>
          <a:fontRef idx="minor">
            <a:schemeClr val="tx1"/>
          </a:fontRef>
        </p:style>
      </p:cxnSp>
      <p:cxnSp>
        <p:nvCxnSpPr>
          <p:cNvPr id="71" name="Rechte verbindingslijn 70"/>
          <p:cNvCxnSpPr/>
          <p:nvPr/>
        </p:nvCxnSpPr>
        <p:spPr>
          <a:xfrm>
            <a:off x="5004048" y="4221088"/>
            <a:ext cx="0" cy="1440160"/>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Rechte verbindingslijn 72"/>
          <p:cNvCxnSpPr/>
          <p:nvPr/>
        </p:nvCxnSpPr>
        <p:spPr>
          <a:xfrm>
            <a:off x="5436096" y="4293096"/>
            <a:ext cx="0" cy="1512168"/>
          </a:xfrm>
          <a:prstGeom prst="line">
            <a:avLst/>
          </a:prstGeom>
        </p:spPr>
        <p:style>
          <a:lnRef idx="2">
            <a:schemeClr val="accent1"/>
          </a:lnRef>
          <a:fillRef idx="0">
            <a:schemeClr val="accent1"/>
          </a:fillRef>
          <a:effectRef idx="1">
            <a:schemeClr val="accent1"/>
          </a:effectRef>
          <a:fontRef idx="minor">
            <a:schemeClr val="tx1"/>
          </a:fontRef>
        </p:style>
      </p:cxnSp>
      <p:sp>
        <p:nvSpPr>
          <p:cNvPr id="47112" name="Pijl links en rechts 47111"/>
          <p:cNvSpPr/>
          <p:nvPr/>
        </p:nvSpPr>
        <p:spPr>
          <a:xfrm>
            <a:off x="1043608" y="5805264"/>
            <a:ext cx="936104" cy="216024"/>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7113" name="Pijl links en rechts 47112"/>
          <p:cNvSpPr/>
          <p:nvPr/>
        </p:nvSpPr>
        <p:spPr>
          <a:xfrm>
            <a:off x="5004048" y="5805264"/>
            <a:ext cx="432048" cy="216024"/>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8" name="Pijl links en rechts 77"/>
          <p:cNvSpPr/>
          <p:nvPr/>
        </p:nvSpPr>
        <p:spPr>
          <a:xfrm>
            <a:off x="6660232" y="6381328"/>
            <a:ext cx="432048" cy="216024"/>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7114" name="Tekstvak 47113"/>
          <p:cNvSpPr txBox="1"/>
          <p:nvPr/>
        </p:nvSpPr>
        <p:spPr>
          <a:xfrm>
            <a:off x="7164288" y="6309320"/>
            <a:ext cx="864096" cy="369332"/>
          </a:xfrm>
          <a:prstGeom prst="rect">
            <a:avLst/>
          </a:prstGeom>
          <a:noFill/>
        </p:spPr>
        <p:txBody>
          <a:bodyPr wrap="square" rtlCol="0">
            <a:spAutoFit/>
          </a:bodyPr>
          <a:lstStyle/>
          <a:p>
            <a:r>
              <a:rPr lang="nl-NL" dirty="0" smtClean="0"/>
              <a:t>import</a:t>
            </a:r>
            <a:endParaRPr lang="nl-NL" dirty="0"/>
          </a:p>
        </p:txBody>
      </p:sp>
      <p:sp>
        <p:nvSpPr>
          <p:cNvPr id="47115" name="Rechthoek 47114"/>
          <p:cNvSpPr/>
          <p:nvPr/>
        </p:nvSpPr>
        <p:spPr>
          <a:xfrm>
            <a:off x="5004048" y="4221088"/>
            <a:ext cx="432048" cy="216024"/>
          </a:xfrm>
          <a:prstGeom prst="rect">
            <a:avLst/>
          </a:prstGeom>
          <a:solidFill>
            <a:schemeClr val="tx1">
              <a:lumMod val="50000"/>
              <a:lumOff val="50000"/>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1" name="Rechthoek 80"/>
          <p:cNvSpPr/>
          <p:nvPr/>
        </p:nvSpPr>
        <p:spPr>
          <a:xfrm>
            <a:off x="4572000" y="6381328"/>
            <a:ext cx="432048" cy="288032"/>
          </a:xfrm>
          <a:prstGeom prst="rect">
            <a:avLst/>
          </a:prstGeom>
          <a:solidFill>
            <a:schemeClr val="tx1">
              <a:lumMod val="50000"/>
              <a:lumOff val="50000"/>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7117" name="Tekstvak 47116"/>
          <p:cNvSpPr txBox="1"/>
          <p:nvPr/>
        </p:nvSpPr>
        <p:spPr>
          <a:xfrm>
            <a:off x="539552" y="2348880"/>
            <a:ext cx="504056" cy="369332"/>
          </a:xfrm>
          <a:prstGeom prst="rect">
            <a:avLst/>
          </a:prstGeom>
          <a:noFill/>
        </p:spPr>
        <p:txBody>
          <a:bodyPr wrap="square" rtlCol="0">
            <a:spAutoFit/>
          </a:bodyPr>
          <a:lstStyle/>
          <a:p>
            <a:r>
              <a:rPr lang="nl-NL" dirty="0" smtClean="0"/>
              <a:t>P</a:t>
            </a:r>
            <a:endParaRPr lang="nl-NL" dirty="0"/>
          </a:p>
        </p:txBody>
      </p:sp>
      <p:sp>
        <p:nvSpPr>
          <p:cNvPr id="84" name="Tekstvak 83"/>
          <p:cNvSpPr txBox="1"/>
          <p:nvPr/>
        </p:nvSpPr>
        <p:spPr>
          <a:xfrm>
            <a:off x="4211960" y="2276872"/>
            <a:ext cx="504056" cy="369332"/>
          </a:xfrm>
          <a:prstGeom prst="rect">
            <a:avLst/>
          </a:prstGeom>
          <a:noFill/>
        </p:spPr>
        <p:txBody>
          <a:bodyPr wrap="square" rtlCol="0">
            <a:spAutoFit/>
          </a:bodyPr>
          <a:lstStyle/>
          <a:p>
            <a:r>
              <a:rPr lang="nl-NL" dirty="0" smtClean="0"/>
              <a:t>P</a:t>
            </a:r>
            <a:endParaRPr lang="nl-NL" dirty="0"/>
          </a:p>
        </p:txBody>
      </p:sp>
      <p:sp>
        <p:nvSpPr>
          <p:cNvPr id="47119" name="Tekstvak 47118"/>
          <p:cNvSpPr txBox="1"/>
          <p:nvPr/>
        </p:nvSpPr>
        <p:spPr>
          <a:xfrm>
            <a:off x="3491880" y="5733256"/>
            <a:ext cx="432048" cy="369332"/>
          </a:xfrm>
          <a:prstGeom prst="rect">
            <a:avLst/>
          </a:prstGeom>
          <a:noFill/>
        </p:spPr>
        <p:txBody>
          <a:bodyPr wrap="square" rtlCol="0">
            <a:spAutoFit/>
          </a:bodyPr>
          <a:lstStyle/>
          <a:p>
            <a:r>
              <a:rPr lang="nl-NL" dirty="0" smtClean="0"/>
              <a:t>Q</a:t>
            </a:r>
            <a:endParaRPr lang="nl-NL" dirty="0"/>
          </a:p>
        </p:txBody>
      </p:sp>
      <p:sp>
        <p:nvSpPr>
          <p:cNvPr id="87" name="Tekstvak 86"/>
          <p:cNvSpPr txBox="1"/>
          <p:nvPr/>
        </p:nvSpPr>
        <p:spPr>
          <a:xfrm>
            <a:off x="7236296" y="5733256"/>
            <a:ext cx="432048" cy="369332"/>
          </a:xfrm>
          <a:prstGeom prst="rect">
            <a:avLst/>
          </a:prstGeom>
          <a:noFill/>
        </p:spPr>
        <p:txBody>
          <a:bodyPr wrap="square" rtlCol="0">
            <a:spAutoFit/>
          </a:bodyPr>
          <a:lstStyle/>
          <a:p>
            <a:r>
              <a:rPr lang="nl-NL" dirty="0" smtClean="0"/>
              <a:t>Q</a:t>
            </a:r>
            <a:endParaRPr lang="nl-NL" dirty="0"/>
          </a:p>
        </p:txBody>
      </p:sp>
      <p:sp>
        <p:nvSpPr>
          <p:cNvPr id="88" name="Rechthoekige driehoek 87"/>
          <p:cNvSpPr/>
          <p:nvPr/>
        </p:nvSpPr>
        <p:spPr>
          <a:xfrm rot="5400000">
            <a:off x="683568" y="4509120"/>
            <a:ext cx="288032" cy="432048"/>
          </a:xfrm>
          <a:prstGeom prst="rtTriangle">
            <a:avLst/>
          </a:prstGeom>
          <a:solidFill>
            <a:schemeClr val="accent6">
              <a:alpha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7120" name="Tekstvak 47119"/>
          <p:cNvSpPr txBox="1"/>
          <p:nvPr/>
        </p:nvSpPr>
        <p:spPr>
          <a:xfrm>
            <a:off x="634972" y="1937334"/>
            <a:ext cx="184666" cy="369332"/>
          </a:xfrm>
          <a:prstGeom prst="rect">
            <a:avLst/>
          </a:prstGeom>
          <a:noFill/>
        </p:spPr>
        <p:txBody>
          <a:bodyPr wrap="none" rtlCol="0">
            <a:spAutoFit/>
          </a:bodyPr>
          <a:lstStyle/>
          <a:p>
            <a:endParaRPr lang="nl-NL" dirty="0"/>
          </a:p>
        </p:txBody>
      </p:sp>
      <p:sp>
        <p:nvSpPr>
          <p:cNvPr id="90" name="Titel 2"/>
          <p:cNvSpPr txBox="1">
            <a:spLocks/>
          </p:cNvSpPr>
          <p:nvPr/>
        </p:nvSpPr>
        <p:spPr bwMode="auto">
          <a:xfrm>
            <a:off x="467544" y="332656"/>
            <a:ext cx="8229600" cy="786605"/>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nl-NL" altLang="nl-NL" sz="2000" dirty="0" smtClean="0"/>
              <a:t>De invloed van een importheffing op de welvaart</a:t>
            </a:r>
            <a:br>
              <a:rPr lang="nl-NL" altLang="nl-NL" sz="2000" dirty="0" smtClean="0"/>
            </a:br>
            <a:endParaRPr lang="nl-NL" altLang="nl-NL" sz="2000" dirty="0" smtClean="0"/>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7119"/>
                                        </p:tgtEl>
                                        <p:attrNameLst>
                                          <p:attrName>style.visibility</p:attrName>
                                        </p:attrNameLst>
                                      </p:cBhvr>
                                      <p:to>
                                        <p:strVal val="visible"/>
                                      </p:to>
                                    </p:set>
                                    <p:animEffect transition="in" filter="fade">
                                      <p:cBhvr>
                                        <p:cTn id="14" dur="1000"/>
                                        <p:tgtEl>
                                          <p:spTgt spid="47119"/>
                                        </p:tgtEl>
                                      </p:cBhvr>
                                    </p:animEffect>
                                    <p:anim calcmode="lin" valueType="num">
                                      <p:cBhvr>
                                        <p:cTn id="15" dur="1000" fill="hold"/>
                                        <p:tgtEl>
                                          <p:spTgt spid="47119"/>
                                        </p:tgtEl>
                                        <p:attrNameLst>
                                          <p:attrName>ppt_x</p:attrName>
                                        </p:attrNameLst>
                                      </p:cBhvr>
                                      <p:tavLst>
                                        <p:tav tm="0">
                                          <p:val>
                                            <p:strVal val="#ppt_x"/>
                                          </p:val>
                                        </p:tav>
                                        <p:tav tm="100000">
                                          <p:val>
                                            <p:strVal val="#ppt_x"/>
                                          </p:val>
                                        </p:tav>
                                      </p:tavLst>
                                    </p:anim>
                                    <p:anim calcmode="lin" valueType="num">
                                      <p:cBhvr>
                                        <p:cTn id="16" dur="1000" fill="hold"/>
                                        <p:tgtEl>
                                          <p:spTgt spid="4711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7117"/>
                                        </p:tgtEl>
                                        <p:attrNameLst>
                                          <p:attrName>style.visibility</p:attrName>
                                        </p:attrNameLst>
                                      </p:cBhvr>
                                      <p:to>
                                        <p:strVal val="visible"/>
                                      </p:to>
                                    </p:set>
                                    <p:animEffect transition="in" filter="fade">
                                      <p:cBhvr>
                                        <p:cTn id="28" dur="1000"/>
                                        <p:tgtEl>
                                          <p:spTgt spid="47117"/>
                                        </p:tgtEl>
                                      </p:cBhvr>
                                    </p:animEffect>
                                    <p:anim calcmode="lin" valueType="num">
                                      <p:cBhvr>
                                        <p:cTn id="29" dur="1000" fill="hold"/>
                                        <p:tgtEl>
                                          <p:spTgt spid="47117"/>
                                        </p:tgtEl>
                                        <p:attrNameLst>
                                          <p:attrName>ppt_x</p:attrName>
                                        </p:attrNameLst>
                                      </p:cBhvr>
                                      <p:tavLst>
                                        <p:tav tm="0">
                                          <p:val>
                                            <p:strVal val="#ppt_x"/>
                                          </p:val>
                                        </p:tav>
                                        <p:tav tm="100000">
                                          <p:val>
                                            <p:strVal val="#ppt_x"/>
                                          </p:val>
                                        </p:tav>
                                      </p:tavLst>
                                    </p:anim>
                                    <p:anim calcmode="lin" valueType="num">
                                      <p:cBhvr>
                                        <p:cTn id="30" dur="1000" fill="hold"/>
                                        <p:tgtEl>
                                          <p:spTgt spid="4711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fade">
                                      <p:cBhvr>
                                        <p:cTn id="49" dur="1000"/>
                                        <p:tgtEl>
                                          <p:spTgt spid="87"/>
                                        </p:tgtEl>
                                      </p:cBhvr>
                                    </p:animEffect>
                                    <p:anim calcmode="lin" valueType="num">
                                      <p:cBhvr>
                                        <p:cTn id="50" dur="1000" fill="hold"/>
                                        <p:tgtEl>
                                          <p:spTgt spid="87"/>
                                        </p:tgtEl>
                                        <p:attrNameLst>
                                          <p:attrName>ppt_x</p:attrName>
                                        </p:attrNameLst>
                                      </p:cBhvr>
                                      <p:tavLst>
                                        <p:tav tm="0">
                                          <p:val>
                                            <p:strVal val="#ppt_x"/>
                                          </p:val>
                                        </p:tav>
                                        <p:tav tm="100000">
                                          <p:val>
                                            <p:strVal val="#ppt_x"/>
                                          </p:val>
                                        </p:tav>
                                      </p:tavLst>
                                    </p:anim>
                                    <p:anim calcmode="lin" valueType="num">
                                      <p:cBhvr>
                                        <p:cTn id="51" dur="1000" fill="hold"/>
                                        <p:tgtEl>
                                          <p:spTgt spid="87"/>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4"/>
                                        </p:tgtEl>
                                        <p:attrNameLst>
                                          <p:attrName>style.visibility</p:attrName>
                                        </p:attrNameLst>
                                      </p:cBhvr>
                                      <p:to>
                                        <p:strVal val="visible"/>
                                      </p:to>
                                    </p:set>
                                    <p:animEffect transition="in" filter="fade">
                                      <p:cBhvr>
                                        <p:cTn id="56" dur="1000"/>
                                        <p:tgtEl>
                                          <p:spTgt spid="84"/>
                                        </p:tgtEl>
                                      </p:cBhvr>
                                    </p:animEffect>
                                    <p:anim calcmode="lin" valueType="num">
                                      <p:cBhvr>
                                        <p:cTn id="57" dur="1000" fill="hold"/>
                                        <p:tgtEl>
                                          <p:spTgt spid="84"/>
                                        </p:tgtEl>
                                        <p:attrNameLst>
                                          <p:attrName>ppt_x</p:attrName>
                                        </p:attrNameLst>
                                      </p:cBhvr>
                                      <p:tavLst>
                                        <p:tav tm="0">
                                          <p:val>
                                            <p:strVal val="#ppt_x"/>
                                          </p:val>
                                        </p:tav>
                                        <p:tav tm="100000">
                                          <p:val>
                                            <p:strVal val="#ppt_x"/>
                                          </p:val>
                                        </p:tav>
                                      </p:tavLst>
                                    </p:anim>
                                    <p:anim calcmode="lin" valueType="num">
                                      <p:cBhvr>
                                        <p:cTn id="58" dur="1000" fill="hold"/>
                                        <p:tgtEl>
                                          <p:spTgt spid="8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fade">
                                      <p:cBhvr>
                                        <p:cTn id="77" dur="1000"/>
                                        <p:tgtEl>
                                          <p:spTgt spid="44"/>
                                        </p:tgtEl>
                                      </p:cBhvr>
                                    </p:animEffect>
                                    <p:anim calcmode="lin" valueType="num">
                                      <p:cBhvr>
                                        <p:cTn id="78" dur="1000" fill="hold"/>
                                        <p:tgtEl>
                                          <p:spTgt spid="44"/>
                                        </p:tgtEl>
                                        <p:attrNameLst>
                                          <p:attrName>ppt_x</p:attrName>
                                        </p:attrNameLst>
                                      </p:cBhvr>
                                      <p:tavLst>
                                        <p:tav tm="0">
                                          <p:val>
                                            <p:strVal val="#ppt_x"/>
                                          </p:val>
                                        </p:tav>
                                        <p:tav tm="100000">
                                          <p:val>
                                            <p:strVal val="#ppt_x"/>
                                          </p:val>
                                        </p:tav>
                                      </p:tavLst>
                                    </p:anim>
                                    <p:anim calcmode="lin" valueType="num">
                                      <p:cBhvr>
                                        <p:cTn id="79"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47107"/>
                                        </p:tgtEl>
                                        <p:attrNameLst>
                                          <p:attrName>style.visibility</p:attrName>
                                        </p:attrNameLst>
                                      </p:cBhvr>
                                      <p:to>
                                        <p:strVal val="visible"/>
                                      </p:to>
                                    </p:set>
                                    <p:animEffect transition="in" filter="fade">
                                      <p:cBhvr>
                                        <p:cTn id="91" dur="1000"/>
                                        <p:tgtEl>
                                          <p:spTgt spid="47107"/>
                                        </p:tgtEl>
                                      </p:cBhvr>
                                    </p:animEffect>
                                    <p:anim calcmode="lin" valueType="num">
                                      <p:cBhvr>
                                        <p:cTn id="92" dur="1000" fill="hold"/>
                                        <p:tgtEl>
                                          <p:spTgt spid="47107"/>
                                        </p:tgtEl>
                                        <p:attrNameLst>
                                          <p:attrName>ppt_x</p:attrName>
                                        </p:attrNameLst>
                                      </p:cBhvr>
                                      <p:tavLst>
                                        <p:tav tm="0">
                                          <p:val>
                                            <p:strVal val="#ppt_x"/>
                                          </p:val>
                                        </p:tav>
                                        <p:tav tm="100000">
                                          <p:val>
                                            <p:strVal val="#ppt_x"/>
                                          </p:val>
                                        </p:tav>
                                      </p:tavLst>
                                    </p:anim>
                                    <p:anim calcmode="lin" valueType="num">
                                      <p:cBhvr>
                                        <p:cTn id="93" dur="1000" fill="hold"/>
                                        <p:tgtEl>
                                          <p:spTgt spid="47107"/>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fade">
                                      <p:cBhvr>
                                        <p:cTn id="98" dur="1000"/>
                                        <p:tgtEl>
                                          <p:spTgt spid="69"/>
                                        </p:tgtEl>
                                      </p:cBhvr>
                                    </p:animEffect>
                                    <p:anim calcmode="lin" valueType="num">
                                      <p:cBhvr>
                                        <p:cTn id="99" dur="1000" fill="hold"/>
                                        <p:tgtEl>
                                          <p:spTgt spid="69"/>
                                        </p:tgtEl>
                                        <p:attrNameLst>
                                          <p:attrName>ppt_x</p:attrName>
                                        </p:attrNameLst>
                                      </p:cBhvr>
                                      <p:tavLst>
                                        <p:tav tm="0">
                                          <p:val>
                                            <p:strVal val="#ppt_x"/>
                                          </p:val>
                                        </p:tav>
                                        <p:tav tm="100000">
                                          <p:val>
                                            <p:strVal val="#ppt_x"/>
                                          </p:val>
                                        </p:tav>
                                      </p:tavLst>
                                    </p:anim>
                                    <p:anim calcmode="lin" valueType="num">
                                      <p:cBhvr>
                                        <p:cTn id="100"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7112"/>
                                        </p:tgtEl>
                                        <p:attrNameLst>
                                          <p:attrName>style.visibility</p:attrName>
                                        </p:attrNameLst>
                                      </p:cBhvr>
                                      <p:to>
                                        <p:strVal val="visible"/>
                                      </p:to>
                                    </p:set>
                                    <p:animEffect transition="in" filter="fade">
                                      <p:cBhvr>
                                        <p:cTn id="105" dur="1000"/>
                                        <p:tgtEl>
                                          <p:spTgt spid="47112"/>
                                        </p:tgtEl>
                                      </p:cBhvr>
                                    </p:animEffect>
                                    <p:anim calcmode="lin" valueType="num">
                                      <p:cBhvr>
                                        <p:cTn id="106" dur="1000" fill="hold"/>
                                        <p:tgtEl>
                                          <p:spTgt spid="47112"/>
                                        </p:tgtEl>
                                        <p:attrNameLst>
                                          <p:attrName>ppt_x</p:attrName>
                                        </p:attrNameLst>
                                      </p:cBhvr>
                                      <p:tavLst>
                                        <p:tav tm="0">
                                          <p:val>
                                            <p:strVal val="#ppt_x"/>
                                          </p:val>
                                        </p:tav>
                                        <p:tav tm="100000">
                                          <p:val>
                                            <p:strVal val="#ppt_x"/>
                                          </p:val>
                                        </p:tav>
                                      </p:tavLst>
                                    </p:anim>
                                    <p:anim calcmode="lin" valueType="num">
                                      <p:cBhvr>
                                        <p:cTn id="107" dur="1000" fill="hold"/>
                                        <p:tgtEl>
                                          <p:spTgt spid="47112"/>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78"/>
                                        </p:tgtEl>
                                        <p:attrNameLst>
                                          <p:attrName>style.visibility</p:attrName>
                                        </p:attrNameLst>
                                      </p:cBhvr>
                                      <p:to>
                                        <p:strVal val="visible"/>
                                      </p:to>
                                    </p:set>
                                    <p:animEffect transition="in" filter="fade">
                                      <p:cBhvr>
                                        <p:cTn id="112" dur="1000"/>
                                        <p:tgtEl>
                                          <p:spTgt spid="78"/>
                                        </p:tgtEl>
                                      </p:cBhvr>
                                    </p:animEffect>
                                    <p:anim calcmode="lin" valueType="num">
                                      <p:cBhvr>
                                        <p:cTn id="113" dur="1000" fill="hold"/>
                                        <p:tgtEl>
                                          <p:spTgt spid="78"/>
                                        </p:tgtEl>
                                        <p:attrNameLst>
                                          <p:attrName>ppt_x</p:attrName>
                                        </p:attrNameLst>
                                      </p:cBhvr>
                                      <p:tavLst>
                                        <p:tav tm="0">
                                          <p:val>
                                            <p:strVal val="#ppt_x"/>
                                          </p:val>
                                        </p:tav>
                                        <p:tav tm="100000">
                                          <p:val>
                                            <p:strVal val="#ppt_x"/>
                                          </p:val>
                                        </p:tav>
                                      </p:tavLst>
                                    </p:anim>
                                    <p:anim calcmode="lin" valueType="num">
                                      <p:cBhvr>
                                        <p:cTn id="114"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7114"/>
                                        </p:tgtEl>
                                        <p:attrNameLst>
                                          <p:attrName>style.visibility</p:attrName>
                                        </p:attrNameLst>
                                      </p:cBhvr>
                                      <p:to>
                                        <p:strVal val="visible"/>
                                      </p:to>
                                    </p:set>
                                    <p:animEffect transition="in" filter="fade">
                                      <p:cBhvr>
                                        <p:cTn id="119" dur="1000"/>
                                        <p:tgtEl>
                                          <p:spTgt spid="47114"/>
                                        </p:tgtEl>
                                      </p:cBhvr>
                                    </p:animEffect>
                                    <p:anim calcmode="lin" valueType="num">
                                      <p:cBhvr>
                                        <p:cTn id="120" dur="1000" fill="hold"/>
                                        <p:tgtEl>
                                          <p:spTgt spid="47114"/>
                                        </p:tgtEl>
                                        <p:attrNameLst>
                                          <p:attrName>ppt_x</p:attrName>
                                        </p:attrNameLst>
                                      </p:cBhvr>
                                      <p:tavLst>
                                        <p:tav tm="0">
                                          <p:val>
                                            <p:strVal val="#ppt_x"/>
                                          </p:val>
                                        </p:tav>
                                        <p:tav tm="100000">
                                          <p:val>
                                            <p:strVal val="#ppt_x"/>
                                          </p:val>
                                        </p:tav>
                                      </p:tavLst>
                                    </p:anim>
                                    <p:anim calcmode="lin" valueType="num">
                                      <p:cBhvr>
                                        <p:cTn id="121" dur="1000" fill="hold"/>
                                        <p:tgtEl>
                                          <p:spTgt spid="47114"/>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22"/>
                                        </p:tgtEl>
                                        <p:attrNameLst>
                                          <p:attrName>style.visibility</p:attrName>
                                        </p:attrNameLst>
                                      </p:cBhvr>
                                      <p:to>
                                        <p:strVal val="visible"/>
                                      </p:to>
                                    </p:set>
                                    <p:animEffect transition="in" filter="fade">
                                      <p:cBhvr>
                                        <p:cTn id="126" dur="1000"/>
                                        <p:tgtEl>
                                          <p:spTgt spid="22"/>
                                        </p:tgtEl>
                                      </p:cBhvr>
                                    </p:animEffect>
                                    <p:anim calcmode="lin" valueType="num">
                                      <p:cBhvr>
                                        <p:cTn id="127" dur="1000" fill="hold"/>
                                        <p:tgtEl>
                                          <p:spTgt spid="22"/>
                                        </p:tgtEl>
                                        <p:attrNameLst>
                                          <p:attrName>ppt_x</p:attrName>
                                        </p:attrNameLst>
                                      </p:cBhvr>
                                      <p:tavLst>
                                        <p:tav tm="0">
                                          <p:val>
                                            <p:strVal val="#ppt_x"/>
                                          </p:val>
                                        </p:tav>
                                        <p:tav tm="100000">
                                          <p:val>
                                            <p:strVal val="#ppt_x"/>
                                          </p:val>
                                        </p:tav>
                                      </p:tavLst>
                                    </p:anim>
                                    <p:anim calcmode="lin" valueType="num">
                                      <p:cBhvr>
                                        <p:cTn id="128"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48"/>
                                        </p:tgtEl>
                                        <p:attrNameLst>
                                          <p:attrName>style.visibility</p:attrName>
                                        </p:attrNameLst>
                                      </p:cBhvr>
                                      <p:to>
                                        <p:strVal val="visible"/>
                                      </p:to>
                                    </p:set>
                                    <p:animEffect transition="in" filter="fade">
                                      <p:cBhvr>
                                        <p:cTn id="133" dur="1000"/>
                                        <p:tgtEl>
                                          <p:spTgt spid="48"/>
                                        </p:tgtEl>
                                      </p:cBhvr>
                                    </p:animEffect>
                                    <p:anim calcmode="lin" valueType="num">
                                      <p:cBhvr>
                                        <p:cTn id="134" dur="1000" fill="hold"/>
                                        <p:tgtEl>
                                          <p:spTgt spid="48"/>
                                        </p:tgtEl>
                                        <p:attrNameLst>
                                          <p:attrName>ppt_x</p:attrName>
                                        </p:attrNameLst>
                                      </p:cBhvr>
                                      <p:tavLst>
                                        <p:tav tm="0">
                                          <p:val>
                                            <p:strVal val="#ppt_x"/>
                                          </p:val>
                                        </p:tav>
                                        <p:tav tm="100000">
                                          <p:val>
                                            <p:strVal val="#ppt_x"/>
                                          </p:val>
                                        </p:tav>
                                      </p:tavLst>
                                    </p:anim>
                                    <p:anim calcmode="lin" valueType="num">
                                      <p:cBhvr>
                                        <p:cTn id="135"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47"/>
                                        </p:tgtEl>
                                        <p:attrNameLst>
                                          <p:attrName>style.visibility</p:attrName>
                                        </p:attrNameLst>
                                      </p:cBhvr>
                                      <p:to>
                                        <p:strVal val="visible"/>
                                      </p:to>
                                    </p:set>
                                    <p:animEffect transition="in" filter="fade">
                                      <p:cBhvr>
                                        <p:cTn id="140" dur="1000"/>
                                        <p:tgtEl>
                                          <p:spTgt spid="47"/>
                                        </p:tgtEl>
                                      </p:cBhvr>
                                    </p:animEffect>
                                    <p:anim calcmode="lin" valueType="num">
                                      <p:cBhvr>
                                        <p:cTn id="141" dur="1000" fill="hold"/>
                                        <p:tgtEl>
                                          <p:spTgt spid="47"/>
                                        </p:tgtEl>
                                        <p:attrNameLst>
                                          <p:attrName>ppt_x</p:attrName>
                                        </p:attrNameLst>
                                      </p:cBhvr>
                                      <p:tavLst>
                                        <p:tav tm="0">
                                          <p:val>
                                            <p:strVal val="#ppt_x"/>
                                          </p:val>
                                        </p:tav>
                                        <p:tav tm="100000">
                                          <p:val>
                                            <p:strVal val="#ppt_x"/>
                                          </p:val>
                                        </p:tav>
                                      </p:tavLst>
                                    </p:anim>
                                    <p:anim calcmode="lin" valueType="num">
                                      <p:cBhvr>
                                        <p:cTn id="14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56"/>
                                        </p:tgtEl>
                                        <p:attrNameLst>
                                          <p:attrName>style.visibility</p:attrName>
                                        </p:attrNameLst>
                                      </p:cBhvr>
                                      <p:to>
                                        <p:strVal val="visible"/>
                                      </p:to>
                                    </p:set>
                                    <p:animEffect transition="in" filter="fade">
                                      <p:cBhvr>
                                        <p:cTn id="147" dur="1000"/>
                                        <p:tgtEl>
                                          <p:spTgt spid="56"/>
                                        </p:tgtEl>
                                      </p:cBhvr>
                                    </p:animEffect>
                                    <p:anim calcmode="lin" valueType="num">
                                      <p:cBhvr>
                                        <p:cTn id="148" dur="1000" fill="hold"/>
                                        <p:tgtEl>
                                          <p:spTgt spid="56"/>
                                        </p:tgtEl>
                                        <p:attrNameLst>
                                          <p:attrName>ppt_x</p:attrName>
                                        </p:attrNameLst>
                                      </p:cBhvr>
                                      <p:tavLst>
                                        <p:tav tm="0">
                                          <p:val>
                                            <p:strVal val="#ppt_x"/>
                                          </p:val>
                                        </p:tav>
                                        <p:tav tm="100000">
                                          <p:val>
                                            <p:strVal val="#ppt_x"/>
                                          </p:val>
                                        </p:tav>
                                      </p:tavLst>
                                    </p:anim>
                                    <p:anim calcmode="lin" valueType="num">
                                      <p:cBhvr>
                                        <p:cTn id="149"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88"/>
                                        </p:tgtEl>
                                        <p:attrNameLst>
                                          <p:attrName>style.visibility</p:attrName>
                                        </p:attrNameLst>
                                      </p:cBhvr>
                                      <p:to>
                                        <p:strVal val="visible"/>
                                      </p:to>
                                    </p:set>
                                    <p:animEffect transition="in" filter="fade">
                                      <p:cBhvr>
                                        <p:cTn id="154" dur="1000"/>
                                        <p:tgtEl>
                                          <p:spTgt spid="88"/>
                                        </p:tgtEl>
                                      </p:cBhvr>
                                    </p:animEffect>
                                    <p:anim calcmode="lin" valueType="num">
                                      <p:cBhvr>
                                        <p:cTn id="155" dur="1000" fill="hold"/>
                                        <p:tgtEl>
                                          <p:spTgt spid="88"/>
                                        </p:tgtEl>
                                        <p:attrNameLst>
                                          <p:attrName>ppt_x</p:attrName>
                                        </p:attrNameLst>
                                      </p:cBhvr>
                                      <p:tavLst>
                                        <p:tav tm="0">
                                          <p:val>
                                            <p:strVal val="#ppt_x"/>
                                          </p:val>
                                        </p:tav>
                                        <p:tav tm="100000">
                                          <p:val>
                                            <p:strVal val="#ppt_x"/>
                                          </p:val>
                                        </p:tav>
                                      </p:tavLst>
                                    </p:anim>
                                    <p:anim calcmode="lin" valueType="num">
                                      <p:cBhvr>
                                        <p:cTn id="156"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nodeType="clickEffect">
                                  <p:stCondLst>
                                    <p:cond delay="0"/>
                                  </p:stCondLst>
                                  <p:childTnLst>
                                    <p:set>
                                      <p:cBhvr>
                                        <p:cTn id="160" dur="1" fill="hold">
                                          <p:stCondLst>
                                            <p:cond delay="0"/>
                                          </p:stCondLst>
                                        </p:cTn>
                                        <p:tgtEl>
                                          <p:spTgt spid="26"/>
                                        </p:tgtEl>
                                        <p:attrNameLst>
                                          <p:attrName>style.visibility</p:attrName>
                                        </p:attrNameLst>
                                      </p:cBhvr>
                                      <p:to>
                                        <p:strVal val="visible"/>
                                      </p:to>
                                    </p:set>
                                    <p:animEffect transition="in" filter="fade">
                                      <p:cBhvr>
                                        <p:cTn id="161" dur="1000"/>
                                        <p:tgtEl>
                                          <p:spTgt spid="26"/>
                                        </p:tgtEl>
                                      </p:cBhvr>
                                    </p:animEffect>
                                    <p:anim calcmode="lin" valueType="num">
                                      <p:cBhvr>
                                        <p:cTn id="162" dur="1000" fill="hold"/>
                                        <p:tgtEl>
                                          <p:spTgt spid="26"/>
                                        </p:tgtEl>
                                        <p:attrNameLst>
                                          <p:attrName>ppt_x</p:attrName>
                                        </p:attrNameLst>
                                      </p:cBhvr>
                                      <p:tavLst>
                                        <p:tav tm="0">
                                          <p:val>
                                            <p:strVal val="#ppt_x"/>
                                          </p:val>
                                        </p:tav>
                                        <p:tav tm="100000">
                                          <p:val>
                                            <p:strVal val="#ppt_x"/>
                                          </p:val>
                                        </p:tav>
                                      </p:tavLst>
                                    </p:anim>
                                    <p:anim calcmode="lin" valueType="num">
                                      <p:cBhvr>
                                        <p:cTn id="16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nodeType="clickEffect">
                                  <p:stCondLst>
                                    <p:cond delay="0"/>
                                  </p:stCondLst>
                                  <p:childTnLst>
                                    <p:set>
                                      <p:cBhvr>
                                        <p:cTn id="167" dur="1" fill="hold">
                                          <p:stCondLst>
                                            <p:cond delay="0"/>
                                          </p:stCondLst>
                                        </p:cTn>
                                        <p:tgtEl>
                                          <p:spTgt spid="30"/>
                                        </p:tgtEl>
                                        <p:attrNameLst>
                                          <p:attrName>style.visibility</p:attrName>
                                        </p:attrNameLst>
                                      </p:cBhvr>
                                      <p:to>
                                        <p:strVal val="visible"/>
                                      </p:to>
                                    </p:set>
                                    <p:animEffect transition="in" filter="fade">
                                      <p:cBhvr>
                                        <p:cTn id="168" dur="1000"/>
                                        <p:tgtEl>
                                          <p:spTgt spid="30"/>
                                        </p:tgtEl>
                                      </p:cBhvr>
                                    </p:animEffect>
                                    <p:anim calcmode="lin" valueType="num">
                                      <p:cBhvr>
                                        <p:cTn id="169" dur="1000" fill="hold"/>
                                        <p:tgtEl>
                                          <p:spTgt spid="30"/>
                                        </p:tgtEl>
                                        <p:attrNameLst>
                                          <p:attrName>ppt_x</p:attrName>
                                        </p:attrNameLst>
                                      </p:cBhvr>
                                      <p:tavLst>
                                        <p:tav tm="0">
                                          <p:val>
                                            <p:strVal val="#ppt_x"/>
                                          </p:val>
                                        </p:tav>
                                        <p:tav tm="100000">
                                          <p:val>
                                            <p:strVal val="#ppt_x"/>
                                          </p:val>
                                        </p:tav>
                                      </p:tavLst>
                                    </p:anim>
                                    <p:anim calcmode="lin" valueType="num">
                                      <p:cBhvr>
                                        <p:cTn id="170"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nodeType="clickEffect">
                                  <p:stCondLst>
                                    <p:cond delay="0"/>
                                  </p:stCondLst>
                                  <p:childTnLst>
                                    <p:set>
                                      <p:cBhvr>
                                        <p:cTn id="174" dur="1" fill="hold">
                                          <p:stCondLst>
                                            <p:cond delay="0"/>
                                          </p:stCondLst>
                                        </p:cTn>
                                        <p:tgtEl>
                                          <p:spTgt spid="36"/>
                                        </p:tgtEl>
                                        <p:attrNameLst>
                                          <p:attrName>style.visibility</p:attrName>
                                        </p:attrNameLst>
                                      </p:cBhvr>
                                      <p:to>
                                        <p:strVal val="visible"/>
                                      </p:to>
                                    </p:set>
                                    <p:animEffect transition="in" filter="fade">
                                      <p:cBhvr>
                                        <p:cTn id="175" dur="1000"/>
                                        <p:tgtEl>
                                          <p:spTgt spid="36"/>
                                        </p:tgtEl>
                                      </p:cBhvr>
                                    </p:animEffect>
                                    <p:anim calcmode="lin" valueType="num">
                                      <p:cBhvr>
                                        <p:cTn id="176" dur="1000" fill="hold"/>
                                        <p:tgtEl>
                                          <p:spTgt spid="36"/>
                                        </p:tgtEl>
                                        <p:attrNameLst>
                                          <p:attrName>ppt_x</p:attrName>
                                        </p:attrNameLst>
                                      </p:cBhvr>
                                      <p:tavLst>
                                        <p:tav tm="0">
                                          <p:val>
                                            <p:strVal val="#ppt_x"/>
                                          </p:val>
                                        </p:tav>
                                        <p:tav tm="100000">
                                          <p:val>
                                            <p:strVal val="#ppt_x"/>
                                          </p:val>
                                        </p:tav>
                                      </p:tavLst>
                                    </p:anim>
                                    <p:anim calcmode="lin" valueType="num">
                                      <p:cBhvr>
                                        <p:cTn id="17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nodeType="clickEffect">
                                  <p:stCondLst>
                                    <p:cond delay="0"/>
                                  </p:stCondLst>
                                  <p:childTnLst>
                                    <p:set>
                                      <p:cBhvr>
                                        <p:cTn id="181" dur="1" fill="hold">
                                          <p:stCondLst>
                                            <p:cond delay="0"/>
                                          </p:stCondLst>
                                        </p:cTn>
                                        <p:tgtEl>
                                          <p:spTgt spid="43"/>
                                        </p:tgtEl>
                                        <p:attrNameLst>
                                          <p:attrName>style.visibility</p:attrName>
                                        </p:attrNameLst>
                                      </p:cBhvr>
                                      <p:to>
                                        <p:strVal val="visible"/>
                                      </p:to>
                                    </p:set>
                                    <p:animEffect transition="in" filter="fade">
                                      <p:cBhvr>
                                        <p:cTn id="182" dur="1000"/>
                                        <p:tgtEl>
                                          <p:spTgt spid="43"/>
                                        </p:tgtEl>
                                      </p:cBhvr>
                                    </p:animEffect>
                                    <p:anim calcmode="lin" valueType="num">
                                      <p:cBhvr>
                                        <p:cTn id="183" dur="1000" fill="hold"/>
                                        <p:tgtEl>
                                          <p:spTgt spid="43"/>
                                        </p:tgtEl>
                                        <p:attrNameLst>
                                          <p:attrName>ppt_x</p:attrName>
                                        </p:attrNameLst>
                                      </p:cBhvr>
                                      <p:tavLst>
                                        <p:tav tm="0">
                                          <p:val>
                                            <p:strVal val="#ppt_x"/>
                                          </p:val>
                                        </p:tav>
                                        <p:tav tm="100000">
                                          <p:val>
                                            <p:strVal val="#ppt_x"/>
                                          </p:val>
                                        </p:tav>
                                      </p:tavLst>
                                    </p:anim>
                                    <p:anim calcmode="lin" valueType="num">
                                      <p:cBhvr>
                                        <p:cTn id="184"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nodeType="clickEffect">
                                  <p:stCondLst>
                                    <p:cond delay="0"/>
                                  </p:stCondLst>
                                  <p:childTnLst>
                                    <p:set>
                                      <p:cBhvr>
                                        <p:cTn id="188" dur="1" fill="hold">
                                          <p:stCondLst>
                                            <p:cond delay="0"/>
                                          </p:stCondLst>
                                        </p:cTn>
                                        <p:tgtEl>
                                          <p:spTgt spid="30"/>
                                        </p:tgtEl>
                                        <p:attrNameLst>
                                          <p:attrName>style.visibility</p:attrName>
                                        </p:attrNameLst>
                                      </p:cBhvr>
                                      <p:to>
                                        <p:strVal val="visible"/>
                                      </p:to>
                                    </p:set>
                                    <p:animEffect transition="in" filter="fade">
                                      <p:cBhvr>
                                        <p:cTn id="189" dur="1000"/>
                                        <p:tgtEl>
                                          <p:spTgt spid="30"/>
                                        </p:tgtEl>
                                      </p:cBhvr>
                                    </p:animEffect>
                                    <p:anim calcmode="lin" valueType="num">
                                      <p:cBhvr>
                                        <p:cTn id="190" dur="1000" fill="hold"/>
                                        <p:tgtEl>
                                          <p:spTgt spid="30"/>
                                        </p:tgtEl>
                                        <p:attrNameLst>
                                          <p:attrName>ppt_x</p:attrName>
                                        </p:attrNameLst>
                                      </p:cBhvr>
                                      <p:tavLst>
                                        <p:tav tm="0">
                                          <p:val>
                                            <p:strVal val="#ppt_x"/>
                                          </p:val>
                                        </p:tav>
                                        <p:tav tm="100000">
                                          <p:val>
                                            <p:strVal val="#ppt_x"/>
                                          </p:val>
                                        </p:tav>
                                      </p:tavLst>
                                    </p:anim>
                                    <p:anim calcmode="lin" valueType="num">
                                      <p:cBhvr>
                                        <p:cTn id="19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42" presetClass="entr" presetSubtype="0" fill="hold" grpId="0" nodeType="clickEffect">
                                  <p:stCondLst>
                                    <p:cond delay="0"/>
                                  </p:stCondLst>
                                  <p:childTnLst>
                                    <p:set>
                                      <p:cBhvr>
                                        <p:cTn id="195" dur="1" fill="hold">
                                          <p:stCondLst>
                                            <p:cond delay="0"/>
                                          </p:stCondLst>
                                        </p:cTn>
                                        <p:tgtEl>
                                          <p:spTgt spid="52"/>
                                        </p:tgtEl>
                                        <p:attrNameLst>
                                          <p:attrName>style.visibility</p:attrName>
                                        </p:attrNameLst>
                                      </p:cBhvr>
                                      <p:to>
                                        <p:strVal val="visible"/>
                                      </p:to>
                                    </p:set>
                                    <p:animEffect transition="in" filter="fade">
                                      <p:cBhvr>
                                        <p:cTn id="196" dur="1000"/>
                                        <p:tgtEl>
                                          <p:spTgt spid="52"/>
                                        </p:tgtEl>
                                      </p:cBhvr>
                                    </p:animEffect>
                                    <p:anim calcmode="lin" valueType="num">
                                      <p:cBhvr>
                                        <p:cTn id="197" dur="1000" fill="hold"/>
                                        <p:tgtEl>
                                          <p:spTgt spid="52"/>
                                        </p:tgtEl>
                                        <p:attrNameLst>
                                          <p:attrName>ppt_x</p:attrName>
                                        </p:attrNameLst>
                                      </p:cBhvr>
                                      <p:tavLst>
                                        <p:tav tm="0">
                                          <p:val>
                                            <p:strVal val="#ppt_x"/>
                                          </p:val>
                                        </p:tav>
                                        <p:tav tm="100000">
                                          <p:val>
                                            <p:strVal val="#ppt_x"/>
                                          </p:val>
                                        </p:tav>
                                      </p:tavLst>
                                    </p:anim>
                                    <p:anim calcmode="lin" valueType="num">
                                      <p:cBhvr>
                                        <p:cTn id="198"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nodeType="clickEffect">
                                  <p:stCondLst>
                                    <p:cond delay="0"/>
                                  </p:stCondLst>
                                  <p:childTnLst>
                                    <p:set>
                                      <p:cBhvr>
                                        <p:cTn id="202" dur="1" fill="hold">
                                          <p:stCondLst>
                                            <p:cond delay="0"/>
                                          </p:stCondLst>
                                        </p:cTn>
                                        <p:tgtEl>
                                          <p:spTgt spid="50"/>
                                        </p:tgtEl>
                                        <p:attrNameLst>
                                          <p:attrName>style.visibility</p:attrName>
                                        </p:attrNameLst>
                                      </p:cBhvr>
                                      <p:to>
                                        <p:strVal val="visible"/>
                                      </p:to>
                                    </p:set>
                                    <p:animEffect transition="in" filter="fade">
                                      <p:cBhvr>
                                        <p:cTn id="203" dur="1000"/>
                                        <p:tgtEl>
                                          <p:spTgt spid="50"/>
                                        </p:tgtEl>
                                      </p:cBhvr>
                                    </p:animEffect>
                                    <p:anim calcmode="lin" valueType="num">
                                      <p:cBhvr>
                                        <p:cTn id="204" dur="1000" fill="hold"/>
                                        <p:tgtEl>
                                          <p:spTgt spid="50"/>
                                        </p:tgtEl>
                                        <p:attrNameLst>
                                          <p:attrName>ppt_x</p:attrName>
                                        </p:attrNameLst>
                                      </p:cBhvr>
                                      <p:tavLst>
                                        <p:tav tm="0">
                                          <p:val>
                                            <p:strVal val="#ppt_x"/>
                                          </p:val>
                                        </p:tav>
                                        <p:tav tm="100000">
                                          <p:val>
                                            <p:strVal val="#ppt_x"/>
                                          </p:val>
                                        </p:tav>
                                      </p:tavLst>
                                    </p:anim>
                                    <p:anim calcmode="lin" valueType="num">
                                      <p:cBhvr>
                                        <p:cTn id="20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42" presetClass="entr" presetSubtype="0" fill="hold" grpId="0" nodeType="clickEffect">
                                  <p:stCondLst>
                                    <p:cond delay="0"/>
                                  </p:stCondLst>
                                  <p:childTnLst>
                                    <p:set>
                                      <p:cBhvr>
                                        <p:cTn id="209" dur="1" fill="hold">
                                          <p:stCondLst>
                                            <p:cond delay="0"/>
                                          </p:stCondLst>
                                        </p:cTn>
                                        <p:tgtEl>
                                          <p:spTgt spid="53"/>
                                        </p:tgtEl>
                                        <p:attrNameLst>
                                          <p:attrName>style.visibility</p:attrName>
                                        </p:attrNameLst>
                                      </p:cBhvr>
                                      <p:to>
                                        <p:strVal val="visible"/>
                                      </p:to>
                                    </p:set>
                                    <p:animEffect transition="in" filter="fade">
                                      <p:cBhvr>
                                        <p:cTn id="210" dur="1000"/>
                                        <p:tgtEl>
                                          <p:spTgt spid="53"/>
                                        </p:tgtEl>
                                      </p:cBhvr>
                                    </p:animEffect>
                                    <p:anim calcmode="lin" valueType="num">
                                      <p:cBhvr>
                                        <p:cTn id="211" dur="1000" fill="hold"/>
                                        <p:tgtEl>
                                          <p:spTgt spid="53"/>
                                        </p:tgtEl>
                                        <p:attrNameLst>
                                          <p:attrName>ppt_x</p:attrName>
                                        </p:attrNameLst>
                                      </p:cBhvr>
                                      <p:tavLst>
                                        <p:tav tm="0">
                                          <p:val>
                                            <p:strVal val="#ppt_x"/>
                                          </p:val>
                                        </p:tav>
                                        <p:tav tm="100000">
                                          <p:val>
                                            <p:strVal val="#ppt_x"/>
                                          </p:val>
                                        </p:tav>
                                      </p:tavLst>
                                    </p:anim>
                                    <p:anim calcmode="lin" valueType="num">
                                      <p:cBhvr>
                                        <p:cTn id="21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42" presetClass="entr" presetSubtype="0" fill="hold" grpId="0" nodeType="clickEffect">
                                  <p:stCondLst>
                                    <p:cond delay="0"/>
                                  </p:stCondLst>
                                  <p:childTnLst>
                                    <p:set>
                                      <p:cBhvr>
                                        <p:cTn id="216" dur="1" fill="hold">
                                          <p:stCondLst>
                                            <p:cond delay="0"/>
                                          </p:stCondLst>
                                        </p:cTn>
                                        <p:tgtEl>
                                          <p:spTgt spid="59"/>
                                        </p:tgtEl>
                                        <p:attrNameLst>
                                          <p:attrName>style.visibility</p:attrName>
                                        </p:attrNameLst>
                                      </p:cBhvr>
                                      <p:to>
                                        <p:strVal val="visible"/>
                                      </p:to>
                                    </p:set>
                                    <p:animEffect transition="in" filter="fade">
                                      <p:cBhvr>
                                        <p:cTn id="217" dur="1000"/>
                                        <p:tgtEl>
                                          <p:spTgt spid="59"/>
                                        </p:tgtEl>
                                      </p:cBhvr>
                                    </p:animEffect>
                                    <p:anim calcmode="lin" valueType="num">
                                      <p:cBhvr>
                                        <p:cTn id="218" dur="1000" fill="hold"/>
                                        <p:tgtEl>
                                          <p:spTgt spid="59"/>
                                        </p:tgtEl>
                                        <p:attrNameLst>
                                          <p:attrName>ppt_x</p:attrName>
                                        </p:attrNameLst>
                                      </p:cBhvr>
                                      <p:tavLst>
                                        <p:tav tm="0">
                                          <p:val>
                                            <p:strVal val="#ppt_x"/>
                                          </p:val>
                                        </p:tav>
                                        <p:tav tm="100000">
                                          <p:val>
                                            <p:strVal val="#ppt_x"/>
                                          </p:val>
                                        </p:tav>
                                      </p:tavLst>
                                    </p:anim>
                                    <p:anim calcmode="lin" valueType="num">
                                      <p:cBhvr>
                                        <p:cTn id="219"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par>
                    <p:cTn id="220" fill="hold">
                      <p:stCondLst>
                        <p:cond delay="indefinite"/>
                      </p:stCondLst>
                      <p:childTnLst>
                        <p:par>
                          <p:cTn id="221" fill="hold">
                            <p:stCondLst>
                              <p:cond delay="0"/>
                            </p:stCondLst>
                            <p:childTnLst>
                              <p:par>
                                <p:cTn id="222" presetID="42" presetClass="entr" presetSubtype="0" fill="hold" grpId="0" nodeType="clickEffect">
                                  <p:stCondLst>
                                    <p:cond delay="0"/>
                                  </p:stCondLst>
                                  <p:childTnLst>
                                    <p:set>
                                      <p:cBhvr>
                                        <p:cTn id="223" dur="1" fill="hold">
                                          <p:stCondLst>
                                            <p:cond delay="0"/>
                                          </p:stCondLst>
                                        </p:cTn>
                                        <p:tgtEl>
                                          <p:spTgt spid="62"/>
                                        </p:tgtEl>
                                        <p:attrNameLst>
                                          <p:attrName>style.visibility</p:attrName>
                                        </p:attrNameLst>
                                      </p:cBhvr>
                                      <p:to>
                                        <p:strVal val="visible"/>
                                      </p:to>
                                    </p:set>
                                    <p:animEffect transition="in" filter="fade">
                                      <p:cBhvr>
                                        <p:cTn id="224" dur="1000"/>
                                        <p:tgtEl>
                                          <p:spTgt spid="62"/>
                                        </p:tgtEl>
                                      </p:cBhvr>
                                    </p:animEffect>
                                    <p:anim calcmode="lin" valueType="num">
                                      <p:cBhvr>
                                        <p:cTn id="225" dur="1000" fill="hold"/>
                                        <p:tgtEl>
                                          <p:spTgt spid="62"/>
                                        </p:tgtEl>
                                        <p:attrNameLst>
                                          <p:attrName>ppt_x</p:attrName>
                                        </p:attrNameLst>
                                      </p:cBhvr>
                                      <p:tavLst>
                                        <p:tav tm="0">
                                          <p:val>
                                            <p:strVal val="#ppt_x"/>
                                          </p:val>
                                        </p:tav>
                                        <p:tav tm="100000">
                                          <p:val>
                                            <p:strVal val="#ppt_x"/>
                                          </p:val>
                                        </p:tav>
                                      </p:tavLst>
                                    </p:anim>
                                    <p:anim calcmode="lin" valueType="num">
                                      <p:cBhvr>
                                        <p:cTn id="226"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42" presetClass="entr" presetSubtype="0" fill="hold" nodeType="clickEffect">
                                  <p:stCondLst>
                                    <p:cond delay="0"/>
                                  </p:stCondLst>
                                  <p:childTnLst>
                                    <p:set>
                                      <p:cBhvr>
                                        <p:cTn id="230" dur="1" fill="hold">
                                          <p:stCondLst>
                                            <p:cond delay="0"/>
                                          </p:stCondLst>
                                        </p:cTn>
                                        <p:tgtEl>
                                          <p:spTgt spid="71"/>
                                        </p:tgtEl>
                                        <p:attrNameLst>
                                          <p:attrName>style.visibility</p:attrName>
                                        </p:attrNameLst>
                                      </p:cBhvr>
                                      <p:to>
                                        <p:strVal val="visible"/>
                                      </p:to>
                                    </p:set>
                                    <p:animEffect transition="in" filter="fade">
                                      <p:cBhvr>
                                        <p:cTn id="231" dur="1000"/>
                                        <p:tgtEl>
                                          <p:spTgt spid="71"/>
                                        </p:tgtEl>
                                      </p:cBhvr>
                                    </p:animEffect>
                                    <p:anim calcmode="lin" valueType="num">
                                      <p:cBhvr>
                                        <p:cTn id="232" dur="1000" fill="hold"/>
                                        <p:tgtEl>
                                          <p:spTgt spid="71"/>
                                        </p:tgtEl>
                                        <p:attrNameLst>
                                          <p:attrName>ppt_x</p:attrName>
                                        </p:attrNameLst>
                                      </p:cBhvr>
                                      <p:tavLst>
                                        <p:tav tm="0">
                                          <p:val>
                                            <p:strVal val="#ppt_x"/>
                                          </p:val>
                                        </p:tav>
                                        <p:tav tm="100000">
                                          <p:val>
                                            <p:strVal val="#ppt_x"/>
                                          </p:val>
                                        </p:tav>
                                      </p:tavLst>
                                    </p:anim>
                                    <p:anim calcmode="lin" valueType="num">
                                      <p:cBhvr>
                                        <p:cTn id="233"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234" fill="hold">
                      <p:stCondLst>
                        <p:cond delay="indefinite"/>
                      </p:stCondLst>
                      <p:childTnLst>
                        <p:par>
                          <p:cTn id="235" fill="hold">
                            <p:stCondLst>
                              <p:cond delay="0"/>
                            </p:stCondLst>
                            <p:childTnLst>
                              <p:par>
                                <p:cTn id="236" presetID="42" presetClass="entr" presetSubtype="0" fill="hold" nodeType="clickEffect">
                                  <p:stCondLst>
                                    <p:cond delay="0"/>
                                  </p:stCondLst>
                                  <p:childTnLst>
                                    <p:set>
                                      <p:cBhvr>
                                        <p:cTn id="237" dur="1" fill="hold">
                                          <p:stCondLst>
                                            <p:cond delay="0"/>
                                          </p:stCondLst>
                                        </p:cTn>
                                        <p:tgtEl>
                                          <p:spTgt spid="73"/>
                                        </p:tgtEl>
                                        <p:attrNameLst>
                                          <p:attrName>style.visibility</p:attrName>
                                        </p:attrNameLst>
                                      </p:cBhvr>
                                      <p:to>
                                        <p:strVal val="visible"/>
                                      </p:to>
                                    </p:set>
                                    <p:animEffect transition="in" filter="fade">
                                      <p:cBhvr>
                                        <p:cTn id="238" dur="1000"/>
                                        <p:tgtEl>
                                          <p:spTgt spid="73"/>
                                        </p:tgtEl>
                                      </p:cBhvr>
                                    </p:animEffect>
                                    <p:anim calcmode="lin" valueType="num">
                                      <p:cBhvr>
                                        <p:cTn id="239" dur="1000" fill="hold"/>
                                        <p:tgtEl>
                                          <p:spTgt spid="73"/>
                                        </p:tgtEl>
                                        <p:attrNameLst>
                                          <p:attrName>ppt_x</p:attrName>
                                        </p:attrNameLst>
                                      </p:cBhvr>
                                      <p:tavLst>
                                        <p:tav tm="0">
                                          <p:val>
                                            <p:strVal val="#ppt_x"/>
                                          </p:val>
                                        </p:tav>
                                        <p:tav tm="100000">
                                          <p:val>
                                            <p:strVal val="#ppt_x"/>
                                          </p:val>
                                        </p:tav>
                                      </p:tavLst>
                                    </p:anim>
                                    <p:anim calcmode="lin" valueType="num">
                                      <p:cBhvr>
                                        <p:cTn id="240"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42" presetClass="entr" presetSubtype="0" fill="hold" grpId="0" nodeType="clickEffect">
                                  <p:stCondLst>
                                    <p:cond delay="0"/>
                                  </p:stCondLst>
                                  <p:childTnLst>
                                    <p:set>
                                      <p:cBhvr>
                                        <p:cTn id="244" dur="1" fill="hold">
                                          <p:stCondLst>
                                            <p:cond delay="0"/>
                                          </p:stCondLst>
                                        </p:cTn>
                                        <p:tgtEl>
                                          <p:spTgt spid="47113"/>
                                        </p:tgtEl>
                                        <p:attrNameLst>
                                          <p:attrName>style.visibility</p:attrName>
                                        </p:attrNameLst>
                                      </p:cBhvr>
                                      <p:to>
                                        <p:strVal val="visible"/>
                                      </p:to>
                                    </p:set>
                                    <p:animEffect transition="in" filter="fade">
                                      <p:cBhvr>
                                        <p:cTn id="245" dur="1000"/>
                                        <p:tgtEl>
                                          <p:spTgt spid="47113"/>
                                        </p:tgtEl>
                                      </p:cBhvr>
                                    </p:animEffect>
                                    <p:anim calcmode="lin" valueType="num">
                                      <p:cBhvr>
                                        <p:cTn id="246" dur="1000" fill="hold"/>
                                        <p:tgtEl>
                                          <p:spTgt spid="47113"/>
                                        </p:tgtEl>
                                        <p:attrNameLst>
                                          <p:attrName>ppt_x</p:attrName>
                                        </p:attrNameLst>
                                      </p:cBhvr>
                                      <p:tavLst>
                                        <p:tav tm="0">
                                          <p:val>
                                            <p:strVal val="#ppt_x"/>
                                          </p:val>
                                        </p:tav>
                                        <p:tav tm="100000">
                                          <p:val>
                                            <p:strVal val="#ppt_x"/>
                                          </p:val>
                                        </p:tav>
                                      </p:tavLst>
                                    </p:anim>
                                    <p:anim calcmode="lin" valueType="num">
                                      <p:cBhvr>
                                        <p:cTn id="247" dur="1000" fill="hold"/>
                                        <p:tgtEl>
                                          <p:spTgt spid="47113"/>
                                        </p:tgtEl>
                                        <p:attrNameLst>
                                          <p:attrName>ppt_y</p:attrName>
                                        </p:attrNameLst>
                                      </p:cBhvr>
                                      <p:tavLst>
                                        <p:tav tm="0">
                                          <p:val>
                                            <p:strVal val="#ppt_y+.1"/>
                                          </p:val>
                                        </p:tav>
                                        <p:tav tm="100000">
                                          <p:val>
                                            <p:strVal val="#ppt_y"/>
                                          </p:val>
                                        </p:tav>
                                      </p:tavLst>
                                    </p:anim>
                                  </p:childTnLst>
                                </p:cTn>
                              </p:par>
                            </p:childTnLst>
                          </p:cTn>
                        </p:par>
                      </p:childTnLst>
                    </p:cTn>
                  </p:par>
                  <p:par>
                    <p:cTn id="248" fill="hold">
                      <p:stCondLst>
                        <p:cond delay="indefinite"/>
                      </p:stCondLst>
                      <p:childTnLst>
                        <p:par>
                          <p:cTn id="249" fill="hold">
                            <p:stCondLst>
                              <p:cond delay="0"/>
                            </p:stCondLst>
                            <p:childTnLst>
                              <p:par>
                                <p:cTn id="250" presetID="42" presetClass="entr" presetSubtype="0" fill="hold" grpId="0" nodeType="clickEffect">
                                  <p:stCondLst>
                                    <p:cond delay="0"/>
                                  </p:stCondLst>
                                  <p:childTnLst>
                                    <p:set>
                                      <p:cBhvr>
                                        <p:cTn id="251" dur="1" fill="hold">
                                          <p:stCondLst>
                                            <p:cond delay="0"/>
                                          </p:stCondLst>
                                        </p:cTn>
                                        <p:tgtEl>
                                          <p:spTgt spid="47115"/>
                                        </p:tgtEl>
                                        <p:attrNameLst>
                                          <p:attrName>style.visibility</p:attrName>
                                        </p:attrNameLst>
                                      </p:cBhvr>
                                      <p:to>
                                        <p:strVal val="visible"/>
                                      </p:to>
                                    </p:set>
                                    <p:animEffect transition="in" filter="fade">
                                      <p:cBhvr>
                                        <p:cTn id="252" dur="1000"/>
                                        <p:tgtEl>
                                          <p:spTgt spid="47115"/>
                                        </p:tgtEl>
                                      </p:cBhvr>
                                    </p:animEffect>
                                    <p:anim calcmode="lin" valueType="num">
                                      <p:cBhvr>
                                        <p:cTn id="253" dur="1000" fill="hold"/>
                                        <p:tgtEl>
                                          <p:spTgt spid="47115"/>
                                        </p:tgtEl>
                                        <p:attrNameLst>
                                          <p:attrName>ppt_x</p:attrName>
                                        </p:attrNameLst>
                                      </p:cBhvr>
                                      <p:tavLst>
                                        <p:tav tm="0">
                                          <p:val>
                                            <p:strVal val="#ppt_x"/>
                                          </p:val>
                                        </p:tav>
                                        <p:tav tm="100000">
                                          <p:val>
                                            <p:strVal val="#ppt_x"/>
                                          </p:val>
                                        </p:tav>
                                      </p:tavLst>
                                    </p:anim>
                                    <p:anim calcmode="lin" valueType="num">
                                      <p:cBhvr>
                                        <p:cTn id="254" dur="1000" fill="hold"/>
                                        <p:tgtEl>
                                          <p:spTgt spid="47115"/>
                                        </p:tgtEl>
                                        <p:attrNameLst>
                                          <p:attrName>ppt_y</p:attrName>
                                        </p:attrNameLst>
                                      </p:cBhvr>
                                      <p:tavLst>
                                        <p:tav tm="0">
                                          <p:val>
                                            <p:strVal val="#ppt_y+.1"/>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42" presetClass="entr" presetSubtype="0" fill="hold" grpId="0" nodeType="clickEffect">
                                  <p:stCondLst>
                                    <p:cond delay="0"/>
                                  </p:stCondLst>
                                  <p:childTnLst>
                                    <p:set>
                                      <p:cBhvr>
                                        <p:cTn id="258" dur="1" fill="hold">
                                          <p:stCondLst>
                                            <p:cond delay="0"/>
                                          </p:stCondLst>
                                        </p:cTn>
                                        <p:tgtEl>
                                          <p:spTgt spid="47105"/>
                                        </p:tgtEl>
                                        <p:attrNameLst>
                                          <p:attrName>style.visibility</p:attrName>
                                        </p:attrNameLst>
                                      </p:cBhvr>
                                      <p:to>
                                        <p:strVal val="visible"/>
                                      </p:to>
                                    </p:set>
                                    <p:animEffect transition="in" filter="fade">
                                      <p:cBhvr>
                                        <p:cTn id="259" dur="1000"/>
                                        <p:tgtEl>
                                          <p:spTgt spid="47105"/>
                                        </p:tgtEl>
                                      </p:cBhvr>
                                    </p:animEffect>
                                    <p:anim calcmode="lin" valueType="num">
                                      <p:cBhvr>
                                        <p:cTn id="260" dur="1000" fill="hold"/>
                                        <p:tgtEl>
                                          <p:spTgt spid="47105"/>
                                        </p:tgtEl>
                                        <p:attrNameLst>
                                          <p:attrName>ppt_x</p:attrName>
                                        </p:attrNameLst>
                                      </p:cBhvr>
                                      <p:tavLst>
                                        <p:tav tm="0">
                                          <p:val>
                                            <p:strVal val="#ppt_x"/>
                                          </p:val>
                                        </p:tav>
                                        <p:tav tm="100000">
                                          <p:val>
                                            <p:strVal val="#ppt_x"/>
                                          </p:val>
                                        </p:tav>
                                      </p:tavLst>
                                    </p:anim>
                                    <p:anim calcmode="lin" valueType="num">
                                      <p:cBhvr>
                                        <p:cTn id="261" dur="1000" fill="hold"/>
                                        <p:tgtEl>
                                          <p:spTgt spid="47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 grpId="0" animBg="1"/>
      <p:bldP spid="44" grpId="0"/>
      <p:bldP spid="47" grpId="0"/>
      <p:bldP spid="48" grpId="0"/>
      <p:bldP spid="52" grpId="0"/>
      <p:bldP spid="53" grpId="0"/>
      <p:bldP spid="56" grpId="0" animBg="1"/>
      <p:bldP spid="59" grpId="0" animBg="1"/>
      <p:bldP spid="62" grpId="0" animBg="1"/>
      <p:bldP spid="47112" grpId="0" animBg="1"/>
      <p:bldP spid="47113" grpId="0" animBg="1"/>
      <p:bldP spid="78" grpId="0" animBg="1"/>
      <p:bldP spid="47114" grpId="0"/>
      <p:bldP spid="47115" grpId="0" animBg="1"/>
      <p:bldP spid="47117" grpId="0"/>
      <p:bldP spid="84" grpId="0"/>
      <p:bldP spid="47119" grpId="0"/>
      <p:bldP spid="87" grpId="0"/>
      <p:bldP spid="8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el 1"/>
          <p:cNvSpPr>
            <a:spLocks noGrp="1"/>
          </p:cNvSpPr>
          <p:nvPr>
            <p:ph type="ctrTitle"/>
          </p:nvPr>
        </p:nvSpPr>
        <p:spPr>
          <a:xfrm>
            <a:off x="685800" y="1600200"/>
            <a:ext cx="7772400" cy="820688"/>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nl-NL" altLang="nl-NL" dirty="0" smtClean="0"/>
              <a:t>Welvaartsverlies bij subsidie</a:t>
            </a:r>
          </a:p>
        </p:txBody>
      </p:sp>
      <p:sp>
        <p:nvSpPr>
          <p:cNvPr id="48130" name="Ondertitel 2"/>
          <p:cNvSpPr>
            <a:spLocks noGrp="1"/>
          </p:cNvSpPr>
          <p:nvPr>
            <p:ph type="subTitle" idx="1"/>
          </p:nvPr>
        </p:nvSpPr>
        <p:spPr>
          <a:xfrm>
            <a:off x="1371600" y="3556000"/>
            <a:ext cx="6400800" cy="1473200"/>
          </a:xfrm>
        </p:spPr>
        <p:txBody>
          <a:bodyPr/>
          <a:lstStyle/>
          <a:p>
            <a:r>
              <a:rPr lang="nl-NL" altLang="nl-NL" smtClean="0"/>
              <a:t>of:</a:t>
            </a:r>
          </a:p>
          <a:p>
            <a:r>
              <a:rPr lang="nl-NL" altLang="nl-NL" smtClean="0"/>
              <a:t>Harberger driehoek</a:t>
            </a:r>
          </a:p>
          <a:p>
            <a:r>
              <a:rPr lang="nl-NL" altLang="nl-NL" smtClean="0"/>
              <a:t>Dead Weight Loss</a:t>
            </a:r>
          </a:p>
          <a:p>
            <a:endParaRPr lang="nl-NL" altLang="nl-NL" smtClean="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163"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49164"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49165"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49166"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49167"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49168"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49169"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49170"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49171"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49172"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49173"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49174"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49176"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31"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49192"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49199" name="Titel 42"/>
          <p:cNvSpPr>
            <a:spLocks noGrp="1"/>
          </p:cNvSpPr>
          <p:nvPr>
            <p:ph type="title"/>
          </p:nvPr>
        </p:nvSpPr>
        <p:spPr>
          <a:xfrm>
            <a:off x="457200" y="338139"/>
            <a:ext cx="8229600" cy="930622"/>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De uitgangssituatie</a:t>
            </a:r>
          </a:p>
        </p:txBody>
      </p:sp>
      <p:sp>
        <p:nvSpPr>
          <p:cNvPr id="44" name="Tijdelijke aanduiding voor inhoud 43"/>
          <p:cNvSpPr>
            <a:spLocks noGrp="1"/>
          </p:cNvSpPr>
          <p:nvPr>
            <p:ph sz="quarter" idx="13"/>
          </p:nvPr>
        </p:nvSpPr>
        <p:spPr>
          <a:xfrm>
            <a:off x="467544" y="1700808"/>
            <a:ext cx="3240359" cy="4752528"/>
          </a:xfrm>
        </p:spPr>
        <p:style>
          <a:lnRef idx="1">
            <a:schemeClr val="accent1"/>
          </a:lnRef>
          <a:fillRef idx="2">
            <a:schemeClr val="accent1"/>
          </a:fillRef>
          <a:effectRef idx="1">
            <a:schemeClr val="accent1"/>
          </a:effectRef>
          <a:fontRef idx="minor">
            <a:schemeClr val="dk1"/>
          </a:fontRef>
        </p:style>
        <p:txBody>
          <a:bodyPr rtlCol="0">
            <a:normAutofit fontScale="85000" lnSpcReduction="20000"/>
          </a:bodyPr>
          <a:lstStyle/>
          <a:p>
            <a:pPr marL="0" indent="0" fontAlgn="auto">
              <a:spcAft>
                <a:spcPts val="0"/>
              </a:spcAft>
              <a:buFont typeface="Symbol" pitchFamily="18" charset="2"/>
              <a:buNone/>
              <a:defRPr/>
            </a:pPr>
            <a:r>
              <a:rPr lang="nl-NL" sz="2600" dirty="0" err="1" smtClean="0"/>
              <a:t>Q</a:t>
            </a:r>
            <a:r>
              <a:rPr lang="nl-NL" sz="2600" baseline="-25000" dirty="0" err="1" smtClean="0"/>
              <a:t>v</a:t>
            </a:r>
            <a:r>
              <a:rPr lang="nl-NL" sz="2600" dirty="0" smtClean="0"/>
              <a:t> = -2P + 10</a:t>
            </a:r>
          </a:p>
          <a:p>
            <a:pPr marL="0" indent="0" fontAlgn="auto">
              <a:spcAft>
                <a:spcPts val="0"/>
              </a:spcAft>
              <a:buFont typeface="Symbol" pitchFamily="18" charset="2"/>
              <a:buNone/>
              <a:defRPr/>
            </a:pPr>
            <a:r>
              <a:rPr lang="nl-NL" sz="2600" dirty="0" err="1" smtClean="0"/>
              <a:t>Q</a:t>
            </a:r>
            <a:r>
              <a:rPr lang="nl-NL" sz="2600" baseline="-25000" dirty="0" err="1" smtClean="0"/>
              <a:t>a</a:t>
            </a:r>
            <a:r>
              <a:rPr lang="nl-NL" sz="2600" dirty="0" smtClean="0"/>
              <a:t> = 2P – 2</a:t>
            </a:r>
          </a:p>
          <a:p>
            <a:pPr marL="0" indent="0" fontAlgn="auto">
              <a:spcAft>
                <a:spcPts val="0"/>
              </a:spcAft>
              <a:buFont typeface="Symbol" pitchFamily="18" charset="2"/>
              <a:buNone/>
              <a:defRPr/>
            </a:pPr>
            <a:endParaRPr lang="nl-NL" dirty="0"/>
          </a:p>
          <a:p>
            <a:pPr marL="0" indent="0" fontAlgn="auto">
              <a:spcAft>
                <a:spcPts val="0"/>
              </a:spcAft>
              <a:buFont typeface="Symbol" pitchFamily="18" charset="2"/>
              <a:buNone/>
              <a:defRPr/>
            </a:pPr>
            <a:r>
              <a:rPr lang="nl-NL" dirty="0" smtClean="0"/>
              <a:t>Er komt een subsidie van €1</a:t>
            </a:r>
          </a:p>
          <a:p>
            <a:pPr marL="0" indent="0" fontAlgn="auto">
              <a:spcAft>
                <a:spcPts val="0"/>
              </a:spcAft>
              <a:buFont typeface="Symbol" pitchFamily="18" charset="2"/>
              <a:buNone/>
              <a:defRPr/>
            </a:pPr>
            <a:endParaRPr lang="nl-NL" dirty="0"/>
          </a:p>
          <a:p>
            <a:pPr marL="0" indent="0" fontAlgn="auto">
              <a:spcAft>
                <a:spcPts val="0"/>
              </a:spcAft>
              <a:buFont typeface="Symbol" pitchFamily="18" charset="2"/>
              <a:buNone/>
              <a:defRPr/>
            </a:pPr>
            <a:r>
              <a:rPr lang="nl-NL" sz="2600" dirty="0" err="1"/>
              <a:t>Q</a:t>
            </a:r>
            <a:r>
              <a:rPr lang="nl-NL" sz="2600" baseline="-25000" dirty="0" err="1"/>
              <a:t>a</a:t>
            </a:r>
            <a:r>
              <a:rPr lang="nl-NL" sz="2600" dirty="0"/>
              <a:t> = 2P – 2</a:t>
            </a:r>
          </a:p>
          <a:p>
            <a:pPr marL="0" indent="0" fontAlgn="auto">
              <a:spcAft>
                <a:spcPts val="0"/>
              </a:spcAft>
              <a:buFont typeface="Symbol" pitchFamily="18" charset="2"/>
              <a:buNone/>
              <a:defRPr/>
            </a:pPr>
            <a:r>
              <a:rPr lang="nl-NL" sz="2600" dirty="0" smtClean="0"/>
              <a:t>-2P = -Q – 2</a:t>
            </a:r>
          </a:p>
          <a:p>
            <a:pPr marL="0" indent="0" fontAlgn="auto">
              <a:spcAft>
                <a:spcPts val="0"/>
              </a:spcAft>
              <a:buFont typeface="Symbol" pitchFamily="18" charset="2"/>
              <a:buNone/>
              <a:defRPr/>
            </a:pPr>
            <a:r>
              <a:rPr lang="nl-NL" sz="2600" dirty="0" smtClean="0"/>
              <a:t>P = 0,5Q + 1</a:t>
            </a:r>
          </a:p>
          <a:p>
            <a:pPr marL="0" indent="0" fontAlgn="auto">
              <a:spcAft>
                <a:spcPts val="0"/>
              </a:spcAft>
              <a:buFont typeface="Symbol" pitchFamily="18" charset="2"/>
              <a:buNone/>
              <a:defRPr/>
            </a:pPr>
            <a:endParaRPr lang="nl-NL" sz="2600" dirty="0" smtClean="0"/>
          </a:p>
          <a:p>
            <a:pPr marL="0" indent="0" fontAlgn="auto">
              <a:spcAft>
                <a:spcPts val="0"/>
              </a:spcAft>
              <a:buFont typeface="Symbol" pitchFamily="18" charset="2"/>
              <a:buNone/>
              <a:defRPr/>
            </a:pPr>
            <a:r>
              <a:rPr lang="nl-NL" sz="2600" dirty="0"/>
              <a:t>P = 0,5Q + </a:t>
            </a:r>
            <a:r>
              <a:rPr lang="nl-NL" sz="2600" dirty="0" smtClean="0"/>
              <a:t>1 </a:t>
            </a:r>
            <a:r>
              <a:rPr lang="nl-NL" sz="2600" dirty="0" smtClean="0">
                <a:solidFill>
                  <a:srgbClr val="C00000"/>
                </a:solidFill>
              </a:rPr>
              <a:t>– 1</a:t>
            </a:r>
            <a:endParaRPr lang="nl-NL" sz="2600" dirty="0">
              <a:solidFill>
                <a:srgbClr val="C00000"/>
              </a:solidFill>
            </a:endParaRPr>
          </a:p>
          <a:p>
            <a:pPr marL="0" indent="0" fontAlgn="auto">
              <a:spcAft>
                <a:spcPts val="0"/>
              </a:spcAft>
              <a:buFont typeface="Symbol" pitchFamily="18" charset="2"/>
              <a:buNone/>
              <a:defRPr/>
            </a:pPr>
            <a:r>
              <a:rPr lang="nl-NL" sz="2600" dirty="0"/>
              <a:t>P = </a:t>
            </a:r>
            <a:r>
              <a:rPr lang="nl-NL" sz="2600" dirty="0" smtClean="0"/>
              <a:t>0,5Q</a:t>
            </a:r>
          </a:p>
          <a:p>
            <a:pPr marL="0" indent="0" fontAlgn="auto">
              <a:spcAft>
                <a:spcPts val="0"/>
              </a:spcAft>
              <a:buFont typeface="Symbol" pitchFamily="18" charset="2"/>
              <a:buNone/>
              <a:defRPr/>
            </a:pPr>
            <a:endParaRPr lang="nl-NL" sz="2600" dirty="0" smtClean="0"/>
          </a:p>
          <a:p>
            <a:pPr marL="0" indent="0" fontAlgn="auto">
              <a:spcAft>
                <a:spcPts val="0"/>
              </a:spcAft>
              <a:buFont typeface="Symbol" pitchFamily="18" charset="2"/>
              <a:buNone/>
              <a:defRPr/>
            </a:pPr>
            <a:r>
              <a:rPr lang="nl-NL" sz="2600" dirty="0" smtClean="0"/>
              <a:t>-0,5Q = -P</a:t>
            </a:r>
          </a:p>
          <a:p>
            <a:pPr marL="0" indent="0" fontAlgn="auto">
              <a:spcAft>
                <a:spcPts val="0"/>
              </a:spcAft>
              <a:buFont typeface="Symbol" pitchFamily="18" charset="2"/>
              <a:buNone/>
              <a:defRPr/>
            </a:pPr>
            <a:r>
              <a:rPr lang="nl-NL" sz="2600" dirty="0" err="1" smtClean="0"/>
              <a:t>Q’</a:t>
            </a:r>
            <a:r>
              <a:rPr lang="nl-NL" sz="2600" baseline="-25000" dirty="0" err="1" smtClean="0"/>
              <a:t>a</a:t>
            </a:r>
            <a:r>
              <a:rPr lang="nl-NL" sz="2600" dirty="0" smtClean="0"/>
              <a:t> = 2P</a:t>
            </a:r>
            <a:endParaRPr lang="nl-NL" sz="26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800" decel="100000"/>
                                        <p:tgtEl>
                                          <p:spTgt spid="28"/>
                                        </p:tgtEl>
                                      </p:cBhvr>
                                    </p:animEffect>
                                    <p:anim calcmode="lin" valueType="num">
                                      <p:cBhvr>
                                        <p:cTn id="8" dur="800" decel="100000" fill="hold"/>
                                        <p:tgtEl>
                                          <p:spTgt spid="28"/>
                                        </p:tgtEl>
                                        <p:attrNameLst>
                                          <p:attrName>style.rotation</p:attrName>
                                        </p:attrNameLst>
                                      </p:cBhvr>
                                      <p:tavLst>
                                        <p:tav tm="0">
                                          <p:val>
                                            <p:fltVal val="-90"/>
                                          </p:val>
                                        </p:tav>
                                        <p:tav tm="100000">
                                          <p:val>
                                            <p:fltVal val="0"/>
                                          </p:val>
                                        </p:tav>
                                      </p:tavLst>
                                    </p:anim>
                                    <p:anim calcmode="lin" valueType="num">
                                      <p:cBhvr>
                                        <p:cTn id="9" dur="800" decel="100000" fill="hold"/>
                                        <p:tgtEl>
                                          <p:spTgt spid="28"/>
                                        </p:tgtEl>
                                        <p:attrNameLst>
                                          <p:attrName>ppt_x</p:attrName>
                                        </p:attrNameLst>
                                      </p:cBhvr>
                                      <p:tavLst>
                                        <p:tav tm="0">
                                          <p:val>
                                            <p:strVal val="#ppt_x+0.4"/>
                                          </p:val>
                                        </p:tav>
                                        <p:tav tm="100000">
                                          <p:val>
                                            <p:strVal val="#ppt_x-0.05"/>
                                          </p:val>
                                        </p:tav>
                                      </p:tavLst>
                                    </p:anim>
                                    <p:anim calcmode="lin" valueType="num">
                                      <p:cBhvr>
                                        <p:cTn id="10" dur="800" decel="100000" fill="hold"/>
                                        <p:tgtEl>
                                          <p:spTgt spid="2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8"/>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fade">
                                      <p:cBhvr>
                                        <p:cTn id="17" dur="800" decel="100000"/>
                                        <p:tgtEl>
                                          <p:spTgt spid="49"/>
                                        </p:tgtEl>
                                      </p:cBhvr>
                                    </p:animEffect>
                                    <p:anim calcmode="lin" valueType="num">
                                      <p:cBhvr>
                                        <p:cTn id="18" dur="800" decel="100000" fill="hold"/>
                                        <p:tgtEl>
                                          <p:spTgt spid="49"/>
                                        </p:tgtEl>
                                        <p:attrNameLst>
                                          <p:attrName>style.rotation</p:attrName>
                                        </p:attrNameLst>
                                      </p:cBhvr>
                                      <p:tavLst>
                                        <p:tav tm="0">
                                          <p:val>
                                            <p:fltVal val="-90"/>
                                          </p:val>
                                        </p:tav>
                                        <p:tav tm="100000">
                                          <p:val>
                                            <p:fltVal val="0"/>
                                          </p:val>
                                        </p:tav>
                                      </p:tavLst>
                                    </p:anim>
                                    <p:anim calcmode="lin" valueType="num">
                                      <p:cBhvr>
                                        <p:cTn id="19" dur="800" decel="100000" fill="hold"/>
                                        <p:tgtEl>
                                          <p:spTgt spid="49"/>
                                        </p:tgtEl>
                                        <p:attrNameLst>
                                          <p:attrName>ppt_x</p:attrName>
                                        </p:attrNameLst>
                                      </p:cBhvr>
                                      <p:tavLst>
                                        <p:tav tm="0">
                                          <p:val>
                                            <p:strVal val="#ppt_x+0.4"/>
                                          </p:val>
                                        </p:tav>
                                        <p:tav tm="100000">
                                          <p:val>
                                            <p:strVal val="#ppt_x-0.05"/>
                                          </p:val>
                                        </p:tav>
                                      </p:tavLst>
                                    </p:anim>
                                    <p:anim calcmode="lin" valueType="num">
                                      <p:cBhvr>
                                        <p:cTn id="20" dur="800" decel="100000" fill="hold"/>
                                        <p:tgtEl>
                                          <p:spTgt spid="49"/>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49"/>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49"/>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4">
                                            <p:txEl>
                                              <p:pRg st="5" end="5"/>
                                            </p:txEl>
                                          </p:spTgt>
                                        </p:tgtEl>
                                        <p:attrNameLst>
                                          <p:attrName>style.visibility</p:attrName>
                                        </p:attrNameLst>
                                      </p:cBhvr>
                                      <p:to>
                                        <p:strVal val="visible"/>
                                      </p:to>
                                    </p:set>
                                    <p:animEffect transition="in" filter="fade">
                                      <p:cBhvr>
                                        <p:cTn id="27" dur="500"/>
                                        <p:tgtEl>
                                          <p:spTgt spid="4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4">
                                            <p:txEl>
                                              <p:pRg st="6" end="6"/>
                                            </p:txEl>
                                          </p:spTgt>
                                        </p:tgtEl>
                                        <p:attrNameLst>
                                          <p:attrName>style.visibility</p:attrName>
                                        </p:attrNameLst>
                                      </p:cBhvr>
                                      <p:to>
                                        <p:strVal val="visible"/>
                                      </p:to>
                                    </p:set>
                                    <p:animEffect transition="in" filter="fade">
                                      <p:cBhvr>
                                        <p:cTn id="32" dur="500"/>
                                        <p:tgtEl>
                                          <p:spTgt spid="4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4">
                                            <p:txEl>
                                              <p:pRg st="7" end="7"/>
                                            </p:txEl>
                                          </p:spTgt>
                                        </p:tgtEl>
                                        <p:attrNameLst>
                                          <p:attrName>style.visibility</p:attrName>
                                        </p:attrNameLst>
                                      </p:cBhvr>
                                      <p:to>
                                        <p:strVal val="visible"/>
                                      </p:to>
                                    </p:set>
                                    <p:animEffect transition="in" filter="fade">
                                      <p:cBhvr>
                                        <p:cTn id="37" dur="500"/>
                                        <p:tgtEl>
                                          <p:spTgt spid="4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4">
                                            <p:txEl>
                                              <p:pRg st="9" end="9"/>
                                            </p:txEl>
                                          </p:spTgt>
                                        </p:tgtEl>
                                        <p:attrNameLst>
                                          <p:attrName>style.visibility</p:attrName>
                                        </p:attrNameLst>
                                      </p:cBhvr>
                                      <p:to>
                                        <p:strVal val="visible"/>
                                      </p:to>
                                    </p:set>
                                    <p:animEffect transition="in" filter="fade">
                                      <p:cBhvr>
                                        <p:cTn id="42" dur="500"/>
                                        <p:tgtEl>
                                          <p:spTgt spid="44">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4">
                                            <p:txEl>
                                              <p:pRg st="10" end="10"/>
                                            </p:txEl>
                                          </p:spTgt>
                                        </p:tgtEl>
                                        <p:attrNameLst>
                                          <p:attrName>style.visibility</p:attrName>
                                        </p:attrNameLst>
                                      </p:cBhvr>
                                      <p:to>
                                        <p:strVal val="visible"/>
                                      </p:to>
                                    </p:set>
                                    <p:animEffect transition="in" filter="fade">
                                      <p:cBhvr>
                                        <p:cTn id="47" dur="500"/>
                                        <p:tgtEl>
                                          <p:spTgt spid="44">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4">
                                            <p:txEl>
                                              <p:pRg st="12" end="12"/>
                                            </p:txEl>
                                          </p:spTgt>
                                        </p:tgtEl>
                                        <p:attrNameLst>
                                          <p:attrName>style.visibility</p:attrName>
                                        </p:attrNameLst>
                                      </p:cBhvr>
                                      <p:to>
                                        <p:strVal val="visible"/>
                                      </p:to>
                                    </p:set>
                                    <p:animEffect transition="in" filter="fade">
                                      <p:cBhvr>
                                        <p:cTn id="52" dur="500"/>
                                        <p:tgtEl>
                                          <p:spTgt spid="44">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xEl>
                                              <p:pRg st="13" end="13"/>
                                            </p:txEl>
                                          </p:spTgt>
                                        </p:tgtEl>
                                        <p:attrNameLst>
                                          <p:attrName>style.visibility</p:attrName>
                                        </p:attrNameLst>
                                      </p:cBhvr>
                                      <p:to>
                                        <p:strVal val="visible"/>
                                      </p:to>
                                    </p:set>
                                    <p:animEffect transition="in" filter="fade">
                                      <p:cBhvr>
                                        <p:cTn id="57" dur="500"/>
                                        <p:tgtEl>
                                          <p:spTgt spid="44">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fade">
                                      <p:cBhvr>
                                        <p:cTn id="62" dur="500"/>
                                        <p:tgtEl>
                                          <p:spTgt spid="30"/>
                                        </p:tgtEl>
                                      </p:cBhvr>
                                    </p:animEffect>
                                  </p:childTnLst>
                                </p:cTn>
                              </p:par>
                              <p:par>
                                <p:cTn id="63" presetID="10" presetClass="entr" presetSubtype="0" fill="hold" nodeType="with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fade">
                                      <p:cBhvr>
                                        <p:cTn id="65" dur="500"/>
                                        <p:tgtEl>
                                          <p:spTgt spid="32"/>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Vrije vorm 44"/>
          <p:cNvSpPr/>
          <p:nvPr/>
        </p:nvSpPr>
        <p:spPr>
          <a:xfrm>
            <a:off x="5067300" y="3386138"/>
            <a:ext cx="1838325" cy="400050"/>
          </a:xfrm>
          <a:custGeom>
            <a:avLst/>
            <a:gdLst>
              <a:gd name="connsiteX0" fmla="*/ 0 w 1838325"/>
              <a:gd name="connsiteY0" fmla="*/ 0 h 400050"/>
              <a:gd name="connsiteX1" fmla="*/ 0 w 1838325"/>
              <a:gd name="connsiteY1" fmla="*/ 400050 h 400050"/>
              <a:gd name="connsiteX2" fmla="*/ 1838325 w 1838325"/>
              <a:gd name="connsiteY2" fmla="*/ 395287 h 400050"/>
              <a:gd name="connsiteX3" fmla="*/ 1433513 w 1838325"/>
              <a:gd name="connsiteY3" fmla="*/ 0 h 400050"/>
              <a:gd name="connsiteX4" fmla="*/ 0 w 1838325"/>
              <a:gd name="connsiteY4" fmla="*/ 0 h 40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325" h="400050">
                <a:moveTo>
                  <a:pt x="0" y="0"/>
                </a:moveTo>
                <a:lnTo>
                  <a:pt x="0" y="400050"/>
                </a:lnTo>
                <a:lnTo>
                  <a:pt x="1838325" y="395287"/>
                </a:lnTo>
                <a:lnTo>
                  <a:pt x="1433513" y="0"/>
                </a:lnTo>
                <a:lnTo>
                  <a:pt x="0" y="0"/>
                </a:lnTo>
                <a:close/>
              </a:path>
            </a:pathLst>
          </a:cu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48" name="Vrije vorm 47"/>
          <p:cNvSpPr/>
          <p:nvPr/>
        </p:nvSpPr>
        <p:spPr>
          <a:xfrm>
            <a:off x="5075238" y="1971675"/>
            <a:ext cx="1474787" cy="1452563"/>
          </a:xfrm>
          <a:custGeom>
            <a:avLst/>
            <a:gdLst>
              <a:gd name="connsiteX0" fmla="*/ 0 w 1132514"/>
              <a:gd name="connsiteY0" fmla="*/ 0 h 1107347"/>
              <a:gd name="connsiteX1" fmla="*/ 0 w 1132514"/>
              <a:gd name="connsiteY1" fmla="*/ 1082180 h 1107347"/>
              <a:gd name="connsiteX2" fmla="*/ 1132514 w 1132514"/>
              <a:gd name="connsiteY2" fmla="*/ 1107347 h 1107347"/>
              <a:gd name="connsiteX3" fmla="*/ 0 w 1132514"/>
              <a:gd name="connsiteY3" fmla="*/ 0 h 1107347"/>
              <a:gd name="connsiteX0" fmla="*/ 0 w 1132514"/>
              <a:gd name="connsiteY0" fmla="*/ 0 h 1107347"/>
              <a:gd name="connsiteX1" fmla="*/ 6440 w 1132514"/>
              <a:gd name="connsiteY1" fmla="*/ 1101367 h 1107347"/>
              <a:gd name="connsiteX2" fmla="*/ 1132514 w 1132514"/>
              <a:gd name="connsiteY2" fmla="*/ 1107347 h 1107347"/>
              <a:gd name="connsiteX3" fmla="*/ 0 w 1132514"/>
              <a:gd name="connsiteY3" fmla="*/ 0 h 1107347"/>
            </a:gdLst>
            <a:ahLst/>
            <a:cxnLst>
              <a:cxn ang="0">
                <a:pos x="connsiteX0" y="connsiteY0"/>
              </a:cxn>
              <a:cxn ang="0">
                <a:pos x="connsiteX1" y="connsiteY1"/>
              </a:cxn>
              <a:cxn ang="0">
                <a:pos x="connsiteX2" y="connsiteY2"/>
              </a:cxn>
              <a:cxn ang="0">
                <a:pos x="connsiteX3" y="connsiteY3"/>
              </a:cxn>
            </a:cxnLst>
            <a:rect l="l" t="t" r="r" b="b"/>
            <a:pathLst>
              <a:path w="1132514" h="1107347">
                <a:moveTo>
                  <a:pt x="0" y="0"/>
                </a:moveTo>
                <a:cubicBezTo>
                  <a:pt x="2147" y="367122"/>
                  <a:pt x="4293" y="734245"/>
                  <a:pt x="6440" y="1101367"/>
                </a:cubicBezTo>
                <a:lnTo>
                  <a:pt x="1132514" y="1107347"/>
                </a:lnTo>
                <a:lnTo>
                  <a:pt x="0" y="0"/>
                </a:lnTo>
                <a:close/>
              </a:path>
            </a:pathLst>
          </a:custGeom>
          <a:ln>
            <a:no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0189"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50190"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0191"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0192"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0193"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0194"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0195"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0196"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0197"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0198"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0199"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0200"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0202"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0204"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0218"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0233" name="Tekstvak 1"/>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0234"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0070C0"/>
                </a:solidFill>
              </a:rPr>
              <a:t>p</a:t>
            </a:r>
            <a:r>
              <a:rPr lang="nl-NL" altLang="nl-NL" sz="1600" b="1" baseline="-25000">
                <a:solidFill>
                  <a:srgbClr val="0070C0"/>
                </a:solidFill>
              </a:rPr>
              <a:t>c</a:t>
            </a:r>
            <a:endParaRPr lang="nl-NL" altLang="nl-NL" b="1" baseline="-25000">
              <a:solidFill>
                <a:srgbClr val="0070C0"/>
              </a:solidFill>
            </a:endParaRPr>
          </a:p>
        </p:txBody>
      </p:sp>
      <p:sp>
        <p:nvSpPr>
          <p:cNvPr id="50235"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E46C0A"/>
                </a:solidFill>
              </a:rPr>
              <a:t>p</a:t>
            </a:r>
            <a:r>
              <a:rPr lang="nl-NL" altLang="nl-NL" sz="1600" b="1" baseline="-25000">
                <a:solidFill>
                  <a:srgbClr val="E46C0A"/>
                </a:solidFill>
              </a:rPr>
              <a:t>p</a:t>
            </a:r>
            <a:endParaRPr lang="nl-NL" altLang="nl-NL" b="1" baseline="-25000">
              <a:solidFill>
                <a:srgbClr val="E46C0A"/>
              </a:solidFill>
            </a:endParaRPr>
          </a:p>
        </p:txBody>
      </p:sp>
      <p:sp>
        <p:nvSpPr>
          <p:cNvPr id="50236" name="Titel 42"/>
          <p:cNvSpPr>
            <a:spLocks noGrp="1"/>
          </p:cNvSpPr>
          <p:nvPr>
            <p:ph type="title"/>
          </p:nvPr>
        </p:nvSpPr>
        <p:spPr>
          <a:xfrm>
            <a:off x="457200" y="338139"/>
            <a:ext cx="8229600" cy="714598"/>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Consumentensurplus</a:t>
            </a:r>
          </a:p>
        </p:txBody>
      </p:sp>
      <p:sp>
        <p:nvSpPr>
          <p:cNvPr id="50237" name="Tijdelijke aanduiding voor inhoud 43"/>
          <p:cNvSpPr>
            <a:spLocks noGrp="1"/>
          </p:cNvSpPr>
          <p:nvPr>
            <p:ph sz="quarter" idx="13"/>
          </p:nvPr>
        </p:nvSpPr>
        <p:spPr>
          <a:xfrm>
            <a:off x="457200" y="1285875"/>
            <a:ext cx="4038600" cy="1408113"/>
          </a:xfrm>
        </p:spPr>
        <p:style>
          <a:lnRef idx="1">
            <a:schemeClr val="accent2"/>
          </a:lnRef>
          <a:fillRef idx="2">
            <a:schemeClr val="accent2"/>
          </a:fillRef>
          <a:effectRef idx="1">
            <a:schemeClr val="accent2"/>
          </a:effectRef>
          <a:fontRef idx="minor">
            <a:schemeClr val="dk1"/>
          </a:fontRef>
        </p:style>
        <p:txBody>
          <a:bodyPr/>
          <a:lstStyle/>
          <a:p>
            <a:pPr marL="0" indent="0">
              <a:buFont typeface="Symbol" pitchFamily="18" charset="2"/>
              <a:buNone/>
            </a:pPr>
            <a:r>
              <a:rPr lang="nl-NL" altLang="nl-NL" dirty="0" err="1" smtClean="0"/>
              <a:t>Q</a:t>
            </a:r>
            <a:r>
              <a:rPr lang="nl-NL" altLang="nl-NL" baseline="-25000" dirty="0" err="1" smtClean="0"/>
              <a:t>v</a:t>
            </a:r>
            <a:r>
              <a:rPr lang="nl-NL" altLang="nl-NL" dirty="0" smtClean="0"/>
              <a:t> = -2P + 10</a:t>
            </a:r>
          </a:p>
          <a:p>
            <a:pPr marL="0" indent="0">
              <a:buFont typeface="Symbol" pitchFamily="18" charset="2"/>
              <a:buNone/>
            </a:pPr>
            <a:r>
              <a:rPr lang="nl-NL" altLang="nl-NL" dirty="0" err="1" smtClean="0"/>
              <a:t>Q</a:t>
            </a:r>
            <a:r>
              <a:rPr lang="nl-NL" altLang="nl-NL" baseline="-25000" dirty="0" err="1" smtClean="0"/>
              <a:t>a</a:t>
            </a:r>
            <a:r>
              <a:rPr lang="nl-NL" altLang="nl-NL" dirty="0" smtClean="0"/>
              <a:t> = 2P – 2</a:t>
            </a:r>
          </a:p>
          <a:p>
            <a:pPr marL="0" indent="0">
              <a:buFont typeface="Symbol" pitchFamily="18" charset="2"/>
              <a:buNone/>
            </a:pPr>
            <a:r>
              <a:rPr lang="nl-NL" altLang="nl-NL" dirty="0" err="1" smtClean="0"/>
              <a:t>Q’</a:t>
            </a:r>
            <a:r>
              <a:rPr lang="nl-NL" altLang="nl-NL" baseline="-25000" dirty="0" err="1" smtClean="0"/>
              <a:t>a</a:t>
            </a:r>
            <a:r>
              <a:rPr lang="nl-NL" altLang="nl-NL" dirty="0" smtClean="0"/>
              <a:t> = 2P</a:t>
            </a:r>
          </a:p>
          <a:p>
            <a:pPr marL="0" indent="0">
              <a:buFont typeface="Symbol" pitchFamily="18" charset="2"/>
              <a:buNone/>
            </a:pPr>
            <a:endParaRPr lang="nl-NL" altLang="nl-NL" dirty="0" smtClean="0"/>
          </a:p>
        </p:txBody>
      </p:sp>
      <p:sp>
        <p:nvSpPr>
          <p:cNvPr id="50" name="Rechthoek 49"/>
          <p:cNvSpPr>
            <a:spLocks noChangeArrowheads="1"/>
          </p:cNvSpPr>
          <p:nvPr/>
        </p:nvSpPr>
        <p:spPr bwMode="auto">
          <a:xfrm>
            <a:off x="450850" y="2805113"/>
            <a:ext cx="881063" cy="708025"/>
          </a:xfrm>
          <a:prstGeom prst="rect">
            <a:avLst/>
          </a:prstGeom>
          <a:ln/>
          <a:extLst/>
        </p:spPr>
        <p:style>
          <a:lnRef idx="1">
            <a:schemeClr val="accent4"/>
          </a:lnRef>
          <a:fillRef idx="2">
            <a:schemeClr val="accent4"/>
          </a:fillRef>
          <a:effectRef idx="1">
            <a:schemeClr val="accent4"/>
          </a:effectRef>
          <a:fontRef idx="minor">
            <a:schemeClr val="dk1"/>
          </a:fontRef>
        </p:style>
        <p:txBody>
          <a:bodyPr>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err="1">
                <a:solidFill>
                  <a:srgbClr val="000000"/>
                </a:solidFill>
                <a:latin typeface="Arial" charset="0"/>
              </a:rPr>
              <a:t>CS</a:t>
            </a:r>
            <a:r>
              <a:rPr lang="nl-NL" altLang="nl-NL" sz="2000" baseline="-25000" dirty="0" err="1">
                <a:solidFill>
                  <a:srgbClr val="000000"/>
                </a:solidFill>
                <a:latin typeface="Arial" charset="0"/>
              </a:rPr>
              <a:t>o</a:t>
            </a:r>
            <a:r>
              <a:rPr lang="nl-NL" altLang="nl-NL" sz="2000" dirty="0">
                <a:solidFill>
                  <a:srgbClr val="000000"/>
                </a:solidFill>
                <a:latin typeface="Arial" charset="0"/>
              </a:rPr>
              <a:t> = </a:t>
            </a:r>
          </a:p>
          <a:p>
            <a:r>
              <a:rPr lang="nl-NL" altLang="nl-NL" sz="2000" dirty="0" err="1">
                <a:solidFill>
                  <a:srgbClr val="000000"/>
                </a:solidFill>
                <a:latin typeface="Arial" charset="0"/>
              </a:rPr>
              <a:t>CS</a:t>
            </a:r>
            <a:r>
              <a:rPr lang="nl-NL" altLang="nl-NL" sz="2000" baseline="-25000" dirty="0" err="1">
                <a:solidFill>
                  <a:srgbClr val="000000"/>
                </a:solidFill>
                <a:latin typeface="Arial" charset="0"/>
              </a:rPr>
              <a:t>n</a:t>
            </a:r>
            <a:r>
              <a:rPr lang="nl-NL" altLang="nl-NL" sz="2000" dirty="0">
                <a:solidFill>
                  <a:srgbClr val="000000"/>
                </a:solidFill>
                <a:latin typeface="Arial" charset="0"/>
              </a:rPr>
              <a:t> =</a:t>
            </a:r>
          </a:p>
        </p:txBody>
      </p:sp>
      <p:sp>
        <p:nvSpPr>
          <p:cNvPr id="58" name="Rechthoek 57"/>
          <p:cNvSpPr>
            <a:spLocks noChangeArrowheads="1"/>
          </p:cNvSpPr>
          <p:nvPr/>
        </p:nvSpPr>
        <p:spPr bwMode="auto">
          <a:xfrm>
            <a:off x="1181100" y="2797175"/>
            <a:ext cx="2794355" cy="707886"/>
          </a:xfrm>
          <a:prstGeom prst="rect">
            <a:avLst/>
          </a:prstGeom>
          <a:ln/>
          <a:extLst/>
        </p:spPr>
        <p:style>
          <a:lnRef idx="1">
            <a:schemeClr val="accent4"/>
          </a:lnRef>
          <a:fillRef idx="2">
            <a:schemeClr val="accent4"/>
          </a:fillRef>
          <a:effectRef idx="1">
            <a:schemeClr val="accent4"/>
          </a:effectRef>
          <a:fontRef idx="minor">
            <a:schemeClr val="dk1"/>
          </a:fontRef>
        </p:style>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a:solidFill>
                  <a:srgbClr val="000000"/>
                </a:solidFill>
                <a:latin typeface="Arial" charset="0"/>
              </a:rPr>
              <a:t>½ x 2 x 4000 = 4000</a:t>
            </a:r>
          </a:p>
          <a:p>
            <a:r>
              <a:rPr lang="nl-NL" altLang="nl-NL" sz="2000" dirty="0">
                <a:solidFill>
                  <a:srgbClr val="000000"/>
                </a:solidFill>
                <a:latin typeface="Arial" charset="0"/>
              </a:rPr>
              <a:t>½ x  2,5 x 5000 = </a:t>
            </a:r>
            <a:r>
              <a:rPr lang="nl-NL" altLang="nl-NL" sz="2000" dirty="0" smtClean="0">
                <a:solidFill>
                  <a:srgbClr val="000000"/>
                </a:solidFill>
                <a:latin typeface="Arial" charset="0"/>
              </a:rPr>
              <a:t>6250</a:t>
            </a:r>
            <a:endParaRPr lang="nl-NL" altLang="nl-NL" sz="2000" dirty="0">
              <a:solidFill>
                <a:srgbClr val="000000"/>
              </a:solidFill>
              <a:latin typeface="Arial" charset="0"/>
            </a:endParaRPr>
          </a:p>
        </p:txBody>
      </p:sp>
      <p:sp>
        <p:nvSpPr>
          <p:cNvPr id="60" name="Rechthoek 59"/>
          <p:cNvSpPr>
            <a:spLocks noChangeArrowheads="1"/>
          </p:cNvSpPr>
          <p:nvPr/>
        </p:nvSpPr>
        <p:spPr bwMode="auto">
          <a:xfrm>
            <a:off x="430213" y="3935413"/>
            <a:ext cx="3746500" cy="984250"/>
          </a:xfrm>
          <a:prstGeom prst="rect">
            <a:avLst/>
          </a:prstGeom>
          <a:ln/>
          <a:extLst/>
        </p:spPr>
        <p:style>
          <a:lnRef idx="1">
            <a:schemeClr val="accent5"/>
          </a:lnRef>
          <a:fillRef idx="2">
            <a:schemeClr val="accent5"/>
          </a:fillRef>
          <a:effectRef idx="1">
            <a:schemeClr val="accent5"/>
          </a:effectRef>
          <a:fontRef idx="minor">
            <a:schemeClr val="dk1"/>
          </a:fontRef>
        </p:style>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a:solidFill>
                  <a:srgbClr val="000000"/>
                </a:solidFill>
                <a:latin typeface="Arial" charset="0"/>
              </a:rPr>
              <a:t>Toename consumentensurplus:</a:t>
            </a:r>
          </a:p>
          <a:p>
            <a:r>
              <a:rPr lang="nl-NL" altLang="nl-NL" sz="2000" dirty="0">
                <a:solidFill>
                  <a:srgbClr val="000000"/>
                </a:solidFill>
                <a:latin typeface="Arial" charset="0"/>
              </a:rPr>
              <a:t>2250</a:t>
            </a:r>
          </a:p>
          <a:p>
            <a:endParaRPr lang="nl-NL" altLang="nl-NL" dirty="0">
              <a:solidFill>
                <a:srgbClr val="000000"/>
              </a:solidFill>
              <a:latin typeface="Arial"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0">
                                            <p:txEl>
                                              <p:pRg st="0" end="0"/>
                                            </p:txEl>
                                          </p:spTgt>
                                        </p:tgtEl>
                                        <p:attrNameLst>
                                          <p:attrName>style.visibility</p:attrName>
                                        </p:attrNameLst>
                                      </p:cBhvr>
                                      <p:to>
                                        <p:strVal val="visible"/>
                                      </p:to>
                                    </p:set>
                                    <p:animEffect transition="in" filter="fade">
                                      <p:cBhvr>
                                        <p:cTn id="7" dur="500"/>
                                        <p:tgtEl>
                                          <p:spTgt spid="50">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100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500"/>
                                        <p:tgtEl>
                                          <p:spTgt spid="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58">
                                            <p:txEl>
                                              <p:pRg st="0" end="0"/>
                                            </p:txEl>
                                          </p:spTgt>
                                        </p:tgtEl>
                                        <p:attrNameLst>
                                          <p:attrName>style.visibility</p:attrName>
                                        </p:attrNameLst>
                                      </p:cBhvr>
                                      <p:to>
                                        <p:strVal val="visible"/>
                                      </p:to>
                                    </p:set>
                                    <p:animEffect transition="in" filter="fade">
                                      <p:cBhvr>
                                        <p:cTn id="16" dur="500"/>
                                        <p:tgtEl>
                                          <p:spTgt spid="58">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50">
                                            <p:txEl>
                                              <p:pRg st="1" end="1"/>
                                            </p:txEl>
                                          </p:spTgt>
                                        </p:tgtEl>
                                        <p:attrNameLst>
                                          <p:attrName>style.visibility</p:attrName>
                                        </p:attrNameLst>
                                      </p:cBhvr>
                                      <p:to>
                                        <p:strVal val="visible"/>
                                      </p:to>
                                    </p:set>
                                    <p:animEffect transition="in" filter="fade">
                                      <p:cBhvr>
                                        <p:cTn id="21" dur="500"/>
                                        <p:tgtEl>
                                          <p:spTgt spid="50">
                                            <p:txEl>
                                              <p:pRg st="1" end="1"/>
                                            </p:txEl>
                                          </p:spTgt>
                                        </p:tgtEl>
                                      </p:cBhvr>
                                    </p:animEffect>
                                  </p:childTnLst>
                                </p:cTn>
                              </p:par>
                            </p:childTnLst>
                          </p:cTn>
                        </p:par>
                        <p:par>
                          <p:cTn id="22" fill="hold" nodeType="afterGroup">
                            <p:stCondLst>
                              <p:cond delay="500"/>
                            </p:stCondLst>
                            <p:childTnLst>
                              <p:par>
                                <p:cTn id="23" presetID="10" presetClass="entr" presetSubtype="0" fill="hold" nodeType="afterEffect">
                                  <p:stCondLst>
                                    <p:cond delay="500"/>
                                  </p:stCondLst>
                                  <p:childTnLst>
                                    <p:set>
                                      <p:cBhvr>
                                        <p:cTn id="24" dur="1" fill="hold">
                                          <p:stCondLst>
                                            <p:cond delay="0"/>
                                          </p:stCondLst>
                                        </p:cTn>
                                        <p:tgtEl>
                                          <p:spTgt spid="45"/>
                                        </p:tgtEl>
                                        <p:attrNameLst>
                                          <p:attrName>style.visibility</p:attrName>
                                        </p:attrNameLst>
                                      </p:cBhvr>
                                      <p:to>
                                        <p:strVal val="visible"/>
                                      </p:to>
                                    </p:set>
                                    <p:animEffect transition="in" filter="fade">
                                      <p:cBhvr>
                                        <p:cTn id="25" dur="500"/>
                                        <p:tgtEl>
                                          <p:spTgt spid="4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58">
                                            <p:txEl>
                                              <p:pRg st="1" end="1"/>
                                            </p:txEl>
                                          </p:spTgt>
                                        </p:tgtEl>
                                        <p:attrNameLst>
                                          <p:attrName>style.visibility</p:attrName>
                                        </p:attrNameLst>
                                      </p:cBhvr>
                                      <p:to>
                                        <p:strVal val="visible"/>
                                      </p:to>
                                    </p:set>
                                    <p:animEffect transition="in" filter="fade">
                                      <p:cBhvr>
                                        <p:cTn id="30" dur="500"/>
                                        <p:tgtEl>
                                          <p:spTgt spid="58">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nodeType="clickEffect">
                                  <p:stCondLst>
                                    <p:cond delay="0"/>
                                  </p:stCondLst>
                                  <p:childTnLst>
                                    <p:set>
                                      <p:cBhvr>
                                        <p:cTn id="34" dur="1" fill="hold">
                                          <p:stCondLst>
                                            <p:cond delay="0"/>
                                          </p:stCondLst>
                                        </p:cTn>
                                        <p:tgtEl>
                                          <p:spTgt spid="60">
                                            <p:txEl>
                                              <p:pRg st="0" end="0"/>
                                            </p:txEl>
                                          </p:spTgt>
                                        </p:tgtEl>
                                        <p:attrNameLst>
                                          <p:attrName>style.visibility</p:attrName>
                                        </p:attrNameLst>
                                      </p:cBhvr>
                                      <p:to>
                                        <p:strVal val="visible"/>
                                      </p:to>
                                    </p:set>
                                    <p:animEffect transition="in" filter="fade">
                                      <p:cBhvr>
                                        <p:cTn id="35" dur="500"/>
                                        <p:tgtEl>
                                          <p:spTgt spid="60">
                                            <p:txEl>
                                              <p:pRg st="0" end="0"/>
                                            </p:txEl>
                                          </p:spTgt>
                                        </p:tgtEl>
                                      </p:cBhvr>
                                    </p:animEffect>
                                  </p:childTnLst>
                                </p:cTn>
                              </p:par>
                            </p:childTnLst>
                          </p:cTn>
                        </p:par>
                        <p:par>
                          <p:cTn id="36" fill="hold" nodeType="afterGroup">
                            <p:stCondLst>
                              <p:cond delay="500"/>
                            </p:stCondLst>
                            <p:childTnLst>
                              <p:par>
                                <p:cTn id="37" presetID="10" presetClass="entr" presetSubtype="0" fill="hold" nodeType="afterEffect">
                                  <p:stCondLst>
                                    <p:cond delay="0"/>
                                  </p:stCondLst>
                                  <p:childTnLst>
                                    <p:set>
                                      <p:cBhvr>
                                        <p:cTn id="38" dur="1" fill="hold">
                                          <p:stCondLst>
                                            <p:cond delay="0"/>
                                          </p:stCondLst>
                                        </p:cTn>
                                        <p:tgtEl>
                                          <p:spTgt spid="60">
                                            <p:txEl>
                                              <p:pRg st="1" end="1"/>
                                            </p:txEl>
                                          </p:spTgt>
                                        </p:tgtEl>
                                        <p:attrNameLst>
                                          <p:attrName>style.visibility</p:attrName>
                                        </p:attrNameLst>
                                      </p:cBhvr>
                                      <p:to>
                                        <p:strVal val="visible"/>
                                      </p:to>
                                    </p:set>
                                    <p:animEffect transition="in" filter="fade">
                                      <p:cBhvr>
                                        <p:cTn id="39" dur="500"/>
                                        <p:tgtEl>
                                          <p:spTgt spid="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Vrije vorm 42"/>
          <p:cNvSpPr/>
          <p:nvPr/>
        </p:nvSpPr>
        <p:spPr>
          <a:xfrm>
            <a:off x="5062538" y="3062288"/>
            <a:ext cx="1785937" cy="361950"/>
          </a:xfrm>
          <a:custGeom>
            <a:avLst/>
            <a:gdLst>
              <a:gd name="connsiteX0" fmla="*/ 0 w 1785937"/>
              <a:gd name="connsiteY0" fmla="*/ 0 h 361950"/>
              <a:gd name="connsiteX1" fmla="*/ 0 w 1785937"/>
              <a:gd name="connsiteY1" fmla="*/ 357188 h 361950"/>
              <a:gd name="connsiteX2" fmla="*/ 1419225 w 1785937"/>
              <a:gd name="connsiteY2" fmla="*/ 361950 h 361950"/>
              <a:gd name="connsiteX3" fmla="*/ 1785937 w 1785937"/>
              <a:gd name="connsiteY3" fmla="*/ 0 h 361950"/>
              <a:gd name="connsiteX4" fmla="*/ 0 w 1785937"/>
              <a:gd name="connsiteY4" fmla="*/ 0 h 361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5937" h="361950">
                <a:moveTo>
                  <a:pt x="0" y="0"/>
                </a:moveTo>
                <a:lnTo>
                  <a:pt x="0" y="357188"/>
                </a:lnTo>
                <a:lnTo>
                  <a:pt x="1419225" y="361950"/>
                </a:lnTo>
                <a:lnTo>
                  <a:pt x="1785937" y="0"/>
                </a:lnTo>
                <a:lnTo>
                  <a:pt x="0" y="0"/>
                </a:lnTo>
                <a:close/>
              </a:path>
            </a:pathLst>
          </a:cu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45" name="Vrije vorm 44"/>
          <p:cNvSpPr/>
          <p:nvPr/>
        </p:nvSpPr>
        <p:spPr>
          <a:xfrm>
            <a:off x="5075238" y="3405188"/>
            <a:ext cx="1417637" cy="1401762"/>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213"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51214"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1215"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1216"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1217"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1218"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1219"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1220"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1221"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1222"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1223"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1224"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1226"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1228"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1242"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1257" name="Tekstvak 49"/>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1258"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0070C0"/>
                </a:solidFill>
              </a:rPr>
              <a:t>p</a:t>
            </a:r>
            <a:r>
              <a:rPr lang="nl-NL" altLang="nl-NL" sz="1600" b="1" baseline="-25000">
                <a:solidFill>
                  <a:srgbClr val="0070C0"/>
                </a:solidFill>
              </a:rPr>
              <a:t>c</a:t>
            </a:r>
            <a:endParaRPr lang="nl-NL" altLang="nl-NL" b="1" baseline="-25000">
              <a:solidFill>
                <a:srgbClr val="0070C0"/>
              </a:solidFill>
            </a:endParaRPr>
          </a:p>
        </p:txBody>
      </p:sp>
      <p:sp>
        <p:nvSpPr>
          <p:cNvPr id="51259"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E46C0A"/>
                </a:solidFill>
              </a:rPr>
              <a:t>p</a:t>
            </a:r>
            <a:r>
              <a:rPr lang="nl-NL" altLang="nl-NL" sz="1600" b="1" baseline="-25000">
                <a:solidFill>
                  <a:srgbClr val="E46C0A"/>
                </a:solidFill>
              </a:rPr>
              <a:t>p</a:t>
            </a:r>
            <a:endParaRPr lang="nl-NL" altLang="nl-NL" b="1" baseline="-25000">
              <a:solidFill>
                <a:srgbClr val="E46C0A"/>
              </a:solidFill>
            </a:endParaRPr>
          </a:p>
        </p:txBody>
      </p:sp>
      <p:sp>
        <p:nvSpPr>
          <p:cNvPr id="51260" name="Titel 1"/>
          <p:cNvSpPr>
            <a:spLocks noGrp="1"/>
          </p:cNvSpPr>
          <p:nvPr>
            <p:ph type="title"/>
          </p:nvPr>
        </p:nvSpPr>
        <p:spPr>
          <a:xfrm>
            <a:off x="457200" y="338139"/>
            <a:ext cx="8229600" cy="858614"/>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Producentensurplus</a:t>
            </a:r>
          </a:p>
        </p:txBody>
      </p:sp>
      <p:sp>
        <p:nvSpPr>
          <p:cNvPr id="58" name="Tijdelijke aanduiding voor inhoud 43"/>
          <p:cNvSpPr>
            <a:spLocks noGrp="1"/>
          </p:cNvSpPr>
          <p:nvPr>
            <p:ph sz="quarter" idx="13"/>
          </p:nvPr>
        </p:nvSpPr>
        <p:spPr>
          <a:xfrm>
            <a:off x="457200" y="1285875"/>
            <a:ext cx="4038600" cy="1589088"/>
          </a:xfrm>
        </p:spPr>
        <p:style>
          <a:lnRef idx="1">
            <a:schemeClr val="accent1"/>
          </a:lnRef>
          <a:fillRef idx="2">
            <a:schemeClr val="accent1"/>
          </a:fillRef>
          <a:effectRef idx="1">
            <a:schemeClr val="accent1"/>
          </a:effectRef>
          <a:fontRef idx="minor">
            <a:schemeClr val="dk1"/>
          </a:fontRef>
        </p:style>
        <p:txBody>
          <a:bodyPr rtlCol="0">
            <a:normAutofit fontScale="77500" lnSpcReduction="20000"/>
          </a:bodyPr>
          <a:lstStyle/>
          <a:p>
            <a:pPr marL="0" indent="0" fontAlgn="auto">
              <a:spcAft>
                <a:spcPts val="0"/>
              </a:spcAft>
              <a:buFont typeface="Symbol" pitchFamily="18" charset="2"/>
              <a:buNone/>
              <a:defRPr/>
            </a:pPr>
            <a:r>
              <a:rPr lang="nl-NL" sz="2600" dirty="0" err="1"/>
              <a:t>Q</a:t>
            </a:r>
            <a:r>
              <a:rPr lang="nl-NL" sz="2600" baseline="-25000" dirty="0" err="1"/>
              <a:t>v</a:t>
            </a:r>
            <a:r>
              <a:rPr lang="nl-NL" sz="2600" dirty="0"/>
              <a:t> = -2P + 10</a:t>
            </a:r>
          </a:p>
          <a:p>
            <a:pPr marL="0" indent="0" fontAlgn="auto">
              <a:spcAft>
                <a:spcPts val="0"/>
              </a:spcAft>
              <a:buFont typeface="Symbol" pitchFamily="18" charset="2"/>
              <a:buNone/>
              <a:defRPr/>
            </a:pPr>
            <a:r>
              <a:rPr lang="nl-NL" sz="2600" dirty="0" err="1"/>
              <a:t>Q</a:t>
            </a:r>
            <a:r>
              <a:rPr lang="nl-NL" sz="2600" baseline="-25000" dirty="0" err="1"/>
              <a:t>a</a:t>
            </a:r>
            <a:r>
              <a:rPr lang="nl-NL" sz="2600" dirty="0"/>
              <a:t> = 2P – 2</a:t>
            </a:r>
          </a:p>
          <a:p>
            <a:pPr marL="0" indent="0" fontAlgn="auto">
              <a:spcAft>
                <a:spcPts val="0"/>
              </a:spcAft>
              <a:buFont typeface="Symbol" pitchFamily="18" charset="2"/>
              <a:buNone/>
              <a:defRPr/>
            </a:pPr>
            <a:r>
              <a:rPr lang="nl-NL" sz="2600" dirty="0" err="1" smtClean="0"/>
              <a:t>Q’</a:t>
            </a:r>
            <a:r>
              <a:rPr lang="nl-NL" sz="2600" baseline="-25000" dirty="0" err="1" smtClean="0"/>
              <a:t>a</a:t>
            </a:r>
            <a:r>
              <a:rPr lang="nl-NL" sz="2600" dirty="0" smtClean="0"/>
              <a:t> </a:t>
            </a:r>
            <a:r>
              <a:rPr lang="nl-NL" sz="2600" dirty="0"/>
              <a:t>= </a:t>
            </a:r>
            <a:r>
              <a:rPr lang="nl-NL" sz="2600" dirty="0" smtClean="0"/>
              <a:t>2P</a:t>
            </a:r>
          </a:p>
          <a:p>
            <a:pPr marL="0" indent="0" fontAlgn="auto">
              <a:spcAft>
                <a:spcPts val="0"/>
              </a:spcAft>
              <a:buFont typeface="Symbol" pitchFamily="18" charset="2"/>
              <a:buNone/>
              <a:defRPr/>
            </a:pPr>
            <a:endParaRPr lang="nl-NL" sz="2600" dirty="0"/>
          </a:p>
          <a:p>
            <a:pPr marL="0" indent="0" fontAlgn="auto">
              <a:spcAft>
                <a:spcPts val="0"/>
              </a:spcAft>
              <a:buFont typeface="Symbol" pitchFamily="18" charset="2"/>
              <a:buNone/>
              <a:defRPr/>
            </a:pPr>
            <a:r>
              <a:rPr lang="nl-NL" sz="2600" dirty="0" smtClean="0"/>
              <a:t>CS: + 2250</a:t>
            </a:r>
            <a:endParaRPr lang="nl-NL" sz="2600" dirty="0"/>
          </a:p>
          <a:p>
            <a:pPr marL="0" indent="0" fontAlgn="auto">
              <a:spcAft>
                <a:spcPts val="0"/>
              </a:spcAft>
              <a:buFont typeface="Symbol" pitchFamily="18" charset="2"/>
              <a:buNone/>
              <a:defRPr/>
            </a:pPr>
            <a:endParaRPr lang="nl-NL" dirty="0" smtClean="0"/>
          </a:p>
        </p:txBody>
      </p:sp>
      <p:sp>
        <p:nvSpPr>
          <p:cNvPr id="59" name="Rechthoek 58"/>
          <p:cNvSpPr>
            <a:spLocks noChangeArrowheads="1"/>
          </p:cNvSpPr>
          <p:nvPr/>
        </p:nvSpPr>
        <p:spPr bwMode="auto">
          <a:xfrm>
            <a:off x="450850" y="3043238"/>
            <a:ext cx="881063" cy="708025"/>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err="1">
                <a:solidFill>
                  <a:srgbClr val="000000"/>
                </a:solidFill>
                <a:latin typeface="Arial" charset="0"/>
              </a:rPr>
              <a:t>PS</a:t>
            </a:r>
            <a:r>
              <a:rPr lang="nl-NL" altLang="nl-NL" sz="2000" baseline="-25000" dirty="0" err="1">
                <a:solidFill>
                  <a:srgbClr val="000000"/>
                </a:solidFill>
                <a:latin typeface="Arial" charset="0"/>
              </a:rPr>
              <a:t>o</a:t>
            </a:r>
            <a:r>
              <a:rPr lang="nl-NL" altLang="nl-NL" sz="2000" dirty="0">
                <a:solidFill>
                  <a:srgbClr val="000000"/>
                </a:solidFill>
                <a:latin typeface="Arial" charset="0"/>
              </a:rPr>
              <a:t> = </a:t>
            </a:r>
          </a:p>
          <a:p>
            <a:r>
              <a:rPr lang="nl-NL" altLang="nl-NL" sz="2000" dirty="0" err="1">
                <a:solidFill>
                  <a:srgbClr val="000000"/>
                </a:solidFill>
                <a:latin typeface="Arial" charset="0"/>
              </a:rPr>
              <a:t>PS</a:t>
            </a:r>
            <a:r>
              <a:rPr lang="nl-NL" altLang="nl-NL" sz="2000" baseline="-25000" dirty="0" err="1">
                <a:solidFill>
                  <a:srgbClr val="000000"/>
                </a:solidFill>
                <a:latin typeface="Arial" charset="0"/>
              </a:rPr>
              <a:t>n</a:t>
            </a:r>
            <a:r>
              <a:rPr lang="nl-NL" altLang="nl-NL" sz="2000" dirty="0">
                <a:solidFill>
                  <a:srgbClr val="000000"/>
                </a:solidFill>
                <a:latin typeface="Arial" charset="0"/>
              </a:rPr>
              <a:t> =</a:t>
            </a:r>
          </a:p>
        </p:txBody>
      </p:sp>
      <p:sp>
        <p:nvSpPr>
          <p:cNvPr id="60" name="Rechthoek 59"/>
          <p:cNvSpPr>
            <a:spLocks noChangeArrowheads="1"/>
          </p:cNvSpPr>
          <p:nvPr/>
        </p:nvSpPr>
        <p:spPr bwMode="auto">
          <a:xfrm>
            <a:off x="1181100" y="3035300"/>
            <a:ext cx="2794355" cy="707886"/>
          </a:xfrm>
          <a:prstGeom prst="rect">
            <a:avLst/>
          </a:prstGeom>
          <a:ln/>
          <a:extLst/>
        </p:spPr>
        <p:style>
          <a:lnRef idx="1">
            <a:schemeClr val="accent1"/>
          </a:lnRef>
          <a:fillRef idx="2">
            <a:schemeClr val="accent1"/>
          </a:fillRef>
          <a:effectRef idx="1">
            <a:schemeClr val="accent1"/>
          </a:effectRef>
          <a:fontRef idx="minor">
            <a:schemeClr val="dk1"/>
          </a:fontRef>
        </p:style>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a:solidFill>
                  <a:srgbClr val="000000"/>
                </a:solidFill>
                <a:latin typeface="Arial" charset="0"/>
              </a:rPr>
              <a:t>½ x 2 x 4000 = 4000</a:t>
            </a:r>
          </a:p>
          <a:p>
            <a:r>
              <a:rPr lang="nl-NL" altLang="nl-NL" sz="2000" dirty="0">
                <a:solidFill>
                  <a:srgbClr val="000000"/>
                </a:solidFill>
                <a:latin typeface="Arial" charset="0"/>
              </a:rPr>
              <a:t>½ x  2,5 x 5000 = </a:t>
            </a:r>
            <a:r>
              <a:rPr lang="nl-NL" altLang="nl-NL" sz="2000" dirty="0" smtClean="0">
                <a:solidFill>
                  <a:srgbClr val="000000"/>
                </a:solidFill>
                <a:latin typeface="Arial" charset="0"/>
              </a:rPr>
              <a:t>6250</a:t>
            </a:r>
            <a:endParaRPr lang="nl-NL" altLang="nl-NL" sz="2000" dirty="0">
              <a:solidFill>
                <a:srgbClr val="000000"/>
              </a:solidFill>
              <a:latin typeface="Arial" charset="0"/>
            </a:endParaRPr>
          </a:p>
        </p:txBody>
      </p:sp>
      <p:sp>
        <p:nvSpPr>
          <p:cNvPr id="61" name="Rechthoek 60"/>
          <p:cNvSpPr>
            <a:spLocks noChangeArrowheads="1"/>
          </p:cNvSpPr>
          <p:nvPr/>
        </p:nvSpPr>
        <p:spPr bwMode="auto">
          <a:xfrm>
            <a:off x="430213" y="4171950"/>
            <a:ext cx="3632200" cy="985838"/>
          </a:xfrm>
          <a:prstGeom prst="rect">
            <a:avLst/>
          </a:prstGeom>
          <a:ln/>
          <a:extLst/>
        </p:spPr>
        <p:style>
          <a:lnRef idx="1">
            <a:schemeClr val="accent1"/>
          </a:lnRef>
          <a:fillRef idx="2">
            <a:schemeClr val="accent1"/>
          </a:fillRef>
          <a:effectRef idx="1">
            <a:schemeClr val="accent1"/>
          </a:effectRef>
          <a:fontRef idx="minor">
            <a:schemeClr val="dk1"/>
          </a:fontRef>
        </p:style>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a:solidFill>
                  <a:srgbClr val="000000"/>
                </a:solidFill>
                <a:latin typeface="Arial" charset="0"/>
              </a:rPr>
              <a:t>Toename producentensurplus:</a:t>
            </a:r>
          </a:p>
          <a:p>
            <a:r>
              <a:rPr lang="nl-NL" altLang="nl-NL" sz="2000" dirty="0">
                <a:solidFill>
                  <a:srgbClr val="000000"/>
                </a:solidFill>
                <a:latin typeface="Arial" charset="0"/>
              </a:rPr>
              <a:t>2250</a:t>
            </a:r>
          </a:p>
          <a:p>
            <a:endParaRPr lang="nl-NL" altLang="nl-NL" dirty="0">
              <a:solidFill>
                <a:srgbClr val="000000"/>
              </a:solidFill>
              <a:latin typeface="Arial"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9">
                                            <p:txEl>
                                              <p:pRg st="0" end="0"/>
                                            </p:txEl>
                                          </p:spTgt>
                                        </p:tgtEl>
                                        <p:attrNameLst>
                                          <p:attrName>style.visibility</p:attrName>
                                        </p:attrNameLst>
                                      </p:cBhvr>
                                      <p:to>
                                        <p:strVal val="visible"/>
                                      </p:to>
                                    </p:set>
                                    <p:animEffect transition="in" filter="fade">
                                      <p:cBhvr>
                                        <p:cTn id="7" dur="500"/>
                                        <p:tgtEl>
                                          <p:spTgt spid="59">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50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500"/>
                                        <p:tgtEl>
                                          <p:spTgt spid="4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60">
                                            <p:txEl>
                                              <p:pRg st="0" end="0"/>
                                            </p:txEl>
                                          </p:spTgt>
                                        </p:tgtEl>
                                        <p:attrNameLst>
                                          <p:attrName>style.visibility</p:attrName>
                                        </p:attrNameLst>
                                      </p:cBhvr>
                                      <p:to>
                                        <p:strVal val="visible"/>
                                      </p:to>
                                    </p:set>
                                    <p:animEffect transition="in" filter="fade">
                                      <p:cBhvr>
                                        <p:cTn id="16" dur="500"/>
                                        <p:tgtEl>
                                          <p:spTgt spid="60">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59">
                                            <p:txEl>
                                              <p:pRg st="1" end="1"/>
                                            </p:txEl>
                                          </p:spTgt>
                                        </p:tgtEl>
                                        <p:attrNameLst>
                                          <p:attrName>style.visibility</p:attrName>
                                        </p:attrNameLst>
                                      </p:cBhvr>
                                      <p:to>
                                        <p:strVal val="visible"/>
                                      </p:to>
                                    </p:set>
                                    <p:animEffect transition="in" filter="fade">
                                      <p:cBhvr>
                                        <p:cTn id="21" dur="500"/>
                                        <p:tgtEl>
                                          <p:spTgt spid="59">
                                            <p:txEl>
                                              <p:pRg st="1" end="1"/>
                                            </p:txEl>
                                          </p:spTgt>
                                        </p:tgtEl>
                                      </p:cBhvr>
                                    </p:animEffect>
                                  </p:childTnLst>
                                </p:cTn>
                              </p:par>
                            </p:childTnLst>
                          </p:cTn>
                        </p:par>
                        <p:par>
                          <p:cTn id="22" fill="hold" nodeType="afterGroup">
                            <p:stCondLst>
                              <p:cond delay="500"/>
                            </p:stCondLst>
                            <p:childTnLst>
                              <p:par>
                                <p:cTn id="23" presetID="10" presetClass="entr" presetSubtype="0" fill="hold" nodeType="afterEffect">
                                  <p:stCondLst>
                                    <p:cond delay="50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60">
                                            <p:txEl>
                                              <p:pRg st="1" end="1"/>
                                            </p:txEl>
                                          </p:spTgt>
                                        </p:tgtEl>
                                        <p:attrNameLst>
                                          <p:attrName>style.visibility</p:attrName>
                                        </p:attrNameLst>
                                      </p:cBhvr>
                                      <p:to>
                                        <p:strVal val="visible"/>
                                      </p:to>
                                    </p:set>
                                    <p:animEffect transition="in" filter="fade">
                                      <p:cBhvr>
                                        <p:cTn id="30" dur="500"/>
                                        <p:tgtEl>
                                          <p:spTgt spid="60">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nodeType="clickEffect">
                                  <p:stCondLst>
                                    <p:cond delay="0"/>
                                  </p:stCondLst>
                                  <p:childTnLst>
                                    <p:set>
                                      <p:cBhvr>
                                        <p:cTn id="34" dur="1" fill="hold">
                                          <p:stCondLst>
                                            <p:cond delay="0"/>
                                          </p:stCondLst>
                                        </p:cTn>
                                        <p:tgtEl>
                                          <p:spTgt spid="61">
                                            <p:txEl>
                                              <p:pRg st="0" end="0"/>
                                            </p:txEl>
                                          </p:spTgt>
                                        </p:tgtEl>
                                        <p:attrNameLst>
                                          <p:attrName>style.visibility</p:attrName>
                                        </p:attrNameLst>
                                      </p:cBhvr>
                                      <p:to>
                                        <p:strVal val="visible"/>
                                      </p:to>
                                    </p:set>
                                    <p:animEffect transition="in" filter="fade">
                                      <p:cBhvr>
                                        <p:cTn id="35" dur="500"/>
                                        <p:tgtEl>
                                          <p:spTgt spid="61">
                                            <p:txEl>
                                              <p:pRg st="0" end="0"/>
                                            </p:txEl>
                                          </p:spTgt>
                                        </p:tgtEl>
                                      </p:cBhvr>
                                    </p:animEffect>
                                  </p:childTnLst>
                                </p:cTn>
                              </p:par>
                            </p:childTnLst>
                          </p:cTn>
                        </p:par>
                        <p:par>
                          <p:cTn id="36" fill="hold" nodeType="afterGroup">
                            <p:stCondLst>
                              <p:cond delay="500"/>
                            </p:stCondLst>
                            <p:childTnLst>
                              <p:par>
                                <p:cTn id="37" presetID="10" presetClass="entr" presetSubtype="0" fill="hold" nodeType="afterEffect">
                                  <p:stCondLst>
                                    <p:cond delay="0"/>
                                  </p:stCondLst>
                                  <p:childTnLst>
                                    <p:set>
                                      <p:cBhvr>
                                        <p:cTn id="38" dur="1" fill="hold">
                                          <p:stCondLst>
                                            <p:cond delay="0"/>
                                          </p:stCondLst>
                                        </p:cTn>
                                        <p:tgtEl>
                                          <p:spTgt spid="61">
                                            <p:txEl>
                                              <p:pRg st="1" end="1"/>
                                            </p:txEl>
                                          </p:spTgt>
                                        </p:tgtEl>
                                        <p:attrNameLst>
                                          <p:attrName>style.visibility</p:attrName>
                                        </p:attrNameLst>
                                      </p:cBhvr>
                                      <p:to>
                                        <p:strVal val="visible"/>
                                      </p:to>
                                    </p:set>
                                    <p:animEffect transition="in" filter="fade">
                                      <p:cBhvr>
                                        <p:cTn id="39" dur="500"/>
                                        <p:tgtEl>
                                          <p:spTgt spid="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hthoek 43"/>
          <p:cNvSpPr/>
          <p:nvPr/>
        </p:nvSpPr>
        <p:spPr>
          <a:xfrm>
            <a:off x="5072063" y="3062288"/>
            <a:ext cx="1797050" cy="719137"/>
          </a:xfrm>
          <a:prstGeom prst="rect">
            <a:avLst/>
          </a:prstGeom>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236"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52237"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2238"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2239"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2240"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2241"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2242"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2243"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2244"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2245"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2246"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2247"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2249"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2251"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2265"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2280" name="Tekstvak 49"/>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2281"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dirty="0">
                <a:solidFill>
                  <a:srgbClr val="0070C0"/>
                </a:solidFill>
              </a:rPr>
              <a:t>p</a:t>
            </a:r>
            <a:r>
              <a:rPr lang="nl-NL" altLang="nl-NL" sz="1600" b="1" baseline="-25000" dirty="0">
                <a:solidFill>
                  <a:srgbClr val="0070C0"/>
                </a:solidFill>
              </a:rPr>
              <a:t>c</a:t>
            </a:r>
            <a:endParaRPr lang="nl-NL" altLang="nl-NL" b="1" baseline="-25000" dirty="0">
              <a:solidFill>
                <a:srgbClr val="0070C0"/>
              </a:solidFill>
            </a:endParaRPr>
          </a:p>
        </p:txBody>
      </p:sp>
      <p:sp>
        <p:nvSpPr>
          <p:cNvPr id="52282"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dirty="0">
                <a:solidFill>
                  <a:srgbClr val="E46C0A"/>
                </a:solidFill>
              </a:rPr>
              <a:t>p</a:t>
            </a:r>
            <a:r>
              <a:rPr lang="nl-NL" altLang="nl-NL" sz="1600" b="1" baseline="-25000" dirty="0">
                <a:solidFill>
                  <a:srgbClr val="E46C0A"/>
                </a:solidFill>
              </a:rPr>
              <a:t>p</a:t>
            </a:r>
            <a:endParaRPr lang="nl-NL" altLang="nl-NL" b="1" baseline="-25000" dirty="0">
              <a:solidFill>
                <a:srgbClr val="E46C0A"/>
              </a:solidFill>
            </a:endParaRPr>
          </a:p>
        </p:txBody>
      </p:sp>
      <p:sp>
        <p:nvSpPr>
          <p:cNvPr id="52283" name="Titel 1"/>
          <p:cNvSpPr>
            <a:spLocks noGrp="1"/>
          </p:cNvSpPr>
          <p:nvPr>
            <p:ph type="title"/>
          </p:nvPr>
        </p:nvSpPr>
        <p:spPr>
          <a:xfrm>
            <a:off x="457200" y="338139"/>
            <a:ext cx="8229600" cy="858614"/>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a:t>
            </a:r>
            <a:r>
              <a:rPr lang="nl-NL" altLang="nl-NL" dirty="0" err="1" smtClean="0"/>
              <a:t>Overheidssurplus</a:t>
            </a:r>
            <a:r>
              <a:rPr lang="nl-NL" altLang="nl-NL" dirty="0" smtClean="0"/>
              <a:t>’</a:t>
            </a:r>
          </a:p>
        </p:txBody>
      </p:sp>
      <p:sp>
        <p:nvSpPr>
          <p:cNvPr id="58" name="Tijdelijke aanduiding voor inhoud 43"/>
          <p:cNvSpPr>
            <a:spLocks noGrp="1"/>
          </p:cNvSpPr>
          <p:nvPr>
            <p:ph sz="quarter" idx="13"/>
          </p:nvPr>
        </p:nvSpPr>
        <p:spPr>
          <a:xfrm>
            <a:off x="457200" y="1285875"/>
            <a:ext cx="4038600" cy="4602163"/>
          </a:xfrm>
        </p:spPr>
        <p:style>
          <a:lnRef idx="1">
            <a:schemeClr val="accent1"/>
          </a:lnRef>
          <a:fillRef idx="2">
            <a:schemeClr val="accent1"/>
          </a:fillRef>
          <a:effectRef idx="1">
            <a:schemeClr val="accent1"/>
          </a:effectRef>
          <a:fontRef idx="minor">
            <a:schemeClr val="dk1"/>
          </a:fontRef>
        </p:style>
        <p:txBody>
          <a:bodyPr/>
          <a:lstStyle/>
          <a:p>
            <a:pPr marL="0" indent="0">
              <a:buFont typeface="Symbol" pitchFamily="18" charset="2"/>
              <a:buNone/>
            </a:pPr>
            <a:r>
              <a:rPr lang="nl-NL" altLang="nl-NL" sz="2000" dirty="0" err="1" smtClean="0"/>
              <a:t>Q</a:t>
            </a:r>
            <a:r>
              <a:rPr lang="nl-NL" altLang="nl-NL" sz="2000" baseline="-25000" dirty="0" err="1" smtClean="0"/>
              <a:t>v</a:t>
            </a:r>
            <a:r>
              <a:rPr lang="nl-NL" altLang="nl-NL" sz="2000" dirty="0" smtClean="0"/>
              <a:t> = -2P + 10</a:t>
            </a:r>
          </a:p>
          <a:p>
            <a:pPr marL="0" indent="0">
              <a:buFont typeface="Symbol" pitchFamily="18" charset="2"/>
              <a:buNone/>
            </a:pPr>
            <a:r>
              <a:rPr lang="nl-NL" altLang="nl-NL" sz="2000" dirty="0" err="1" smtClean="0"/>
              <a:t>Q</a:t>
            </a:r>
            <a:r>
              <a:rPr lang="nl-NL" altLang="nl-NL" sz="2000" baseline="-25000" dirty="0" err="1" smtClean="0"/>
              <a:t>a</a:t>
            </a:r>
            <a:r>
              <a:rPr lang="nl-NL" altLang="nl-NL" sz="2000" dirty="0" smtClean="0"/>
              <a:t> = 2P – 2</a:t>
            </a:r>
          </a:p>
          <a:p>
            <a:pPr marL="0" indent="0">
              <a:buFont typeface="Symbol" pitchFamily="18" charset="2"/>
              <a:buNone/>
            </a:pPr>
            <a:r>
              <a:rPr lang="nl-NL" altLang="nl-NL" sz="2000" dirty="0" err="1" smtClean="0"/>
              <a:t>Q’</a:t>
            </a:r>
            <a:r>
              <a:rPr lang="nl-NL" altLang="nl-NL" sz="2000" baseline="-25000" dirty="0" err="1" smtClean="0"/>
              <a:t>a</a:t>
            </a:r>
            <a:r>
              <a:rPr lang="nl-NL" altLang="nl-NL" sz="2000" dirty="0" smtClean="0"/>
              <a:t> = 2P</a:t>
            </a:r>
          </a:p>
          <a:p>
            <a:pPr marL="0" indent="0">
              <a:buFont typeface="Symbol" pitchFamily="18" charset="2"/>
              <a:buNone/>
            </a:pPr>
            <a:endParaRPr lang="nl-NL" altLang="nl-NL" sz="2000" dirty="0" smtClean="0"/>
          </a:p>
          <a:p>
            <a:pPr marL="0" indent="0">
              <a:buFont typeface="Symbol" pitchFamily="18" charset="2"/>
              <a:buNone/>
            </a:pPr>
            <a:r>
              <a:rPr lang="nl-NL" altLang="nl-NL" sz="2000" dirty="0" smtClean="0"/>
              <a:t>CS: + 2250</a:t>
            </a:r>
          </a:p>
          <a:p>
            <a:pPr marL="0" indent="0">
              <a:buFont typeface="Symbol" pitchFamily="18" charset="2"/>
              <a:buNone/>
            </a:pPr>
            <a:r>
              <a:rPr lang="nl-NL" altLang="nl-NL" sz="2000" dirty="0" smtClean="0"/>
              <a:t>PS: + 2250</a:t>
            </a:r>
          </a:p>
          <a:p>
            <a:pPr marL="0" indent="0">
              <a:buFont typeface="Symbol" pitchFamily="18" charset="2"/>
              <a:buNone/>
            </a:pPr>
            <a:endParaRPr lang="nl-NL" altLang="nl-NL" dirty="0" smtClean="0"/>
          </a:p>
          <a:p>
            <a:pPr marL="0" indent="0">
              <a:buFont typeface="Symbol" pitchFamily="18" charset="2"/>
              <a:buNone/>
            </a:pPr>
            <a:r>
              <a:rPr lang="nl-NL" altLang="nl-NL" sz="2200" dirty="0" smtClean="0"/>
              <a:t>De subsidie kost de overheid echter belastinggeld:</a:t>
            </a:r>
          </a:p>
          <a:p>
            <a:pPr marL="0" indent="0">
              <a:buFont typeface="Symbol" pitchFamily="18" charset="2"/>
              <a:buNone/>
            </a:pPr>
            <a:r>
              <a:rPr lang="nl-NL" altLang="nl-NL" sz="2200" dirty="0" smtClean="0"/>
              <a:t>1 x 5000 = 5000</a:t>
            </a:r>
          </a:p>
          <a:p>
            <a:pPr marL="0" indent="0">
              <a:buFont typeface="Symbol" pitchFamily="18" charset="2"/>
              <a:buNone/>
            </a:pPr>
            <a:r>
              <a:rPr lang="nl-NL" altLang="nl-NL" sz="1800" dirty="0" smtClean="0"/>
              <a:t>= negatieve welvaartmutatie</a:t>
            </a: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8">
                                            <p:txEl>
                                              <p:pRg st="7" end="7"/>
                                            </p:txEl>
                                          </p:spTgt>
                                        </p:tgtEl>
                                        <p:attrNameLst>
                                          <p:attrName>style.visibility</p:attrName>
                                        </p:attrNameLst>
                                      </p:cBhvr>
                                      <p:to>
                                        <p:strVal val="visible"/>
                                      </p:to>
                                    </p:set>
                                    <p:animEffect transition="in" filter="fade">
                                      <p:cBhvr>
                                        <p:cTn id="7" dur="500"/>
                                        <p:tgtEl>
                                          <p:spTgt spid="58">
                                            <p:txEl>
                                              <p:pRg st="7" end="7"/>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500"/>
                                        <p:tgtEl>
                                          <p:spTgt spid="4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58">
                                            <p:txEl>
                                              <p:pRg st="8" end="8"/>
                                            </p:txEl>
                                          </p:spTgt>
                                        </p:tgtEl>
                                        <p:attrNameLst>
                                          <p:attrName>style.visibility</p:attrName>
                                        </p:attrNameLst>
                                      </p:cBhvr>
                                      <p:to>
                                        <p:strVal val="visible"/>
                                      </p:to>
                                    </p:set>
                                    <p:animEffect transition="in" filter="fade">
                                      <p:cBhvr>
                                        <p:cTn id="16" dur="500"/>
                                        <p:tgtEl>
                                          <p:spTgt spid="58">
                                            <p:txEl>
                                              <p:pRg st="8" end="8"/>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58">
                                            <p:txEl>
                                              <p:pRg st="9" end="9"/>
                                            </p:txEl>
                                          </p:spTgt>
                                        </p:tgtEl>
                                        <p:attrNameLst>
                                          <p:attrName>style.visibility</p:attrName>
                                        </p:attrNameLst>
                                      </p:cBhvr>
                                      <p:to>
                                        <p:strVal val="visible"/>
                                      </p:to>
                                    </p:set>
                                    <p:animEffect transition="in" filter="fade">
                                      <p:cBhvr>
                                        <p:cTn id="21" dur="500"/>
                                        <p:tgtEl>
                                          <p:spTgt spid="5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hthoek 47"/>
          <p:cNvSpPr/>
          <p:nvPr/>
        </p:nvSpPr>
        <p:spPr>
          <a:xfrm>
            <a:off x="5072063" y="3054350"/>
            <a:ext cx="1797050" cy="738188"/>
          </a:xfrm>
          <a:prstGeom prst="rect">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45" name="Vrije vorm 44"/>
          <p:cNvSpPr/>
          <p:nvPr/>
        </p:nvSpPr>
        <p:spPr>
          <a:xfrm>
            <a:off x="5067300" y="3054350"/>
            <a:ext cx="1795463" cy="360363"/>
          </a:xfrm>
          <a:custGeom>
            <a:avLst/>
            <a:gdLst>
              <a:gd name="connsiteX0" fmla="*/ 0 w 1795244"/>
              <a:gd name="connsiteY0" fmla="*/ 0 h 360726"/>
              <a:gd name="connsiteX1" fmla="*/ 0 w 1795244"/>
              <a:gd name="connsiteY1" fmla="*/ 360726 h 360726"/>
              <a:gd name="connsiteX2" fmla="*/ 1451296 w 1795244"/>
              <a:gd name="connsiteY2" fmla="*/ 352337 h 360726"/>
              <a:gd name="connsiteX3" fmla="*/ 1795244 w 1795244"/>
              <a:gd name="connsiteY3" fmla="*/ 8389 h 360726"/>
              <a:gd name="connsiteX4" fmla="*/ 0 w 1795244"/>
              <a:gd name="connsiteY4" fmla="*/ 0 h 360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5244" h="360726">
                <a:moveTo>
                  <a:pt x="0" y="0"/>
                </a:moveTo>
                <a:lnTo>
                  <a:pt x="0" y="360726"/>
                </a:lnTo>
                <a:lnTo>
                  <a:pt x="1451296" y="352337"/>
                </a:lnTo>
                <a:lnTo>
                  <a:pt x="1795244"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44" name="Vrije vorm 43"/>
          <p:cNvSpPr/>
          <p:nvPr/>
        </p:nvSpPr>
        <p:spPr>
          <a:xfrm>
            <a:off x="5057775" y="3405188"/>
            <a:ext cx="1846263" cy="387350"/>
          </a:xfrm>
          <a:custGeom>
            <a:avLst/>
            <a:gdLst>
              <a:gd name="connsiteX0" fmla="*/ 0 w 1845578"/>
              <a:gd name="connsiteY0" fmla="*/ 25167 h 411061"/>
              <a:gd name="connsiteX1" fmla="*/ 8389 w 1845578"/>
              <a:gd name="connsiteY1" fmla="*/ 411061 h 411061"/>
              <a:gd name="connsiteX2" fmla="*/ 1845578 w 1845578"/>
              <a:gd name="connsiteY2" fmla="*/ 402672 h 411061"/>
              <a:gd name="connsiteX3" fmla="*/ 1434518 w 1845578"/>
              <a:gd name="connsiteY3" fmla="*/ 0 h 411061"/>
              <a:gd name="connsiteX4" fmla="*/ 0 w 1845578"/>
              <a:gd name="connsiteY4" fmla="*/ 25167 h 411061"/>
              <a:gd name="connsiteX0" fmla="*/ 0 w 1845578"/>
              <a:gd name="connsiteY0" fmla="*/ 0 h 385894"/>
              <a:gd name="connsiteX1" fmla="*/ 8389 w 1845578"/>
              <a:gd name="connsiteY1" fmla="*/ 385894 h 385894"/>
              <a:gd name="connsiteX2" fmla="*/ 1845578 w 1845578"/>
              <a:gd name="connsiteY2" fmla="*/ 377505 h 385894"/>
              <a:gd name="connsiteX3" fmla="*/ 1459685 w 1845578"/>
              <a:gd name="connsiteY3" fmla="*/ 0 h 385894"/>
              <a:gd name="connsiteX4" fmla="*/ 0 w 1845578"/>
              <a:gd name="connsiteY4" fmla="*/ 0 h 385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5578" h="385894">
                <a:moveTo>
                  <a:pt x="0" y="0"/>
                </a:moveTo>
                <a:lnTo>
                  <a:pt x="8389" y="385894"/>
                </a:lnTo>
                <a:lnTo>
                  <a:pt x="1845578" y="377505"/>
                </a:lnTo>
                <a:lnTo>
                  <a:pt x="1459685" y="0"/>
                </a:lnTo>
                <a:lnTo>
                  <a:pt x="0" y="0"/>
                </a:lnTo>
                <a:close/>
              </a:path>
            </a:pathLst>
          </a:custGeom>
          <a:ln>
            <a:no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262"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53263"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3264"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3265"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3266"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3267"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3268"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3269"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3270"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3271"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3272"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8" name="Vrije vorm 57"/>
          <p:cNvSpPr/>
          <p:nvPr/>
        </p:nvSpPr>
        <p:spPr>
          <a:xfrm>
            <a:off x="6501468" y="3053593"/>
            <a:ext cx="369115" cy="696286"/>
          </a:xfrm>
          <a:custGeom>
            <a:avLst/>
            <a:gdLst>
              <a:gd name="connsiteX0" fmla="*/ 360726 w 369115"/>
              <a:gd name="connsiteY0" fmla="*/ 0 h 696286"/>
              <a:gd name="connsiteX1" fmla="*/ 0 w 369115"/>
              <a:gd name="connsiteY1" fmla="*/ 327170 h 696286"/>
              <a:gd name="connsiteX2" fmla="*/ 369115 w 369115"/>
              <a:gd name="connsiteY2" fmla="*/ 696286 h 696286"/>
              <a:gd name="connsiteX3" fmla="*/ 360726 w 369115"/>
              <a:gd name="connsiteY3" fmla="*/ 0 h 696286"/>
            </a:gdLst>
            <a:ahLst/>
            <a:cxnLst>
              <a:cxn ang="0">
                <a:pos x="connsiteX0" y="connsiteY0"/>
              </a:cxn>
              <a:cxn ang="0">
                <a:pos x="connsiteX1" y="connsiteY1"/>
              </a:cxn>
              <a:cxn ang="0">
                <a:pos x="connsiteX2" y="connsiteY2"/>
              </a:cxn>
              <a:cxn ang="0">
                <a:pos x="connsiteX3" y="connsiteY3"/>
              </a:cxn>
            </a:cxnLst>
            <a:rect l="l" t="t" r="r" b="b"/>
            <a:pathLst>
              <a:path w="369115" h="696286">
                <a:moveTo>
                  <a:pt x="360726" y="0"/>
                </a:moveTo>
                <a:lnTo>
                  <a:pt x="0" y="327170"/>
                </a:lnTo>
                <a:lnTo>
                  <a:pt x="369115" y="696286"/>
                </a:lnTo>
                <a:lnTo>
                  <a:pt x="360726" y="0"/>
                </a:lnTo>
                <a:close/>
              </a:path>
            </a:pathLst>
          </a:cu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3276"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3278"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3280"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3294"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3309" name="Tekstvak 49"/>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3310"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0070C0"/>
                </a:solidFill>
              </a:rPr>
              <a:t>p</a:t>
            </a:r>
            <a:r>
              <a:rPr lang="nl-NL" altLang="nl-NL" sz="1600" b="1" baseline="-25000">
                <a:solidFill>
                  <a:srgbClr val="0070C0"/>
                </a:solidFill>
              </a:rPr>
              <a:t>c</a:t>
            </a:r>
            <a:endParaRPr lang="nl-NL" altLang="nl-NL" b="1" baseline="-25000">
              <a:solidFill>
                <a:srgbClr val="0070C0"/>
              </a:solidFill>
            </a:endParaRPr>
          </a:p>
        </p:txBody>
      </p:sp>
      <p:sp>
        <p:nvSpPr>
          <p:cNvPr id="53311"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E46C0A"/>
                </a:solidFill>
              </a:rPr>
              <a:t>p</a:t>
            </a:r>
            <a:r>
              <a:rPr lang="nl-NL" altLang="nl-NL" sz="1600" b="1" baseline="-25000">
                <a:solidFill>
                  <a:srgbClr val="E46C0A"/>
                </a:solidFill>
              </a:rPr>
              <a:t>p</a:t>
            </a:r>
            <a:endParaRPr lang="nl-NL" altLang="nl-NL" b="1" baseline="-25000">
              <a:solidFill>
                <a:srgbClr val="E46C0A"/>
              </a:solidFill>
            </a:endParaRPr>
          </a:p>
        </p:txBody>
      </p:sp>
      <p:sp>
        <p:nvSpPr>
          <p:cNvPr id="53312" name="Titel 1"/>
          <p:cNvSpPr>
            <a:spLocks noGrp="1"/>
          </p:cNvSpPr>
          <p:nvPr>
            <p:ph type="title"/>
          </p:nvPr>
        </p:nvSpPr>
        <p:spPr>
          <a:xfrm>
            <a:off x="457200" y="338139"/>
            <a:ext cx="8229600" cy="642590"/>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Welvaartseffecten</a:t>
            </a:r>
          </a:p>
        </p:txBody>
      </p:sp>
      <p:sp>
        <p:nvSpPr>
          <p:cNvPr id="43" name="Tijdelijke aanduiding voor inhoud 42"/>
          <p:cNvSpPr>
            <a:spLocks noGrp="1"/>
          </p:cNvSpPr>
          <p:nvPr>
            <p:ph sz="quarter" idx="13"/>
          </p:nvPr>
        </p:nvSpPr>
        <p:spPr>
          <a:xfrm>
            <a:off x="251520" y="1700808"/>
            <a:ext cx="4247455" cy="4425355"/>
          </a:xfrm>
        </p:spPr>
        <p:style>
          <a:lnRef idx="1">
            <a:schemeClr val="accent2"/>
          </a:lnRef>
          <a:fillRef idx="2">
            <a:schemeClr val="accent2"/>
          </a:fillRef>
          <a:effectRef idx="1">
            <a:schemeClr val="accent2"/>
          </a:effectRef>
          <a:fontRef idx="minor">
            <a:schemeClr val="dk1"/>
          </a:fontRef>
        </p:style>
        <p:txBody>
          <a:bodyPr rtlCol="0">
            <a:normAutofit/>
          </a:bodyPr>
          <a:lstStyle/>
          <a:p>
            <a:pPr marL="0" indent="0" fontAlgn="auto">
              <a:spcAft>
                <a:spcPts val="0"/>
              </a:spcAft>
              <a:buFont typeface="Symbol" pitchFamily="18" charset="2"/>
              <a:buNone/>
              <a:defRPr/>
            </a:pPr>
            <a:r>
              <a:rPr lang="nl-NL" sz="1800" dirty="0" err="1"/>
              <a:t>Q</a:t>
            </a:r>
            <a:r>
              <a:rPr lang="nl-NL" sz="1800" baseline="-25000" dirty="0" err="1"/>
              <a:t>v</a:t>
            </a:r>
            <a:r>
              <a:rPr lang="nl-NL" sz="1800" dirty="0"/>
              <a:t> = -2P + 10</a:t>
            </a:r>
          </a:p>
          <a:p>
            <a:pPr marL="0" indent="0" fontAlgn="auto">
              <a:spcAft>
                <a:spcPts val="0"/>
              </a:spcAft>
              <a:buFont typeface="Symbol" pitchFamily="18" charset="2"/>
              <a:buNone/>
              <a:defRPr/>
            </a:pPr>
            <a:r>
              <a:rPr lang="nl-NL" sz="1800" dirty="0" err="1"/>
              <a:t>Q</a:t>
            </a:r>
            <a:r>
              <a:rPr lang="nl-NL" sz="1800" baseline="-25000" dirty="0" err="1"/>
              <a:t>a</a:t>
            </a:r>
            <a:r>
              <a:rPr lang="nl-NL" sz="1800" dirty="0"/>
              <a:t> = 2P – 2</a:t>
            </a:r>
          </a:p>
          <a:p>
            <a:pPr marL="0" indent="0" fontAlgn="auto">
              <a:spcAft>
                <a:spcPts val="0"/>
              </a:spcAft>
              <a:buFont typeface="Symbol" pitchFamily="18" charset="2"/>
              <a:buNone/>
              <a:defRPr/>
            </a:pPr>
            <a:r>
              <a:rPr lang="nl-NL" sz="1800" dirty="0" err="1"/>
              <a:t>Q’</a:t>
            </a:r>
            <a:r>
              <a:rPr lang="nl-NL" sz="1800" baseline="-25000" dirty="0" err="1"/>
              <a:t>a</a:t>
            </a:r>
            <a:r>
              <a:rPr lang="nl-NL" sz="1800" dirty="0"/>
              <a:t> = 2P</a:t>
            </a:r>
          </a:p>
          <a:p>
            <a:pPr marL="0" indent="0" fontAlgn="auto">
              <a:spcAft>
                <a:spcPts val="0"/>
              </a:spcAft>
              <a:buFont typeface="Symbol" pitchFamily="18" charset="2"/>
              <a:buNone/>
              <a:defRPr/>
            </a:pPr>
            <a:endParaRPr lang="nl-NL" dirty="0"/>
          </a:p>
          <a:p>
            <a:pPr marL="0" indent="0" fontAlgn="auto">
              <a:spcAft>
                <a:spcPts val="0"/>
              </a:spcAft>
              <a:buFont typeface="Symbol" pitchFamily="18" charset="2"/>
              <a:buNone/>
              <a:defRPr/>
            </a:pPr>
            <a:r>
              <a:rPr lang="nl-NL" dirty="0"/>
              <a:t>OS: - </a:t>
            </a:r>
            <a:r>
              <a:rPr lang="nl-NL" dirty="0" smtClean="0"/>
              <a:t>5000</a:t>
            </a:r>
            <a:endParaRPr lang="nl-NL" dirty="0"/>
          </a:p>
          <a:p>
            <a:pPr marL="0" indent="0" fontAlgn="auto">
              <a:spcAft>
                <a:spcPts val="0"/>
              </a:spcAft>
              <a:buFont typeface="Symbol" pitchFamily="18" charset="2"/>
              <a:buNone/>
              <a:defRPr/>
            </a:pPr>
            <a:r>
              <a:rPr lang="nl-NL" dirty="0" smtClean="0"/>
              <a:t>CS</a:t>
            </a:r>
            <a:r>
              <a:rPr lang="nl-NL" dirty="0"/>
              <a:t>: + </a:t>
            </a:r>
            <a:r>
              <a:rPr lang="nl-NL" dirty="0" smtClean="0"/>
              <a:t>2250</a:t>
            </a:r>
            <a:endParaRPr lang="nl-NL" dirty="0"/>
          </a:p>
          <a:p>
            <a:pPr marL="0" indent="0" fontAlgn="auto">
              <a:spcAft>
                <a:spcPts val="0"/>
              </a:spcAft>
              <a:buFont typeface="Symbol" pitchFamily="18" charset="2"/>
              <a:buNone/>
              <a:defRPr/>
            </a:pPr>
            <a:r>
              <a:rPr lang="nl-NL" dirty="0"/>
              <a:t>PS: + </a:t>
            </a:r>
            <a:r>
              <a:rPr lang="nl-NL" dirty="0" smtClean="0"/>
              <a:t>2250</a:t>
            </a:r>
          </a:p>
          <a:p>
            <a:pPr marL="0" indent="0" fontAlgn="auto">
              <a:spcAft>
                <a:spcPts val="0"/>
              </a:spcAft>
              <a:buFont typeface="Symbol" pitchFamily="18" charset="2"/>
              <a:buNone/>
              <a:defRPr/>
            </a:pPr>
            <a:endParaRPr lang="nl-NL" dirty="0"/>
          </a:p>
          <a:p>
            <a:pPr marL="0" indent="0" fontAlgn="auto">
              <a:spcAft>
                <a:spcPts val="0"/>
              </a:spcAft>
              <a:buFont typeface="Symbol" pitchFamily="18" charset="2"/>
              <a:buNone/>
              <a:defRPr/>
            </a:pPr>
            <a:r>
              <a:rPr lang="nl-NL" dirty="0" smtClean="0"/>
              <a:t>HBD / welvaartsverlies:</a:t>
            </a:r>
          </a:p>
          <a:p>
            <a:pPr marL="0" indent="0" fontAlgn="auto">
              <a:spcAft>
                <a:spcPts val="0"/>
              </a:spcAft>
              <a:buFont typeface="Symbol" pitchFamily="18" charset="2"/>
              <a:buNone/>
              <a:defRPr/>
            </a:pPr>
            <a:r>
              <a:rPr lang="nl-NL" dirty="0" smtClean="0"/>
              <a:t>½ x 1 x 1000 = 500</a:t>
            </a:r>
            <a:endParaRPr lang="nl-NL" dirty="0"/>
          </a:p>
          <a:p>
            <a:pPr marL="0" indent="0" fontAlgn="auto">
              <a:spcAft>
                <a:spcPts val="0"/>
              </a:spcAft>
              <a:buFont typeface="Symbol" pitchFamily="18" charset="2"/>
              <a:buNone/>
              <a:defRPr/>
            </a:pPr>
            <a:endParaRPr lang="nl-NL"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3">
                                            <p:txEl>
                                              <p:pRg st="4" end="4"/>
                                            </p:txEl>
                                          </p:spTgt>
                                        </p:tgtEl>
                                        <p:attrNameLst>
                                          <p:attrName>style.visibility</p:attrName>
                                        </p:attrNameLst>
                                      </p:cBhvr>
                                      <p:to>
                                        <p:strVal val="visible"/>
                                      </p:to>
                                    </p:set>
                                    <p:animEffect transition="in" filter="fade">
                                      <p:cBhvr>
                                        <p:cTn id="7" dur="500"/>
                                        <p:tgtEl>
                                          <p:spTgt spid="43">
                                            <p:txEl>
                                              <p:pRg st="4" end="4"/>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500"/>
                                        <p:tgtEl>
                                          <p:spTgt spid="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43">
                                            <p:txEl>
                                              <p:pRg st="5" end="5"/>
                                            </p:txEl>
                                          </p:spTgt>
                                        </p:tgtEl>
                                        <p:attrNameLst>
                                          <p:attrName>style.visibility</p:attrName>
                                        </p:attrNameLst>
                                      </p:cBhvr>
                                      <p:to>
                                        <p:strVal val="visible"/>
                                      </p:to>
                                    </p:set>
                                    <p:animEffect transition="in" filter="fade">
                                      <p:cBhvr>
                                        <p:cTn id="16" dur="500"/>
                                        <p:tgtEl>
                                          <p:spTgt spid="43">
                                            <p:txEl>
                                              <p:pRg st="5" end="5"/>
                                            </p:txEl>
                                          </p:spTgt>
                                        </p:tgtEl>
                                      </p:cBhvr>
                                    </p:animEffect>
                                  </p:childTnLst>
                                </p:cTn>
                              </p:par>
                            </p:childTnLst>
                          </p:cTn>
                        </p:par>
                        <p:par>
                          <p:cTn id="17" fill="hold" nodeType="afterGroup">
                            <p:stCondLst>
                              <p:cond delay="500"/>
                            </p:stCondLst>
                            <p:childTnLst>
                              <p:par>
                                <p:cTn id="18" presetID="10" presetClass="entr" presetSubtype="0"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500"/>
                                        <p:tgtEl>
                                          <p:spTgt spid="4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43">
                                            <p:txEl>
                                              <p:pRg st="6" end="6"/>
                                            </p:txEl>
                                          </p:spTgt>
                                        </p:tgtEl>
                                        <p:attrNameLst>
                                          <p:attrName>style.visibility</p:attrName>
                                        </p:attrNameLst>
                                      </p:cBhvr>
                                      <p:to>
                                        <p:strVal val="visible"/>
                                      </p:to>
                                    </p:set>
                                    <p:animEffect transition="in" filter="fade">
                                      <p:cBhvr>
                                        <p:cTn id="25" dur="500"/>
                                        <p:tgtEl>
                                          <p:spTgt spid="43">
                                            <p:txEl>
                                              <p:pRg st="6" end="6"/>
                                            </p:txEl>
                                          </p:spTgt>
                                        </p:tgtEl>
                                      </p:cBhvr>
                                    </p:animEffect>
                                  </p:childTnLst>
                                </p:cTn>
                              </p:par>
                            </p:childTnLst>
                          </p:cTn>
                        </p:par>
                        <p:par>
                          <p:cTn id="26" fill="hold" nodeType="afterGroup">
                            <p:stCondLst>
                              <p:cond delay="500"/>
                            </p:stCondLst>
                            <p:childTnLst>
                              <p:par>
                                <p:cTn id="27" presetID="10" presetClass="entr" presetSubtype="0" fill="hold" nodeType="afterEffect">
                                  <p:stCondLst>
                                    <p:cond delay="50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500"/>
                                        <p:tgtEl>
                                          <p:spTgt spid="4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43">
                                            <p:txEl>
                                              <p:pRg st="8" end="8"/>
                                            </p:txEl>
                                          </p:spTgt>
                                        </p:tgtEl>
                                        <p:attrNameLst>
                                          <p:attrName>style.visibility</p:attrName>
                                        </p:attrNameLst>
                                      </p:cBhvr>
                                      <p:to>
                                        <p:strVal val="visible"/>
                                      </p:to>
                                    </p:set>
                                    <p:animEffect transition="in" filter="fade">
                                      <p:cBhvr>
                                        <p:cTn id="34" dur="500"/>
                                        <p:tgtEl>
                                          <p:spTgt spid="43">
                                            <p:txEl>
                                              <p:pRg st="8" end="8"/>
                                            </p:txEl>
                                          </p:spTgt>
                                        </p:tgtEl>
                                      </p:cBhvr>
                                    </p:animEffect>
                                  </p:childTnLst>
                                </p:cTn>
                              </p:par>
                            </p:childTnLst>
                          </p:cTn>
                        </p:par>
                        <p:par>
                          <p:cTn id="35" fill="hold" nodeType="afterGroup">
                            <p:stCondLst>
                              <p:cond delay="500"/>
                            </p:stCondLst>
                            <p:childTnLst>
                              <p:par>
                                <p:cTn id="36" presetID="10" presetClass="entr" presetSubtype="0" fill="hold" nodeType="afterEffect">
                                  <p:stCondLst>
                                    <p:cond delay="0"/>
                                  </p:stCondLst>
                                  <p:childTnLst>
                                    <p:set>
                                      <p:cBhvr>
                                        <p:cTn id="37" dur="1" fill="hold">
                                          <p:stCondLst>
                                            <p:cond delay="0"/>
                                          </p:stCondLst>
                                        </p:cTn>
                                        <p:tgtEl>
                                          <p:spTgt spid="58"/>
                                        </p:tgtEl>
                                        <p:attrNameLst>
                                          <p:attrName>style.visibility</p:attrName>
                                        </p:attrNameLst>
                                      </p:cBhvr>
                                      <p:to>
                                        <p:strVal val="visible"/>
                                      </p:to>
                                    </p:set>
                                    <p:animEffect transition="in" filter="fade">
                                      <p:cBhvr>
                                        <p:cTn id="38" dur="500"/>
                                        <p:tgtEl>
                                          <p:spTgt spid="58"/>
                                        </p:tgtEl>
                                      </p:cBhvr>
                                    </p:animEffect>
                                  </p:childTnLst>
                                </p:cTn>
                              </p:par>
                              <p:par>
                                <p:cTn id="39" presetID="26" presetClass="emph" presetSubtype="0" repeatCount="10000" fill="hold" nodeType="withEffect">
                                  <p:stCondLst>
                                    <p:cond delay="0"/>
                                  </p:stCondLst>
                                  <p:childTnLst>
                                    <p:animEffect transition="out" filter="fade">
                                      <p:cBhvr>
                                        <p:cTn id="40" dur="500" tmFilter="0, 0; .2, .5; .8, .5; 1, 0"/>
                                        <p:tgtEl>
                                          <p:spTgt spid="58"/>
                                        </p:tgtEl>
                                      </p:cBhvr>
                                    </p:animEffect>
                                    <p:animScale>
                                      <p:cBhvr>
                                        <p:cTn id="41" dur="250" autoRev="1" fill="hold"/>
                                        <p:tgtEl>
                                          <p:spTgt spid="58"/>
                                        </p:tgtEl>
                                      </p:cBhvr>
                                      <p:by x="105000" y="105000"/>
                                    </p:animScale>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nodeType="clickEffect">
                                  <p:stCondLst>
                                    <p:cond delay="0"/>
                                  </p:stCondLst>
                                  <p:childTnLst>
                                    <p:set>
                                      <p:cBhvr>
                                        <p:cTn id="45" dur="1" fill="hold">
                                          <p:stCondLst>
                                            <p:cond delay="0"/>
                                          </p:stCondLst>
                                        </p:cTn>
                                        <p:tgtEl>
                                          <p:spTgt spid="43">
                                            <p:txEl>
                                              <p:pRg st="9" end="9"/>
                                            </p:txEl>
                                          </p:spTgt>
                                        </p:tgtEl>
                                        <p:attrNameLst>
                                          <p:attrName>style.visibility</p:attrName>
                                        </p:attrNameLst>
                                      </p:cBhvr>
                                      <p:to>
                                        <p:strVal val="visible"/>
                                      </p:to>
                                    </p:set>
                                    <p:animEffect transition="in" filter="fade">
                                      <p:cBhvr>
                                        <p:cTn id="46" dur="500"/>
                                        <p:tgtEl>
                                          <p:spTgt spid="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4294967295"/>
          </p:nvPr>
        </p:nvSpPr>
        <p:spPr>
          <a:xfrm>
            <a:off x="900113" y="1268413"/>
            <a:ext cx="7380287" cy="5184775"/>
          </a:xfrm>
        </p:spPr>
        <p:style>
          <a:lnRef idx="1">
            <a:schemeClr val="accent6"/>
          </a:lnRef>
          <a:fillRef idx="2">
            <a:schemeClr val="accent6"/>
          </a:fillRef>
          <a:effectRef idx="1">
            <a:schemeClr val="accent6"/>
          </a:effectRef>
          <a:fontRef idx="minor">
            <a:schemeClr val="dk1"/>
          </a:fontRef>
        </p:style>
        <p:txBody>
          <a:bodyPr>
            <a:normAutofit/>
          </a:bodyPr>
          <a:lstStyle/>
          <a:p>
            <a:pPr>
              <a:lnSpc>
                <a:spcPct val="90000"/>
              </a:lnSpc>
            </a:pPr>
            <a:r>
              <a:rPr lang="nl-NL" altLang="nl-NL" dirty="0" smtClean="0"/>
              <a:t>Marktwerking is efficiënt. Let op! Efficiënt is niet altijd hetzelfde als rechtvaardig</a:t>
            </a:r>
          </a:p>
          <a:p>
            <a:pPr>
              <a:lnSpc>
                <a:spcPct val="90000"/>
              </a:lnSpc>
            </a:pPr>
            <a:r>
              <a:rPr lang="nl-NL" altLang="nl-NL" dirty="0" smtClean="0"/>
              <a:t>Voorbeelden van instellingen die de marktwerking in de gaten houden</a:t>
            </a:r>
          </a:p>
          <a:p>
            <a:pPr>
              <a:lnSpc>
                <a:spcPct val="90000"/>
              </a:lnSpc>
            </a:pPr>
            <a:r>
              <a:rPr lang="nl-NL" altLang="nl-NL" dirty="0" smtClean="0"/>
              <a:t>DNB/ECB</a:t>
            </a:r>
          </a:p>
          <a:p>
            <a:pPr>
              <a:lnSpc>
                <a:spcPct val="90000"/>
              </a:lnSpc>
              <a:buFont typeface="Symbol" pitchFamily="18" charset="2"/>
              <a:buNone/>
            </a:pPr>
            <a:endParaRPr lang="nl-NL" altLang="nl-NL" dirty="0" smtClean="0"/>
          </a:p>
          <a:p>
            <a:pPr>
              <a:lnSpc>
                <a:spcPct val="90000"/>
              </a:lnSpc>
            </a:pPr>
            <a:r>
              <a:rPr lang="nl-NL" altLang="nl-NL" dirty="0" err="1" smtClean="0"/>
              <a:t>Nma</a:t>
            </a:r>
            <a:r>
              <a:rPr lang="nl-NL" altLang="nl-NL" dirty="0" smtClean="0"/>
              <a:t> - </a:t>
            </a:r>
            <a:r>
              <a:rPr lang="nl-NL" altLang="nl-NL" dirty="0" smtClean="0">
                <a:hlinkClick r:id="rId3"/>
              </a:rPr>
              <a:t>http://www.deconcurrenten.nl/video.php</a:t>
            </a:r>
            <a:endParaRPr lang="nl-NL" altLang="nl-NL" dirty="0" smtClean="0"/>
          </a:p>
          <a:p>
            <a:pPr marL="742950" lvl="1" indent="-285750">
              <a:lnSpc>
                <a:spcPct val="90000"/>
              </a:lnSpc>
            </a:pPr>
            <a:r>
              <a:rPr lang="nl-NL" altLang="nl-NL" dirty="0" smtClean="0"/>
              <a:t>Bouwfraude – parlementaire enquête </a:t>
            </a:r>
          </a:p>
          <a:p>
            <a:pPr>
              <a:lnSpc>
                <a:spcPct val="90000"/>
              </a:lnSpc>
            </a:pPr>
            <a:r>
              <a:rPr lang="nl-NL" altLang="nl-NL" dirty="0" smtClean="0"/>
              <a:t>OPTA (</a:t>
            </a:r>
            <a:r>
              <a:rPr lang="nl-NL" altLang="nl-NL" sz="1800" b="1" dirty="0" smtClean="0"/>
              <a:t>Onafhankelijke Post en Telecommunicatie Autoriteit)</a:t>
            </a:r>
            <a:r>
              <a:rPr lang="nl-NL" altLang="nl-NL" dirty="0" smtClean="0"/>
              <a:t> </a:t>
            </a:r>
          </a:p>
          <a:p>
            <a:pPr>
              <a:lnSpc>
                <a:spcPct val="90000"/>
              </a:lnSpc>
            </a:pPr>
            <a:r>
              <a:rPr lang="nl-NL" altLang="nl-NL" dirty="0" smtClean="0"/>
              <a:t>AFM (</a:t>
            </a:r>
            <a:r>
              <a:rPr lang="nl-NL" altLang="nl-NL" sz="1800" b="1" dirty="0" smtClean="0"/>
              <a:t>Autoriteit Financiële Markten</a:t>
            </a:r>
            <a:r>
              <a:rPr lang="nl-NL" altLang="nl-NL" b="1" dirty="0" smtClean="0"/>
              <a:t>)</a:t>
            </a:r>
            <a:r>
              <a:rPr lang="nl-NL" altLang="nl-NL" dirty="0" smtClean="0"/>
              <a:t> </a:t>
            </a:r>
          </a:p>
        </p:txBody>
      </p:sp>
      <p:sp>
        <p:nvSpPr>
          <p:cNvPr id="71683" name="Titel 1"/>
          <p:cNvSpPr>
            <a:spLocks noGrp="1"/>
          </p:cNvSpPr>
          <p:nvPr>
            <p:ph type="title" idx="4294967295"/>
          </p:nvPr>
        </p:nvSpPr>
        <p:spPr>
          <a:xfrm>
            <a:off x="468313" y="404813"/>
            <a:ext cx="8229600" cy="720725"/>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sz="4000" smtClean="0"/>
              <a:t>Overheid = toezichthouder</a:t>
            </a:r>
          </a:p>
        </p:txBody>
      </p:sp>
      <p:graphicFrame>
        <p:nvGraphicFramePr>
          <p:cNvPr id="71684" name="Object 4"/>
          <p:cNvGraphicFramePr>
            <a:graphicFrameLocks noChangeAspect="1"/>
          </p:cNvGraphicFramePr>
          <p:nvPr/>
        </p:nvGraphicFramePr>
        <p:xfrm>
          <a:off x="2268538" y="2781300"/>
          <a:ext cx="6188075" cy="685800"/>
        </p:xfrm>
        <a:graphic>
          <a:graphicData uri="http://schemas.openxmlformats.org/presentationml/2006/ole">
            <mc:AlternateContent xmlns:mc="http://schemas.openxmlformats.org/markup-compatibility/2006">
              <mc:Choice xmlns:v="urn:schemas-microsoft-com:vml" Requires="v">
                <p:oleObj spid="_x0000_s71720" name="Packager Shell-object" showAsIcon="1" r:id="rId4" imgW="6187680" imgH="685800" progId="Package">
                  <p:embed/>
                </p:oleObj>
              </mc:Choice>
              <mc:Fallback>
                <p:oleObj name="Packager Shell-object" showAsIcon="1" r:id="rId4" imgW="6187680" imgH="685800" progId="Packag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8538" y="2781300"/>
                        <a:ext cx="61880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685" name="Object 5"/>
          <p:cNvGraphicFramePr>
            <a:graphicFrameLocks noChangeAspect="1"/>
          </p:cNvGraphicFramePr>
          <p:nvPr/>
        </p:nvGraphicFramePr>
        <p:xfrm>
          <a:off x="1258888" y="5229225"/>
          <a:ext cx="6238875" cy="685800"/>
        </p:xfrm>
        <a:graphic>
          <a:graphicData uri="http://schemas.openxmlformats.org/presentationml/2006/ole">
            <mc:AlternateContent xmlns:mc="http://schemas.openxmlformats.org/markup-compatibility/2006">
              <mc:Choice xmlns:v="urn:schemas-microsoft-com:vml" Requires="v">
                <p:oleObj spid="_x0000_s71721" name="Packager Shell-object" showAsIcon="1" r:id="rId6" imgW="6238440" imgH="685800" progId="Package">
                  <p:embed/>
                </p:oleObj>
              </mc:Choice>
              <mc:Fallback>
                <p:oleObj name="Packager Shell-object" showAsIcon="1" r:id="rId6" imgW="6238440" imgH="685800" progId="Package">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8888" y="5229225"/>
                        <a:ext cx="6238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1685"/>
                                        </p:tgtEl>
                                        <p:attrNameLst>
                                          <p:attrName>style.visibility</p:attrName>
                                        </p:attrNameLst>
                                      </p:cBhvr>
                                      <p:to>
                                        <p:strVal val="visible"/>
                                      </p:to>
                                    </p:set>
                                    <p:animEffect transition="in" filter="fade">
                                      <p:cBhvr>
                                        <p:cTn id="49" dur="1000"/>
                                        <p:tgtEl>
                                          <p:spTgt spid="71685"/>
                                        </p:tgtEl>
                                      </p:cBhvr>
                                    </p:animEffect>
                                    <p:anim calcmode="lin" valueType="num">
                                      <p:cBhvr>
                                        <p:cTn id="50" dur="1000" fill="hold"/>
                                        <p:tgtEl>
                                          <p:spTgt spid="71685"/>
                                        </p:tgtEl>
                                        <p:attrNameLst>
                                          <p:attrName>ppt_x</p:attrName>
                                        </p:attrNameLst>
                                      </p:cBhvr>
                                      <p:tavLst>
                                        <p:tav tm="0">
                                          <p:val>
                                            <p:strVal val="#ppt_x"/>
                                          </p:val>
                                        </p:tav>
                                        <p:tav tm="100000">
                                          <p:val>
                                            <p:strVal val="#ppt_x"/>
                                          </p:val>
                                        </p:tav>
                                      </p:tavLst>
                                    </p:anim>
                                    <p:anim calcmode="lin" valueType="num">
                                      <p:cBhvr>
                                        <p:cTn id="51" dur="1000" fill="hold"/>
                                        <p:tgtEl>
                                          <p:spTgt spid="716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hthoekige driehoek 41"/>
          <p:cNvSpPr/>
          <p:nvPr/>
        </p:nvSpPr>
        <p:spPr>
          <a:xfrm>
            <a:off x="5267325" y="1762125"/>
            <a:ext cx="1789113" cy="1711325"/>
          </a:xfrm>
          <a:prstGeom prst="r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nl-NL"/>
          </a:p>
        </p:txBody>
      </p:sp>
      <p:sp>
        <p:nvSpPr>
          <p:cNvPr id="27650" name="Titel 1"/>
          <p:cNvSpPr>
            <a:spLocks noGrp="1"/>
          </p:cNvSpPr>
          <p:nvPr>
            <p:ph type="title"/>
          </p:nvPr>
        </p:nvSpPr>
        <p:spPr>
          <a:xfrm>
            <a:off x="457200" y="338139"/>
            <a:ext cx="8229600" cy="858614"/>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Consumentensurplus</a:t>
            </a:r>
          </a:p>
        </p:txBody>
      </p:sp>
      <p:sp>
        <p:nvSpPr>
          <p:cNvPr id="3" name="Tijdelijke aanduiding voor inhoud 2"/>
          <p:cNvSpPr>
            <a:spLocks noGrp="1"/>
          </p:cNvSpPr>
          <p:nvPr>
            <p:ph sz="quarter" idx="13"/>
          </p:nvPr>
        </p:nvSpPr>
        <p:spPr>
          <a:xfrm>
            <a:off x="647279" y="1806574"/>
            <a:ext cx="3822700" cy="3446463"/>
          </a:xfrm>
        </p:spPr>
        <p:style>
          <a:lnRef idx="1">
            <a:schemeClr val="accent4"/>
          </a:lnRef>
          <a:fillRef idx="2">
            <a:schemeClr val="accent4"/>
          </a:fillRef>
          <a:effectRef idx="1">
            <a:schemeClr val="accent4"/>
          </a:effectRef>
          <a:fontRef idx="minor">
            <a:schemeClr val="dk1"/>
          </a:fontRef>
        </p:style>
        <p:txBody>
          <a:bodyPr rtlCol="0">
            <a:normAutofit lnSpcReduction="10000"/>
          </a:bodyPr>
          <a:lstStyle/>
          <a:p>
            <a:pPr marL="274320" indent="-274320" fontAlgn="auto">
              <a:spcAft>
                <a:spcPts val="0"/>
              </a:spcAft>
              <a:buFont typeface="Wingdings" pitchFamily="2" charset="2"/>
              <a:buChar char="ü"/>
              <a:defRPr/>
            </a:pPr>
            <a:r>
              <a:rPr lang="nl-NL" dirty="0" err="1" smtClean="0"/>
              <a:t>Q</a:t>
            </a:r>
            <a:r>
              <a:rPr lang="nl-NL" baseline="-25000" dirty="0" err="1" smtClean="0"/>
              <a:t>v</a:t>
            </a:r>
            <a:r>
              <a:rPr lang="nl-NL" dirty="0" smtClean="0"/>
              <a:t> = -5P + 50</a:t>
            </a:r>
            <a:endParaRPr lang="nl-NL" sz="1400" dirty="0"/>
          </a:p>
          <a:p>
            <a:pPr marL="342900" lvl="1" indent="-342900" fontAlgn="auto">
              <a:spcAft>
                <a:spcPts val="0"/>
              </a:spcAft>
              <a:buFont typeface="Wingdings" pitchFamily="2" charset="2"/>
              <a:buChar char="ü"/>
              <a:defRPr/>
            </a:pPr>
            <a:r>
              <a:rPr lang="nl-NL" dirty="0" smtClean="0"/>
              <a:t>Prijs </a:t>
            </a:r>
            <a:r>
              <a:rPr lang="nl-NL" dirty="0"/>
              <a:t>= </a:t>
            </a:r>
            <a:r>
              <a:rPr lang="nl-NL" dirty="0" smtClean="0"/>
              <a:t>5</a:t>
            </a:r>
            <a:endParaRPr lang="nl-NL" dirty="0"/>
          </a:p>
          <a:p>
            <a:pPr marL="0" indent="0" fontAlgn="auto">
              <a:spcAft>
                <a:spcPts val="0"/>
              </a:spcAft>
              <a:buFont typeface="Symbol" pitchFamily="18" charset="2"/>
              <a:buNone/>
              <a:defRPr/>
            </a:pPr>
            <a:endParaRPr lang="nl-NL" sz="1400" dirty="0" smtClean="0"/>
          </a:p>
          <a:p>
            <a:pPr marL="0" indent="0" fontAlgn="auto">
              <a:spcAft>
                <a:spcPts val="0"/>
              </a:spcAft>
              <a:buFont typeface="Symbol" pitchFamily="18" charset="2"/>
              <a:buNone/>
              <a:defRPr/>
            </a:pPr>
            <a:endParaRPr lang="nl-NL" sz="1400" dirty="0" smtClean="0"/>
          </a:p>
          <a:p>
            <a:pPr marL="0" indent="0" fontAlgn="auto">
              <a:spcAft>
                <a:spcPts val="0"/>
              </a:spcAft>
              <a:buFont typeface="Symbol" pitchFamily="18" charset="2"/>
              <a:buNone/>
              <a:defRPr/>
            </a:pPr>
            <a:endParaRPr lang="nl-NL" sz="1400" dirty="0" smtClean="0"/>
          </a:p>
          <a:p>
            <a:pPr marL="274320" indent="-274320" fontAlgn="auto">
              <a:spcAft>
                <a:spcPts val="0"/>
              </a:spcAft>
              <a:buFont typeface="Wingdings" pitchFamily="2" charset="2"/>
              <a:buChar char="Ø"/>
              <a:defRPr/>
            </a:pPr>
            <a:r>
              <a:rPr lang="nl-NL" dirty="0" smtClean="0"/>
              <a:t>Arceer het consumentensurplus</a:t>
            </a:r>
          </a:p>
          <a:p>
            <a:pPr marL="274320" indent="-274320" fontAlgn="auto">
              <a:spcAft>
                <a:spcPts val="0"/>
              </a:spcAft>
              <a:buFont typeface="Wingdings" pitchFamily="2" charset="2"/>
              <a:buChar char="Ø"/>
              <a:defRPr/>
            </a:pPr>
            <a:endParaRPr lang="nl-NL" sz="1400" dirty="0"/>
          </a:p>
          <a:p>
            <a:pPr marL="274320" indent="-274320" fontAlgn="auto">
              <a:spcAft>
                <a:spcPts val="0"/>
              </a:spcAft>
              <a:buFont typeface="Wingdings" pitchFamily="2" charset="2"/>
              <a:buChar char="Ø"/>
              <a:defRPr/>
            </a:pPr>
            <a:r>
              <a:rPr lang="nl-NL" dirty="0" smtClean="0"/>
              <a:t>Bereken de omvang van het consumentensurplus</a:t>
            </a:r>
          </a:p>
        </p:txBody>
      </p:sp>
      <p:cxnSp>
        <p:nvCxnSpPr>
          <p:cNvPr id="5" name="Rechte verbindingslijn 4"/>
          <p:cNvCxnSpPr/>
          <p:nvPr/>
        </p:nvCxnSpPr>
        <p:spPr>
          <a:xfrm>
            <a:off x="5254625" y="1709738"/>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6" name="Rechte verbindingslijn 5"/>
          <p:cNvCxnSpPr/>
          <p:nvPr/>
        </p:nvCxnSpPr>
        <p:spPr>
          <a:xfrm flipH="1">
            <a:off x="5254625" y="5238750"/>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 name="Rechte verbindingslijn 6"/>
          <p:cNvCxnSpPr/>
          <p:nvPr/>
        </p:nvCxnSpPr>
        <p:spPr>
          <a:xfrm>
            <a:off x="5254625" y="170973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254625" y="24304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254625" y="314960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254625" y="38703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254625" y="45910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5975350"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6694488"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415213"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135938"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8855075"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664" name="Tekstvak 16"/>
          <p:cNvSpPr txBox="1">
            <a:spLocks noChangeArrowheads="1"/>
          </p:cNvSpPr>
          <p:nvPr/>
        </p:nvSpPr>
        <p:spPr bwMode="auto">
          <a:xfrm>
            <a:off x="6948488" y="5676900"/>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hoeveelheid × 1.000</a:t>
            </a:r>
          </a:p>
        </p:txBody>
      </p:sp>
      <p:sp>
        <p:nvSpPr>
          <p:cNvPr id="27665" name="Tekstvak 17"/>
          <p:cNvSpPr txBox="1">
            <a:spLocks noChangeArrowheads="1"/>
          </p:cNvSpPr>
          <p:nvPr/>
        </p:nvSpPr>
        <p:spPr bwMode="auto">
          <a:xfrm rot="-5400000">
            <a:off x="4390232" y="1913731"/>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prijs</a:t>
            </a:r>
          </a:p>
        </p:txBody>
      </p:sp>
      <p:sp>
        <p:nvSpPr>
          <p:cNvPr id="27666" name="Tekstvak 18"/>
          <p:cNvSpPr txBox="1">
            <a:spLocks noChangeArrowheads="1"/>
          </p:cNvSpPr>
          <p:nvPr/>
        </p:nvSpPr>
        <p:spPr bwMode="auto">
          <a:xfrm>
            <a:off x="4751388" y="4375150"/>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a:t>
            </a:r>
          </a:p>
        </p:txBody>
      </p:sp>
      <p:sp>
        <p:nvSpPr>
          <p:cNvPr id="27667" name="Tekstvak 19"/>
          <p:cNvSpPr txBox="1">
            <a:spLocks noChangeArrowheads="1"/>
          </p:cNvSpPr>
          <p:nvPr/>
        </p:nvSpPr>
        <p:spPr bwMode="auto">
          <a:xfrm>
            <a:off x="4751388" y="365442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a:t>
            </a:r>
          </a:p>
        </p:txBody>
      </p:sp>
      <p:sp>
        <p:nvSpPr>
          <p:cNvPr id="27668" name="Tekstvak 20"/>
          <p:cNvSpPr txBox="1">
            <a:spLocks noChangeArrowheads="1"/>
          </p:cNvSpPr>
          <p:nvPr/>
        </p:nvSpPr>
        <p:spPr bwMode="auto">
          <a:xfrm>
            <a:off x="4751388" y="3006725"/>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6</a:t>
            </a:r>
          </a:p>
        </p:txBody>
      </p:sp>
      <p:sp>
        <p:nvSpPr>
          <p:cNvPr id="27669" name="Tekstvak 21"/>
          <p:cNvSpPr txBox="1">
            <a:spLocks noChangeArrowheads="1"/>
          </p:cNvSpPr>
          <p:nvPr/>
        </p:nvSpPr>
        <p:spPr bwMode="auto">
          <a:xfrm>
            <a:off x="4751388" y="2276475"/>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8</a:t>
            </a:r>
          </a:p>
        </p:txBody>
      </p:sp>
      <p:sp>
        <p:nvSpPr>
          <p:cNvPr id="27670" name="Tekstvak 22"/>
          <p:cNvSpPr txBox="1">
            <a:spLocks noChangeArrowheads="1"/>
          </p:cNvSpPr>
          <p:nvPr/>
        </p:nvSpPr>
        <p:spPr bwMode="auto">
          <a:xfrm>
            <a:off x="4751388" y="1566863"/>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a:t>
            </a:r>
          </a:p>
        </p:txBody>
      </p:sp>
      <p:sp>
        <p:nvSpPr>
          <p:cNvPr id="27671" name="Tekstvak 23"/>
          <p:cNvSpPr txBox="1">
            <a:spLocks noChangeArrowheads="1"/>
          </p:cNvSpPr>
          <p:nvPr/>
        </p:nvSpPr>
        <p:spPr bwMode="auto">
          <a:xfrm>
            <a:off x="5759450"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a:t>
            </a:r>
          </a:p>
        </p:txBody>
      </p:sp>
      <p:sp>
        <p:nvSpPr>
          <p:cNvPr id="27672" name="Tekstvak 24"/>
          <p:cNvSpPr txBox="1">
            <a:spLocks noChangeArrowheads="1"/>
          </p:cNvSpPr>
          <p:nvPr/>
        </p:nvSpPr>
        <p:spPr bwMode="auto">
          <a:xfrm>
            <a:off x="6492875"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a:t>
            </a:r>
          </a:p>
        </p:txBody>
      </p:sp>
      <p:sp>
        <p:nvSpPr>
          <p:cNvPr id="27673" name="Tekstvak 25"/>
          <p:cNvSpPr txBox="1">
            <a:spLocks noChangeArrowheads="1"/>
          </p:cNvSpPr>
          <p:nvPr/>
        </p:nvSpPr>
        <p:spPr bwMode="auto">
          <a:xfrm>
            <a:off x="7212013"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a:t>
            </a:r>
          </a:p>
        </p:txBody>
      </p:sp>
      <p:sp>
        <p:nvSpPr>
          <p:cNvPr id="27674" name="Tekstvak 26"/>
          <p:cNvSpPr txBox="1">
            <a:spLocks noChangeArrowheads="1"/>
          </p:cNvSpPr>
          <p:nvPr/>
        </p:nvSpPr>
        <p:spPr bwMode="auto">
          <a:xfrm>
            <a:off x="7932738"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a:t>
            </a:r>
          </a:p>
        </p:txBody>
      </p:sp>
      <p:sp>
        <p:nvSpPr>
          <p:cNvPr id="27675" name="Tekstvak 27"/>
          <p:cNvSpPr txBox="1">
            <a:spLocks noChangeArrowheads="1"/>
          </p:cNvSpPr>
          <p:nvPr/>
        </p:nvSpPr>
        <p:spPr bwMode="auto">
          <a:xfrm>
            <a:off x="8580438"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a:t>
            </a:r>
          </a:p>
        </p:txBody>
      </p:sp>
      <p:grpSp>
        <p:nvGrpSpPr>
          <p:cNvPr id="36" name="Groep 35"/>
          <p:cNvGrpSpPr>
            <a:grpSpLocks/>
          </p:cNvGrpSpPr>
          <p:nvPr/>
        </p:nvGrpSpPr>
        <p:grpSpPr bwMode="auto">
          <a:xfrm>
            <a:off x="5254625" y="1709738"/>
            <a:ext cx="3600450" cy="3529012"/>
            <a:chOff x="5255112" y="1710100"/>
            <a:chExt cx="3600400" cy="3528392"/>
          </a:xfrm>
        </p:grpSpPr>
        <p:cxnSp>
          <p:nvCxnSpPr>
            <p:cNvPr id="32" name="Rechte verbindingslijn 31"/>
            <p:cNvCxnSpPr/>
            <p:nvPr/>
          </p:nvCxnSpPr>
          <p:spPr>
            <a:xfrm>
              <a:off x="5255112" y="1710100"/>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27682" name="Rechthoek 34"/>
            <p:cNvSpPr>
              <a:spLocks noChangeArrowheads="1"/>
            </p:cNvSpPr>
            <p:nvPr/>
          </p:nvSpPr>
          <p:spPr bwMode="auto">
            <a:xfrm>
              <a:off x="5547421" y="1741975"/>
              <a:ext cx="4090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Q</a:t>
              </a:r>
              <a:r>
                <a:rPr lang="nl-NL" altLang="nl-NL" baseline="-25000"/>
                <a:t>v</a:t>
              </a:r>
              <a:endParaRPr lang="nl-NL" altLang="nl-NL"/>
            </a:p>
          </p:txBody>
        </p:sp>
      </p:grpSp>
      <p:cxnSp>
        <p:nvCxnSpPr>
          <p:cNvPr id="34" name="Rechte verbindingslijn 33"/>
          <p:cNvCxnSpPr/>
          <p:nvPr/>
        </p:nvCxnSpPr>
        <p:spPr>
          <a:xfrm rot="5400000" flipV="1">
            <a:off x="6918863" y="1860773"/>
            <a:ext cx="0" cy="3303076"/>
          </a:xfrm>
          <a:prstGeom prst="line">
            <a:avLst/>
          </a:prstGeom>
          <a:ln>
            <a:prstDash val="dash"/>
          </a:ln>
        </p:spPr>
        <p:style>
          <a:lnRef idx="3">
            <a:schemeClr val="accent1"/>
          </a:lnRef>
          <a:fillRef idx="0">
            <a:schemeClr val="accent1"/>
          </a:fillRef>
          <a:effectRef idx="2">
            <a:schemeClr val="accent1"/>
          </a:effectRef>
          <a:fontRef idx="minor">
            <a:schemeClr val="tx1"/>
          </a:fontRef>
        </p:style>
      </p:cxnSp>
      <p:sp>
        <p:nvSpPr>
          <p:cNvPr id="41" name="Tekstvak 40"/>
          <p:cNvSpPr txBox="1">
            <a:spLocks noChangeArrowheads="1"/>
          </p:cNvSpPr>
          <p:nvPr/>
        </p:nvSpPr>
        <p:spPr bwMode="auto">
          <a:xfrm>
            <a:off x="4711700" y="3289300"/>
            <a:ext cx="596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b="1"/>
              <a:t>prijs</a:t>
            </a:r>
          </a:p>
        </p:txBody>
      </p:sp>
      <p:sp>
        <p:nvSpPr>
          <p:cNvPr id="43" name="Tekstvak 42"/>
          <p:cNvSpPr txBox="1"/>
          <p:nvPr/>
        </p:nvSpPr>
        <p:spPr>
          <a:xfrm>
            <a:off x="683569" y="5407025"/>
            <a:ext cx="4199582" cy="9080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fontAlgn="auto">
              <a:spcBef>
                <a:spcPts val="0"/>
              </a:spcBef>
              <a:spcAft>
                <a:spcPts val="600"/>
              </a:spcAft>
              <a:defRPr/>
            </a:pPr>
            <a:r>
              <a:rPr lang="nl-NL" sz="2400" dirty="0">
                <a:latin typeface="Arial" pitchFamily="34" charset="0"/>
                <a:cs typeface="Arial" pitchFamily="34" charset="0"/>
              </a:rPr>
              <a:t>½ × basis × hoogte</a:t>
            </a:r>
          </a:p>
          <a:p>
            <a:pPr fontAlgn="auto">
              <a:spcBef>
                <a:spcPts val="0"/>
              </a:spcBef>
              <a:spcAft>
                <a:spcPts val="0"/>
              </a:spcAft>
              <a:defRPr/>
            </a:pPr>
            <a:r>
              <a:rPr lang="nl-NL" sz="2400" dirty="0">
                <a:latin typeface="Arial" pitchFamily="34" charset="0"/>
                <a:cs typeface="Arial" pitchFamily="34" charset="0"/>
              </a:rPr>
              <a:t>½ × 25.000 × € 5 = € 62.500</a:t>
            </a:r>
          </a:p>
        </p:txBody>
      </p:sp>
      <p:sp>
        <p:nvSpPr>
          <p:cNvPr id="37" name="Tekstvak 36"/>
          <p:cNvSpPr txBox="1"/>
          <p:nvPr/>
        </p:nvSpPr>
        <p:spPr>
          <a:xfrm>
            <a:off x="5494521" y="2484812"/>
            <a:ext cx="461986"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par>
                                <p:cTn id="23" presetID="10"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500"/>
                                        <p:tgtEl>
                                          <p:spTgt spid="42"/>
                                        </p:tgtEl>
                                      </p:cBhvr>
                                    </p:animEffect>
                                  </p:childTnLst>
                                </p:cTn>
                              </p:par>
                              <p:par>
                                <p:cTn id="36" presetID="10" presetClass="entr" presetSubtype="0" fill="hold" nodeType="withEffect">
                                  <p:stCondLst>
                                    <p:cond delay="500"/>
                                  </p:stCondLst>
                                  <p:childTnLst>
                                    <p:set>
                                      <p:cBhvr>
                                        <p:cTn id="37" dur="1" fill="hold">
                                          <p:stCondLst>
                                            <p:cond delay="0"/>
                                          </p:stCondLst>
                                        </p:cTn>
                                        <p:tgtEl>
                                          <p:spTgt spid="37"/>
                                        </p:tgtEl>
                                        <p:attrNameLst>
                                          <p:attrName>style.visibility</p:attrName>
                                        </p:attrNameLst>
                                      </p:cBhvr>
                                      <p:to>
                                        <p:strVal val="visible"/>
                                      </p:to>
                                    </p:set>
                                    <p:animEffect transition="in" filter="fade">
                                      <p:cBhvr>
                                        <p:cTn id="38" dur="500"/>
                                        <p:tgtEl>
                                          <p:spTgt spid="3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fade">
                                      <p:cBhvr>
                                        <p:cTn id="48"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1" grpId="0"/>
      <p:bldP spid="4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jdelijke aanduiding voor inhoud 2"/>
          <p:cNvSpPr>
            <a:spLocks noGrp="1"/>
          </p:cNvSpPr>
          <p:nvPr>
            <p:ph idx="4294967295"/>
          </p:nvPr>
        </p:nvSpPr>
        <p:spPr>
          <a:xfrm>
            <a:off x="871538" y="2133600"/>
            <a:ext cx="7408862" cy="3992563"/>
          </a:xfrm>
        </p:spPr>
        <p:style>
          <a:lnRef idx="1">
            <a:schemeClr val="accent2"/>
          </a:lnRef>
          <a:fillRef idx="2">
            <a:schemeClr val="accent2"/>
          </a:fillRef>
          <a:effectRef idx="1">
            <a:schemeClr val="accent2"/>
          </a:effectRef>
          <a:fontRef idx="minor">
            <a:schemeClr val="dk1"/>
          </a:fontRef>
        </p:style>
        <p:txBody>
          <a:bodyPr/>
          <a:lstStyle/>
          <a:p>
            <a:r>
              <a:rPr lang="nl-NL" altLang="nl-NL" dirty="0" smtClean="0"/>
              <a:t>Een </a:t>
            </a:r>
            <a:r>
              <a:rPr lang="nl-NL" altLang="nl-NL" b="1" dirty="0" smtClean="0"/>
              <a:t>octrooi </a:t>
            </a:r>
            <a:r>
              <a:rPr lang="nl-NL" altLang="nl-NL" dirty="0" smtClean="0"/>
              <a:t>of </a:t>
            </a:r>
            <a:r>
              <a:rPr lang="nl-NL" altLang="nl-NL" b="1" dirty="0" smtClean="0"/>
              <a:t>patent </a:t>
            </a:r>
            <a:r>
              <a:rPr lang="nl-NL" altLang="nl-NL" dirty="0" smtClean="0"/>
              <a:t>is een exclusief recht om een product te maken of te verkopen of het op een andere wijze exploiteren van een uitvinding. Je kunt een octrooi dan ook zien als een recht om als monopolist te functioneren.</a:t>
            </a:r>
          </a:p>
          <a:p>
            <a:r>
              <a:rPr lang="nl-NL" altLang="nl-NL" dirty="0" smtClean="0"/>
              <a:t>Gevolgen: hoge prijzen (medicijnen) en veel namakers (valse concurrentie in verband met ontbreken van ontwikkelingskosten)</a:t>
            </a:r>
          </a:p>
        </p:txBody>
      </p:sp>
      <p:sp>
        <p:nvSpPr>
          <p:cNvPr id="72707" name="Titel 1"/>
          <p:cNvSpPr>
            <a:spLocks noGrp="1"/>
          </p:cNvSpPr>
          <p:nvPr>
            <p:ph type="title" idx="4294967295"/>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Octrooi en Patent</a:t>
            </a:r>
          </a:p>
        </p:txBody>
      </p:sp>
      <p:graphicFrame>
        <p:nvGraphicFramePr>
          <p:cNvPr id="72708" name="Object 4"/>
          <p:cNvGraphicFramePr>
            <a:graphicFrameLocks noChangeAspect="1"/>
          </p:cNvGraphicFramePr>
          <p:nvPr/>
        </p:nvGraphicFramePr>
        <p:xfrm>
          <a:off x="2555875" y="5300663"/>
          <a:ext cx="4090988" cy="685800"/>
        </p:xfrm>
        <a:graphic>
          <a:graphicData uri="http://schemas.openxmlformats.org/presentationml/2006/ole">
            <mc:AlternateContent xmlns:mc="http://schemas.openxmlformats.org/markup-compatibility/2006">
              <mc:Choice xmlns:v="urn:schemas-microsoft-com:vml" Requires="v">
                <p:oleObj spid="_x0000_s72729" name="Packager Shell-object" showAsIcon="1" r:id="rId3" imgW="4091400" imgH="685800" progId="Package">
                  <p:embed/>
                </p:oleObj>
              </mc:Choice>
              <mc:Fallback>
                <p:oleObj name="Packager Shell-object" showAsIcon="1" r:id="rId3" imgW="4091400" imgH="685800" progId="Packag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5300663"/>
                        <a:ext cx="40909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2706">
                                            <p:txEl>
                                              <p:pRg st="0" end="0"/>
                                            </p:txEl>
                                          </p:spTgt>
                                        </p:tgtEl>
                                        <p:attrNameLst>
                                          <p:attrName>style.visibility</p:attrName>
                                        </p:attrNameLst>
                                      </p:cBhvr>
                                      <p:to>
                                        <p:strVal val="visible"/>
                                      </p:to>
                                    </p:set>
                                    <p:animEffect transition="in" filter="fade">
                                      <p:cBhvr>
                                        <p:cTn id="7" dur="1000"/>
                                        <p:tgtEl>
                                          <p:spTgt spid="72706">
                                            <p:txEl>
                                              <p:pRg st="0" end="0"/>
                                            </p:txEl>
                                          </p:spTgt>
                                        </p:tgtEl>
                                      </p:cBhvr>
                                    </p:animEffect>
                                    <p:anim calcmode="lin" valueType="num">
                                      <p:cBhvr>
                                        <p:cTn id="8" dur="1000" fill="hold"/>
                                        <p:tgtEl>
                                          <p:spTgt spid="727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27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2706">
                                            <p:txEl>
                                              <p:pRg st="1" end="1"/>
                                            </p:txEl>
                                          </p:spTgt>
                                        </p:tgtEl>
                                        <p:attrNameLst>
                                          <p:attrName>style.visibility</p:attrName>
                                        </p:attrNameLst>
                                      </p:cBhvr>
                                      <p:to>
                                        <p:strVal val="visible"/>
                                      </p:to>
                                    </p:set>
                                    <p:animEffect transition="in" filter="fade">
                                      <p:cBhvr>
                                        <p:cTn id="14" dur="1000"/>
                                        <p:tgtEl>
                                          <p:spTgt spid="72706">
                                            <p:txEl>
                                              <p:pRg st="1" end="1"/>
                                            </p:txEl>
                                          </p:spTgt>
                                        </p:tgtEl>
                                      </p:cBhvr>
                                    </p:animEffect>
                                    <p:anim calcmode="lin" valueType="num">
                                      <p:cBhvr>
                                        <p:cTn id="15" dur="1000" fill="hold"/>
                                        <p:tgtEl>
                                          <p:spTgt spid="7270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270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2708"/>
                                        </p:tgtEl>
                                        <p:attrNameLst>
                                          <p:attrName>style.visibility</p:attrName>
                                        </p:attrNameLst>
                                      </p:cBhvr>
                                      <p:to>
                                        <p:strVal val="visible"/>
                                      </p:to>
                                    </p:set>
                                    <p:animEffect transition="in" filter="fade">
                                      <p:cBhvr>
                                        <p:cTn id="21" dur="1000"/>
                                        <p:tgtEl>
                                          <p:spTgt spid="72708"/>
                                        </p:tgtEl>
                                      </p:cBhvr>
                                    </p:animEffect>
                                    <p:anim calcmode="lin" valueType="num">
                                      <p:cBhvr>
                                        <p:cTn id="22" dur="1000" fill="hold"/>
                                        <p:tgtEl>
                                          <p:spTgt spid="72708"/>
                                        </p:tgtEl>
                                        <p:attrNameLst>
                                          <p:attrName>ppt_x</p:attrName>
                                        </p:attrNameLst>
                                      </p:cBhvr>
                                      <p:tavLst>
                                        <p:tav tm="0">
                                          <p:val>
                                            <p:strVal val="#ppt_x"/>
                                          </p:val>
                                        </p:tav>
                                        <p:tav tm="100000">
                                          <p:val>
                                            <p:strVal val="#ppt_x"/>
                                          </p:val>
                                        </p:tav>
                                      </p:tavLst>
                                    </p:anim>
                                    <p:anim calcmode="lin" valueType="num">
                                      <p:cBhvr>
                                        <p:cTn id="23" dur="1000" fill="hold"/>
                                        <p:tgtEl>
                                          <p:spTgt spid="727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jdelijke aanduiding voor inhoud 1"/>
          <p:cNvSpPr>
            <a:spLocks noGrp="1"/>
          </p:cNvSpPr>
          <p:nvPr>
            <p:ph idx="1"/>
          </p:nvPr>
        </p:nvSpPr>
        <p:spPr>
          <a:xfrm>
            <a:off x="871538" y="2492375"/>
            <a:ext cx="7408862" cy="3633788"/>
          </a:xfrm>
        </p:spPr>
        <p:style>
          <a:lnRef idx="1">
            <a:schemeClr val="accent3"/>
          </a:lnRef>
          <a:fillRef idx="2">
            <a:schemeClr val="accent3"/>
          </a:fillRef>
          <a:effectRef idx="1">
            <a:schemeClr val="accent3"/>
          </a:effectRef>
          <a:fontRef idx="minor">
            <a:schemeClr val="dk1"/>
          </a:fontRef>
        </p:style>
        <p:txBody>
          <a:bodyPr/>
          <a:lstStyle/>
          <a:p>
            <a:pPr>
              <a:buFont typeface="Symbol" pitchFamily="18" charset="2"/>
              <a:buNone/>
            </a:pPr>
            <a:r>
              <a:rPr lang="nl-NL" altLang="nl-NL" dirty="0" smtClean="0"/>
              <a:t>De vijf door de overheid zelf geformuleerde doelen zijn:</a:t>
            </a:r>
          </a:p>
          <a:p>
            <a:r>
              <a:rPr lang="nl-NL" altLang="nl-NL" dirty="0" smtClean="0"/>
              <a:t>Streven naar volledige werkgelegenheid,</a:t>
            </a:r>
          </a:p>
          <a:p>
            <a:r>
              <a:rPr lang="nl-NL" altLang="nl-NL" dirty="0" smtClean="0"/>
              <a:t>Streven naar een stabiel prijsniveau,</a:t>
            </a:r>
          </a:p>
          <a:p>
            <a:r>
              <a:rPr lang="nl-NL" altLang="nl-NL" dirty="0" smtClean="0"/>
              <a:t>Streven naar evenwicht op de betalingsbalans,</a:t>
            </a:r>
          </a:p>
          <a:p>
            <a:r>
              <a:rPr lang="nl-NL" altLang="nl-NL" dirty="0" smtClean="0"/>
              <a:t>Streven naar een duurzame economische groei,</a:t>
            </a:r>
          </a:p>
          <a:p>
            <a:r>
              <a:rPr lang="nl-NL" altLang="nl-NL" dirty="0" smtClean="0"/>
              <a:t>Streven naar een rechtvaardige inkomensverdeling.</a:t>
            </a:r>
          </a:p>
        </p:txBody>
      </p:sp>
      <p:sp>
        <p:nvSpPr>
          <p:cNvPr id="54274" name="Titel 2"/>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sz="3200" dirty="0" smtClean="0"/>
              <a:t>Sociaal economische doelstellingen</a:t>
            </a: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4273">
                                            <p:bg/>
                                          </p:spTgt>
                                        </p:tgtEl>
                                        <p:attrNameLst>
                                          <p:attrName>style.visibility</p:attrName>
                                        </p:attrNameLst>
                                      </p:cBhvr>
                                      <p:to>
                                        <p:strVal val="visible"/>
                                      </p:to>
                                    </p:set>
                                    <p:animEffect transition="in" filter="fade">
                                      <p:cBhvr>
                                        <p:cTn id="7" dur="1000"/>
                                        <p:tgtEl>
                                          <p:spTgt spid="54273">
                                            <p:bg/>
                                          </p:spTgt>
                                        </p:tgtEl>
                                      </p:cBhvr>
                                    </p:animEffect>
                                    <p:anim calcmode="lin" valueType="num">
                                      <p:cBhvr>
                                        <p:cTn id="8" dur="1000" fill="hold"/>
                                        <p:tgtEl>
                                          <p:spTgt spid="54273">
                                            <p:bg/>
                                          </p:spTgt>
                                        </p:tgtEl>
                                        <p:attrNameLst>
                                          <p:attrName>ppt_x</p:attrName>
                                        </p:attrNameLst>
                                      </p:cBhvr>
                                      <p:tavLst>
                                        <p:tav tm="0">
                                          <p:val>
                                            <p:strVal val="#ppt_x"/>
                                          </p:val>
                                        </p:tav>
                                        <p:tav tm="100000">
                                          <p:val>
                                            <p:strVal val="#ppt_x"/>
                                          </p:val>
                                        </p:tav>
                                      </p:tavLst>
                                    </p:anim>
                                    <p:anim calcmode="lin" valueType="num">
                                      <p:cBhvr>
                                        <p:cTn id="9" dur="1000" fill="hold"/>
                                        <p:tgtEl>
                                          <p:spTgt spid="5427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4273">
                                            <p:txEl>
                                              <p:pRg st="0" end="0"/>
                                            </p:txEl>
                                          </p:spTgt>
                                        </p:tgtEl>
                                        <p:attrNameLst>
                                          <p:attrName>style.visibility</p:attrName>
                                        </p:attrNameLst>
                                      </p:cBhvr>
                                      <p:to>
                                        <p:strVal val="visible"/>
                                      </p:to>
                                    </p:set>
                                    <p:animEffect transition="in" filter="fade">
                                      <p:cBhvr>
                                        <p:cTn id="14" dur="1000"/>
                                        <p:tgtEl>
                                          <p:spTgt spid="54273">
                                            <p:txEl>
                                              <p:pRg st="0" end="0"/>
                                            </p:txEl>
                                          </p:spTgt>
                                        </p:tgtEl>
                                      </p:cBhvr>
                                    </p:animEffect>
                                    <p:anim calcmode="lin" valueType="num">
                                      <p:cBhvr>
                                        <p:cTn id="15" dur="1000" fill="hold"/>
                                        <p:tgtEl>
                                          <p:spTgt spid="5427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427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4273">
                                            <p:txEl>
                                              <p:pRg st="1" end="1"/>
                                            </p:txEl>
                                          </p:spTgt>
                                        </p:tgtEl>
                                        <p:attrNameLst>
                                          <p:attrName>style.visibility</p:attrName>
                                        </p:attrNameLst>
                                      </p:cBhvr>
                                      <p:to>
                                        <p:strVal val="visible"/>
                                      </p:to>
                                    </p:set>
                                    <p:animEffect transition="in" filter="fade">
                                      <p:cBhvr>
                                        <p:cTn id="21" dur="1000"/>
                                        <p:tgtEl>
                                          <p:spTgt spid="54273">
                                            <p:txEl>
                                              <p:pRg st="1" end="1"/>
                                            </p:txEl>
                                          </p:spTgt>
                                        </p:tgtEl>
                                      </p:cBhvr>
                                    </p:animEffect>
                                    <p:anim calcmode="lin" valueType="num">
                                      <p:cBhvr>
                                        <p:cTn id="22" dur="1000" fill="hold"/>
                                        <p:tgtEl>
                                          <p:spTgt spid="5427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427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4273">
                                            <p:txEl>
                                              <p:pRg st="2" end="2"/>
                                            </p:txEl>
                                          </p:spTgt>
                                        </p:tgtEl>
                                        <p:attrNameLst>
                                          <p:attrName>style.visibility</p:attrName>
                                        </p:attrNameLst>
                                      </p:cBhvr>
                                      <p:to>
                                        <p:strVal val="visible"/>
                                      </p:to>
                                    </p:set>
                                    <p:animEffect transition="in" filter="fade">
                                      <p:cBhvr>
                                        <p:cTn id="28" dur="1000"/>
                                        <p:tgtEl>
                                          <p:spTgt spid="54273">
                                            <p:txEl>
                                              <p:pRg st="2" end="2"/>
                                            </p:txEl>
                                          </p:spTgt>
                                        </p:tgtEl>
                                      </p:cBhvr>
                                    </p:animEffect>
                                    <p:anim calcmode="lin" valueType="num">
                                      <p:cBhvr>
                                        <p:cTn id="29" dur="1000" fill="hold"/>
                                        <p:tgtEl>
                                          <p:spTgt spid="5427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427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4273">
                                            <p:txEl>
                                              <p:pRg st="3" end="3"/>
                                            </p:txEl>
                                          </p:spTgt>
                                        </p:tgtEl>
                                        <p:attrNameLst>
                                          <p:attrName>style.visibility</p:attrName>
                                        </p:attrNameLst>
                                      </p:cBhvr>
                                      <p:to>
                                        <p:strVal val="visible"/>
                                      </p:to>
                                    </p:set>
                                    <p:animEffect transition="in" filter="fade">
                                      <p:cBhvr>
                                        <p:cTn id="35" dur="1000"/>
                                        <p:tgtEl>
                                          <p:spTgt spid="54273">
                                            <p:txEl>
                                              <p:pRg st="3" end="3"/>
                                            </p:txEl>
                                          </p:spTgt>
                                        </p:tgtEl>
                                      </p:cBhvr>
                                    </p:animEffect>
                                    <p:anim calcmode="lin" valueType="num">
                                      <p:cBhvr>
                                        <p:cTn id="36" dur="1000" fill="hold"/>
                                        <p:tgtEl>
                                          <p:spTgt spid="5427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427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4273">
                                            <p:txEl>
                                              <p:pRg st="4" end="4"/>
                                            </p:txEl>
                                          </p:spTgt>
                                        </p:tgtEl>
                                        <p:attrNameLst>
                                          <p:attrName>style.visibility</p:attrName>
                                        </p:attrNameLst>
                                      </p:cBhvr>
                                      <p:to>
                                        <p:strVal val="visible"/>
                                      </p:to>
                                    </p:set>
                                    <p:animEffect transition="in" filter="fade">
                                      <p:cBhvr>
                                        <p:cTn id="42" dur="1000"/>
                                        <p:tgtEl>
                                          <p:spTgt spid="54273">
                                            <p:txEl>
                                              <p:pRg st="4" end="4"/>
                                            </p:txEl>
                                          </p:spTgt>
                                        </p:tgtEl>
                                      </p:cBhvr>
                                    </p:animEffect>
                                    <p:anim calcmode="lin" valueType="num">
                                      <p:cBhvr>
                                        <p:cTn id="43" dur="1000" fill="hold"/>
                                        <p:tgtEl>
                                          <p:spTgt spid="5427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427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4273">
                                            <p:txEl>
                                              <p:pRg st="5" end="5"/>
                                            </p:txEl>
                                          </p:spTgt>
                                        </p:tgtEl>
                                        <p:attrNameLst>
                                          <p:attrName>style.visibility</p:attrName>
                                        </p:attrNameLst>
                                      </p:cBhvr>
                                      <p:to>
                                        <p:strVal val="visible"/>
                                      </p:to>
                                    </p:set>
                                    <p:animEffect transition="in" filter="fade">
                                      <p:cBhvr>
                                        <p:cTn id="49" dur="1000"/>
                                        <p:tgtEl>
                                          <p:spTgt spid="54273">
                                            <p:txEl>
                                              <p:pRg st="5" end="5"/>
                                            </p:txEl>
                                          </p:spTgt>
                                        </p:tgtEl>
                                      </p:cBhvr>
                                    </p:animEffect>
                                    <p:anim calcmode="lin" valueType="num">
                                      <p:cBhvr>
                                        <p:cTn id="50" dur="1000" fill="hold"/>
                                        <p:tgtEl>
                                          <p:spTgt spid="5427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5427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sz="4000" dirty="0" smtClean="0"/>
              <a:t>Sociaal economische instrumenten (1)</a:t>
            </a:r>
          </a:p>
        </p:txBody>
      </p:sp>
      <p:sp>
        <p:nvSpPr>
          <p:cNvPr id="67587" name="Rectangle 3"/>
          <p:cNvSpPr>
            <a:spLocks noGrp="1"/>
          </p:cNvSpPr>
          <p:nvPr>
            <p:ph type="body" idx="1"/>
          </p:nvPr>
        </p:nvSpPr>
        <p:spPr>
          <a:xfrm>
            <a:off x="871538" y="2133600"/>
            <a:ext cx="7408862" cy="3992563"/>
          </a:xfrm>
        </p:spPr>
        <p:style>
          <a:lnRef idx="1">
            <a:schemeClr val="accent3"/>
          </a:lnRef>
          <a:fillRef idx="2">
            <a:schemeClr val="accent3"/>
          </a:fillRef>
          <a:effectRef idx="1">
            <a:schemeClr val="accent3"/>
          </a:effectRef>
          <a:fontRef idx="minor">
            <a:schemeClr val="dk1"/>
          </a:fontRef>
        </p:style>
        <p:txBody>
          <a:bodyPr/>
          <a:lstStyle/>
          <a:p>
            <a:pPr marL="457200" indent="-457200">
              <a:lnSpc>
                <a:spcPct val="90000"/>
              </a:lnSpc>
            </a:pPr>
            <a:r>
              <a:rPr lang="nl-NL" altLang="nl-NL" sz="1800" b="1" dirty="0" smtClean="0"/>
              <a:t>Begrotingspolitiek</a:t>
            </a:r>
            <a:r>
              <a:rPr lang="nl-NL" altLang="nl-NL" sz="1800" dirty="0" smtClean="0"/>
              <a:t> – maatregelen waarbij de overheid haar inkomsten en uitgaven als instrument gebruikt. Belastingmaatregelen zoals het verhogen van accijnzen op vervuilende producten en verlagen van de BTW op arbeidsintensief werk en stimuleringsmaatregelen die de  bestedingen verhogen.</a:t>
            </a:r>
            <a:endParaRPr lang="nl-NL" altLang="nl-NL" sz="1800" b="1" dirty="0" smtClean="0"/>
          </a:p>
          <a:p>
            <a:pPr marL="457200" indent="-457200">
              <a:lnSpc>
                <a:spcPct val="90000"/>
              </a:lnSpc>
            </a:pPr>
            <a:r>
              <a:rPr lang="nl-NL" altLang="nl-NL" sz="1800" b="1" dirty="0" smtClean="0"/>
              <a:t>Monetaire politiek</a:t>
            </a:r>
            <a:r>
              <a:rPr lang="nl-NL" altLang="nl-NL" sz="1800" dirty="0" smtClean="0"/>
              <a:t> – dit instrument richt zich vooral op het beïnvloeden van de nationale liquiditeitsquote (hoofdstuk 2) en de rentestand. Met dit instrument heeft de overheid de mogelijkheid om onder andere de geldschepping en de bestedingen te beïnvloeden.</a:t>
            </a:r>
            <a:endParaRPr lang="nl-NL" altLang="nl-NL" sz="1800" b="1" dirty="0" smtClean="0"/>
          </a:p>
          <a:p>
            <a:pPr marL="457200" indent="-457200">
              <a:lnSpc>
                <a:spcPct val="90000"/>
              </a:lnSpc>
            </a:pPr>
            <a:r>
              <a:rPr lang="nl-NL" altLang="nl-NL" sz="1800" b="1" dirty="0" smtClean="0"/>
              <a:t>Betalingsbalanspolitiek</a:t>
            </a:r>
            <a:r>
              <a:rPr lang="nl-NL" altLang="nl-NL" sz="1800" dirty="0" smtClean="0"/>
              <a:t> – hieronder verstaan we alle maatregelen die een overheid kan nemen om de grootte van de export en de import van een land te kunnen beïnvloeden. Exportsubsidies, invoerheffingen, kwaliteitseisen en invoerverboden zijn voorbeelden van maatregelen, die bij dit instrument horen. Ook het rentebeleid en wisselkoersaanpassingen vallen hieronder.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fade">
                                      <p:cBhvr>
                                        <p:cTn id="7" dur="1000"/>
                                        <p:tgtEl>
                                          <p:spTgt spid="67587">
                                            <p:txEl>
                                              <p:pRg st="0" end="0"/>
                                            </p:txEl>
                                          </p:spTgt>
                                        </p:tgtEl>
                                      </p:cBhvr>
                                    </p:animEffect>
                                    <p:anim calcmode="lin" valueType="num">
                                      <p:cBhvr>
                                        <p:cTn id="8" dur="1000" fill="hold"/>
                                        <p:tgtEl>
                                          <p:spTgt spid="675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75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7587">
                                            <p:txEl>
                                              <p:pRg st="1" end="1"/>
                                            </p:txEl>
                                          </p:spTgt>
                                        </p:tgtEl>
                                        <p:attrNameLst>
                                          <p:attrName>style.visibility</p:attrName>
                                        </p:attrNameLst>
                                      </p:cBhvr>
                                      <p:to>
                                        <p:strVal val="visible"/>
                                      </p:to>
                                    </p:set>
                                    <p:animEffect transition="in" filter="fade">
                                      <p:cBhvr>
                                        <p:cTn id="14" dur="1000"/>
                                        <p:tgtEl>
                                          <p:spTgt spid="67587">
                                            <p:txEl>
                                              <p:pRg st="1" end="1"/>
                                            </p:txEl>
                                          </p:spTgt>
                                        </p:tgtEl>
                                      </p:cBhvr>
                                    </p:animEffect>
                                    <p:anim calcmode="lin" valueType="num">
                                      <p:cBhvr>
                                        <p:cTn id="15" dur="1000" fill="hold"/>
                                        <p:tgtEl>
                                          <p:spTgt spid="675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75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7587">
                                            <p:txEl>
                                              <p:pRg st="2" end="2"/>
                                            </p:txEl>
                                          </p:spTgt>
                                        </p:tgtEl>
                                        <p:attrNameLst>
                                          <p:attrName>style.visibility</p:attrName>
                                        </p:attrNameLst>
                                      </p:cBhvr>
                                      <p:to>
                                        <p:strVal val="visible"/>
                                      </p:to>
                                    </p:set>
                                    <p:animEffect transition="in" filter="fade">
                                      <p:cBhvr>
                                        <p:cTn id="21" dur="1000"/>
                                        <p:tgtEl>
                                          <p:spTgt spid="67587">
                                            <p:txEl>
                                              <p:pRg st="2" end="2"/>
                                            </p:txEl>
                                          </p:spTgt>
                                        </p:tgtEl>
                                      </p:cBhvr>
                                    </p:animEffect>
                                    <p:anim calcmode="lin" valueType="num">
                                      <p:cBhvr>
                                        <p:cTn id="22" dur="1000" fill="hold"/>
                                        <p:tgtEl>
                                          <p:spTgt spid="675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758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sz="4000" dirty="0" smtClean="0"/>
              <a:t>Sociaal economische instrumenten (2)</a:t>
            </a:r>
          </a:p>
        </p:txBody>
      </p:sp>
      <p:sp>
        <p:nvSpPr>
          <p:cNvPr id="68611" name="Rectangle 3"/>
          <p:cNvSpPr>
            <a:spLocks noGrp="1"/>
          </p:cNvSpPr>
          <p:nvPr>
            <p:ph type="body" idx="1"/>
          </p:nvPr>
        </p:nvSpPr>
        <p:spPr>
          <a:xfrm>
            <a:off x="871538" y="2132856"/>
            <a:ext cx="7408862" cy="3993307"/>
          </a:xfrm>
        </p:spPr>
        <p:style>
          <a:lnRef idx="1">
            <a:schemeClr val="accent3"/>
          </a:lnRef>
          <a:fillRef idx="2">
            <a:schemeClr val="accent3"/>
          </a:fillRef>
          <a:effectRef idx="1">
            <a:schemeClr val="accent3"/>
          </a:effectRef>
          <a:fontRef idx="minor">
            <a:schemeClr val="dk1"/>
          </a:fontRef>
        </p:style>
        <p:txBody>
          <a:bodyPr/>
          <a:lstStyle/>
          <a:p>
            <a:pPr marL="457200" indent="-457200"/>
            <a:r>
              <a:rPr lang="nl-NL" altLang="nl-NL" sz="2000" b="1" dirty="0" smtClean="0"/>
              <a:t>Prijs- en mededingingspolitiek</a:t>
            </a:r>
            <a:r>
              <a:rPr lang="nl-NL" altLang="nl-NL" sz="2000" dirty="0" smtClean="0"/>
              <a:t> – hierbij kun je denken aan de Prijzenwet, waarop onze minimum- en maximumprijzen zijn gebaseerd. Uiteraard is ook het minimumloon een mooi voorbeeld van een prijsmaatregel. De mededingingspolitiek is ook in dit hoofdstuk aan de orde geweest.</a:t>
            </a:r>
            <a:endParaRPr lang="nl-NL" altLang="nl-NL" sz="2000" b="1" dirty="0" smtClean="0"/>
          </a:p>
          <a:p>
            <a:pPr marL="457200" indent="-457200"/>
            <a:r>
              <a:rPr lang="nl-NL" altLang="nl-NL" sz="2000" b="1" dirty="0" smtClean="0"/>
              <a:t>Industrialisatie en regionale politiek</a:t>
            </a:r>
            <a:r>
              <a:rPr lang="nl-NL" altLang="nl-NL" sz="2000" dirty="0" smtClean="0"/>
              <a:t> – daar behoren alle maatregelen toe, waarmee de overheid bepaalde sectoren en/of regio’s wil stimuleren. Daaronder vallen subsidieregelingen, vestigingseisen, belastingwetgeving, ontwikkelen van infrastructuur, enz.</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1000"/>
                                        <p:tgtEl>
                                          <p:spTgt spid="68611">
                                            <p:txEl>
                                              <p:pRg st="0" end="0"/>
                                            </p:txEl>
                                          </p:spTgt>
                                        </p:tgtEl>
                                      </p:cBhvr>
                                    </p:animEffect>
                                    <p:anim calcmode="lin" valueType="num">
                                      <p:cBhvr>
                                        <p:cTn id="8" dur="10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86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8611">
                                            <p:txEl>
                                              <p:pRg st="1" end="1"/>
                                            </p:txEl>
                                          </p:spTgt>
                                        </p:tgtEl>
                                        <p:attrNameLst>
                                          <p:attrName>style.visibility</p:attrName>
                                        </p:attrNameLst>
                                      </p:cBhvr>
                                      <p:to>
                                        <p:strVal val="visible"/>
                                      </p:to>
                                    </p:set>
                                    <p:animEffect transition="in" filter="fade">
                                      <p:cBhvr>
                                        <p:cTn id="14" dur="1000"/>
                                        <p:tgtEl>
                                          <p:spTgt spid="68611">
                                            <p:txEl>
                                              <p:pRg st="1" end="1"/>
                                            </p:txEl>
                                          </p:spTgt>
                                        </p:tgtEl>
                                      </p:cBhvr>
                                    </p:animEffect>
                                    <p:anim calcmode="lin" valueType="num">
                                      <p:cBhvr>
                                        <p:cTn id="15" dur="10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86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hthoekige driehoek 41"/>
          <p:cNvSpPr/>
          <p:nvPr/>
        </p:nvSpPr>
        <p:spPr>
          <a:xfrm>
            <a:off x="5267325" y="1762125"/>
            <a:ext cx="1789113" cy="1711325"/>
          </a:xfrm>
          <a:prstGeom prst="r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nl-NL"/>
          </a:p>
        </p:txBody>
      </p:sp>
      <p:sp>
        <p:nvSpPr>
          <p:cNvPr id="28674" name="Titel 1"/>
          <p:cNvSpPr>
            <a:spLocks noGrp="1"/>
          </p:cNvSpPr>
          <p:nvPr>
            <p:ph type="title"/>
          </p:nvPr>
        </p:nvSpPr>
        <p:spPr/>
        <p:txBody>
          <a:bodyPr/>
          <a:lstStyle/>
          <a:p>
            <a:r>
              <a:rPr lang="nl-NL" altLang="nl-NL" smtClean="0"/>
              <a:t>Verwerkingsopgave</a:t>
            </a:r>
          </a:p>
        </p:txBody>
      </p:sp>
      <p:sp>
        <p:nvSpPr>
          <p:cNvPr id="3" name="Tijdelijke aanduiding voor inhoud 2"/>
          <p:cNvSpPr>
            <a:spLocks noGrp="1"/>
          </p:cNvSpPr>
          <p:nvPr>
            <p:ph sz="quarter" idx="13"/>
          </p:nvPr>
        </p:nvSpPr>
        <p:spPr>
          <a:xfrm>
            <a:off x="467544" y="1709738"/>
            <a:ext cx="3822700" cy="3446463"/>
          </a:xfrm>
        </p:spPr>
        <p:style>
          <a:lnRef idx="1">
            <a:schemeClr val="accent4"/>
          </a:lnRef>
          <a:fillRef idx="2">
            <a:schemeClr val="accent4"/>
          </a:fillRef>
          <a:effectRef idx="1">
            <a:schemeClr val="accent4"/>
          </a:effectRef>
          <a:fontRef idx="minor">
            <a:schemeClr val="dk1"/>
          </a:fontRef>
        </p:style>
        <p:txBody>
          <a:bodyPr rtlCol="0">
            <a:normAutofit fontScale="92500" lnSpcReduction="10000"/>
          </a:bodyPr>
          <a:lstStyle/>
          <a:p>
            <a:pPr marL="274320" indent="-274320" fontAlgn="auto">
              <a:spcAft>
                <a:spcPts val="0"/>
              </a:spcAft>
              <a:buFont typeface="Wingdings" pitchFamily="2" charset="2"/>
              <a:buChar char="ü"/>
              <a:defRPr/>
            </a:pPr>
            <a:r>
              <a:rPr lang="nl-NL" dirty="0" smtClean="0"/>
              <a:t>Teken:</a:t>
            </a:r>
          </a:p>
          <a:p>
            <a:pPr marL="400050" lvl="1" indent="0" fontAlgn="auto">
              <a:spcAft>
                <a:spcPts val="0"/>
              </a:spcAft>
              <a:buFont typeface="Symbol" pitchFamily="18" charset="2"/>
              <a:buNone/>
              <a:defRPr/>
            </a:pPr>
            <a:r>
              <a:rPr lang="nl-NL" sz="2000" dirty="0" err="1" smtClean="0"/>
              <a:t>Q</a:t>
            </a:r>
            <a:r>
              <a:rPr lang="nl-NL" sz="2000" baseline="-25000" dirty="0" err="1" smtClean="0"/>
              <a:t>v</a:t>
            </a:r>
            <a:r>
              <a:rPr lang="nl-NL" sz="2000" dirty="0" smtClean="0"/>
              <a:t> = -2P + 100</a:t>
            </a:r>
          </a:p>
          <a:p>
            <a:pPr marL="400050" lvl="1" indent="0" fontAlgn="auto">
              <a:spcAft>
                <a:spcPts val="0"/>
              </a:spcAft>
              <a:buFont typeface="Symbol" pitchFamily="18" charset="2"/>
              <a:buNone/>
              <a:defRPr/>
            </a:pPr>
            <a:endParaRPr lang="nl-NL" sz="1400" dirty="0"/>
          </a:p>
          <a:p>
            <a:pPr marL="342900" lvl="1" indent="-342900" fontAlgn="auto">
              <a:spcAft>
                <a:spcPts val="0"/>
              </a:spcAft>
              <a:buFont typeface="Wingdings" pitchFamily="2" charset="2"/>
              <a:buChar char="ü"/>
              <a:defRPr/>
            </a:pPr>
            <a:r>
              <a:rPr lang="nl-NL" dirty="0" smtClean="0"/>
              <a:t>Teken:</a:t>
            </a:r>
            <a:br>
              <a:rPr lang="nl-NL" dirty="0" smtClean="0"/>
            </a:br>
            <a:r>
              <a:rPr lang="nl-NL" dirty="0" smtClean="0"/>
              <a:t>Prijs</a:t>
            </a:r>
            <a:r>
              <a:rPr lang="nl-NL" sz="2000" dirty="0" smtClean="0"/>
              <a:t> </a:t>
            </a:r>
            <a:r>
              <a:rPr lang="nl-NL" sz="2000" dirty="0"/>
              <a:t>= </a:t>
            </a:r>
            <a:r>
              <a:rPr lang="nl-NL" sz="2000" dirty="0" smtClean="0"/>
              <a:t>25</a:t>
            </a:r>
            <a:endParaRPr lang="nl-NL" sz="2000" dirty="0"/>
          </a:p>
          <a:p>
            <a:pPr marL="274320" indent="-274320" fontAlgn="auto">
              <a:spcAft>
                <a:spcPts val="0"/>
              </a:spcAft>
              <a:buFont typeface="Wingdings" pitchFamily="2" charset="2"/>
              <a:buChar char="ü"/>
              <a:defRPr/>
            </a:pPr>
            <a:endParaRPr lang="nl-NL" sz="1400" dirty="0" smtClean="0"/>
          </a:p>
          <a:p>
            <a:pPr marL="274320" indent="-274320" fontAlgn="auto">
              <a:spcAft>
                <a:spcPts val="0"/>
              </a:spcAft>
              <a:buFont typeface="Wingdings" pitchFamily="2" charset="2"/>
              <a:buChar char="ü"/>
              <a:defRPr/>
            </a:pPr>
            <a:r>
              <a:rPr lang="nl-NL" dirty="0" smtClean="0"/>
              <a:t>Arceer het consumentensurplus</a:t>
            </a:r>
          </a:p>
          <a:p>
            <a:pPr marL="274320" indent="-274320" fontAlgn="auto">
              <a:spcAft>
                <a:spcPts val="0"/>
              </a:spcAft>
              <a:buFont typeface="Wingdings" pitchFamily="2" charset="2"/>
              <a:buChar char="ü"/>
              <a:defRPr/>
            </a:pPr>
            <a:endParaRPr lang="nl-NL" sz="1400" dirty="0"/>
          </a:p>
          <a:p>
            <a:pPr marL="274320" indent="-274320" fontAlgn="auto">
              <a:spcAft>
                <a:spcPts val="0"/>
              </a:spcAft>
              <a:buFont typeface="Wingdings" pitchFamily="2" charset="2"/>
              <a:buChar char="ü"/>
              <a:defRPr/>
            </a:pPr>
            <a:r>
              <a:rPr lang="nl-NL" dirty="0" smtClean="0"/>
              <a:t>Bereken de omvang van het consumentensurplus</a:t>
            </a:r>
          </a:p>
        </p:txBody>
      </p:sp>
      <p:cxnSp>
        <p:nvCxnSpPr>
          <p:cNvPr id="5" name="Rechte verbindingslijn 4"/>
          <p:cNvCxnSpPr/>
          <p:nvPr/>
        </p:nvCxnSpPr>
        <p:spPr>
          <a:xfrm>
            <a:off x="5254625" y="1709738"/>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6" name="Rechte verbindingslijn 5"/>
          <p:cNvCxnSpPr/>
          <p:nvPr/>
        </p:nvCxnSpPr>
        <p:spPr>
          <a:xfrm flipH="1">
            <a:off x="5254625" y="5238750"/>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 name="Rechte verbindingslijn 6"/>
          <p:cNvCxnSpPr/>
          <p:nvPr/>
        </p:nvCxnSpPr>
        <p:spPr>
          <a:xfrm>
            <a:off x="5254625" y="170973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254625" y="24304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254625" y="314960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254625" y="38703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254625" y="45910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5975350"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6694488"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415213"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135938"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8855075"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688" name="Tekstvak 16"/>
          <p:cNvSpPr txBox="1">
            <a:spLocks noChangeArrowheads="1"/>
          </p:cNvSpPr>
          <p:nvPr/>
        </p:nvSpPr>
        <p:spPr bwMode="auto">
          <a:xfrm>
            <a:off x="6948488" y="5676900"/>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hoeveelheid × 1.000</a:t>
            </a:r>
          </a:p>
        </p:txBody>
      </p:sp>
      <p:sp>
        <p:nvSpPr>
          <p:cNvPr id="28689" name="Tekstvak 17"/>
          <p:cNvSpPr txBox="1">
            <a:spLocks noChangeArrowheads="1"/>
          </p:cNvSpPr>
          <p:nvPr/>
        </p:nvSpPr>
        <p:spPr bwMode="auto">
          <a:xfrm rot="-5400000">
            <a:off x="4390232" y="1913731"/>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prijs</a:t>
            </a:r>
          </a:p>
        </p:txBody>
      </p:sp>
      <p:sp>
        <p:nvSpPr>
          <p:cNvPr id="28690" name="Tekstvak 18"/>
          <p:cNvSpPr txBox="1">
            <a:spLocks noChangeArrowheads="1"/>
          </p:cNvSpPr>
          <p:nvPr/>
        </p:nvSpPr>
        <p:spPr bwMode="auto">
          <a:xfrm>
            <a:off x="4751388" y="4375150"/>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a:t>
            </a:r>
          </a:p>
        </p:txBody>
      </p:sp>
      <p:sp>
        <p:nvSpPr>
          <p:cNvPr id="28691" name="Tekstvak 19"/>
          <p:cNvSpPr txBox="1">
            <a:spLocks noChangeArrowheads="1"/>
          </p:cNvSpPr>
          <p:nvPr/>
        </p:nvSpPr>
        <p:spPr bwMode="auto">
          <a:xfrm>
            <a:off x="4751388" y="3654425"/>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a:t>
            </a:r>
          </a:p>
        </p:txBody>
      </p:sp>
      <p:sp>
        <p:nvSpPr>
          <p:cNvPr id="28692" name="Tekstvak 20"/>
          <p:cNvSpPr txBox="1">
            <a:spLocks noChangeArrowheads="1"/>
          </p:cNvSpPr>
          <p:nvPr/>
        </p:nvSpPr>
        <p:spPr bwMode="auto">
          <a:xfrm>
            <a:off x="4751388" y="3006725"/>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a:t>
            </a:r>
          </a:p>
        </p:txBody>
      </p:sp>
      <p:sp>
        <p:nvSpPr>
          <p:cNvPr id="28693" name="Tekstvak 21"/>
          <p:cNvSpPr txBox="1">
            <a:spLocks noChangeArrowheads="1"/>
          </p:cNvSpPr>
          <p:nvPr/>
        </p:nvSpPr>
        <p:spPr bwMode="auto">
          <a:xfrm>
            <a:off x="4751388" y="2276475"/>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a:t>
            </a:r>
          </a:p>
        </p:txBody>
      </p:sp>
      <p:sp>
        <p:nvSpPr>
          <p:cNvPr id="28694" name="Tekstvak 22"/>
          <p:cNvSpPr txBox="1">
            <a:spLocks noChangeArrowheads="1"/>
          </p:cNvSpPr>
          <p:nvPr/>
        </p:nvSpPr>
        <p:spPr bwMode="auto">
          <a:xfrm>
            <a:off x="4751388" y="1566863"/>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a:t>
            </a:r>
          </a:p>
        </p:txBody>
      </p:sp>
      <p:sp>
        <p:nvSpPr>
          <p:cNvPr id="28695" name="Tekstvak 23"/>
          <p:cNvSpPr txBox="1">
            <a:spLocks noChangeArrowheads="1"/>
          </p:cNvSpPr>
          <p:nvPr/>
        </p:nvSpPr>
        <p:spPr bwMode="auto">
          <a:xfrm>
            <a:off x="5759450"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a:t>
            </a:r>
          </a:p>
        </p:txBody>
      </p:sp>
      <p:sp>
        <p:nvSpPr>
          <p:cNvPr id="28696" name="Tekstvak 24"/>
          <p:cNvSpPr txBox="1">
            <a:spLocks noChangeArrowheads="1"/>
          </p:cNvSpPr>
          <p:nvPr/>
        </p:nvSpPr>
        <p:spPr bwMode="auto">
          <a:xfrm>
            <a:off x="6492875"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a:t>
            </a:r>
          </a:p>
        </p:txBody>
      </p:sp>
      <p:sp>
        <p:nvSpPr>
          <p:cNvPr id="28697" name="Tekstvak 25"/>
          <p:cNvSpPr txBox="1">
            <a:spLocks noChangeArrowheads="1"/>
          </p:cNvSpPr>
          <p:nvPr/>
        </p:nvSpPr>
        <p:spPr bwMode="auto">
          <a:xfrm>
            <a:off x="7212013"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60</a:t>
            </a:r>
          </a:p>
        </p:txBody>
      </p:sp>
      <p:sp>
        <p:nvSpPr>
          <p:cNvPr id="28698" name="Tekstvak 26"/>
          <p:cNvSpPr txBox="1">
            <a:spLocks noChangeArrowheads="1"/>
          </p:cNvSpPr>
          <p:nvPr/>
        </p:nvSpPr>
        <p:spPr bwMode="auto">
          <a:xfrm>
            <a:off x="7932738"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80</a:t>
            </a:r>
          </a:p>
        </p:txBody>
      </p:sp>
      <p:sp>
        <p:nvSpPr>
          <p:cNvPr id="28699" name="Tekstvak 27"/>
          <p:cNvSpPr txBox="1">
            <a:spLocks noChangeArrowheads="1"/>
          </p:cNvSpPr>
          <p:nvPr/>
        </p:nvSpPr>
        <p:spPr bwMode="auto">
          <a:xfrm>
            <a:off x="8580438" y="5310188"/>
            <a:ext cx="536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grpSp>
        <p:nvGrpSpPr>
          <p:cNvPr id="36" name="Groep 35"/>
          <p:cNvGrpSpPr>
            <a:grpSpLocks/>
          </p:cNvGrpSpPr>
          <p:nvPr/>
        </p:nvGrpSpPr>
        <p:grpSpPr bwMode="auto">
          <a:xfrm>
            <a:off x="5254625" y="1709738"/>
            <a:ext cx="3600450" cy="3529012"/>
            <a:chOff x="5255112" y="1710100"/>
            <a:chExt cx="3600400" cy="3528392"/>
          </a:xfrm>
        </p:grpSpPr>
        <p:cxnSp>
          <p:nvCxnSpPr>
            <p:cNvPr id="32" name="Rechte verbindingslijn 31"/>
            <p:cNvCxnSpPr/>
            <p:nvPr/>
          </p:nvCxnSpPr>
          <p:spPr>
            <a:xfrm>
              <a:off x="5255112" y="1710100"/>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28706" name="Rechthoek 34"/>
            <p:cNvSpPr>
              <a:spLocks noChangeArrowheads="1"/>
            </p:cNvSpPr>
            <p:nvPr/>
          </p:nvSpPr>
          <p:spPr bwMode="auto">
            <a:xfrm>
              <a:off x="5547421" y="1741975"/>
              <a:ext cx="4090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Q</a:t>
              </a:r>
              <a:r>
                <a:rPr lang="nl-NL" altLang="nl-NL" baseline="-25000"/>
                <a:t>v</a:t>
              </a:r>
              <a:endParaRPr lang="nl-NL" altLang="nl-NL"/>
            </a:p>
          </p:txBody>
        </p:sp>
      </p:grpSp>
      <p:cxnSp>
        <p:nvCxnSpPr>
          <p:cNvPr id="34" name="Rechte verbindingslijn 33"/>
          <p:cNvCxnSpPr/>
          <p:nvPr/>
        </p:nvCxnSpPr>
        <p:spPr>
          <a:xfrm rot="5400000" flipV="1">
            <a:off x="6926007" y="1860773"/>
            <a:ext cx="0" cy="3303076"/>
          </a:xfrm>
          <a:prstGeom prst="line">
            <a:avLst/>
          </a:prstGeom>
          <a:ln>
            <a:prstDash val="dash"/>
          </a:ln>
        </p:spPr>
        <p:style>
          <a:lnRef idx="3">
            <a:schemeClr val="accent1"/>
          </a:lnRef>
          <a:fillRef idx="0">
            <a:schemeClr val="accent1"/>
          </a:fillRef>
          <a:effectRef idx="2">
            <a:schemeClr val="accent1"/>
          </a:effectRef>
          <a:fontRef idx="minor">
            <a:schemeClr val="tx1"/>
          </a:fontRef>
        </p:style>
      </p:cxnSp>
      <p:sp>
        <p:nvSpPr>
          <p:cNvPr id="41" name="Tekstvak 40"/>
          <p:cNvSpPr txBox="1">
            <a:spLocks noChangeArrowheads="1"/>
          </p:cNvSpPr>
          <p:nvPr/>
        </p:nvSpPr>
        <p:spPr bwMode="auto">
          <a:xfrm>
            <a:off x="4711700" y="3289300"/>
            <a:ext cx="596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b="1"/>
              <a:t>prijs</a:t>
            </a:r>
          </a:p>
        </p:txBody>
      </p:sp>
      <p:sp>
        <p:nvSpPr>
          <p:cNvPr id="43" name="Tekstvak 42"/>
          <p:cNvSpPr txBox="1"/>
          <p:nvPr/>
        </p:nvSpPr>
        <p:spPr>
          <a:xfrm>
            <a:off x="467545" y="5407025"/>
            <a:ext cx="4758506" cy="908050"/>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fontAlgn="auto">
              <a:spcBef>
                <a:spcPts val="0"/>
              </a:spcBef>
              <a:spcAft>
                <a:spcPts val="600"/>
              </a:spcAft>
              <a:defRPr/>
            </a:pPr>
            <a:r>
              <a:rPr lang="nl-NL" sz="2400" dirty="0">
                <a:latin typeface="Arial" pitchFamily="34" charset="0"/>
                <a:cs typeface="Arial" pitchFamily="34" charset="0"/>
              </a:rPr>
              <a:t>½ × basis × hoogte</a:t>
            </a:r>
          </a:p>
          <a:p>
            <a:pPr fontAlgn="auto">
              <a:spcBef>
                <a:spcPts val="0"/>
              </a:spcBef>
              <a:spcAft>
                <a:spcPts val="0"/>
              </a:spcAft>
              <a:defRPr/>
            </a:pPr>
            <a:r>
              <a:rPr lang="nl-NL" sz="2400" dirty="0">
                <a:latin typeface="Arial" pitchFamily="34" charset="0"/>
                <a:cs typeface="Arial" pitchFamily="34" charset="0"/>
              </a:rPr>
              <a:t>½ × 50.000 × € 25 = € 625.000</a:t>
            </a:r>
          </a:p>
        </p:txBody>
      </p:sp>
      <p:sp>
        <p:nvSpPr>
          <p:cNvPr id="37" name="Tekstvak 36"/>
          <p:cNvSpPr txBox="1"/>
          <p:nvPr/>
        </p:nvSpPr>
        <p:spPr>
          <a:xfrm>
            <a:off x="5494521" y="2484812"/>
            <a:ext cx="461986"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childTnLst>
                          </p:cTn>
                        </p:par>
                        <p:par>
                          <p:cTn id="26" fill="hold" nodeType="afterGroup">
                            <p:stCondLst>
                              <p:cond delay="500"/>
                            </p:stCondLst>
                            <p:childTnLst>
                              <p:par>
                                <p:cTn id="27" presetID="10" presetClass="entr" presetSubtype="0" fill="hold"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500"/>
                                        <p:tgtEl>
                                          <p:spTgt spid="3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fade">
                                      <p:cBhvr>
                                        <p:cTn id="42" dur="500"/>
                                        <p:tgtEl>
                                          <p:spTgt spid="4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fade">
                                      <p:cBhvr>
                                        <p:cTn id="5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1" grpId="0"/>
      <p:bldP spid="4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71538" y="1916832"/>
            <a:ext cx="7408862" cy="4209331"/>
          </a:xfrm>
        </p:spPr>
        <p:style>
          <a:lnRef idx="1">
            <a:schemeClr val="accent1"/>
          </a:lnRef>
          <a:fillRef idx="2">
            <a:schemeClr val="accent1"/>
          </a:fillRef>
          <a:effectRef idx="1">
            <a:schemeClr val="accent1"/>
          </a:effectRef>
          <a:fontRef idx="minor">
            <a:schemeClr val="dk1"/>
          </a:fontRef>
        </p:style>
        <p:txBody>
          <a:bodyPr rtlCol="0">
            <a:normAutofit/>
          </a:bodyPr>
          <a:lstStyle/>
          <a:p>
            <a:pPr marL="274320" indent="-274320" fontAlgn="auto">
              <a:spcAft>
                <a:spcPts val="0"/>
              </a:spcAft>
              <a:defRPr/>
            </a:pPr>
            <a:r>
              <a:rPr lang="nl-NL" b="1" dirty="0" smtClean="0"/>
              <a:t>Leveringsbereidheid</a:t>
            </a:r>
          </a:p>
          <a:p>
            <a:pPr marL="400050" lvl="1" indent="0" fontAlgn="auto">
              <a:spcAft>
                <a:spcPts val="0"/>
              </a:spcAft>
              <a:buFont typeface="Symbol" pitchFamily="18" charset="2"/>
              <a:buNone/>
              <a:defRPr/>
            </a:pPr>
            <a:r>
              <a:rPr lang="nl-NL" dirty="0" smtClean="0"/>
              <a:t>= de </a:t>
            </a:r>
            <a:r>
              <a:rPr lang="nl-NL" dirty="0"/>
              <a:t>prijs </a:t>
            </a:r>
            <a:r>
              <a:rPr lang="nl-NL" dirty="0" smtClean="0"/>
              <a:t>die </a:t>
            </a:r>
            <a:r>
              <a:rPr lang="nl-NL" dirty="0"/>
              <a:t>de </a:t>
            </a:r>
            <a:r>
              <a:rPr lang="nl-NL" dirty="0" smtClean="0"/>
              <a:t>producent minimaal wil ontvangen voordat hij bereid </a:t>
            </a:r>
            <a:r>
              <a:rPr lang="nl-NL" dirty="0"/>
              <a:t>is te </a:t>
            </a:r>
            <a:r>
              <a:rPr lang="nl-NL" dirty="0" smtClean="0"/>
              <a:t>leveren</a:t>
            </a:r>
          </a:p>
          <a:p>
            <a:pPr marL="400050" lvl="1" indent="0" fontAlgn="auto">
              <a:spcAft>
                <a:spcPts val="0"/>
              </a:spcAft>
              <a:buFont typeface="Symbol" pitchFamily="18" charset="2"/>
              <a:buNone/>
              <a:defRPr/>
            </a:pPr>
            <a:r>
              <a:rPr lang="nl-NL" sz="2000" dirty="0" smtClean="0">
                <a:solidFill>
                  <a:schemeClr val="accent4">
                    <a:lumMod val="75000"/>
                  </a:schemeClr>
                </a:solidFill>
              </a:rPr>
              <a:t>Voor minder dan € 300,- kan ik geen computer op de markt brengen</a:t>
            </a:r>
            <a:endParaRPr lang="nl-NL" dirty="0" smtClean="0"/>
          </a:p>
          <a:p>
            <a:pPr marL="0" indent="0" fontAlgn="auto">
              <a:spcAft>
                <a:spcPts val="0"/>
              </a:spcAft>
              <a:buFont typeface="Symbol" pitchFamily="18" charset="2"/>
              <a:buNone/>
              <a:defRPr/>
            </a:pPr>
            <a:endParaRPr lang="nl-NL" dirty="0" smtClean="0"/>
          </a:p>
          <a:p>
            <a:pPr marL="274320" indent="-274320" fontAlgn="auto">
              <a:spcAft>
                <a:spcPts val="0"/>
              </a:spcAft>
              <a:defRPr/>
            </a:pPr>
            <a:r>
              <a:rPr lang="nl-NL" b="1" dirty="0" err="1" smtClean="0"/>
              <a:t>Producentensurplus</a:t>
            </a:r>
            <a:endParaRPr lang="nl-NL" b="1" dirty="0" smtClean="0"/>
          </a:p>
          <a:p>
            <a:pPr marL="400050" lvl="1" indent="0" fontAlgn="auto">
              <a:spcAft>
                <a:spcPts val="0"/>
              </a:spcAft>
              <a:buFont typeface="Symbol" pitchFamily="18" charset="2"/>
              <a:buNone/>
              <a:defRPr/>
            </a:pPr>
            <a:r>
              <a:rPr lang="nl-NL" dirty="0" smtClean="0"/>
              <a:t>= het bedrag dat de producent méér ontvangt dan zijn leveringsbereidheid</a:t>
            </a:r>
          </a:p>
          <a:p>
            <a:pPr marL="400050" lvl="1" indent="0" fontAlgn="auto">
              <a:spcAft>
                <a:spcPts val="0"/>
              </a:spcAft>
              <a:buFont typeface="Symbol" pitchFamily="18" charset="2"/>
              <a:buNone/>
              <a:defRPr/>
            </a:pPr>
            <a:r>
              <a:rPr lang="nl-NL" sz="2000" dirty="0" smtClean="0">
                <a:solidFill>
                  <a:schemeClr val="accent4">
                    <a:lumMod val="75000"/>
                  </a:schemeClr>
                </a:solidFill>
              </a:rPr>
              <a:t>Als ik een computer kan verkopen voor € 500,- heb ik een </a:t>
            </a:r>
            <a:r>
              <a:rPr lang="nl-NL" sz="2000" dirty="0" err="1" smtClean="0">
                <a:solidFill>
                  <a:schemeClr val="accent4">
                    <a:lumMod val="75000"/>
                  </a:schemeClr>
                </a:solidFill>
              </a:rPr>
              <a:t>producentensurplus</a:t>
            </a:r>
            <a:r>
              <a:rPr lang="nl-NL" sz="2000" dirty="0" smtClean="0">
                <a:solidFill>
                  <a:schemeClr val="accent4">
                    <a:lumMod val="75000"/>
                  </a:schemeClr>
                </a:solidFill>
              </a:rPr>
              <a:t> van € 200,-</a:t>
            </a:r>
            <a:endParaRPr lang="nl-NL" dirty="0"/>
          </a:p>
        </p:txBody>
      </p:sp>
      <p:sp>
        <p:nvSpPr>
          <p:cNvPr id="29698" name="Titel 1"/>
          <p:cNvSpPr>
            <a:spLocks noGrp="1"/>
          </p:cNvSpPr>
          <p:nvPr>
            <p:ph type="title"/>
          </p:nvPr>
        </p:nvSpPr>
        <p:spPr>
          <a:xfrm>
            <a:off x="457200" y="338139"/>
            <a:ext cx="8229600" cy="858614"/>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Begrippen - producenten</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ige driehoek 1"/>
          <p:cNvSpPr/>
          <p:nvPr/>
        </p:nvSpPr>
        <p:spPr>
          <a:xfrm rot="5400000">
            <a:off x="5471320" y="2923381"/>
            <a:ext cx="1401762" cy="1743075"/>
          </a:xfrm>
          <a:prstGeom prst="rtTriangle">
            <a:avLst/>
          </a:pr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p>
        </p:txBody>
      </p:sp>
      <p:cxnSp>
        <p:nvCxnSpPr>
          <p:cNvPr id="3" name="Rechte verbindingslijn 2"/>
          <p:cNvCxnSpPr/>
          <p:nvPr/>
        </p:nvCxnSpPr>
        <p:spPr>
          <a:xfrm>
            <a:off x="5281613" y="1638300"/>
            <a:ext cx="0" cy="3529013"/>
          </a:xfrm>
          <a:prstGeom prst="line">
            <a:avLst/>
          </a:prstGeom>
          <a:ln w="38100"/>
        </p:spPr>
        <p:style>
          <a:lnRef idx="2">
            <a:schemeClr val="dk1"/>
          </a:lnRef>
          <a:fillRef idx="0">
            <a:schemeClr val="dk1"/>
          </a:fillRef>
          <a:effectRef idx="1">
            <a:schemeClr val="dk1"/>
          </a:effectRef>
          <a:fontRef idx="minor">
            <a:schemeClr val="tx1"/>
          </a:fontRef>
        </p:style>
      </p:cxnSp>
      <p:cxnSp>
        <p:nvCxnSpPr>
          <p:cNvPr id="4" name="Rechte verbindingslijn 3"/>
          <p:cNvCxnSpPr/>
          <p:nvPr/>
        </p:nvCxnSpPr>
        <p:spPr>
          <a:xfrm flipH="1">
            <a:off x="5281613" y="5167313"/>
            <a:ext cx="3592512"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a:off x="5281613" y="163830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5281613" y="23590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290774" y="3078373"/>
            <a:ext cx="3592016" cy="0"/>
          </a:xfrm>
          <a:prstGeom prst="line">
            <a:avLst/>
          </a:prstGeom>
          <a:ln>
            <a:prstDash val="dash"/>
          </a:ln>
        </p:spPr>
        <p:style>
          <a:lnRef idx="3">
            <a:schemeClr val="accent1"/>
          </a:lnRef>
          <a:fillRef idx="0">
            <a:schemeClr val="accent1"/>
          </a:fillRef>
          <a:effectRef idx="2">
            <a:schemeClr val="accent1"/>
          </a:effectRef>
          <a:fontRef idx="minor">
            <a:schemeClr val="tx1"/>
          </a:fontRef>
        </p:style>
      </p:cxnSp>
      <p:cxnSp>
        <p:nvCxnSpPr>
          <p:cNvPr id="8" name="Rechte verbindingslijn 7"/>
          <p:cNvCxnSpPr/>
          <p:nvPr/>
        </p:nvCxnSpPr>
        <p:spPr>
          <a:xfrm>
            <a:off x="5281613" y="37988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281613" y="45180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6002338" y="16383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6723063" y="16383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7442200" y="16383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8162925" y="16383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882063" y="16383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734" name="Tekstvak 14"/>
          <p:cNvSpPr txBox="1">
            <a:spLocks noChangeArrowheads="1"/>
          </p:cNvSpPr>
          <p:nvPr/>
        </p:nvSpPr>
        <p:spPr bwMode="auto">
          <a:xfrm>
            <a:off x="6975475" y="5603875"/>
            <a:ext cx="2087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hoeveelheid × 1.000</a:t>
            </a:r>
          </a:p>
        </p:txBody>
      </p:sp>
      <p:sp>
        <p:nvSpPr>
          <p:cNvPr id="30735" name="Tekstvak 15"/>
          <p:cNvSpPr txBox="1">
            <a:spLocks noChangeArrowheads="1"/>
          </p:cNvSpPr>
          <p:nvPr/>
        </p:nvSpPr>
        <p:spPr bwMode="auto">
          <a:xfrm rot="-5400000">
            <a:off x="4418807" y="1842294"/>
            <a:ext cx="5826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prijs</a:t>
            </a:r>
          </a:p>
        </p:txBody>
      </p:sp>
      <p:sp>
        <p:nvSpPr>
          <p:cNvPr id="30736" name="Tekstvak 16"/>
          <p:cNvSpPr txBox="1">
            <a:spLocks noChangeArrowheads="1"/>
          </p:cNvSpPr>
          <p:nvPr/>
        </p:nvSpPr>
        <p:spPr bwMode="auto">
          <a:xfrm>
            <a:off x="4778375" y="4302125"/>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a:t>
            </a:r>
          </a:p>
        </p:txBody>
      </p:sp>
      <p:sp>
        <p:nvSpPr>
          <p:cNvPr id="30737" name="Tekstvak 17"/>
          <p:cNvSpPr txBox="1">
            <a:spLocks noChangeArrowheads="1"/>
          </p:cNvSpPr>
          <p:nvPr/>
        </p:nvSpPr>
        <p:spPr bwMode="auto">
          <a:xfrm>
            <a:off x="4778375" y="3582988"/>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a:t>
            </a:r>
          </a:p>
        </p:txBody>
      </p:sp>
      <p:sp>
        <p:nvSpPr>
          <p:cNvPr id="30738" name="Tekstvak 18"/>
          <p:cNvSpPr txBox="1">
            <a:spLocks noChangeArrowheads="1"/>
          </p:cNvSpPr>
          <p:nvPr/>
        </p:nvSpPr>
        <p:spPr bwMode="auto">
          <a:xfrm>
            <a:off x="4778375" y="293370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30</a:t>
            </a:r>
          </a:p>
        </p:txBody>
      </p:sp>
      <p:sp>
        <p:nvSpPr>
          <p:cNvPr id="30739" name="Tekstvak 19"/>
          <p:cNvSpPr txBox="1">
            <a:spLocks noChangeArrowheads="1"/>
          </p:cNvSpPr>
          <p:nvPr/>
        </p:nvSpPr>
        <p:spPr bwMode="auto">
          <a:xfrm>
            <a:off x="4778375" y="2205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a:t>
            </a:r>
          </a:p>
        </p:txBody>
      </p:sp>
      <p:sp>
        <p:nvSpPr>
          <p:cNvPr id="30740" name="Tekstvak 20"/>
          <p:cNvSpPr txBox="1">
            <a:spLocks noChangeArrowheads="1"/>
          </p:cNvSpPr>
          <p:nvPr/>
        </p:nvSpPr>
        <p:spPr bwMode="auto">
          <a:xfrm>
            <a:off x="4778375" y="14938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50</a:t>
            </a:r>
          </a:p>
        </p:txBody>
      </p:sp>
      <p:sp>
        <p:nvSpPr>
          <p:cNvPr id="30741" name="Tekstvak 21"/>
          <p:cNvSpPr txBox="1">
            <a:spLocks noChangeArrowheads="1"/>
          </p:cNvSpPr>
          <p:nvPr/>
        </p:nvSpPr>
        <p:spPr bwMode="auto">
          <a:xfrm>
            <a:off x="5786438" y="52387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a:t>
            </a:r>
          </a:p>
        </p:txBody>
      </p:sp>
      <p:sp>
        <p:nvSpPr>
          <p:cNvPr id="30742" name="Tekstvak 22"/>
          <p:cNvSpPr txBox="1">
            <a:spLocks noChangeArrowheads="1"/>
          </p:cNvSpPr>
          <p:nvPr/>
        </p:nvSpPr>
        <p:spPr bwMode="auto">
          <a:xfrm>
            <a:off x="6519863" y="52387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a:t>
            </a:r>
          </a:p>
        </p:txBody>
      </p:sp>
      <p:sp>
        <p:nvSpPr>
          <p:cNvPr id="30743" name="Tekstvak 23"/>
          <p:cNvSpPr txBox="1">
            <a:spLocks noChangeArrowheads="1"/>
          </p:cNvSpPr>
          <p:nvPr/>
        </p:nvSpPr>
        <p:spPr bwMode="auto">
          <a:xfrm>
            <a:off x="7239000" y="52387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60</a:t>
            </a:r>
          </a:p>
        </p:txBody>
      </p:sp>
      <p:sp>
        <p:nvSpPr>
          <p:cNvPr id="30744" name="Tekstvak 24"/>
          <p:cNvSpPr txBox="1">
            <a:spLocks noChangeArrowheads="1"/>
          </p:cNvSpPr>
          <p:nvPr/>
        </p:nvSpPr>
        <p:spPr bwMode="auto">
          <a:xfrm>
            <a:off x="7959725" y="52387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80</a:t>
            </a:r>
          </a:p>
        </p:txBody>
      </p:sp>
      <p:sp>
        <p:nvSpPr>
          <p:cNvPr id="30745" name="Tekstvak 25"/>
          <p:cNvSpPr txBox="1">
            <a:spLocks noChangeArrowheads="1"/>
          </p:cNvSpPr>
          <p:nvPr/>
        </p:nvSpPr>
        <p:spPr bwMode="auto">
          <a:xfrm>
            <a:off x="8607425" y="5238750"/>
            <a:ext cx="536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cxnSp>
        <p:nvCxnSpPr>
          <p:cNvPr id="28" name="Rechte verbindingslijn 27"/>
          <p:cNvCxnSpPr/>
          <p:nvPr/>
        </p:nvCxnSpPr>
        <p:spPr>
          <a:xfrm rot="5400000">
            <a:off x="5654459" y="1290202"/>
            <a:ext cx="2880320" cy="3576342"/>
          </a:xfrm>
          <a:prstGeom prst="line">
            <a:avLst/>
          </a:prstGeom>
        </p:spPr>
        <p:style>
          <a:lnRef idx="3">
            <a:schemeClr val="accent4"/>
          </a:lnRef>
          <a:fillRef idx="0">
            <a:schemeClr val="accent4"/>
          </a:fillRef>
          <a:effectRef idx="2">
            <a:schemeClr val="accent4"/>
          </a:effectRef>
          <a:fontRef idx="minor">
            <a:schemeClr val="tx1"/>
          </a:fontRef>
        </p:style>
      </p:cxnSp>
      <p:sp>
        <p:nvSpPr>
          <p:cNvPr id="30747" name="Tekstvak 30"/>
          <p:cNvSpPr txBox="1">
            <a:spLocks noChangeArrowheads="1"/>
          </p:cNvSpPr>
          <p:nvPr/>
        </p:nvSpPr>
        <p:spPr bwMode="auto">
          <a:xfrm>
            <a:off x="8308975" y="2749550"/>
            <a:ext cx="596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b="1"/>
              <a:t>prijs</a:t>
            </a:r>
          </a:p>
        </p:txBody>
      </p:sp>
      <p:sp>
        <p:nvSpPr>
          <p:cNvPr id="30748" name="Rechthoek 31"/>
          <p:cNvSpPr>
            <a:spLocks noChangeArrowheads="1"/>
          </p:cNvSpPr>
          <p:nvPr/>
        </p:nvSpPr>
        <p:spPr bwMode="auto">
          <a:xfrm>
            <a:off x="8469313" y="1890713"/>
            <a:ext cx="412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Q</a:t>
            </a:r>
            <a:r>
              <a:rPr lang="nl-NL" altLang="nl-NL" baseline="-25000"/>
              <a:t>a</a:t>
            </a:r>
            <a:endParaRPr lang="nl-NL" altLang="nl-NL"/>
          </a:p>
        </p:txBody>
      </p:sp>
      <p:sp>
        <p:nvSpPr>
          <p:cNvPr id="30" name="Tekstvak 29"/>
          <p:cNvSpPr txBox="1"/>
          <p:nvPr/>
        </p:nvSpPr>
        <p:spPr>
          <a:xfrm>
            <a:off x="5526175" y="3197890"/>
            <a:ext cx="463588"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30750" name="Titel 26"/>
          <p:cNvSpPr>
            <a:spLocks noGrp="1"/>
          </p:cNvSpPr>
          <p:nvPr>
            <p:ph type="title"/>
          </p:nvPr>
        </p:nvSpPr>
        <p:spPr>
          <a:xfrm>
            <a:off x="457200" y="338139"/>
            <a:ext cx="8229600" cy="858614"/>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Producentensurplus</a:t>
            </a:r>
          </a:p>
        </p:txBody>
      </p:sp>
      <p:sp>
        <p:nvSpPr>
          <p:cNvPr id="29" name="Rechthoek 28"/>
          <p:cNvSpPr/>
          <p:nvPr/>
        </p:nvSpPr>
        <p:spPr>
          <a:xfrm>
            <a:off x="138113" y="1674813"/>
            <a:ext cx="4572000" cy="23082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nl-NL" sz="2400" dirty="0">
                <a:latin typeface="+mn-lt"/>
                <a:cs typeface="+mn-cs"/>
              </a:rPr>
              <a:t>Gegeven een bepaalde aanbodlijn en een bepaalde prijs:</a:t>
            </a:r>
          </a:p>
          <a:p>
            <a:pPr fontAlgn="auto">
              <a:spcBef>
                <a:spcPts val="0"/>
              </a:spcBef>
              <a:spcAft>
                <a:spcPts val="0"/>
              </a:spcAft>
              <a:defRPr/>
            </a:pPr>
            <a:endParaRPr lang="nl-NL" sz="2400" dirty="0">
              <a:latin typeface="+mn-lt"/>
              <a:cs typeface="+mn-cs"/>
            </a:endParaRPr>
          </a:p>
          <a:p>
            <a:pPr marL="342900" indent="-342900" fontAlgn="auto">
              <a:spcBef>
                <a:spcPts val="0"/>
              </a:spcBef>
              <a:spcAft>
                <a:spcPts val="0"/>
              </a:spcAft>
              <a:buFont typeface="Wingdings" pitchFamily="2" charset="2"/>
              <a:buChar char="ü"/>
              <a:defRPr/>
            </a:pPr>
            <a:r>
              <a:rPr lang="nl-NL" sz="2400" dirty="0">
                <a:latin typeface="+mn-lt"/>
                <a:cs typeface="+mn-cs"/>
              </a:rPr>
              <a:t>Arceer het </a:t>
            </a:r>
            <a:r>
              <a:rPr lang="nl-NL" sz="2400" dirty="0" err="1">
                <a:latin typeface="+mn-lt"/>
                <a:cs typeface="+mn-cs"/>
              </a:rPr>
              <a:t>producentensurplus</a:t>
            </a:r>
            <a:endParaRPr lang="nl-NL" sz="2400" dirty="0">
              <a:latin typeface="+mn-lt"/>
              <a:cs typeface="+mn-cs"/>
            </a:endParaRPr>
          </a:p>
          <a:p>
            <a:pPr marL="342900" indent="-342900" fontAlgn="auto">
              <a:spcBef>
                <a:spcPts val="0"/>
              </a:spcBef>
              <a:spcAft>
                <a:spcPts val="0"/>
              </a:spcAft>
              <a:buFont typeface="Wingdings" pitchFamily="2" charset="2"/>
              <a:buChar char="ü"/>
              <a:defRPr/>
            </a:pPr>
            <a:r>
              <a:rPr lang="nl-NL" sz="2400" dirty="0">
                <a:latin typeface="+mn-lt"/>
                <a:cs typeface="+mn-cs"/>
              </a:rPr>
              <a:t>Bereken de omvang van het </a:t>
            </a:r>
            <a:r>
              <a:rPr lang="nl-NL" sz="2400" dirty="0" err="1">
                <a:latin typeface="+mn-lt"/>
                <a:cs typeface="+mn-cs"/>
              </a:rPr>
              <a:t>producentensurplus</a:t>
            </a:r>
            <a:endParaRPr lang="nl-NL" sz="2400" dirty="0">
              <a:latin typeface="+mn-lt"/>
              <a:cs typeface="+mn-cs"/>
            </a:endParaRPr>
          </a:p>
        </p:txBody>
      </p:sp>
      <p:sp>
        <p:nvSpPr>
          <p:cNvPr id="33" name="Tekstvak 32"/>
          <p:cNvSpPr txBox="1"/>
          <p:nvPr/>
        </p:nvSpPr>
        <p:spPr>
          <a:xfrm>
            <a:off x="138113" y="4224338"/>
            <a:ext cx="4567237" cy="908050"/>
          </a:xfrm>
          <a:prstGeom prst="rect">
            <a:avLst/>
          </a:prstGeom>
          <a:ln w="28575"/>
        </p:spPr>
        <p:style>
          <a:lnRef idx="1">
            <a:schemeClr val="accent6"/>
          </a:lnRef>
          <a:fillRef idx="2">
            <a:schemeClr val="accent6"/>
          </a:fillRef>
          <a:effectRef idx="1">
            <a:schemeClr val="accent6"/>
          </a:effectRef>
          <a:fontRef idx="minor">
            <a:schemeClr val="dk1"/>
          </a:fontRef>
        </p:style>
        <p:txBody>
          <a:bodyPr wrap="square">
            <a:spAutoFit/>
          </a:bodyPr>
          <a:lstStyle/>
          <a:p>
            <a:pPr fontAlgn="auto">
              <a:spcBef>
                <a:spcPts val="0"/>
              </a:spcBef>
              <a:spcAft>
                <a:spcPts val="600"/>
              </a:spcAft>
              <a:defRPr/>
            </a:pPr>
            <a:r>
              <a:rPr lang="nl-NL" sz="2400" dirty="0">
                <a:latin typeface="Arial" pitchFamily="34" charset="0"/>
                <a:cs typeface="Arial" pitchFamily="34" charset="0"/>
              </a:rPr>
              <a:t>½ × basis × hoogte</a:t>
            </a:r>
          </a:p>
          <a:p>
            <a:pPr fontAlgn="auto">
              <a:spcBef>
                <a:spcPts val="0"/>
              </a:spcBef>
              <a:spcAft>
                <a:spcPts val="0"/>
              </a:spcAft>
              <a:defRPr/>
            </a:pPr>
            <a:r>
              <a:rPr lang="nl-NL" sz="2400" dirty="0">
                <a:latin typeface="Arial" pitchFamily="34" charset="0"/>
                <a:cs typeface="Arial" pitchFamily="34" charset="0"/>
              </a:rPr>
              <a:t>½ × 50.000 × € 20 = € 500.000</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2250"/>
                                  </p:stCondLst>
                                  <p:childTnLst>
                                    <p:set>
                                      <p:cBhvr>
                                        <p:cTn id="6" dur="1" fill="hold">
                                          <p:stCondLst>
                                            <p:cond delay="0"/>
                                          </p:stCondLst>
                                        </p:cTn>
                                        <p:tgtEl>
                                          <p:spTgt spid="29">
                                            <p:txEl>
                                              <p:pRg st="2" end="2"/>
                                            </p:txEl>
                                          </p:spTgt>
                                        </p:tgtEl>
                                        <p:attrNameLst>
                                          <p:attrName>style.visibility</p:attrName>
                                        </p:attrNameLst>
                                      </p:cBhvr>
                                      <p:to>
                                        <p:strVal val="visible"/>
                                      </p:to>
                                    </p:set>
                                    <p:animEffect transition="in" filter="fade">
                                      <p:cBhvr>
                                        <p:cTn id="7" dur="500"/>
                                        <p:tgtEl>
                                          <p:spTgt spid="29">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29">
                                            <p:txEl>
                                              <p:pRg st="3" end="3"/>
                                            </p:txEl>
                                          </p:spTgt>
                                        </p:tgtEl>
                                        <p:attrNameLst>
                                          <p:attrName>style.visibility</p:attrName>
                                        </p:attrNameLst>
                                      </p:cBhvr>
                                      <p:to>
                                        <p:strVal val="visible"/>
                                      </p:to>
                                    </p:set>
                                    <p:animEffect transition="in" filter="fade">
                                      <p:cBhvr>
                                        <p:cTn id="21" dur="500"/>
                                        <p:tgtEl>
                                          <p:spTgt spid="2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3"/>
                                        </p:tgtEl>
                                        <p:attrNameLst>
                                          <p:attrName>style.visibility</p:attrName>
                                        </p:attrNameLst>
                                      </p:cBhvr>
                                      <p:to>
                                        <p:strVal val="visible"/>
                                      </p:to>
                                    </p:set>
                                    <p:animEffect transition="in" filter="fade">
                                      <p:cBhvr>
                                        <p:cTn id="2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hthoekige driehoek 37"/>
          <p:cNvSpPr/>
          <p:nvPr/>
        </p:nvSpPr>
        <p:spPr>
          <a:xfrm>
            <a:off x="5267325" y="1724025"/>
            <a:ext cx="1604963" cy="1560513"/>
          </a:xfrm>
          <a:prstGeom prst="r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nl-NL"/>
          </a:p>
        </p:txBody>
      </p:sp>
      <p:sp>
        <p:nvSpPr>
          <p:cNvPr id="44" name="Rechthoekige driehoek 43"/>
          <p:cNvSpPr/>
          <p:nvPr/>
        </p:nvSpPr>
        <p:spPr>
          <a:xfrm rot="5400000">
            <a:off x="5430044" y="3109119"/>
            <a:ext cx="1306512" cy="1657350"/>
          </a:xfrm>
          <a:prstGeom prst="rtTriangle">
            <a:avLst/>
          </a:pr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p>
        </p:txBody>
      </p:sp>
      <p:sp>
        <p:nvSpPr>
          <p:cNvPr id="31747" name="Titel 1"/>
          <p:cNvSpPr>
            <a:spLocks noGrp="1"/>
          </p:cNvSpPr>
          <p:nvPr>
            <p:ph type="title"/>
          </p:nvPr>
        </p:nvSpPr>
        <p:spPr>
          <a:xfrm>
            <a:off x="457200" y="338139"/>
            <a:ext cx="8229600" cy="930622"/>
          </a:xfrm>
        </p:spPr>
        <p:style>
          <a:lnRef idx="2">
            <a:schemeClr val="accent5">
              <a:shade val="50000"/>
            </a:schemeClr>
          </a:lnRef>
          <a:fillRef idx="1">
            <a:schemeClr val="accent5"/>
          </a:fillRef>
          <a:effectRef idx="0">
            <a:schemeClr val="accent5"/>
          </a:effectRef>
          <a:fontRef idx="minor">
            <a:schemeClr val="lt1"/>
          </a:fontRef>
        </p:style>
        <p:txBody>
          <a:bodyPr/>
          <a:lstStyle/>
          <a:p>
            <a:r>
              <a:rPr lang="nl-NL" altLang="nl-NL" dirty="0" smtClean="0"/>
              <a:t>Verwerkingsopgave</a:t>
            </a:r>
          </a:p>
        </p:txBody>
      </p:sp>
      <p:sp>
        <p:nvSpPr>
          <p:cNvPr id="3" name="Tijdelijke aanduiding voor inhoud 2"/>
          <p:cNvSpPr>
            <a:spLocks noGrp="1"/>
          </p:cNvSpPr>
          <p:nvPr>
            <p:ph sz="quarter" idx="13"/>
          </p:nvPr>
        </p:nvSpPr>
        <p:spPr>
          <a:xfrm>
            <a:off x="658813" y="1333500"/>
            <a:ext cx="3822700" cy="3446463"/>
          </a:xfrm>
        </p:spPr>
        <p:style>
          <a:lnRef idx="1">
            <a:schemeClr val="accent4"/>
          </a:lnRef>
          <a:fillRef idx="2">
            <a:schemeClr val="accent4"/>
          </a:fillRef>
          <a:effectRef idx="1">
            <a:schemeClr val="accent4"/>
          </a:effectRef>
          <a:fontRef idx="minor">
            <a:schemeClr val="dk1"/>
          </a:fontRef>
        </p:style>
        <p:txBody>
          <a:bodyPr rtlCol="0">
            <a:normAutofit/>
          </a:bodyPr>
          <a:lstStyle/>
          <a:p>
            <a:pPr marL="274320" indent="-274320" fontAlgn="auto">
              <a:spcAft>
                <a:spcPts val="0"/>
              </a:spcAft>
              <a:buFont typeface="Wingdings" pitchFamily="2" charset="2"/>
              <a:buChar char="ü"/>
              <a:defRPr/>
            </a:pPr>
            <a:r>
              <a:rPr lang="nl-NL" sz="2000" dirty="0" smtClean="0"/>
              <a:t>Teken: </a:t>
            </a:r>
            <a:r>
              <a:rPr lang="nl-NL" sz="2000" dirty="0" err="1" smtClean="0"/>
              <a:t>Q</a:t>
            </a:r>
            <a:r>
              <a:rPr lang="nl-NL" sz="2000" baseline="-25000" dirty="0" err="1" smtClean="0"/>
              <a:t>v</a:t>
            </a:r>
            <a:r>
              <a:rPr lang="nl-NL" sz="2000" dirty="0" smtClean="0"/>
              <a:t> = -4P + 100</a:t>
            </a:r>
            <a:endParaRPr lang="nl-NL" sz="2000" dirty="0"/>
          </a:p>
          <a:p>
            <a:pPr marL="342900" lvl="1" indent="-342900" fontAlgn="auto">
              <a:spcAft>
                <a:spcPts val="0"/>
              </a:spcAft>
              <a:buFont typeface="Wingdings" pitchFamily="2" charset="2"/>
              <a:buChar char="ü"/>
              <a:defRPr/>
            </a:pPr>
            <a:r>
              <a:rPr lang="nl-NL" sz="2000" dirty="0" smtClean="0"/>
              <a:t>Teken: </a:t>
            </a:r>
            <a:r>
              <a:rPr lang="nl-NL" sz="2000" dirty="0" err="1" smtClean="0"/>
              <a:t>Q</a:t>
            </a:r>
            <a:r>
              <a:rPr lang="nl-NL" sz="2000" baseline="-25000" dirty="0" err="1" smtClean="0"/>
              <a:t>a</a:t>
            </a:r>
            <a:r>
              <a:rPr lang="nl-NL" sz="2000" dirty="0" smtClean="0"/>
              <a:t> </a:t>
            </a:r>
            <a:r>
              <a:rPr lang="nl-NL" sz="2000" dirty="0"/>
              <a:t>= </a:t>
            </a:r>
            <a:r>
              <a:rPr lang="nl-NL" sz="2000" dirty="0" smtClean="0"/>
              <a:t>5P - 25</a:t>
            </a:r>
          </a:p>
          <a:p>
            <a:pPr marL="0" lvl="1" indent="0" fontAlgn="auto">
              <a:spcAft>
                <a:spcPts val="0"/>
              </a:spcAft>
              <a:buFont typeface="Symbol" pitchFamily="18" charset="2"/>
              <a:buNone/>
              <a:defRPr/>
            </a:pPr>
            <a:endParaRPr lang="nl-NL" sz="1400" dirty="0" smtClean="0"/>
          </a:p>
          <a:p>
            <a:pPr marL="274320" indent="-274320" fontAlgn="auto">
              <a:spcAft>
                <a:spcPts val="0"/>
              </a:spcAft>
              <a:buFont typeface="Wingdings" pitchFamily="2" charset="2"/>
              <a:buChar char="ü"/>
              <a:defRPr/>
            </a:pPr>
            <a:r>
              <a:rPr lang="nl-NL" dirty="0" smtClean="0"/>
              <a:t>Arceer het consumenten- en </a:t>
            </a:r>
            <a:r>
              <a:rPr lang="nl-NL" dirty="0" err="1" smtClean="0"/>
              <a:t>producentensurplus</a:t>
            </a:r>
            <a:endParaRPr lang="nl-NL" dirty="0" smtClean="0"/>
          </a:p>
          <a:p>
            <a:pPr marL="274320" indent="-274320" fontAlgn="auto">
              <a:spcAft>
                <a:spcPts val="0"/>
              </a:spcAft>
              <a:buFont typeface="Wingdings" pitchFamily="2" charset="2"/>
              <a:buChar char="ü"/>
              <a:defRPr/>
            </a:pPr>
            <a:endParaRPr lang="nl-NL" sz="1400" dirty="0"/>
          </a:p>
          <a:p>
            <a:pPr marL="274320" indent="-274320" fontAlgn="auto">
              <a:spcAft>
                <a:spcPts val="0"/>
              </a:spcAft>
              <a:buFont typeface="Wingdings" pitchFamily="2" charset="2"/>
              <a:buChar char="ü"/>
              <a:defRPr/>
            </a:pPr>
            <a:r>
              <a:rPr lang="nl-NL" dirty="0" smtClean="0"/>
              <a:t>Bereken de omvang van resp. het consumenten- en </a:t>
            </a:r>
            <a:r>
              <a:rPr lang="nl-NL" dirty="0" err="1" smtClean="0"/>
              <a:t>producentensurplus</a:t>
            </a:r>
            <a:endParaRPr lang="nl-NL" dirty="0" smtClean="0"/>
          </a:p>
        </p:txBody>
      </p:sp>
      <p:cxnSp>
        <p:nvCxnSpPr>
          <p:cNvPr id="5" name="Rechte verbindingslijn 4"/>
          <p:cNvCxnSpPr/>
          <p:nvPr/>
        </p:nvCxnSpPr>
        <p:spPr>
          <a:xfrm>
            <a:off x="5254625" y="1709738"/>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6" name="Rechte verbindingslijn 5"/>
          <p:cNvCxnSpPr/>
          <p:nvPr/>
        </p:nvCxnSpPr>
        <p:spPr>
          <a:xfrm flipH="1">
            <a:off x="5254625" y="5238750"/>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 name="Rechte verbindingslijn 6"/>
          <p:cNvCxnSpPr/>
          <p:nvPr/>
        </p:nvCxnSpPr>
        <p:spPr>
          <a:xfrm>
            <a:off x="5254625" y="170973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254625" y="24304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254625" y="314960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254625" y="38703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254625" y="45910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5975350"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6694488"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415213"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135938"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8855075" y="1709738"/>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761" name="Tekstvak 16"/>
          <p:cNvSpPr txBox="1">
            <a:spLocks noChangeArrowheads="1"/>
          </p:cNvSpPr>
          <p:nvPr/>
        </p:nvSpPr>
        <p:spPr bwMode="auto">
          <a:xfrm>
            <a:off x="6948488" y="5676900"/>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hoeveelheid × 1.000</a:t>
            </a:r>
          </a:p>
        </p:txBody>
      </p:sp>
      <p:sp>
        <p:nvSpPr>
          <p:cNvPr id="31762" name="Tekstvak 17"/>
          <p:cNvSpPr txBox="1">
            <a:spLocks noChangeArrowheads="1"/>
          </p:cNvSpPr>
          <p:nvPr/>
        </p:nvSpPr>
        <p:spPr bwMode="auto">
          <a:xfrm rot="-5400000">
            <a:off x="4390232" y="1913731"/>
            <a:ext cx="58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prijs</a:t>
            </a:r>
          </a:p>
        </p:txBody>
      </p:sp>
      <p:sp>
        <p:nvSpPr>
          <p:cNvPr id="31763" name="Tekstvak 18"/>
          <p:cNvSpPr txBox="1">
            <a:spLocks noChangeArrowheads="1"/>
          </p:cNvSpPr>
          <p:nvPr/>
        </p:nvSpPr>
        <p:spPr bwMode="auto">
          <a:xfrm>
            <a:off x="4751388" y="4375150"/>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5</a:t>
            </a:r>
          </a:p>
        </p:txBody>
      </p:sp>
      <p:sp>
        <p:nvSpPr>
          <p:cNvPr id="31764" name="Tekstvak 19"/>
          <p:cNvSpPr txBox="1">
            <a:spLocks noChangeArrowheads="1"/>
          </p:cNvSpPr>
          <p:nvPr/>
        </p:nvSpPr>
        <p:spPr bwMode="auto">
          <a:xfrm>
            <a:off x="4751388" y="3654425"/>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a:t>
            </a:r>
          </a:p>
        </p:txBody>
      </p:sp>
      <p:sp>
        <p:nvSpPr>
          <p:cNvPr id="31765" name="Tekstvak 20"/>
          <p:cNvSpPr txBox="1">
            <a:spLocks noChangeArrowheads="1"/>
          </p:cNvSpPr>
          <p:nvPr/>
        </p:nvSpPr>
        <p:spPr bwMode="auto">
          <a:xfrm>
            <a:off x="4751388" y="3006725"/>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15</a:t>
            </a:r>
          </a:p>
        </p:txBody>
      </p:sp>
      <p:sp>
        <p:nvSpPr>
          <p:cNvPr id="31766" name="Tekstvak 21"/>
          <p:cNvSpPr txBox="1">
            <a:spLocks noChangeArrowheads="1"/>
          </p:cNvSpPr>
          <p:nvPr/>
        </p:nvSpPr>
        <p:spPr bwMode="auto">
          <a:xfrm>
            <a:off x="4751388" y="2276475"/>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a:t>
            </a:r>
          </a:p>
        </p:txBody>
      </p:sp>
      <p:sp>
        <p:nvSpPr>
          <p:cNvPr id="31767" name="Tekstvak 22"/>
          <p:cNvSpPr txBox="1">
            <a:spLocks noChangeArrowheads="1"/>
          </p:cNvSpPr>
          <p:nvPr/>
        </p:nvSpPr>
        <p:spPr bwMode="auto">
          <a:xfrm>
            <a:off x="4751388" y="1566863"/>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25</a:t>
            </a:r>
          </a:p>
        </p:txBody>
      </p:sp>
      <p:sp>
        <p:nvSpPr>
          <p:cNvPr id="31768" name="Tekstvak 23"/>
          <p:cNvSpPr txBox="1">
            <a:spLocks noChangeArrowheads="1"/>
          </p:cNvSpPr>
          <p:nvPr/>
        </p:nvSpPr>
        <p:spPr bwMode="auto">
          <a:xfrm>
            <a:off x="5759450"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20</a:t>
            </a:r>
          </a:p>
        </p:txBody>
      </p:sp>
      <p:sp>
        <p:nvSpPr>
          <p:cNvPr id="31769" name="Tekstvak 24"/>
          <p:cNvSpPr txBox="1">
            <a:spLocks noChangeArrowheads="1"/>
          </p:cNvSpPr>
          <p:nvPr/>
        </p:nvSpPr>
        <p:spPr bwMode="auto">
          <a:xfrm>
            <a:off x="6492875"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40</a:t>
            </a:r>
          </a:p>
        </p:txBody>
      </p:sp>
      <p:sp>
        <p:nvSpPr>
          <p:cNvPr id="31770" name="Tekstvak 25"/>
          <p:cNvSpPr txBox="1">
            <a:spLocks noChangeArrowheads="1"/>
          </p:cNvSpPr>
          <p:nvPr/>
        </p:nvSpPr>
        <p:spPr bwMode="auto">
          <a:xfrm>
            <a:off x="7212013"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60</a:t>
            </a:r>
          </a:p>
        </p:txBody>
      </p:sp>
      <p:sp>
        <p:nvSpPr>
          <p:cNvPr id="31771" name="Tekstvak 26"/>
          <p:cNvSpPr txBox="1">
            <a:spLocks noChangeArrowheads="1"/>
          </p:cNvSpPr>
          <p:nvPr/>
        </p:nvSpPr>
        <p:spPr bwMode="auto">
          <a:xfrm>
            <a:off x="7932738" y="531018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80</a:t>
            </a:r>
          </a:p>
        </p:txBody>
      </p:sp>
      <p:sp>
        <p:nvSpPr>
          <p:cNvPr id="31772" name="Tekstvak 27"/>
          <p:cNvSpPr txBox="1">
            <a:spLocks noChangeArrowheads="1"/>
          </p:cNvSpPr>
          <p:nvPr/>
        </p:nvSpPr>
        <p:spPr bwMode="auto">
          <a:xfrm>
            <a:off x="8580438" y="5310188"/>
            <a:ext cx="536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100</a:t>
            </a:r>
          </a:p>
        </p:txBody>
      </p:sp>
      <p:grpSp>
        <p:nvGrpSpPr>
          <p:cNvPr id="36" name="Groep 35"/>
          <p:cNvGrpSpPr>
            <a:grpSpLocks/>
          </p:cNvGrpSpPr>
          <p:nvPr/>
        </p:nvGrpSpPr>
        <p:grpSpPr bwMode="auto">
          <a:xfrm>
            <a:off x="5254625" y="1709738"/>
            <a:ext cx="3600450" cy="3529012"/>
            <a:chOff x="5255112" y="1710100"/>
            <a:chExt cx="3600400" cy="3528392"/>
          </a:xfrm>
        </p:grpSpPr>
        <p:cxnSp>
          <p:nvCxnSpPr>
            <p:cNvPr id="32" name="Rechte verbindingslijn 31"/>
            <p:cNvCxnSpPr/>
            <p:nvPr/>
          </p:nvCxnSpPr>
          <p:spPr>
            <a:xfrm>
              <a:off x="5255112" y="1710100"/>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31783" name="Rechthoek 34"/>
            <p:cNvSpPr>
              <a:spLocks noChangeArrowheads="1"/>
            </p:cNvSpPr>
            <p:nvPr/>
          </p:nvSpPr>
          <p:spPr bwMode="auto">
            <a:xfrm>
              <a:off x="5547421" y="1741975"/>
              <a:ext cx="4090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Q</a:t>
              </a:r>
              <a:r>
                <a:rPr lang="nl-NL" altLang="nl-NL" baseline="-25000"/>
                <a:t>v</a:t>
              </a:r>
              <a:endParaRPr lang="nl-NL" altLang="nl-NL"/>
            </a:p>
          </p:txBody>
        </p:sp>
      </p:grpSp>
      <p:sp>
        <p:nvSpPr>
          <p:cNvPr id="41" name="Tekstvak 40"/>
          <p:cNvSpPr txBox="1">
            <a:spLocks noChangeArrowheads="1"/>
          </p:cNvSpPr>
          <p:nvPr/>
        </p:nvSpPr>
        <p:spPr bwMode="auto">
          <a:xfrm>
            <a:off x="4140200" y="3168650"/>
            <a:ext cx="11763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b="1"/>
              <a:t>Prijs 13,89</a:t>
            </a:r>
          </a:p>
        </p:txBody>
      </p:sp>
      <p:sp>
        <p:nvSpPr>
          <p:cNvPr id="43" name="Tekstvak 42"/>
          <p:cNvSpPr txBox="1"/>
          <p:nvPr/>
        </p:nvSpPr>
        <p:spPr>
          <a:xfrm>
            <a:off x="179388" y="5818188"/>
            <a:ext cx="4781550" cy="908050"/>
          </a:xfrm>
          <a:prstGeom prst="rect">
            <a:avLst/>
          </a:prstGeom>
          <a:ln/>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600"/>
              </a:spcAft>
              <a:defRPr/>
            </a:pPr>
            <a:r>
              <a:rPr lang="nl-NL" sz="2400" dirty="0">
                <a:latin typeface="Arial" pitchFamily="34" charset="0"/>
                <a:cs typeface="Arial" pitchFamily="34" charset="0"/>
              </a:rPr>
              <a:t>½ × basis × hoogte</a:t>
            </a:r>
          </a:p>
          <a:p>
            <a:pPr fontAlgn="auto">
              <a:spcBef>
                <a:spcPts val="0"/>
              </a:spcBef>
              <a:spcAft>
                <a:spcPts val="0"/>
              </a:spcAft>
              <a:defRPr/>
            </a:pPr>
            <a:r>
              <a:rPr lang="nl-NL" sz="2400" dirty="0">
                <a:latin typeface="Arial" pitchFamily="34" charset="0"/>
                <a:cs typeface="Arial" pitchFamily="34" charset="0"/>
              </a:rPr>
              <a:t>½ × 45.000 × € 8,89 = € 200.025</a:t>
            </a:r>
          </a:p>
        </p:txBody>
      </p:sp>
      <p:cxnSp>
        <p:nvCxnSpPr>
          <p:cNvPr id="29" name="Rechte verbindingslijn 28"/>
          <p:cNvCxnSpPr/>
          <p:nvPr/>
        </p:nvCxnSpPr>
        <p:spPr>
          <a:xfrm flipV="1">
            <a:off x="5255112" y="1710100"/>
            <a:ext cx="3592016" cy="2880320"/>
          </a:xfrm>
          <a:prstGeom prst="line">
            <a:avLst/>
          </a:prstGeom>
        </p:spPr>
        <p:style>
          <a:lnRef idx="3">
            <a:schemeClr val="accent4"/>
          </a:lnRef>
          <a:fillRef idx="0">
            <a:schemeClr val="accent4"/>
          </a:fillRef>
          <a:effectRef idx="2">
            <a:schemeClr val="accent4"/>
          </a:effectRef>
          <a:fontRef idx="minor">
            <a:schemeClr val="tx1"/>
          </a:fontRef>
        </p:style>
      </p:cxnSp>
      <p:sp>
        <p:nvSpPr>
          <p:cNvPr id="37" name="Rechthoek 36"/>
          <p:cNvSpPr>
            <a:spLocks noChangeArrowheads="1"/>
          </p:cNvSpPr>
          <p:nvPr/>
        </p:nvSpPr>
        <p:spPr bwMode="auto">
          <a:xfrm>
            <a:off x="7786688" y="2020888"/>
            <a:ext cx="414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t>Q</a:t>
            </a:r>
            <a:r>
              <a:rPr lang="nl-NL" altLang="nl-NL" baseline="-25000"/>
              <a:t>a</a:t>
            </a:r>
            <a:endParaRPr lang="nl-NL" altLang="nl-NL"/>
          </a:p>
        </p:txBody>
      </p:sp>
      <p:cxnSp>
        <p:nvCxnSpPr>
          <p:cNvPr id="31" name="Rechte verbindingslijn 30"/>
          <p:cNvCxnSpPr>
            <a:endCxn id="44" idx="0"/>
          </p:cNvCxnSpPr>
          <p:nvPr/>
        </p:nvCxnSpPr>
        <p:spPr>
          <a:xfrm>
            <a:off x="5255111" y="3284984"/>
            <a:ext cx="1656185" cy="3"/>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45" name="Tekstvak 44"/>
          <p:cNvSpPr txBox="1"/>
          <p:nvPr/>
        </p:nvSpPr>
        <p:spPr>
          <a:xfrm>
            <a:off x="5439597" y="3212976"/>
            <a:ext cx="463588"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P</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39" name="Tekstvak 38"/>
          <p:cNvSpPr txBox="1"/>
          <p:nvPr/>
        </p:nvSpPr>
        <p:spPr>
          <a:xfrm>
            <a:off x="5406158" y="2348880"/>
            <a:ext cx="461986"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nl-NL"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a:t>
            </a:r>
            <a:endParaRPr lang="nl-NL" sz="4000" b="1" spc="50" baseline="-25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40" name="Tekstvak 39"/>
          <p:cNvSpPr txBox="1"/>
          <p:nvPr/>
        </p:nvSpPr>
        <p:spPr>
          <a:xfrm>
            <a:off x="179388" y="4724400"/>
            <a:ext cx="4956175" cy="908050"/>
          </a:xfrm>
          <a:prstGeom prst="rect">
            <a:avLst/>
          </a:prstGeom>
          <a:ln/>
        </p:spPr>
        <p:style>
          <a:lnRef idx="1">
            <a:schemeClr val="accent3"/>
          </a:lnRef>
          <a:fillRef idx="2">
            <a:schemeClr val="accent3"/>
          </a:fillRef>
          <a:effectRef idx="1">
            <a:schemeClr val="accent3"/>
          </a:effectRef>
          <a:fontRef idx="minor">
            <a:schemeClr val="dk1"/>
          </a:fontRef>
        </p:style>
        <p:txBody>
          <a:bodyPr wrap="none">
            <a:spAutoFit/>
          </a:bodyPr>
          <a:lstStyle/>
          <a:p>
            <a:pPr fontAlgn="auto">
              <a:spcBef>
                <a:spcPts val="0"/>
              </a:spcBef>
              <a:spcAft>
                <a:spcPts val="600"/>
              </a:spcAft>
              <a:defRPr/>
            </a:pPr>
            <a:r>
              <a:rPr lang="nl-NL" sz="2400" dirty="0">
                <a:latin typeface="Arial" pitchFamily="34" charset="0"/>
                <a:cs typeface="Arial" pitchFamily="34" charset="0"/>
              </a:rPr>
              <a:t>½ × basis × hoogte</a:t>
            </a:r>
          </a:p>
          <a:p>
            <a:pPr fontAlgn="auto">
              <a:spcBef>
                <a:spcPts val="0"/>
              </a:spcBef>
              <a:spcAft>
                <a:spcPts val="0"/>
              </a:spcAft>
              <a:defRPr/>
            </a:pPr>
            <a:r>
              <a:rPr lang="nl-NL" sz="2400" dirty="0">
                <a:latin typeface="Arial" pitchFamily="34" charset="0"/>
                <a:cs typeface="Arial" pitchFamily="34" charset="0"/>
              </a:rPr>
              <a:t>½ × 45.000 × € 11,11 = € 249.975</a:t>
            </a:r>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par>
                                <p:cTn id="36" presetID="10" presetClass="entr" presetSubtype="0" fill="hold"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fade">
                                      <p:cBhvr>
                                        <p:cTn id="38" dur="500"/>
                                        <p:tgtEl>
                                          <p:spTgt spid="3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fade">
                                      <p:cBhvr>
                                        <p:cTn id="43" dur="500"/>
                                        <p:tgtEl>
                                          <p:spTgt spid="3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fade">
                                      <p:cBhvr>
                                        <p:cTn id="51" dur="500"/>
                                        <p:tgtEl>
                                          <p:spTgt spid="44"/>
                                        </p:tgtEl>
                                      </p:cBhvr>
                                    </p:animEffect>
                                  </p:childTnLst>
                                </p:cTn>
                              </p:par>
                              <p:par>
                                <p:cTn id="52" presetID="10" presetClass="entr" presetSubtype="0" fill="hold" nodeType="with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500"/>
                                        <p:tgtEl>
                                          <p:spTgt spid="4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fade">
                                      <p:cBhvr>
                                        <p:cTn id="59" dur="500"/>
                                        <p:tgtEl>
                                          <p:spTgt spid="3">
                                            <p:txEl>
                                              <p:pRg st="5" end="5"/>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500"/>
                                        <p:tgtEl>
                                          <p:spTgt spid="4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fade">
                                      <p:cBhvr>
                                        <p:cTn id="69"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4" grpId="0" animBg="1"/>
      <p:bldP spid="41" grpId="0"/>
      <p:bldP spid="43" grpId="0" animBg="1"/>
      <p:bldP spid="37" grpId="0"/>
      <p:bldP spid="4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0888" y="2776538"/>
            <a:ext cx="4529137"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0" name="Titel 1"/>
          <p:cNvSpPr>
            <a:spLocks noGrp="1"/>
          </p:cNvSpPr>
          <p:nvPr>
            <p:ph type="title"/>
          </p:nvPr>
        </p:nvSpPr>
        <p:spPr/>
        <p:txBody>
          <a:bodyPr/>
          <a:lstStyle/>
          <a:p>
            <a:r>
              <a:rPr lang="nl-NL" altLang="nl-NL" smtClean="0"/>
              <a:t>Pareto-optimaal</a:t>
            </a:r>
          </a:p>
        </p:txBody>
      </p:sp>
      <p:sp>
        <p:nvSpPr>
          <p:cNvPr id="3" name="Tijdelijke aanduiding voor inhoud 2"/>
          <p:cNvSpPr>
            <a:spLocks noGrp="1"/>
          </p:cNvSpPr>
          <p:nvPr>
            <p:ph sz="quarter" idx="13"/>
          </p:nvPr>
        </p:nvSpPr>
        <p:spPr>
          <a:xfrm>
            <a:off x="457200" y="1285875"/>
            <a:ext cx="8291513" cy="1495425"/>
          </a:xfrm>
        </p:spPr>
        <p:style>
          <a:lnRef idx="1">
            <a:schemeClr val="accent4"/>
          </a:lnRef>
          <a:fillRef idx="2">
            <a:schemeClr val="accent4"/>
          </a:fillRef>
          <a:effectRef idx="1">
            <a:schemeClr val="accent4"/>
          </a:effectRef>
          <a:fontRef idx="minor">
            <a:schemeClr val="dk1"/>
          </a:fontRef>
        </p:style>
        <p:txBody>
          <a:bodyPr rtlCol="0">
            <a:normAutofit lnSpcReduction="10000"/>
          </a:bodyPr>
          <a:lstStyle/>
          <a:p>
            <a:pPr marL="2333625" indent="-2333625" fontAlgn="auto">
              <a:spcAft>
                <a:spcPts val="0"/>
              </a:spcAft>
              <a:buFont typeface="Symbol" pitchFamily="18" charset="2"/>
              <a:buNone/>
              <a:defRPr/>
            </a:pPr>
            <a:r>
              <a:rPr lang="nl-NL" dirty="0" err="1" smtClean="0"/>
              <a:t>Pareto</a:t>
            </a:r>
            <a:r>
              <a:rPr lang="nl-NL" dirty="0" smtClean="0"/>
              <a:t>-optimaal: de som van consumenten- en </a:t>
            </a:r>
            <a:r>
              <a:rPr lang="nl-NL" dirty="0" err="1" smtClean="0"/>
              <a:t>producentensuplus</a:t>
            </a:r>
            <a:r>
              <a:rPr lang="nl-NL" dirty="0" smtClean="0"/>
              <a:t> is maximaal</a:t>
            </a:r>
          </a:p>
          <a:p>
            <a:pPr marL="0" indent="0" fontAlgn="auto">
              <a:spcAft>
                <a:spcPts val="0"/>
              </a:spcAft>
              <a:buFont typeface="Symbol" pitchFamily="18" charset="2"/>
              <a:buNone/>
              <a:defRPr/>
            </a:pPr>
            <a:r>
              <a:rPr lang="nl-NL" dirty="0" smtClean="0"/>
              <a:t>D.w.z. </a:t>
            </a:r>
            <a:r>
              <a:rPr lang="nl-NL" dirty="0"/>
              <a:t>dat </a:t>
            </a:r>
            <a:r>
              <a:rPr lang="nl-NL" dirty="0" smtClean="0"/>
              <a:t>niemand zijn positie </a:t>
            </a:r>
            <a:r>
              <a:rPr lang="nl-NL" dirty="0"/>
              <a:t>kan verbeteren </a:t>
            </a:r>
            <a:r>
              <a:rPr lang="nl-NL" dirty="0" smtClean="0"/>
              <a:t>zonder dat dit ten koste gaat van de ander.</a:t>
            </a:r>
            <a:endParaRPr lang="nl-NL" dirty="0"/>
          </a:p>
        </p:txBody>
      </p:sp>
      <p:sp>
        <p:nvSpPr>
          <p:cNvPr id="4" name="Tijdelijke aanduiding voor inhoud 3"/>
          <p:cNvSpPr>
            <a:spLocks noGrp="1"/>
          </p:cNvSpPr>
          <p:nvPr>
            <p:ph sz="quarter" idx="14"/>
          </p:nvPr>
        </p:nvSpPr>
        <p:spPr>
          <a:xfrm>
            <a:off x="395288" y="2997200"/>
            <a:ext cx="4038600" cy="1152525"/>
          </a:xfrm>
        </p:spPr>
        <p:style>
          <a:lnRef idx="1">
            <a:schemeClr val="accent4"/>
          </a:lnRef>
          <a:fillRef idx="2">
            <a:schemeClr val="accent4"/>
          </a:fillRef>
          <a:effectRef idx="1">
            <a:schemeClr val="accent4"/>
          </a:effectRef>
          <a:fontRef idx="minor">
            <a:schemeClr val="dk1"/>
          </a:fontRef>
        </p:style>
        <p:txBody>
          <a:bodyPr rtlCol="0">
            <a:normAutofit lnSpcReduction="10000"/>
          </a:bodyPr>
          <a:lstStyle/>
          <a:p>
            <a:pPr marL="0" indent="0" fontAlgn="auto">
              <a:spcAft>
                <a:spcPts val="0"/>
              </a:spcAft>
              <a:buFont typeface="Symbol" pitchFamily="18" charset="2"/>
              <a:buNone/>
              <a:defRPr/>
            </a:pPr>
            <a:r>
              <a:rPr lang="nl-NL" dirty="0" smtClean="0"/>
              <a:t>Bij perfect werkende markten is de uitkomst </a:t>
            </a:r>
            <a:r>
              <a:rPr lang="nl-NL" dirty="0" err="1" smtClean="0"/>
              <a:t>pareto</a:t>
            </a:r>
            <a:r>
              <a:rPr lang="nl-NL" dirty="0" smtClean="0"/>
              <a:t>-efficiënt.</a:t>
            </a:r>
          </a:p>
          <a:p>
            <a:pPr marL="0" indent="0" fontAlgn="auto">
              <a:spcAft>
                <a:spcPts val="0"/>
              </a:spcAft>
              <a:buFont typeface="Symbol" pitchFamily="18" charset="2"/>
              <a:buNone/>
              <a:defRPr/>
            </a:pPr>
            <a:endParaRPr lang="nl-NL" dirty="0"/>
          </a:p>
          <a:p>
            <a:pPr marL="0" indent="0" fontAlgn="auto">
              <a:spcAft>
                <a:spcPts val="0"/>
              </a:spcAft>
              <a:buFont typeface="Symbol" pitchFamily="18" charset="2"/>
              <a:buNone/>
              <a:defRPr/>
            </a:pPr>
            <a:endParaRPr lang="nl-NL" dirty="0"/>
          </a:p>
        </p:txBody>
      </p:sp>
      <p:sp>
        <p:nvSpPr>
          <p:cNvPr id="48" name="Rechthoekige driehoek 47"/>
          <p:cNvSpPr/>
          <p:nvPr/>
        </p:nvSpPr>
        <p:spPr>
          <a:xfrm>
            <a:off x="5624513" y="2962275"/>
            <a:ext cx="885825" cy="890588"/>
          </a:xfrm>
          <a:prstGeom prst="rtTriangle">
            <a:avLst/>
          </a:prstGeom>
          <a:pattFill prst="wdDnDiag">
            <a:fgClr>
              <a:schemeClr val="accent2"/>
            </a:fgClr>
            <a:bgClr>
              <a:schemeClr val="bg1"/>
            </a:bgClr>
          </a:pattFill>
          <a:ln>
            <a:noFill/>
          </a:ln>
        </p:spPr>
        <p:style>
          <a:lnRef idx="2">
            <a:schemeClr val="accent2">
              <a:shade val="50000"/>
            </a:schemeClr>
          </a:lnRef>
          <a:fillRef idx="1">
            <a:schemeClr val="accent2"/>
          </a:fillRef>
          <a:effectRef idx="0">
            <a:schemeClr val="accent2"/>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endParaRPr lang="nl-NL"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2" name="Ovaal 41"/>
          <p:cNvSpPr/>
          <p:nvPr/>
        </p:nvSpPr>
        <p:spPr>
          <a:xfrm>
            <a:off x="6483108" y="3800644"/>
            <a:ext cx="105116" cy="105116"/>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p>
        </p:txBody>
      </p:sp>
      <p:sp>
        <p:nvSpPr>
          <p:cNvPr id="47" name="Tijdelijke aanduiding voor inhoud 3"/>
          <p:cNvSpPr txBox="1">
            <a:spLocks/>
          </p:cNvSpPr>
          <p:nvPr/>
        </p:nvSpPr>
        <p:spPr>
          <a:xfrm>
            <a:off x="395288" y="4294188"/>
            <a:ext cx="4038600" cy="1511300"/>
          </a:xfrm>
          <a:prstGeom prst="rect">
            <a:avLst/>
          </a:prstGeom>
        </p:spPr>
        <p:style>
          <a:lnRef idx="1">
            <a:schemeClr val="accent4"/>
          </a:lnRef>
          <a:fillRef idx="2">
            <a:schemeClr val="accent4"/>
          </a:fillRef>
          <a:effectRef idx="1">
            <a:schemeClr val="accent4"/>
          </a:effectRef>
          <a:fontRef idx="minor">
            <a:schemeClr val="dk1"/>
          </a:fontRef>
        </p:style>
        <p:txBody>
          <a:bodyPr>
            <a:normAutofit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fontAlgn="auto">
              <a:spcAft>
                <a:spcPts val="0"/>
              </a:spcAft>
              <a:buFont typeface="Arial" pitchFamily="34" charset="0"/>
              <a:buNone/>
              <a:defRPr/>
            </a:pPr>
            <a:r>
              <a:rPr lang="nl-NL" sz="2400" dirty="0" smtClean="0"/>
              <a:t>Een hogere prijs….</a:t>
            </a:r>
          </a:p>
          <a:p>
            <a:pPr marL="0" indent="0" fontAlgn="auto">
              <a:spcAft>
                <a:spcPts val="0"/>
              </a:spcAft>
              <a:buFont typeface="Arial" pitchFamily="34" charset="0"/>
              <a:buNone/>
              <a:defRPr/>
            </a:pPr>
            <a:r>
              <a:rPr lang="nl-NL" sz="2400" dirty="0" smtClean="0"/>
              <a:t>gaat ten koste van het totale surplus</a:t>
            </a:r>
          </a:p>
          <a:p>
            <a:pPr marL="0" indent="0" fontAlgn="auto">
              <a:spcAft>
                <a:spcPts val="0"/>
              </a:spcAft>
              <a:buFont typeface="Arial" pitchFamily="34" charset="0"/>
              <a:buNone/>
              <a:defRPr/>
            </a:pPr>
            <a:r>
              <a:rPr lang="nl-NL" sz="1800" dirty="0" smtClean="0"/>
              <a:t>(evenals een lagere prijs)</a:t>
            </a:r>
          </a:p>
          <a:p>
            <a:pPr marL="0" indent="0" fontAlgn="auto">
              <a:spcAft>
                <a:spcPts val="0"/>
              </a:spcAft>
              <a:buFont typeface="Arial" pitchFamily="34" charset="0"/>
              <a:buNone/>
              <a:defRPr/>
            </a:pPr>
            <a:endParaRPr lang="nl-NL" dirty="0" smtClean="0"/>
          </a:p>
          <a:p>
            <a:pPr marL="0" indent="0" fontAlgn="auto">
              <a:spcAft>
                <a:spcPts val="0"/>
              </a:spcAft>
              <a:buFont typeface="Arial" pitchFamily="34" charset="0"/>
              <a:buNone/>
              <a:defRPr/>
            </a:pPr>
            <a:endParaRPr lang="nl-NL" dirty="0"/>
          </a:p>
        </p:txBody>
      </p:sp>
      <p:sp>
        <p:nvSpPr>
          <p:cNvPr id="46" name="Rechthoek 45"/>
          <p:cNvSpPr/>
          <p:nvPr/>
        </p:nvSpPr>
        <p:spPr>
          <a:xfrm>
            <a:off x="5624513" y="3853203"/>
            <a:ext cx="899117" cy="882570"/>
          </a:xfrm>
          <a:prstGeom prst="rect">
            <a:avLst/>
          </a:prstGeom>
          <a:pattFill prst="wdUpDiag">
            <a:fgClr>
              <a:schemeClr val="accent2"/>
            </a:fgClr>
            <a:bgClr>
              <a:schemeClr val="bg1"/>
            </a:bgClr>
          </a:pattFill>
          <a:ln>
            <a:noFill/>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nl-NL"/>
          </a:p>
        </p:txBody>
      </p:sp>
      <p:cxnSp>
        <p:nvCxnSpPr>
          <p:cNvPr id="43" name="Rechte verbindingslijn 42"/>
          <p:cNvCxnSpPr/>
          <p:nvPr/>
        </p:nvCxnSpPr>
        <p:spPr>
          <a:xfrm>
            <a:off x="5594350" y="3852863"/>
            <a:ext cx="90170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49" name="Rechthoekige driehoek 48"/>
          <p:cNvSpPr/>
          <p:nvPr/>
        </p:nvSpPr>
        <p:spPr>
          <a:xfrm rot="5400000">
            <a:off x="5717959" y="4646448"/>
            <a:ext cx="713217" cy="890589"/>
          </a:xfrm>
          <a:prstGeom prst="rtTriangle">
            <a:avLst/>
          </a:prstGeom>
          <a:pattFill prst="wdUpDiag">
            <a:fgClr>
              <a:schemeClr val="accent2"/>
            </a:fgClr>
            <a:bgClr>
              <a:schemeClr val="bg1"/>
            </a:bgClr>
          </a:pattFill>
          <a:ln>
            <a:noFill/>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nl-NL"/>
          </a:p>
        </p:txBody>
      </p:sp>
      <p:cxnSp>
        <p:nvCxnSpPr>
          <p:cNvPr id="45" name="Rechte verbindingslijn 44"/>
          <p:cNvCxnSpPr/>
          <p:nvPr/>
        </p:nvCxnSpPr>
        <p:spPr>
          <a:xfrm flipV="1">
            <a:off x="6534150" y="3905250"/>
            <a:ext cx="0" cy="21875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8" name="Vrije vorm 7"/>
          <p:cNvSpPr/>
          <p:nvPr/>
        </p:nvSpPr>
        <p:spPr>
          <a:xfrm>
            <a:off x="6548438" y="3895726"/>
            <a:ext cx="461963" cy="838200"/>
          </a:xfrm>
          <a:custGeom>
            <a:avLst/>
            <a:gdLst>
              <a:gd name="connsiteX0" fmla="*/ 4763 w 461963"/>
              <a:gd name="connsiteY0" fmla="*/ 838200 h 838200"/>
              <a:gd name="connsiteX1" fmla="*/ 0 w 461963"/>
              <a:gd name="connsiteY1" fmla="*/ 0 h 838200"/>
              <a:gd name="connsiteX2" fmla="*/ 461963 w 461963"/>
              <a:gd name="connsiteY2" fmla="*/ 447675 h 838200"/>
              <a:gd name="connsiteX3" fmla="*/ 4763 w 461963"/>
              <a:gd name="connsiteY3" fmla="*/ 838200 h 838200"/>
            </a:gdLst>
            <a:ahLst/>
            <a:cxnLst>
              <a:cxn ang="0">
                <a:pos x="connsiteX0" y="connsiteY0"/>
              </a:cxn>
              <a:cxn ang="0">
                <a:pos x="connsiteX1" y="connsiteY1"/>
              </a:cxn>
              <a:cxn ang="0">
                <a:pos x="connsiteX2" y="connsiteY2"/>
              </a:cxn>
              <a:cxn ang="0">
                <a:pos x="connsiteX3" y="connsiteY3"/>
              </a:cxn>
            </a:cxnLst>
            <a:rect l="l" t="t" r="r" b="b"/>
            <a:pathLst>
              <a:path w="461963" h="838200">
                <a:moveTo>
                  <a:pt x="4763" y="838200"/>
                </a:moveTo>
                <a:cubicBezTo>
                  <a:pt x="3175" y="558800"/>
                  <a:pt x="1588" y="279400"/>
                  <a:pt x="0" y="0"/>
                </a:cubicBezTo>
                <a:lnTo>
                  <a:pt x="461963" y="447675"/>
                </a:lnTo>
                <a:lnTo>
                  <a:pt x="4763" y="838200"/>
                </a:lnTo>
                <a:close/>
              </a:path>
            </a:pathLst>
          </a:custGeom>
          <a:ln w="28575"/>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nl-NL"/>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500"/>
                                        <p:tgtEl>
                                          <p:spTgt spid="47">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fade">
                                      <p:cBhvr>
                                        <p:cTn id="32" dur="500"/>
                                        <p:tgtEl>
                                          <p:spTgt spid="42"/>
                                        </p:tgtEl>
                                      </p:cBhvr>
                                    </p:animEffect>
                                  </p:childTnLst>
                                </p:cTn>
                              </p:par>
                            </p:childTnLst>
                          </p:cTn>
                        </p:par>
                        <p:par>
                          <p:cTn id="33" fill="hold" nodeType="afterGroup">
                            <p:stCondLst>
                              <p:cond delay="500"/>
                            </p:stCondLst>
                            <p:childTnLst>
                              <p:par>
                                <p:cTn id="34" presetID="10" presetClass="entr" presetSubtype="0" fill="hold" nodeType="afterEffect">
                                  <p:stCondLst>
                                    <p:cond delay="0"/>
                                  </p:stCondLst>
                                  <p:childTnLst>
                                    <p:set>
                                      <p:cBhvr>
                                        <p:cTn id="35" dur="1" fill="hold">
                                          <p:stCondLst>
                                            <p:cond delay="0"/>
                                          </p:stCondLst>
                                        </p:cTn>
                                        <p:tgtEl>
                                          <p:spTgt spid="43"/>
                                        </p:tgtEl>
                                        <p:attrNameLst>
                                          <p:attrName>style.visibility</p:attrName>
                                        </p:attrNameLst>
                                      </p:cBhvr>
                                      <p:to>
                                        <p:strVal val="visible"/>
                                      </p:to>
                                    </p:set>
                                    <p:animEffect transition="in" filter="fade">
                                      <p:cBhvr>
                                        <p:cTn id="36" dur="500"/>
                                        <p:tgtEl>
                                          <p:spTgt spid="43"/>
                                        </p:tgtEl>
                                      </p:cBhvr>
                                    </p:animEffect>
                                  </p:childTnLst>
                                </p:cTn>
                              </p:par>
                              <p:par>
                                <p:cTn id="37" presetID="10" presetClass="entr" presetSubtype="0"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fade">
                                      <p:cBhvr>
                                        <p:cTn id="39" dur="500"/>
                                        <p:tgtEl>
                                          <p:spTgt spid="4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500"/>
                                        <p:tgtEl>
                                          <p:spTgt spid="4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nodeType="click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500"/>
                                        <p:tgtEl>
                                          <p:spTgt spid="49"/>
                                        </p:tgtEl>
                                      </p:cBhvr>
                                    </p:animEffect>
                                  </p:childTnLst>
                                </p:cTn>
                              </p:par>
                              <p:par>
                                <p:cTn id="50" presetID="10" presetClass="entr" presetSubtype="0"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fade">
                                      <p:cBhvr>
                                        <p:cTn id="52" dur="500"/>
                                        <p:tgtEl>
                                          <p:spTgt spid="4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500"/>
                                        <p:tgtEl>
                                          <p:spTgt spid="8"/>
                                        </p:tgtEl>
                                      </p:cBhvr>
                                    </p:animEffect>
                                  </p:childTnLst>
                                </p:cTn>
                              </p:par>
                              <p:par>
                                <p:cTn id="58" presetID="10" presetClass="entr" presetSubtype="0" fill="hold" nodeType="withEffect">
                                  <p:stCondLst>
                                    <p:cond delay="0"/>
                                  </p:stCondLst>
                                  <p:childTnLst>
                                    <p:set>
                                      <p:cBhvr>
                                        <p:cTn id="59" dur="1" fill="hold">
                                          <p:stCondLst>
                                            <p:cond delay="0"/>
                                          </p:stCondLst>
                                        </p:cTn>
                                        <p:tgtEl>
                                          <p:spTgt spid="47">
                                            <p:txEl>
                                              <p:pRg st="1" end="1"/>
                                            </p:txEl>
                                          </p:spTgt>
                                        </p:tgtEl>
                                        <p:attrNameLst>
                                          <p:attrName>style.visibility</p:attrName>
                                        </p:attrNameLst>
                                      </p:cBhvr>
                                      <p:to>
                                        <p:strVal val="visible"/>
                                      </p:to>
                                    </p:set>
                                    <p:animEffect transition="in" filter="fade">
                                      <p:cBhvr>
                                        <p:cTn id="60" dur="500"/>
                                        <p:tgtEl>
                                          <p:spTgt spid="47">
                                            <p:txEl>
                                              <p:pRg st="1" end="1"/>
                                            </p:txEl>
                                          </p:spTgt>
                                        </p:tgtEl>
                                      </p:cBhvr>
                                    </p:animEffect>
                                  </p:childTnLst>
                                </p:cTn>
                              </p:par>
                            </p:childTnLst>
                          </p:cTn>
                        </p:par>
                        <p:par>
                          <p:cTn id="61" fill="hold" nodeType="afterGroup">
                            <p:stCondLst>
                              <p:cond delay="500"/>
                            </p:stCondLst>
                            <p:childTnLst>
                              <p:par>
                                <p:cTn id="62" presetID="10" presetClass="entr" presetSubtype="0" fill="hold" nodeType="afterEffect">
                                  <p:stCondLst>
                                    <p:cond delay="0"/>
                                  </p:stCondLst>
                                  <p:childTnLst>
                                    <p:set>
                                      <p:cBhvr>
                                        <p:cTn id="63" dur="1" fill="hold">
                                          <p:stCondLst>
                                            <p:cond delay="0"/>
                                          </p:stCondLst>
                                        </p:cTn>
                                        <p:tgtEl>
                                          <p:spTgt spid="47">
                                            <p:txEl>
                                              <p:pRg st="2" end="2"/>
                                            </p:txEl>
                                          </p:spTgt>
                                        </p:tgtEl>
                                        <p:attrNameLst>
                                          <p:attrName>style.visibility</p:attrName>
                                        </p:attrNameLst>
                                      </p:cBhvr>
                                      <p:to>
                                        <p:strVal val="visible"/>
                                      </p:to>
                                    </p:set>
                                    <p:animEffect transition="in" filter="fade">
                                      <p:cBhvr>
                                        <p:cTn id="64" dur="500"/>
                                        <p:tgtEl>
                                          <p:spTgt spid="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288" y="2349500"/>
            <a:ext cx="8653462"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kstvak 1"/>
          <p:cNvSpPr txBox="1"/>
          <p:nvPr/>
        </p:nvSpPr>
        <p:spPr>
          <a:xfrm>
            <a:off x="539552" y="908720"/>
            <a:ext cx="2592288"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dirty="0" smtClean="0"/>
              <a:t>Weinig concurrentie</a:t>
            </a:r>
            <a:endParaRPr lang="nl-NL" dirty="0"/>
          </a:p>
        </p:txBody>
      </p:sp>
      <p:sp>
        <p:nvSpPr>
          <p:cNvPr id="4" name="Tekstvak 3"/>
          <p:cNvSpPr txBox="1"/>
          <p:nvPr/>
        </p:nvSpPr>
        <p:spPr>
          <a:xfrm>
            <a:off x="6444208" y="908720"/>
            <a:ext cx="216024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dirty="0" smtClean="0"/>
              <a:t>Veel concurrentie</a:t>
            </a:r>
            <a:endParaRPr lang="nl-NL" dirty="0"/>
          </a:p>
        </p:txBody>
      </p:sp>
      <p:sp>
        <p:nvSpPr>
          <p:cNvPr id="3" name="PIJL-RECHTS 2"/>
          <p:cNvSpPr/>
          <p:nvPr/>
        </p:nvSpPr>
        <p:spPr>
          <a:xfrm>
            <a:off x="3419872" y="908720"/>
            <a:ext cx="2880320" cy="3693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6" name="Tekstvak 5"/>
          <p:cNvSpPr txBox="1"/>
          <p:nvPr/>
        </p:nvSpPr>
        <p:spPr>
          <a:xfrm>
            <a:off x="532577" y="1410841"/>
            <a:ext cx="1447135"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nl-NL" dirty="0" smtClean="0"/>
              <a:t>Prijszetter</a:t>
            </a:r>
            <a:endParaRPr lang="nl-NL" dirty="0"/>
          </a:p>
        </p:txBody>
      </p:sp>
      <p:sp>
        <p:nvSpPr>
          <p:cNvPr id="7" name="Tekstvak 6"/>
          <p:cNvSpPr txBox="1"/>
          <p:nvPr/>
        </p:nvSpPr>
        <p:spPr>
          <a:xfrm>
            <a:off x="6444208" y="1401481"/>
            <a:ext cx="2592288"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nl-NL" dirty="0" smtClean="0"/>
              <a:t>Hoeveelheid </a:t>
            </a:r>
            <a:r>
              <a:rPr lang="nl-NL" dirty="0" err="1" smtClean="0"/>
              <a:t>aanpasser</a:t>
            </a:r>
            <a:endParaRPr lang="nl-NL" dirty="0"/>
          </a:p>
        </p:txBody>
      </p:sp>
    </p:spTree>
  </p:cSld>
  <p:clrMapOvr>
    <a:masterClrMapping/>
  </p:clrMapOvr>
  <p:transition xmlns:p14="http://schemas.microsoft.com/office/powerpoint/2010/main" spd="slow">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3" grpId="0" animBg="1"/>
      <p:bldP spid="6"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olfvorm">
  <a:themeElements>
    <a:clrScheme name="Golfv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Golfv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olfv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1_Golfvorm">
  <a:themeElements>
    <a:clrScheme name="Golfv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Golfv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olfv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6665</TotalTime>
  <Words>1658</Words>
  <Application>Microsoft Macintosh PowerPoint</Application>
  <PresentationFormat>Diavoorstelling (4:3)</PresentationFormat>
  <Paragraphs>488</Paragraphs>
  <Slides>33</Slides>
  <Notes>0</Notes>
  <HiddenSlides>0</HiddenSlides>
  <MMClips>0</MMClips>
  <ScaleCrop>false</ScaleCrop>
  <HeadingPairs>
    <vt:vector size="6" baseType="variant">
      <vt:variant>
        <vt:lpstr>Thema</vt:lpstr>
      </vt:variant>
      <vt:variant>
        <vt:i4>2</vt:i4>
      </vt:variant>
      <vt:variant>
        <vt:lpstr>Ingesloten OLE-bronprogramma's</vt:lpstr>
      </vt:variant>
      <vt:variant>
        <vt:i4>1</vt:i4>
      </vt:variant>
      <vt:variant>
        <vt:lpstr>Diatitels</vt:lpstr>
      </vt:variant>
      <vt:variant>
        <vt:i4>33</vt:i4>
      </vt:variant>
    </vt:vector>
  </HeadingPairs>
  <TitlesOfParts>
    <vt:vector size="36" baseType="lpstr">
      <vt:lpstr>Golfvorm</vt:lpstr>
      <vt:lpstr>1_Golfvorm</vt:lpstr>
      <vt:lpstr>Packager Shell-object</vt:lpstr>
      <vt:lpstr>Hoofdstuk 10 – welvaart  en economische politiek</vt:lpstr>
      <vt:lpstr>Begrippen - consumenten</vt:lpstr>
      <vt:lpstr>Consumentensurplus</vt:lpstr>
      <vt:lpstr>Verwerkingsopgave</vt:lpstr>
      <vt:lpstr>Begrippen - producenten</vt:lpstr>
      <vt:lpstr>Producentensurplus</vt:lpstr>
      <vt:lpstr>Verwerkingsopgave</vt:lpstr>
      <vt:lpstr>Pareto-optimaal</vt:lpstr>
      <vt:lpstr>PowerPoint-presentatie</vt:lpstr>
      <vt:lpstr>Pareto-efficiënt</vt:lpstr>
      <vt:lpstr>Nadelen prijsmechanisme</vt:lpstr>
      <vt:lpstr>Economisch beleid</vt:lpstr>
      <vt:lpstr>PowerPoint-presentatie</vt:lpstr>
      <vt:lpstr>Surplussen bij Volkomen Conc.</vt:lpstr>
      <vt:lpstr>PowerPoint-presentatie</vt:lpstr>
      <vt:lpstr>Monopolist - Volkomen Concurrentie</vt:lpstr>
      <vt:lpstr>Surplussen bij een monopolist</vt:lpstr>
      <vt:lpstr>Vergelijking Monopolie - VC</vt:lpstr>
      <vt:lpstr>Praktijk</vt:lpstr>
      <vt:lpstr>PowerPoint-presentatie</vt:lpstr>
      <vt:lpstr>PowerPoint-presentatie</vt:lpstr>
      <vt:lpstr>De invloed van een importheffing op de welvaart 2 kleine driehoekjes niet gecompenseerd (welvaarts verlies)</vt:lpstr>
      <vt:lpstr>Welvaartsverlies bij subsidie</vt:lpstr>
      <vt:lpstr>De uitgangssituatie</vt:lpstr>
      <vt:lpstr>Consumentensurplus</vt:lpstr>
      <vt:lpstr>Producentensurplus</vt:lpstr>
      <vt:lpstr>‘Overheidssurplus’</vt:lpstr>
      <vt:lpstr>Welvaartseffecten</vt:lpstr>
      <vt:lpstr>Overheid = toezichthouder</vt:lpstr>
      <vt:lpstr>Octrooi en Patent</vt:lpstr>
      <vt:lpstr>Sociaal economische doelstellingen</vt:lpstr>
      <vt:lpstr>Sociaal economische instrumenten (1)</vt:lpstr>
      <vt:lpstr>Sociaal economische instrumenten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Consumentensurplus</dc:title>
  <dc:creator>Paul</dc:creator>
  <cp:lastModifiedBy>Hans Vermeulen</cp:lastModifiedBy>
  <cp:revision>76</cp:revision>
  <dcterms:created xsi:type="dcterms:W3CDTF">2011-11-07T19:45:01Z</dcterms:created>
  <dcterms:modified xsi:type="dcterms:W3CDTF">2017-02-09T12:54:01Z</dcterms:modified>
</cp:coreProperties>
</file>