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78" r:id="rId12"/>
    <p:sldId id="293" r:id="rId13"/>
    <p:sldId id="288" r:id="rId14"/>
    <p:sldId id="294" r:id="rId15"/>
    <p:sldId id="295" r:id="rId16"/>
    <p:sldId id="281" r:id="rId17"/>
    <p:sldId id="282" r:id="rId18"/>
    <p:sldId id="296" r:id="rId19"/>
    <p:sldId id="297" r:id="rId20"/>
    <p:sldId id="298" r:id="rId21"/>
    <p:sldId id="279" r:id="rId22"/>
    <p:sldId id="280" r:id="rId23"/>
    <p:sldId id="290" r:id="rId24"/>
    <p:sldId id="291" r:id="rId25"/>
    <p:sldId id="299" r:id="rId26"/>
    <p:sldId id="300" r:id="rId27"/>
    <p:sldId id="292" r:id="rId28"/>
    <p:sldId id="301" r:id="rId29"/>
    <p:sldId id="285" r:id="rId30"/>
    <p:sldId id="302" r:id="rId31"/>
    <p:sldId id="303" r:id="rId32"/>
    <p:sldId id="304" r:id="rId33"/>
    <p:sldId id="305" r:id="rId34"/>
    <p:sldId id="283" r:id="rId35"/>
    <p:sldId id="286" r:id="rId36"/>
    <p:sldId id="287" r:id="rId37"/>
    <p:sldId id="306" r:id="rId38"/>
    <p:sldId id="289"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271" r:id="rId5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722"/>
    <p:restoredTop sz="95853"/>
  </p:normalViewPr>
  <p:slideViewPr>
    <p:cSldViewPr snapToGrid="0" snapToObjects="1">
      <p:cViewPr varScale="1">
        <p:scale>
          <a:sx n="78" d="100"/>
          <a:sy n="78" d="100"/>
        </p:scale>
        <p:origin x="168" y="9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8AF6D-AA62-384D-837F-39723710DCD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94355AE-5CE4-3D47-9F5C-1676A5008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063364A-14A5-D240-A1FB-12A0F551F4D4}"/>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5" name="Tijdelijke aanduiding voor voettekst 4">
            <a:extLst>
              <a:ext uri="{FF2B5EF4-FFF2-40B4-BE49-F238E27FC236}">
                <a16:creationId xmlns:a16="http://schemas.microsoft.com/office/drawing/2014/main" id="{E6D0F6E2-3EB7-974E-BBA0-E33F8B5EC54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65CCA1-ABBD-2847-86D7-252F3BAA72D3}"/>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2026401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0EE42-95FA-064C-9DE3-E71867FE1DE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75E956D-BD27-204D-870E-6EDDBA2F581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274E0A-16DA-9840-AAC2-B8D5937A024D}"/>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5" name="Tijdelijke aanduiding voor voettekst 4">
            <a:extLst>
              <a:ext uri="{FF2B5EF4-FFF2-40B4-BE49-F238E27FC236}">
                <a16:creationId xmlns:a16="http://schemas.microsoft.com/office/drawing/2014/main" id="{5E94279B-548B-6749-9F6E-CB6AA3F11C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154540-1C05-E243-B318-F4DDA874C92D}"/>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1879598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D1E09FF-B8E2-C949-BD54-1265C5CD014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E107A3C-F19E-7D42-AF62-3E1167EAF29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BEB028-4DDD-E64F-8089-C49E7ED33088}"/>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5" name="Tijdelijke aanduiding voor voettekst 4">
            <a:extLst>
              <a:ext uri="{FF2B5EF4-FFF2-40B4-BE49-F238E27FC236}">
                <a16:creationId xmlns:a16="http://schemas.microsoft.com/office/drawing/2014/main" id="{14FB25BF-BD1D-3547-A0D1-490B30AE2E3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E0BA118-1A5B-7344-9D22-1D75974A96EE}"/>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310742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11/11/20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‹nr.›</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954010367"/>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D6ED5-BA2C-3349-845C-597472135D8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6BD70E7-98D2-8945-9CF3-F3DBDC4A3D3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2AFE69B-4007-8E49-83E3-EE66CE840CC8}"/>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5" name="Tijdelijke aanduiding voor voettekst 4">
            <a:extLst>
              <a:ext uri="{FF2B5EF4-FFF2-40B4-BE49-F238E27FC236}">
                <a16:creationId xmlns:a16="http://schemas.microsoft.com/office/drawing/2014/main" id="{1359199D-353B-C34D-9634-467BB8D4669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5F8A9C-C02D-4D41-A729-FA81473120F2}"/>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216356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08FF7-E57B-0D49-81AC-948AE00E2F1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6117219-BEFD-A54A-AD7E-E1B982D9B4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E41111E-E076-8D44-99DD-7B976A8E1230}"/>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5" name="Tijdelijke aanduiding voor voettekst 4">
            <a:extLst>
              <a:ext uri="{FF2B5EF4-FFF2-40B4-BE49-F238E27FC236}">
                <a16:creationId xmlns:a16="http://schemas.microsoft.com/office/drawing/2014/main" id="{C667D77D-B30D-C543-BA7B-FBCCA60A193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BB51F74-D274-FC40-9070-AF9818E669EA}"/>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283312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E2A07B-4CA6-BB4B-84B2-756EE55C2D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D1536CE-891B-4143-AC6D-E552CC1E86D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75B1903-FB5E-4A49-9342-359A0CAED93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8A7B84C-7DE3-B642-BCF5-1D39D8DF8EC4}"/>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6" name="Tijdelijke aanduiding voor voettekst 5">
            <a:extLst>
              <a:ext uri="{FF2B5EF4-FFF2-40B4-BE49-F238E27FC236}">
                <a16:creationId xmlns:a16="http://schemas.microsoft.com/office/drawing/2014/main" id="{038ABB28-1318-AB4C-B633-E1B32E813D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6C82F61-4F02-FC48-AC61-2C859F5B34F7}"/>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185440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0C0BC4-C5BE-2F44-B6B4-30A0C03BDA7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AEBE8D5-A1CF-B749-91E4-EB31DB11EF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9D74FBE-6056-934F-8583-A2F67C92087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F451C71-D54C-304E-865A-AE9A1F26CE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3843504-1CAF-5445-8550-96475B9DEB6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8FACAE2-D58B-A841-B548-787FAD36AD97}"/>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8" name="Tijdelijke aanduiding voor voettekst 7">
            <a:extLst>
              <a:ext uri="{FF2B5EF4-FFF2-40B4-BE49-F238E27FC236}">
                <a16:creationId xmlns:a16="http://schemas.microsoft.com/office/drawing/2014/main" id="{CB733AD4-FFE3-1C41-B68A-AA09B3CBBC5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56D91B7-4075-C946-9767-9A1197664BA9}"/>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2594581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8B720-10A4-8041-946A-DCD3D20182B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649980C-C8D7-144B-ACD4-D6CD4AD9DDDD}"/>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4" name="Tijdelijke aanduiding voor voettekst 3">
            <a:extLst>
              <a:ext uri="{FF2B5EF4-FFF2-40B4-BE49-F238E27FC236}">
                <a16:creationId xmlns:a16="http://schemas.microsoft.com/office/drawing/2014/main" id="{55611A64-2429-9A42-A3F2-B3537A03DBD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617870F-374B-E445-8B58-2D55B534EB58}"/>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285369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27DC13E-3FE7-5547-BC0D-8FF526C9ED66}"/>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3" name="Tijdelijke aanduiding voor voettekst 2">
            <a:extLst>
              <a:ext uri="{FF2B5EF4-FFF2-40B4-BE49-F238E27FC236}">
                <a16:creationId xmlns:a16="http://schemas.microsoft.com/office/drawing/2014/main" id="{6E0BCE31-F7CC-3145-B590-0A8D261BBCB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535EDA0-8C6A-D140-AE46-48BCBC766D8F}"/>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147247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05398-5AA8-9743-9CAE-3541C94B6F5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DD20480-727F-9845-B6A1-1F5277DEAD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A7D2194-3CE8-D547-9DF9-4E6A46A35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A70F43-5000-F345-9D95-652E914E363D}"/>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6" name="Tijdelijke aanduiding voor voettekst 5">
            <a:extLst>
              <a:ext uri="{FF2B5EF4-FFF2-40B4-BE49-F238E27FC236}">
                <a16:creationId xmlns:a16="http://schemas.microsoft.com/office/drawing/2014/main" id="{208FB2BC-5A28-8045-B79A-74596030F7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CF887DF-BF57-F245-B1B4-056184EC64CC}"/>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1000213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A2EB6-E2BD-9147-98C3-920AA3A0E82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62D5C3E-3129-AE44-8C75-27BBD2261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61E7065-8529-3C43-87DB-12F147CE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39E68C1-C9FA-5649-AD17-4888385BCF9C}"/>
              </a:ext>
            </a:extLst>
          </p:cNvPr>
          <p:cNvSpPr>
            <a:spLocks noGrp="1"/>
          </p:cNvSpPr>
          <p:nvPr>
            <p:ph type="dt" sz="half" idx="10"/>
          </p:nvPr>
        </p:nvSpPr>
        <p:spPr/>
        <p:txBody>
          <a:bodyPr/>
          <a:lstStyle/>
          <a:p>
            <a:fld id="{16FA7F21-2310-7B42-81E5-E3A7B9E758C8}" type="datetimeFigureOut">
              <a:rPr lang="nl-NL" smtClean="0"/>
              <a:t>11-11-2020</a:t>
            </a:fld>
            <a:endParaRPr lang="nl-NL"/>
          </a:p>
        </p:txBody>
      </p:sp>
      <p:sp>
        <p:nvSpPr>
          <p:cNvPr id="6" name="Tijdelijke aanduiding voor voettekst 5">
            <a:extLst>
              <a:ext uri="{FF2B5EF4-FFF2-40B4-BE49-F238E27FC236}">
                <a16:creationId xmlns:a16="http://schemas.microsoft.com/office/drawing/2014/main" id="{9750EE75-0E21-FD46-AC3F-D622ADC5EA5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AB1F972-835F-7340-B7D6-17F1F53F8E42}"/>
              </a:ext>
            </a:extLst>
          </p:cNvPr>
          <p:cNvSpPr>
            <a:spLocks noGrp="1"/>
          </p:cNvSpPr>
          <p:nvPr>
            <p:ph type="sldNum" sz="quarter" idx="12"/>
          </p:nvPr>
        </p:nvSpPr>
        <p:spPr/>
        <p:txBody>
          <a:bodyPr/>
          <a:lstStyle/>
          <a:p>
            <a:fld id="{20C11EA9-37C7-C541-ADA2-01957E76110A}" type="slidenum">
              <a:rPr lang="nl-NL" smtClean="0"/>
              <a:t>‹nr.›</a:t>
            </a:fld>
            <a:endParaRPr lang="nl-NL"/>
          </a:p>
        </p:txBody>
      </p:sp>
    </p:spTree>
    <p:extLst>
      <p:ext uri="{BB962C8B-B14F-4D97-AF65-F5344CB8AC3E}">
        <p14:creationId xmlns:p14="http://schemas.microsoft.com/office/powerpoint/2010/main" val="276510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05A5BB-3018-BA4F-BBE5-5EB6E5AEA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2CAB810-45DD-724A-835F-3CD5733FE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930A07-3EAB-CB47-8700-9A1F6CD2B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A7F21-2310-7B42-81E5-E3A7B9E758C8}" type="datetimeFigureOut">
              <a:rPr lang="nl-NL" smtClean="0"/>
              <a:t>11-11-2020</a:t>
            </a:fld>
            <a:endParaRPr lang="nl-NL"/>
          </a:p>
        </p:txBody>
      </p:sp>
      <p:sp>
        <p:nvSpPr>
          <p:cNvPr id="5" name="Tijdelijke aanduiding voor voettekst 4">
            <a:extLst>
              <a:ext uri="{FF2B5EF4-FFF2-40B4-BE49-F238E27FC236}">
                <a16:creationId xmlns:a16="http://schemas.microsoft.com/office/drawing/2014/main" id="{A74E1E0C-9C43-3747-9381-EC2F30CDD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9073EDD-68C7-C24B-BCB5-91859FAC4F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11EA9-37C7-C541-ADA2-01957E76110A}" type="slidenum">
              <a:rPr lang="nl-NL" smtClean="0"/>
              <a:t>‹nr.›</a:t>
            </a:fld>
            <a:endParaRPr lang="nl-NL"/>
          </a:p>
        </p:txBody>
      </p:sp>
    </p:spTree>
    <p:extLst>
      <p:ext uri="{BB962C8B-B14F-4D97-AF65-F5344CB8AC3E}">
        <p14:creationId xmlns:p14="http://schemas.microsoft.com/office/powerpoint/2010/main" val="1511564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CBA9076-02C0-EB45-B568-8E602CCDA2AB}"/>
              </a:ext>
            </a:extLst>
          </p:cNvPr>
          <p:cNvSpPr txBox="1"/>
          <p:nvPr/>
        </p:nvSpPr>
        <p:spPr>
          <a:xfrm>
            <a:off x="4558567" y="667583"/>
            <a:ext cx="367240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De internationale handel</a:t>
            </a:r>
          </a:p>
        </p:txBody>
      </p:sp>
      <p:sp>
        <p:nvSpPr>
          <p:cNvPr id="3" name="Tekstvak 2">
            <a:extLst>
              <a:ext uri="{FF2B5EF4-FFF2-40B4-BE49-F238E27FC236}">
                <a16:creationId xmlns:a16="http://schemas.microsoft.com/office/drawing/2014/main" id="{3AE6396D-04C3-2E47-B642-7180EE5BC82F}"/>
              </a:ext>
            </a:extLst>
          </p:cNvPr>
          <p:cNvSpPr txBox="1"/>
          <p:nvPr/>
        </p:nvSpPr>
        <p:spPr>
          <a:xfrm>
            <a:off x="3278724" y="1353344"/>
            <a:ext cx="482453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Internationale handel leidt tot specialisatie</a:t>
            </a:r>
          </a:p>
        </p:txBody>
      </p:sp>
      <p:sp>
        <p:nvSpPr>
          <p:cNvPr id="4" name="Tekstvak 3">
            <a:extLst>
              <a:ext uri="{FF2B5EF4-FFF2-40B4-BE49-F238E27FC236}">
                <a16:creationId xmlns:a16="http://schemas.microsoft.com/office/drawing/2014/main" id="{07277497-468F-074E-ABE8-B1BB2EF15D7F}"/>
              </a:ext>
            </a:extLst>
          </p:cNvPr>
          <p:cNvSpPr txBox="1"/>
          <p:nvPr/>
        </p:nvSpPr>
        <p:spPr>
          <a:xfrm>
            <a:off x="3278724" y="1859836"/>
            <a:ext cx="554005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Specialisatie zorgt weer voor welvaartswinst (dankzij):</a:t>
            </a:r>
          </a:p>
        </p:txBody>
      </p:sp>
      <p:sp>
        <p:nvSpPr>
          <p:cNvPr id="5" name="Tekstvak 4">
            <a:extLst>
              <a:ext uri="{FF2B5EF4-FFF2-40B4-BE49-F238E27FC236}">
                <a16:creationId xmlns:a16="http://schemas.microsoft.com/office/drawing/2014/main" id="{4F8566E1-0081-614E-A4E0-630348CD0122}"/>
              </a:ext>
            </a:extLst>
          </p:cNvPr>
          <p:cNvSpPr txBox="1"/>
          <p:nvPr/>
        </p:nvSpPr>
        <p:spPr>
          <a:xfrm>
            <a:off x="2265368" y="2628786"/>
            <a:ext cx="158417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Klimaat</a:t>
            </a:r>
          </a:p>
        </p:txBody>
      </p:sp>
      <p:sp>
        <p:nvSpPr>
          <p:cNvPr id="6" name="Tekstvak 5">
            <a:extLst>
              <a:ext uri="{FF2B5EF4-FFF2-40B4-BE49-F238E27FC236}">
                <a16:creationId xmlns:a16="http://schemas.microsoft.com/office/drawing/2014/main" id="{B1CE2E34-E71F-064E-9D5E-E56D65C18818}"/>
              </a:ext>
            </a:extLst>
          </p:cNvPr>
          <p:cNvSpPr txBox="1"/>
          <p:nvPr/>
        </p:nvSpPr>
        <p:spPr>
          <a:xfrm>
            <a:off x="6634919" y="2663741"/>
            <a:ext cx="183620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Infrastructuur</a:t>
            </a:r>
          </a:p>
        </p:txBody>
      </p:sp>
      <p:sp>
        <p:nvSpPr>
          <p:cNvPr id="7" name="Tekstvak 6">
            <a:extLst>
              <a:ext uri="{FF2B5EF4-FFF2-40B4-BE49-F238E27FC236}">
                <a16:creationId xmlns:a16="http://schemas.microsoft.com/office/drawing/2014/main" id="{590337BF-33C7-4046-9BDF-54836C2FCEAC}"/>
              </a:ext>
            </a:extLst>
          </p:cNvPr>
          <p:cNvSpPr txBox="1"/>
          <p:nvPr/>
        </p:nvSpPr>
        <p:spPr>
          <a:xfrm>
            <a:off x="2265368" y="3153726"/>
            <a:ext cx="1584176"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Geografische ligging</a:t>
            </a:r>
          </a:p>
        </p:txBody>
      </p:sp>
      <p:sp>
        <p:nvSpPr>
          <p:cNvPr id="8" name="Tekstvak 7">
            <a:extLst>
              <a:ext uri="{FF2B5EF4-FFF2-40B4-BE49-F238E27FC236}">
                <a16:creationId xmlns:a16="http://schemas.microsoft.com/office/drawing/2014/main" id="{55D0271A-6CB8-4E40-8FE8-8C0E2EC1F8FE}"/>
              </a:ext>
            </a:extLst>
          </p:cNvPr>
          <p:cNvSpPr txBox="1"/>
          <p:nvPr/>
        </p:nvSpPr>
        <p:spPr>
          <a:xfrm>
            <a:off x="4234531" y="3153726"/>
            <a:ext cx="172819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Scholingsgraad</a:t>
            </a:r>
          </a:p>
        </p:txBody>
      </p:sp>
      <p:sp>
        <p:nvSpPr>
          <p:cNvPr id="9" name="Tekstvak 8">
            <a:extLst>
              <a:ext uri="{FF2B5EF4-FFF2-40B4-BE49-F238E27FC236}">
                <a16:creationId xmlns:a16="http://schemas.microsoft.com/office/drawing/2014/main" id="{FA734947-80A5-8543-B9AA-1022454A0D2E}"/>
              </a:ext>
            </a:extLst>
          </p:cNvPr>
          <p:cNvSpPr txBox="1"/>
          <p:nvPr/>
        </p:nvSpPr>
        <p:spPr>
          <a:xfrm>
            <a:off x="6634919" y="3153726"/>
            <a:ext cx="183620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Stand techniek</a:t>
            </a:r>
          </a:p>
        </p:txBody>
      </p:sp>
      <p:sp>
        <p:nvSpPr>
          <p:cNvPr id="10" name="Tekstvak 9">
            <a:extLst>
              <a:ext uri="{FF2B5EF4-FFF2-40B4-BE49-F238E27FC236}">
                <a16:creationId xmlns:a16="http://schemas.microsoft.com/office/drawing/2014/main" id="{DFE5FC4E-798D-2E4E-9245-7AE09826A35D}"/>
              </a:ext>
            </a:extLst>
          </p:cNvPr>
          <p:cNvSpPr txBox="1"/>
          <p:nvPr/>
        </p:nvSpPr>
        <p:spPr>
          <a:xfrm>
            <a:off x="4234531" y="2663741"/>
            <a:ext cx="216024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Bodemgesteldheid</a:t>
            </a:r>
          </a:p>
        </p:txBody>
      </p:sp>
      <p:pic>
        <p:nvPicPr>
          <p:cNvPr id="11" name="Picture 2">
            <a:extLst>
              <a:ext uri="{FF2B5EF4-FFF2-40B4-BE49-F238E27FC236}">
                <a16:creationId xmlns:a16="http://schemas.microsoft.com/office/drawing/2014/main" id="{79B317D8-A5F3-2C43-8D16-E101B7332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310" y="1353344"/>
            <a:ext cx="1644774" cy="16447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Tekstvak 11">
            <a:extLst>
              <a:ext uri="{FF2B5EF4-FFF2-40B4-BE49-F238E27FC236}">
                <a16:creationId xmlns:a16="http://schemas.microsoft.com/office/drawing/2014/main" id="{8FFA8A9F-632E-0B49-841B-D18C1474DCC8}"/>
              </a:ext>
            </a:extLst>
          </p:cNvPr>
          <p:cNvSpPr txBox="1"/>
          <p:nvPr/>
        </p:nvSpPr>
        <p:spPr>
          <a:xfrm>
            <a:off x="2265368" y="4134827"/>
            <a:ext cx="7661263" cy="2308324"/>
          </a:xfrm>
          <a:prstGeom prst="rect">
            <a:avLst/>
          </a:prstGeom>
          <a:solidFill>
            <a:schemeClr val="accent3"/>
          </a:solidFill>
        </p:spPr>
        <p:txBody>
          <a:bodyPr wrap="square" rtlCol="0">
            <a:spAutoFit/>
          </a:bodyPr>
          <a:lstStyle/>
          <a:p>
            <a:r>
              <a:rPr lang="nl-NL" sz="2400" dirty="0"/>
              <a:t>Voordelen vrijhandel (voor de consument):</a:t>
            </a:r>
          </a:p>
          <a:p>
            <a:pPr marL="342900" indent="-342900">
              <a:buAutoNum type="arabicPeriod"/>
            </a:pPr>
            <a:r>
              <a:rPr lang="nl-NL" sz="2400" dirty="0"/>
              <a:t>Meer concurrentie dus lagere prijzen,</a:t>
            </a:r>
          </a:p>
          <a:p>
            <a:pPr marL="342900" indent="-342900">
              <a:buAutoNum type="arabicPeriod"/>
            </a:pPr>
            <a:r>
              <a:rPr lang="nl-NL" sz="2400" dirty="0"/>
              <a:t>Betere service,</a:t>
            </a:r>
          </a:p>
          <a:p>
            <a:pPr marL="342900" indent="-342900">
              <a:buAutoNum type="arabicPeriod"/>
            </a:pPr>
            <a:r>
              <a:rPr lang="nl-NL" sz="2400" dirty="0"/>
              <a:t>Meer keuzemogelijkheden</a:t>
            </a:r>
          </a:p>
          <a:p>
            <a:pPr marL="342900" indent="-342900">
              <a:buAutoNum type="arabicPeriod"/>
            </a:pPr>
            <a:r>
              <a:rPr lang="nl-NL" sz="2400" dirty="0"/>
              <a:t>Meer welvaart: stijging consumentensurplus &gt; daling producentensurplus</a:t>
            </a:r>
          </a:p>
        </p:txBody>
      </p:sp>
    </p:spTree>
    <p:extLst>
      <p:ext uri="{BB962C8B-B14F-4D97-AF65-F5344CB8AC3E}">
        <p14:creationId xmlns:p14="http://schemas.microsoft.com/office/powerpoint/2010/main" val="63056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1" end="1"/>
                                            </p:txEl>
                                          </p:spTgt>
                                        </p:tgtEl>
                                        <p:attrNameLst>
                                          <p:attrName>style.visibility</p:attrName>
                                        </p:attrNameLst>
                                      </p:cBhvr>
                                      <p:to>
                                        <p:strVal val="visible"/>
                                      </p:to>
                                    </p:set>
                                    <p:animEffect transition="in" filter="fade">
                                      <p:cBhvr>
                                        <p:cTn id="56" dur="1000"/>
                                        <p:tgtEl>
                                          <p:spTgt spid="12">
                                            <p:txEl>
                                              <p:pRg st="1" end="1"/>
                                            </p:txEl>
                                          </p:spTgt>
                                        </p:tgtEl>
                                      </p:cBhvr>
                                    </p:animEffect>
                                    <p:anim calcmode="lin" valueType="num">
                                      <p:cBhvr>
                                        <p:cTn id="5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2" end="2"/>
                                            </p:txEl>
                                          </p:spTgt>
                                        </p:tgtEl>
                                        <p:attrNameLst>
                                          <p:attrName>style.visibility</p:attrName>
                                        </p:attrNameLst>
                                      </p:cBhvr>
                                      <p:to>
                                        <p:strVal val="visible"/>
                                      </p:to>
                                    </p:set>
                                    <p:animEffect transition="in" filter="fade">
                                      <p:cBhvr>
                                        <p:cTn id="63" dur="1000"/>
                                        <p:tgtEl>
                                          <p:spTgt spid="12">
                                            <p:txEl>
                                              <p:pRg st="2" end="2"/>
                                            </p:txEl>
                                          </p:spTgt>
                                        </p:tgtEl>
                                      </p:cBhvr>
                                    </p:animEffect>
                                    <p:anim calcmode="lin" valueType="num">
                                      <p:cBhvr>
                                        <p:cTn id="6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2">
                                            <p:txEl>
                                              <p:pRg st="3" end="3"/>
                                            </p:txEl>
                                          </p:spTgt>
                                        </p:tgtEl>
                                        <p:attrNameLst>
                                          <p:attrName>style.visibility</p:attrName>
                                        </p:attrNameLst>
                                      </p:cBhvr>
                                      <p:to>
                                        <p:strVal val="visible"/>
                                      </p:to>
                                    </p:set>
                                    <p:animEffect transition="in" filter="fade">
                                      <p:cBhvr>
                                        <p:cTn id="70" dur="1000"/>
                                        <p:tgtEl>
                                          <p:spTgt spid="12">
                                            <p:txEl>
                                              <p:pRg st="3" end="3"/>
                                            </p:txEl>
                                          </p:spTgt>
                                        </p:tgtEl>
                                      </p:cBhvr>
                                    </p:animEffect>
                                    <p:anim calcmode="lin" valueType="num">
                                      <p:cBhvr>
                                        <p:cTn id="7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2">
                                            <p:txEl>
                                              <p:pRg st="4" end="4"/>
                                            </p:txEl>
                                          </p:spTgt>
                                        </p:tgtEl>
                                        <p:attrNameLst>
                                          <p:attrName>style.visibility</p:attrName>
                                        </p:attrNameLst>
                                      </p:cBhvr>
                                      <p:to>
                                        <p:strVal val="visible"/>
                                      </p:to>
                                    </p:set>
                                    <p:animEffect transition="in" filter="fade">
                                      <p:cBhvr>
                                        <p:cTn id="77" dur="1000"/>
                                        <p:tgtEl>
                                          <p:spTgt spid="12">
                                            <p:txEl>
                                              <p:pRg st="4" end="4"/>
                                            </p:txEl>
                                          </p:spTgt>
                                        </p:tgtEl>
                                      </p:cBhvr>
                                    </p:animEffect>
                                    <p:anim calcmode="lin" valueType="num">
                                      <p:cBhvr>
                                        <p:cTn id="7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7">
            <a:extLst>
              <a:ext uri="{FF2B5EF4-FFF2-40B4-BE49-F238E27FC236}">
                <a16:creationId xmlns:a16="http://schemas.microsoft.com/office/drawing/2014/main" id="{EDB42838-1C07-D944-A154-4D540A5A5DF2}"/>
              </a:ext>
            </a:extLst>
          </p:cNvPr>
          <p:cNvSpPr txBox="1">
            <a:spLocks/>
          </p:cNvSpPr>
          <p:nvPr/>
        </p:nvSpPr>
        <p:spPr>
          <a:xfrm>
            <a:off x="2331720" y="1874520"/>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Wie gaat zich nu waarin specialiseren?</a:t>
            </a:r>
          </a:p>
          <a:p>
            <a:endParaRPr lang="nl-NL"/>
          </a:p>
          <a:p>
            <a:pPr lvl="1"/>
            <a:r>
              <a:rPr lang="nl-NL"/>
              <a:t>Absolute kostenvoordelen</a:t>
            </a:r>
            <a:br>
              <a:rPr lang="nl-NL"/>
            </a:br>
            <a:r>
              <a:rPr lang="nl-NL" sz="2000"/>
              <a:t>wanneer een land een bepaald product goedkoper kan produceren</a:t>
            </a:r>
          </a:p>
          <a:p>
            <a:pPr marL="457200" lvl="1" indent="0">
              <a:buFont typeface="Arial" panose="020B0604020202020204" pitchFamily="34" charset="0"/>
              <a:buNone/>
            </a:pPr>
            <a:endParaRPr lang="nl-NL" sz="2000"/>
          </a:p>
          <a:p>
            <a:pPr lvl="1"/>
            <a:r>
              <a:rPr lang="nl-NL"/>
              <a:t>Relatieve (comparatief) kostenvoordelen</a:t>
            </a:r>
            <a:br>
              <a:rPr lang="nl-NL"/>
            </a:br>
            <a:r>
              <a:rPr lang="nl-NL" sz="2000"/>
              <a:t>wanneer een land álle producten goedkoper kan produceren (China: tomaten en speelgoed)</a:t>
            </a:r>
          </a:p>
          <a:p>
            <a:pPr marL="712788" lvl="1" indent="0">
              <a:buFont typeface="Arial" panose="020B0604020202020204" pitchFamily="34" charset="0"/>
              <a:buNone/>
            </a:pPr>
            <a:r>
              <a:rPr lang="nl-NL" sz="2000"/>
              <a:t>dan heeft het nog steeds in 1 product het grootste voordeel (relatief kostenvoordeel)</a:t>
            </a:r>
          </a:p>
          <a:p>
            <a:pPr marL="712788" lvl="1" indent="0">
              <a:buFont typeface="Arial" panose="020B0604020202020204" pitchFamily="34" charset="0"/>
              <a:buNone/>
            </a:pPr>
            <a:endParaRPr lang="nl-NL" sz="2000"/>
          </a:p>
          <a:p>
            <a:pPr marL="712788" lvl="1" indent="0">
              <a:buFont typeface="Arial" panose="020B0604020202020204" pitchFamily="34" charset="0"/>
              <a:buNone/>
            </a:pPr>
            <a:r>
              <a:rPr lang="nl-NL" sz="2000"/>
              <a:t>Tandarts/assistente; garagehouder/boekhouder</a:t>
            </a:r>
            <a:endParaRPr lang="nl-NL" sz="2000" dirty="0"/>
          </a:p>
        </p:txBody>
      </p:sp>
      <p:sp>
        <p:nvSpPr>
          <p:cNvPr id="3" name="Titel 6">
            <a:extLst>
              <a:ext uri="{FF2B5EF4-FFF2-40B4-BE49-F238E27FC236}">
                <a16:creationId xmlns:a16="http://schemas.microsoft.com/office/drawing/2014/main" id="{881510C7-A0E4-664E-B685-C4F7BEF9A15B}"/>
              </a:ext>
            </a:extLst>
          </p:cNvPr>
          <p:cNvSpPr txBox="1">
            <a:spLocks/>
          </p:cNvSpPr>
          <p:nvPr/>
        </p:nvSpPr>
        <p:spPr>
          <a:xfrm>
            <a:off x="2331720" y="548958"/>
            <a:ext cx="8229600" cy="1143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NL"/>
              <a:t>Specialiseren</a:t>
            </a:r>
            <a:endParaRPr lang="nl-NL" dirty="0"/>
          </a:p>
        </p:txBody>
      </p:sp>
    </p:spTree>
    <p:extLst>
      <p:ext uri="{BB962C8B-B14F-4D97-AF65-F5344CB8AC3E}">
        <p14:creationId xmlns:p14="http://schemas.microsoft.com/office/powerpoint/2010/main" val="17955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nl-NL" dirty="0"/>
              <a:t>De theorie gaat uit van:</a:t>
            </a:r>
          </a:p>
          <a:p>
            <a:pPr lvl="1"/>
            <a:r>
              <a:rPr lang="nl-NL" sz="2000" dirty="0"/>
              <a:t>2 landen</a:t>
            </a:r>
          </a:p>
          <a:p>
            <a:pPr lvl="1"/>
            <a:r>
              <a:rPr lang="nl-NL" sz="2000" dirty="0"/>
              <a:t>2 producten</a:t>
            </a:r>
          </a:p>
          <a:p>
            <a:pPr lvl="1"/>
            <a:r>
              <a:rPr lang="nl-NL" sz="2000" dirty="0"/>
              <a:t>uitsluitend arbeid (lees: eenheden productiefactor) nodig voor productie</a:t>
            </a:r>
          </a:p>
          <a:p>
            <a:pPr lvl="1"/>
            <a:r>
              <a:rPr lang="nl-NL" sz="2000" dirty="0"/>
              <a:t>geen transportkosten en andere handelsbelemmeringen</a:t>
            </a:r>
          </a:p>
          <a:p>
            <a:endParaRPr lang="nl-NL" dirty="0"/>
          </a:p>
          <a:p>
            <a:pPr marL="539750" indent="-539750">
              <a:buNone/>
            </a:pPr>
            <a:r>
              <a:rPr lang="nl-NL" dirty="0">
                <a:sym typeface="Wingdings" pitchFamily="2" charset="2"/>
              </a:rPr>
              <a:t>	</a:t>
            </a:r>
            <a:r>
              <a:rPr lang="nl-NL" sz="2400" dirty="0">
                <a:sym typeface="Wingdings" pitchFamily="2" charset="2"/>
              </a:rPr>
              <a:t>Dus zeer theoretisch in de basis (maar daarmee is de conclusie niet per definitie onzin)</a:t>
            </a:r>
            <a:endParaRPr lang="nl-NL" sz="2400" dirty="0"/>
          </a:p>
        </p:txBody>
      </p:sp>
      <p:sp>
        <p:nvSpPr>
          <p:cNvPr id="2" name="Titel 1"/>
          <p:cNvSpPr>
            <a:spLocks noGrp="1"/>
          </p:cNvSpPr>
          <p:nvPr>
            <p:ph type="title"/>
          </p:nvPr>
        </p:nvSpPr>
        <p:spPr/>
        <p:txBody>
          <a:bodyPr/>
          <a:lstStyle/>
          <a:p>
            <a:r>
              <a:rPr lang="nl-NL" dirty="0"/>
              <a:t>Comparatief kostenvoordeel</a:t>
            </a:r>
          </a:p>
        </p:txBody>
      </p:sp>
    </p:spTree>
    <p:extLst>
      <p:ext uri="{BB962C8B-B14F-4D97-AF65-F5344CB8AC3E}">
        <p14:creationId xmlns:p14="http://schemas.microsoft.com/office/powerpoint/2010/main" val="2990855240"/>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500"/>
                            </p:stCondLst>
                            <p:childTnLst>
                              <p:par>
                                <p:cTn id="18" presetID="10" presetClass="entr" presetSubtype="0" fill="hold" grpId="0" nodeType="afterEffect">
                                  <p:stCondLst>
                                    <p:cond delay="5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2500"/>
                            </p:stCondLst>
                            <p:childTnLst>
                              <p:par>
                                <p:cTn id="22" presetID="10" presetClass="entr" presetSubtype="0" fill="hold" grpId="0" nodeType="afterEffect">
                                  <p:stCondLst>
                                    <p:cond delay="5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079776" y="332657"/>
            <a:ext cx="4680520"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400" dirty="0">
                <a:latin typeface="Arial" panose="020B0604020202020204" pitchFamily="34" charset="0"/>
                <a:cs typeface="Arial" panose="020B0604020202020204" pitchFamily="34" charset="0"/>
              </a:rPr>
              <a:t>Comparatief kostenvoordeel</a:t>
            </a:r>
          </a:p>
        </p:txBody>
      </p:sp>
      <p:graphicFrame>
        <p:nvGraphicFramePr>
          <p:cNvPr id="5" name="Tabel 4"/>
          <p:cNvGraphicFramePr>
            <a:graphicFrameLocks noGrp="1"/>
          </p:cNvGraphicFramePr>
          <p:nvPr/>
        </p:nvGraphicFramePr>
        <p:xfrm>
          <a:off x="3048000" y="980728"/>
          <a:ext cx="6096000" cy="19202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nl-NL" dirty="0">
                          <a:latin typeface="Arial" panose="020B0604020202020204" pitchFamily="34" charset="0"/>
                          <a:cs typeface="Arial" panose="020B0604020202020204" pitchFamily="34" charset="0"/>
                        </a:rPr>
                        <a:t>Uren arbeid per eenheid product</a:t>
                      </a:r>
                    </a:p>
                  </a:txBody>
                  <a:tcPr/>
                </a:tc>
                <a:tc>
                  <a:txBody>
                    <a:bodyPr/>
                    <a:lstStyle/>
                    <a:p>
                      <a:pPr algn="ctr"/>
                      <a:r>
                        <a:rPr lang="nl-NL" dirty="0">
                          <a:latin typeface="Arial" panose="020B0604020202020204" pitchFamily="34" charset="0"/>
                          <a:cs typeface="Arial" panose="020B0604020202020204" pitchFamily="34" charset="0"/>
                        </a:rPr>
                        <a:t>Nederland</a:t>
                      </a:r>
                    </a:p>
                  </a:txBody>
                  <a:tcPr/>
                </a:tc>
                <a:tc>
                  <a:txBody>
                    <a:bodyPr/>
                    <a:lstStyle/>
                    <a:p>
                      <a:pPr algn="ctr"/>
                      <a:r>
                        <a:rPr lang="nl-NL"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370840">
                <a:tc>
                  <a:txBody>
                    <a:bodyPr/>
                    <a:lstStyle/>
                    <a:p>
                      <a:pPr algn="ctr"/>
                      <a:r>
                        <a:rPr lang="nl-NL" dirty="0">
                          <a:latin typeface="Arial" panose="020B0604020202020204" pitchFamily="34" charset="0"/>
                          <a:cs typeface="Arial" panose="020B0604020202020204" pitchFamily="34" charset="0"/>
                        </a:rPr>
                        <a:t>Plastic </a:t>
                      </a:r>
                    </a:p>
                    <a:p>
                      <a:pPr algn="ctr"/>
                      <a:r>
                        <a:rPr lang="nl-NL" dirty="0" err="1">
                          <a:latin typeface="Arial" panose="020B0604020202020204" pitchFamily="34" charset="0"/>
                          <a:cs typeface="Arial" panose="020B0604020202020204" pitchFamily="34" charset="0"/>
                        </a:rPr>
                        <a:t>badeendjes</a:t>
                      </a:r>
                      <a:endParaRPr lang="nl-NL" dirty="0">
                        <a:latin typeface="Arial" panose="020B0604020202020204" pitchFamily="34" charset="0"/>
                        <a:cs typeface="Arial" panose="020B0604020202020204" pitchFamily="34" charset="0"/>
                      </a:endParaRPr>
                    </a:p>
                  </a:txBody>
                  <a:tcPr anchor="ctr"/>
                </a:tc>
                <a:tc>
                  <a:txBody>
                    <a:bodyPr/>
                    <a:lstStyle/>
                    <a:p>
                      <a:pPr algn="ctr"/>
                      <a:r>
                        <a:rPr lang="nl-NL" dirty="0">
                          <a:latin typeface="Arial" panose="020B0604020202020204" pitchFamily="34" charset="0"/>
                          <a:cs typeface="Arial" panose="020B0604020202020204" pitchFamily="34" charset="0"/>
                        </a:rPr>
                        <a:t>25</a:t>
                      </a:r>
                    </a:p>
                  </a:txBody>
                  <a:tcPr/>
                </a:tc>
                <a:tc>
                  <a:txBody>
                    <a:bodyPr/>
                    <a:lstStyle/>
                    <a:p>
                      <a:pPr algn="ctr"/>
                      <a:r>
                        <a:rPr lang="nl-NL"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1"/>
                  </a:ext>
                </a:extLst>
              </a:tr>
              <a:tr h="370840">
                <a:tc>
                  <a:txBody>
                    <a:bodyPr/>
                    <a:lstStyle/>
                    <a:p>
                      <a:pPr algn="ctr"/>
                      <a:r>
                        <a:rPr lang="nl-NL" dirty="0">
                          <a:latin typeface="Arial" panose="020B0604020202020204" pitchFamily="34" charset="0"/>
                          <a:cs typeface="Arial" panose="020B0604020202020204" pitchFamily="34" charset="0"/>
                        </a:rPr>
                        <a:t>Tomaten</a:t>
                      </a:r>
                    </a:p>
                    <a:p>
                      <a:pPr algn="ctr"/>
                      <a:endParaRPr lang="nl-NL" dirty="0">
                        <a:latin typeface="Arial" panose="020B0604020202020204" pitchFamily="34" charset="0"/>
                        <a:cs typeface="Arial" panose="020B0604020202020204" pitchFamily="34" charset="0"/>
                      </a:endParaRPr>
                    </a:p>
                  </a:txBody>
                  <a:tcPr anchor="ctr"/>
                </a:tc>
                <a:tc>
                  <a:txBody>
                    <a:bodyPr/>
                    <a:lstStyle/>
                    <a:p>
                      <a:pPr algn="ctr"/>
                      <a:r>
                        <a:rPr lang="nl-NL" dirty="0">
                          <a:latin typeface="Arial" panose="020B0604020202020204" pitchFamily="34" charset="0"/>
                          <a:cs typeface="Arial" panose="020B0604020202020204" pitchFamily="34" charset="0"/>
                        </a:rPr>
                        <a:t>50</a:t>
                      </a:r>
                    </a:p>
                  </a:txBody>
                  <a:tcPr/>
                </a:tc>
                <a:tc>
                  <a:txBody>
                    <a:bodyPr/>
                    <a:lstStyle/>
                    <a:p>
                      <a:pPr algn="ctr"/>
                      <a:r>
                        <a:rPr lang="nl-NL" dirty="0">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10002"/>
                  </a:ext>
                </a:extLst>
              </a:tr>
            </a:tbl>
          </a:graphicData>
        </a:graphic>
      </p:graphicFrame>
      <p:sp>
        <p:nvSpPr>
          <p:cNvPr id="6" name="Tekstvak 5"/>
          <p:cNvSpPr txBox="1"/>
          <p:nvPr/>
        </p:nvSpPr>
        <p:spPr>
          <a:xfrm>
            <a:off x="2927648" y="3075058"/>
            <a:ext cx="6336704"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Nederland heeft dus voor beide producten meer arbeid nodig dan China</a:t>
            </a:r>
          </a:p>
        </p:txBody>
      </p:sp>
      <p:sp>
        <p:nvSpPr>
          <p:cNvPr id="7" name="Tekstvak 6"/>
          <p:cNvSpPr txBox="1"/>
          <p:nvPr/>
        </p:nvSpPr>
        <p:spPr>
          <a:xfrm>
            <a:off x="2927648" y="3782943"/>
            <a:ext cx="633670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Waar is China nu relatief het beste in?</a:t>
            </a:r>
          </a:p>
        </p:txBody>
      </p:sp>
      <p:sp>
        <p:nvSpPr>
          <p:cNvPr id="8" name="Tekstvak 7"/>
          <p:cNvSpPr txBox="1"/>
          <p:nvPr/>
        </p:nvSpPr>
        <p:spPr>
          <a:xfrm>
            <a:off x="2927648" y="4233738"/>
            <a:ext cx="691276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We kijken daarvoor naar de opofferingskosten</a:t>
            </a:r>
          </a:p>
        </p:txBody>
      </p:sp>
      <p:graphicFrame>
        <p:nvGraphicFramePr>
          <p:cNvPr id="9" name="Tabel 8"/>
          <p:cNvGraphicFramePr>
            <a:graphicFrameLocks noGrp="1"/>
          </p:cNvGraphicFramePr>
          <p:nvPr/>
        </p:nvGraphicFramePr>
        <p:xfrm>
          <a:off x="3048000" y="4869160"/>
          <a:ext cx="6096000" cy="19202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nl-NL" dirty="0">
                          <a:latin typeface="Arial" panose="020B0604020202020204" pitchFamily="34" charset="0"/>
                          <a:cs typeface="Arial" panose="020B0604020202020204" pitchFamily="34" charset="0"/>
                        </a:rPr>
                        <a:t>Opofferings-kosten</a:t>
                      </a:r>
                    </a:p>
                  </a:txBody>
                  <a:tcPr/>
                </a:tc>
                <a:tc>
                  <a:txBody>
                    <a:bodyPr/>
                    <a:lstStyle/>
                    <a:p>
                      <a:pPr algn="ctr"/>
                      <a:r>
                        <a:rPr lang="nl-NL" dirty="0">
                          <a:latin typeface="Arial" panose="020B0604020202020204" pitchFamily="34" charset="0"/>
                          <a:cs typeface="Arial" panose="020B0604020202020204" pitchFamily="34" charset="0"/>
                        </a:rPr>
                        <a:t>Nederland</a:t>
                      </a:r>
                    </a:p>
                  </a:txBody>
                  <a:tcPr/>
                </a:tc>
                <a:tc>
                  <a:txBody>
                    <a:bodyPr/>
                    <a:lstStyle/>
                    <a:p>
                      <a:pPr algn="ctr"/>
                      <a:r>
                        <a:rPr lang="nl-NL"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370840">
                <a:tc>
                  <a:txBody>
                    <a:bodyPr/>
                    <a:lstStyle/>
                    <a:p>
                      <a:pPr algn="ctr"/>
                      <a:r>
                        <a:rPr lang="nl-NL" dirty="0">
                          <a:latin typeface="Arial" panose="020B0604020202020204" pitchFamily="34" charset="0"/>
                          <a:cs typeface="Arial" panose="020B0604020202020204" pitchFamily="34" charset="0"/>
                        </a:rPr>
                        <a:t>Plastic</a:t>
                      </a:r>
                    </a:p>
                    <a:p>
                      <a:pPr algn="ctr"/>
                      <a:r>
                        <a:rPr lang="nl-NL" dirty="0" err="1">
                          <a:latin typeface="Arial" panose="020B0604020202020204" pitchFamily="34" charset="0"/>
                          <a:cs typeface="Arial" panose="020B0604020202020204" pitchFamily="34" charset="0"/>
                        </a:rPr>
                        <a:t>badeendjes</a:t>
                      </a:r>
                      <a:endParaRPr lang="nl-NL" dirty="0">
                        <a:latin typeface="Arial" panose="020B0604020202020204" pitchFamily="34" charset="0"/>
                        <a:cs typeface="Arial" panose="020B0604020202020204" pitchFamily="34" charset="0"/>
                      </a:endParaRPr>
                    </a:p>
                  </a:txBody>
                  <a:tcPr/>
                </a:tc>
                <a:tc>
                  <a:txBody>
                    <a:bodyPr/>
                    <a:lstStyle/>
                    <a:p>
                      <a:pPr algn="ctr"/>
                      <a:endParaRPr lang="nl-NL" dirty="0">
                        <a:latin typeface="Arial" panose="020B0604020202020204" pitchFamily="34" charset="0"/>
                        <a:cs typeface="Arial" panose="020B0604020202020204" pitchFamily="34" charset="0"/>
                      </a:endParaRPr>
                    </a:p>
                  </a:txBody>
                  <a:tcPr/>
                </a:tc>
                <a:tc>
                  <a:txBody>
                    <a:bodyPr/>
                    <a:lstStyle/>
                    <a:p>
                      <a:pPr algn="ctr"/>
                      <a:endParaRPr lang="nl-NL"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nl-NL" dirty="0">
                          <a:latin typeface="Arial" panose="020B0604020202020204" pitchFamily="34" charset="0"/>
                          <a:cs typeface="Arial" panose="020B0604020202020204" pitchFamily="34" charset="0"/>
                        </a:rPr>
                        <a:t>Tomaten</a:t>
                      </a:r>
                    </a:p>
                    <a:p>
                      <a:pPr algn="ctr"/>
                      <a:endParaRPr lang="nl-NL" dirty="0">
                        <a:latin typeface="Arial" panose="020B0604020202020204" pitchFamily="34" charset="0"/>
                        <a:cs typeface="Arial" panose="020B0604020202020204" pitchFamily="34" charset="0"/>
                      </a:endParaRPr>
                    </a:p>
                  </a:txBody>
                  <a:tcPr/>
                </a:tc>
                <a:tc>
                  <a:txBody>
                    <a:bodyPr/>
                    <a:lstStyle/>
                    <a:p>
                      <a:pPr algn="ctr"/>
                      <a:endParaRPr lang="nl-NL" dirty="0">
                        <a:latin typeface="Arial" panose="020B0604020202020204" pitchFamily="34" charset="0"/>
                        <a:cs typeface="Arial" panose="020B0604020202020204" pitchFamily="34" charset="0"/>
                      </a:endParaRPr>
                    </a:p>
                  </a:txBody>
                  <a:tcPr/>
                </a:tc>
                <a:tc>
                  <a:txBody>
                    <a:bodyPr/>
                    <a:lstStyle/>
                    <a:p>
                      <a:pPr algn="ctr"/>
                      <a:endParaRPr lang="nl-NL"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90919625"/>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079776" y="101824"/>
            <a:ext cx="4680520"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400" dirty="0">
                <a:latin typeface="Arial" panose="020B0604020202020204" pitchFamily="34" charset="0"/>
                <a:cs typeface="Arial" panose="020B0604020202020204" pitchFamily="34" charset="0"/>
              </a:rPr>
              <a:t>Opofferingskosten (offer)</a:t>
            </a:r>
          </a:p>
        </p:txBody>
      </p:sp>
      <p:graphicFrame>
        <p:nvGraphicFramePr>
          <p:cNvPr id="5" name="Tabel 4"/>
          <p:cNvGraphicFramePr>
            <a:graphicFrameLocks noGrp="1"/>
          </p:cNvGraphicFramePr>
          <p:nvPr/>
        </p:nvGraphicFramePr>
        <p:xfrm>
          <a:off x="3048000" y="604462"/>
          <a:ext cx="6096000" cy="19202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nl-NL" dirty="0">
                          <a:latin typeface="Arial" panose="020B0604020202020204" pitchFamily="34" charset="0"/>
                          <a:cs typeface="Arial" panose="020B0604020202020204" pitchFamily="34" charset="0"/>
                        </a:rPr>
                        <a:t>Uren arbeid per eenheid product</a:t>
                      </a:r>
                    </a:p>
                  </a:txBody>
                  <a:tcPr/>
                </a:tc>
                <a:tc>
                  <a:txBody>
                    <a:bodyPr/>
                    <a:lstStyle/>
                    <a:p>
                      <a:pPr algn="ctr"/>
                      <a:r>
                        <a:rPr lang="nl-NL" dirty="0">
                          <a:latin typeface="Arial" panose="020B0604020202020204" pitchFamily="34" charset="0"/>
                          <a:cs typeface="Arial" panose="020B0604020202020204" pitchFamily="34" charset="0"/>
                        </a:rPr>
                        <a:t>Nederland</a:t>
                      </a:r>
                    </a:p>
                  </a:txBody>
                  <a:tcPr/>
                </a:tc>
                <a:tc>
                  <a:txBody>
                    <a:bodyPr/>
                    <a:lstStyle/>
                    <a:p>
                      <a:pPr algn="ctr"/>
                      <a:r>
                        <a:rPr lang="nl-NL"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370840">
                <a:tc>
                  <a:txBody>
                    <a:bodyPr/>
                    <a:lstStyle/>
                    <a:p>
                      <a:pPr algn="ctr"/>
                      <a:r>
                        <a:rPr lang="nl-NL" dirty="0">
                          <a:latin typeface="Arial" panose="020B0604020202020204" pitchFamily="34" charset="0"/>
                          <a:cs typeface="Arial" panose="020B0604020202020204" pitchFamily="34" charset="0"/>
                        </a:rPr>
                        <a:t>Plastic </a:t>
                      </a:r>
                    </a:p>
                    <a:p>
                      <a:pPr algn="ctr"/>
                      <a:r>
                        <a:rPr lang="nl-NL" dirty="0" err="1">
                          <a:latin typeface="Arial" panose="020B0604020202020204" pitchFamily="34" charset="0"/>
                          <a:cs typeface="Arial" panose="020B0604020202020204" pitchFamily="34" charset="0"/>
                        </a:rPr>
                        <a:t>badeendjes</a:t>
                      </a:r>
                      <a:endParaRPr lang="nl-NL" dirty="0">
                        <a:latin typeface="Arial" panose="020B0604020202020204" pitchFamily="34" charset="0"/>
                        <a:cs typeface="Arial" panose="020B0604020202020204" pitchFamily="34" charset="0"/>
                      </a:endParaRPr>
                    </a:p>
                  </a:txBody>
                  <a:tcPr anchor="ctr"/>
                </a:tc>
                <a:tc>
                  <a:txBody>
                    <a:bodyPr/>
                    <a:lstStyle/>
                    <a:p>
                      <a:pPr algn="ctr"/>
                      <a:r>
                        <a:rPr lang="nl-NL" dirty="0">
                          <a:latin typeface="Arial" panose="020B0604020202020204" pitchFamily="34" charset="0"/>
                          <a:cs typeface="Arial" panose="020B0604020202020204" pitchFamily="34" charset="0"/>
                        </a:rPr>
                        <a:t>25</a:t>
                      </a:r>
                    </a:p>
                  </a:txBody>
                  <a:tcPr/>
                </a:tc>
                <a:tc>
                  <a:txBody>
                    <a:bodyPr/>
                    <a:lstStyle/>
                    <a:p>
                      <a:pPr algn="ctr"/>
                      <a:r>
                        <a:rPr lang="nl-NL"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1"/>
                  </a:ext>
                </a:extLst>
              </a:tr>
              <a:tr h="370840">
                <a:tc>
                  <a:txBody>
                    <a:bodyPr/>
                    <a:lstStyle/>
                    <a:p>
                      <a:pPr algn="ctr"/>
                      <a:r>
                        <a:rPr lang="nl-NL" dirty="0">
                          <a:latin typeface="Arial" panose="020B0604020202020204" pitchFamily="34" charset="0"/>
                          <a:cs typeface="Arial" panose="020B0604020202020204" pitchFamily="34" charset="0"/>
                        </a:rPr>
                        <a:t>Tomaten</a:t>
                      </a:r>
                    </a:p>
                    <a:p>
                      <a:pPr algn="ctr"/>
                      <a:endParaRPr lang="nl-NL" dirty="0">
                        <a:latin typeface="Arial" panose="020B0604020202020204" pitchFamily="34" charset="0"/>
                        <a:cs typeface="Arial" panose="020B0604020202020204" pitchFamily="34" charset="0"/>
                      </a:endParaRPr>
                    </a:p>
                  </a:txBody>
                  <a:tcPr anchor="ctr"/>
                </a:tc>
                <a:tc>
                  <a:txBody>
                    <a:bodyPr/>
                    <a:lstStyle/>
                    <a:p>
                      <a:pPr algn="ctr"/>
                      <a:r>
                        <a:rPr lang="nl-NL" dirty="0">
                          <a:latin typeface="Arial" panose="020B0604020202020204" pitchFamily="34" charset="0"/>
                          <a:cs typeface="Arial" panose="020B0604020202020204" pitchFamily="34" charset="0"/>
                        </a:rPr>
                        <a:t>50</a:t>
                      </a:r>
                    </a:p>
                  </a:txBody>
                  <a:tcPr/>
                </a:tc>
                <a:tc>
                  <a:txBody>
                    <a:bodyPr/>
                    <a:lstStyle/>
                    <a:p>
                      <a:pPr algn="ctr"/>
                      <a:r>
                        <a:rPr lang="nl-NL" dirty="0">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10002"/>
                  </a:ext>
                </a:extLst>
              </a:tr>
            </a:tbl>
          </a:graphicData>
        </a:graphic>
      </p:graphicFrame>
      <p:sp>
        <p:nvSpPr>
          <p:cNvPr id="6" name="Tekstvak 5"/>
          <p:cNvSpPr txBox="1"/>
          <p:nvPr/>
        </p:nvSpPr>
        <p:spPr>
          <a:xfrm>
            <a:off x="2063552" y="2564905"/>
            <a:ext cx="820891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Wanneer we in Nederland plastic </a:t>
            </a:r>
            <a:r>
              <a:rPr lang="nl-NL" dirty="0" err="1">
                <a:latin typeface="Arial" panose="020B0604020202020204" pitchFamily="34" charset="0"/>
                <a:cs typeface="Arial" panose="020B0604020202020204" pitchFamily="34" charset="0"/>
              </a:rPr>
              <a:t>badeendjes</a:t>
            </a:r>
            <a:r>
              <a:rPr lang="nl-NL" dirty="0">
                <a:latin typeface="Arial" panose="020B0604020202020204" pitchFamily="34" charset="0"/>
                <a:cs typeface="Arial" panose="020B0604020202020204" pitchFamily="34" charset="0"/>
              </a:rPr>
              <a:t> willen produceren zijn daar 25 uur voor nodig = 0,5 eenheid tomaat (Offer)</a:t>
            </a:r>
          </a:p>
        </p:txBody>
      </p:sp>
      <p:sp>
        <p:nvSpPr>
          <p:cNvPr id="7" name="Tekstvak 6"/>
          <p:cNvSpPr txBox="1"/>
          <p:nvPr/>
        </p:nvSpPr>
        <p:spPr>
          <a:xfrm>
            <a:off x="2063552" y="3244334"/>
            <a:ext cx="820891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Voor de tomaten hebben we 50 uur nodig = 2 eenheden </a:t>
            </a:r>
            <a:r>
              <a:rPr lang="nl-NL" dirty="0" err="1">
                <a:latin typeface="Arial" panose="020B0604020202020204" pitchFamily="34" charset="0"/>
                <a:cs typeface="Arial" panose="020B0604020202020204" pitchFamily="34" charset="0"/>
              </a:rPr>
              <a:t>badeendjes</a:t>
            </a:r>
            <a:r>
              <a:rPr lang="nl-NL" dirty="0">
                <a:latin typeface="Arial" panose="020B0604020202020204" pitchFamily="34" charset="0"/>
                <a:cs typeface="Arial" panose="020B0604020202020204" pitchFamily="34" charset="0"/>
              </a:rPr>
              <a:t> (offer)</a:t>
            </a:r>
          </a:p>
        </p:txBody>
      </p:sp>
      <p:sp>
        <p:nvSpPr>
          <p:cNvPr id="8" name="Tekstvak 7"/>
          <p:cNvSpPr txBox="1"/>
          <p:nvPr/>
        </p:nvSpPr>
        <p:spPr>
          <a:xfrm>
            <a:off x="2060870" y="3798332"/>
            <a:ext cx="820891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China heeft voor de </a:t>
            </a:r>
            <a:r>
              <a:rPr lang="nl-NL" dirty="0" err="1">
                <a:latin typeface="Arial" panose="020B0604020202020204" pitchFamily="34" charset="0"/>
                <a:cs typeface="Arial" panose="020B0604020202020204" pitchFamily="34" charset="0"/>
              </a:rPr>
              <a:t>badeendjes</a:t>
            </a:r>
            <a:r>
              <a:rPr lang="nl-NL" dirty="0">
                <a:latin typeface="Arial" panose="020B0604020202020204" pitchFamily="34" charset="0"/>
                <a:cs typeface="Arial" panose="020B0604020202020204" pitchFamily="34" charset="0"/>
              </a:rPr>
              <a:t> 10 uur nodig = 0,25 eenheid tomaat (offer)</a:t>
            </a:r>
          </a:p>
        </p:txBody>
      </p:sp>
      <p:graphicFrame>
        <p:nvGraphicFramePr>
          <p:cNvPr id="9" name="Tabel 8"/>
          <p:cNvGraphicFramePr>
            <a:graphicFrameLocks noGrp="1"/>
          </p:cNvGraphicFramePr>
          <p:nvPr/>
        </p:nvGraphicFramePr>
        <p:xfrm>
          <a:off x="3048000" y="4869160"/>
          <a:ext cx="6096000" cy="19202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nl-NL" dirty="0">
                          <a:latin typeface="Arial" panose="020B0604020202020204" pitchFamily="34" charset="0"/>
                          <a:cs typeface="Arial" panose="020B0604020202020204" pitchFamily="34" charset="0"/>
                        </a:rPr>
                        <a:t>Opofferings-kosten</a:t>
                      </a:r>
                    </a:p>
                  </a:txBody>
                  <a:tcPr/>
                </a:tc>
                <a:tc>
                  <a:txBody>
                    <a:bodyPr/>
                    <a:lstStyle/>
                    <a:p>
                      <a:pPr algn="ctr"/>
                      <a:r>
                        <a:rPr lang="nl-NL" dirty="0">
                          <a:latin typeface="Arial" panose="020B0604020202020204" pitchFamily="34" charset="0"/>
                          <a:cs typeface="Arial" panose="020B0604020202020204" pitchFamily="34" charset="0"/>
                        </a:rPr>
                        <a:t>Nederland</a:t>
                      </a:r>
                    </a:p>
                  </a:txBody>
                  <a:tcPr/>
                </a:tc>
                <a:tc>
                  <a:txBody>
                    <a:bodyPr/>
                    <a:lstStyle/>
                    <a:p>
                      <a:pPr algn="ctr"/>
                      <a:r>
                        <a:rPr lang="nl-NL"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370840">
                <a:tc>
                  <a:txBody>
                    <a:bodyPr/>
                    <a:lstStyle/>
                    <a:p>
                      <a:pPr algn="ctr"/>
                      <a:r>
                        <a:rPr lang="nl-NL" dirty="0">
                          <a:latin typeface="Arial" panose="020B0604020202020204" pitchFamily="34" charset="0"/>
                          <a:cs typeface="Arial" panose="020B0604020202020204" pitchFamily="34" charset="0"/>
                        </a:rPr>
                        <a:t>Plastic</a:t>
                      </a:r>
                    </a:p>
                    <a:p>
                      <a:pPr algn="ctr"/>
                      <a:r>
                        <a:rPr lang="nl-NL" dirty="0" err="1">
                          <a:latin typeface="Arial" panose="020B0604020202020204" pitchFamily="34" charset="0"/>
                          <a:cs typeface="Arial" panose="020B0604020202020204" pitchFamily="34" charset="0"/>
                        </a:rPr>
                        <a:t>badeendjes</a:t>
                      </a:r>
                      <a:endParaRPr lang="nl-NL" dirty="0">
                        <a:latin typeface="Arial" panose="020B0604020202020204" pitchFamily="34" charset="0"/>
                        <a:cs typeface="Arial" panose="020B0604020202020204" pitchFamily="34" charset="0"/>
                      </a:endParaRPr>
                    </a:p>
                  </a:txBody>
                  <a:tcPr/>
                </a:tc>
                <a:tc>
                  <a:txBody>
                    <a:bodyPr/>
                    <a:lstStyle/>
                    <a:p>
                      <a:pPr algn="ctr"/>
                      <a:r>
                        <a:rPr lang="nl-NL" dirty="0">
                          <a:latin typeface="Arial" panose="020B0604020202020204" pitchFamily="34" charset="0"/>
                          <a:cs typeface="Arial" panose="020B0604020202020204" pitchFamily="34" charset="0"/>
                        </a:rPr>
                        <a:t>0,5</a:t>
                      </a:r>
                    </a:p>
                  </a:txBody>
                  <a:tcPr/>
                </a:tc>
                <a:tc>
                  <a:txBody>
                    <a:bodyPr/>
                    <a:lstStyle/>
                    <a:p>
                      <a:pPr algn="ctr"/>
                      <a:r>
                        <a:rPr lang="nl-NL" dirty="0">
                          <a:latin typeface="Arial" panose="020B0604020202020204" pitchFamily="34" charset="0"/>
                          <a:cs typeface="Arial" panose="020B0604020202020204" pitchFamily="34" charset="0"/>
                        </a:rPr>
                        <a:t>O,25</a:t>
                      </a:r>
                    </a:p>
                  </a:txBody>
                  <a:tcPr/>
                </a:tc>
                <a:extLst>
                  <a:ext uri="{0D108BD9-81ED-4DB2-BD59-A6C34878D82A}">
                    <a16:rowId xmlns:a16="http://schemas.microsoft.com/office/drawing/2014/main" val="10001"/>
                  </a:ext>
                </a:extLst>
              </a:tr>
              <a:tr h="370840">
                <a:tc>
                  <a:txBody>
                    <a:bodyPr/>
                    <a:lstStyle/>
                    <a:p>
                      <a:pPr algn="ctr"/>
                      <a:r>
                        <a:rPr lang="nl-NL" dirty="0">
                          <a:latin typeface="Arial" panose="020B0604020202020204" pitchFamily="34" charset="0"/>
                          <a:cs typeface="Arial" panose="020B0604020202020204" pitchFamily="34" charset="0"/>
                        </a:rPr>
                        <a:t>Tomaten</a:t>
                      </a:r>
                    </a:p>
                    <a:p>
                      <a:pPr algn="ctr"/>
                      <a:endParaRPr lang="nl-NL" dirty="0">
                        <a:latin typeface="Arial" panose="020B0604020202020204" pitchFamily="34" charset="0"/>
                        <a:cs typeface="Arial" panose="020B0604020202020204" pitchFamily="34" charset="0"/>
                      </a:endParaRPr>
                    </a:p>
                  </a:txBody>
                  <a:tcPr/>
                </a:tc>
                <a:tc>
                  <a:txBody>
                    <a:bodyPr/>
                    <a:lstStyle/>
                    <a:p>
                      <a:pPr algn="ctr"/>
                      <a:r>
                        <a:rPr lang="nl-NL" dirty="0">
                          <a:latin typeface="Arial" panose="020B0604020202020204" pitchFamily="34" charset="0"/>
                          <a:cs typeface="Arial" panose="020B0604020202020204" pitchFamily="34" charset="0"/>
                        </a:rPr>
                        <a:t>2</a:t>
                      </a:r>
                    </a:p>
                  </a:txBody>
                  <a:tcPr/>
                </a:tc>
                <a:tc>
                  <a:txBody>
                    <a:bodyPr/>
                    <a:lstStyle/>
                    <a:p>
                      <a:pPr algn="ctr"/>
                      <a:r>
                        <a:rPr lang="nl-NL"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0002"/>
                  </a:ext>
                </a:extLst>
              </a:tr>
            </a:tbl>
          </a:graphicData>
        </a:graphic>
      </p:graphicFrame>
      <p:sp>
        <p:nvSpPr>
          <p:cNvPr id="10" name="Tekstvak 9"/>
          <p:cNvSpPr txBox="1"/>
          <p:nvPr/>
        </p:nvSpPr>
        <p:spPr>
          <a:xfrm>
            <a:off x="2063552" y="4285842"/>
            <a:ext cx="820891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China heeft voor de tomaten 40 uur nodig =  4 eenheden </a:t>
            </a:r>
            <a:r>
              <a:rPr lang="nl-NL" dirty="0" err="1">
                <a:latin typeface="Arial" panose="020B0604020202020204" pitchFamily="34" charset="0"/>
                <a:cs typeface="Arial" panose="020B0604020202020204" pitchFamily="34" charset="0"/>
              </a:rPr>
              <a:t>badeendjes</a:t>
            </a:r>
            <a:r>
              <a:rPr lang="nl-NL" dirty="0">
                <a:latin typeface="Arial" panose="020B0604020202020204" pitchFamily="34" charset="0"/>
                <a:cs typeface="Arial" panose="020B0604020202020204" pitchFamily="34" charset="0"/>
              </a:rPr>
              <a:t> (offer)</a:t>
            </a:r>
          </a:p>
        </p:txBody>
      </p:sp>
      <p:sp>
        <p:nvSpPr>
          <p:cNvPr id="11" name="Rechthoek 10"/>
          <p:cNvSpPr/>
          <p:nvPr/>
        </p:nvSpPr>
        <p:spPr>
          <a:xfrm>
            <a:off x="5807968" y="5517232"/>
            <a:ext cx="612068" cy="360040"/>
          </a:xfrm>
          <a:prstGeom prst="rect">
            <a:avLst/>
          </a:prstGeom>
          <a:solidFill>
            <a:schemeClr val="accent5">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5807968" y="6189724"/>
            <a:ext cx="612068" cy="360040"/>
          </a:xfrm>
          <a:prstGeom prst="rect">
            <a:avLst/>
          </a:prstGeom>
          <a:solidFill>
            <a:schemeClr val="accent5">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7752184" y="5517232"/>
            <a:ext cx="612068" cy="360040"/>
          </a:xfrm>
          <a:prstGeom prst="rect">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7752184" y="6182072"/>
            <a:ext cx="612068" cy="360040"/>
          </a:xfrm>
          <a:prstGeom prst="rect">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49599832"/>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079776" y="101824"/>
            <a:ext cx="4680520"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400" dirty="0">
                <a:latin typeface="Arial" panose="020B0604020202020204" pitchFamily="34" charset="0"/>
                <a:cs typeface="Arial" panose="020B0604020202020204" pitchFamily="34" charset="0"/>
              </a:rPr>
              <a:t>Autarkie (gesloten economie)</a:t>
            </a:r>
          </a:p>
        </p:txBody>
      </p:sp>
      <p:graphicFrame>
        <p:nvGraphicFramePr>
          <p:cNvPr id="5" name="Tabel 4"/>
          <p:cNvGraphicFramePr>
            <a:graphicFrameLocks noGrp="1"/>
          </p:cNvGraphicFramePr>
          <p:nvPr/>
        </p:nvGraphicFramePr>
        <p:xfrm>
          <a:off x="1876017" y="652371"/>
          <a:ext cx="8627302" cy="1112520"/>
        </p:xfrm>
        <a:graphic>
          <a:graphicData uri="http://schemas.openxmlformats.org/drawingml/2006/table">
            <a:tbl>
              <a:tblPr firstRow="1" bandRow="1">
                <a:tableStyleId>{5C22544A-7EE6-4342-B048-85BDC9FD1C3A}</a:tableStyleId>
              </a:tblPr>
              <a:tblGrid>
                <a:gridCol w="4129307">
                  <a:extLst>
                    <a:ext uri="{9D8B030D-6E8A-4147-A177-3AD203B41FA5}">
                      <a16:colId xmlns:a16="http://schemas.microsoft.com/office/drawing/2014/main" val="20000"/>
                    </a:ext>
                  </a:extLst>
                </a:gridCol>
                <a:gridCol w="2138391">
                  <a:extLst>
                    <a:ext uri="{9D8B030D-6E8A-4147-A177-3AD203B41FA5}">
                      <a16:colId xmlns:a16="http://schemas.microsoft.com/office/drawing/2014/main" val="20001"/>
                    </a:ext>
                  </a:extLst>
                </a:gridCol>
                <a:gridCol w="2359604">
                  <a:extLst>
                    <a:ext uri="{9D8B030D-6E8A-4147-A177-3AD203B41FA5}">
                      <a16:colId xmlns:a16="http://schemas.microsoft.com/office/drawing/2014/main" val="20002"/>
                    </a:ext>
                  </a:extLst>
                </a:gridCol>
              </a:tblGrid>
              <a:tr h="370840">
                <a:tc>
                  <a:txBody>
                    <a:bodyPr/>
                    <a:lstStyle/>
                    <a:p>
                      <a:pPr algn="l"/>
                      <a:r>
                        <a:rPr lang="nl-NL" dirty="0">
                          <a:latin typeface="Arial" panose="020B0604020202020204" pitchFamily="34" charset="0"/>
                          <a:cs typeface="Arial" panose="020B0604020202020204" pitchFamily="34" charset="0"/>
                        </a:rPr>
                        <a:t>Uren arbeid per eenheid product</a:t>
                      </a:r>
                    </a:p>
                  </a:txBody>
                  <a:tcPr/>
                </a:tc>
                <a:tc>
                  <a:txBody>
                    <a:bodyPr/>
                    <a:lstStyle/>
                    <a:p>
                      <a:pPr algn="ctr"/>
                      <a:r>
                        <a:rPr lang="nl-NL" dirty="0">
                          <a:latin typeface="Arial" panose="020B0604020202020204" pitchFamily="34" charset="0"/>
                          <a:cs typeface="Arial" panose="020B0604020202020204" pitchFamily="34" charset="0"/>
                        </a:rPr>
                        <a:t>Nederland</a:t>
                      </a:r>
                    </a:p>
                  </a:txBody>
                  <a:tcPr/>
                </a:tc>
                <a:tc>
                  <a:txBody>
                    <a:bodyPr/>
                    <a:lstStyle/>
                    <a:p>
                      <a:pPr algn="ctr"/>
                      <a:r>
                        <a:rPr lang="nl-NL"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370840">
                <a:tc>
                  <a:txBody>
                    <a:bodyPr/>
                    <a:lstStyle/>
                    <a:p>
                      <a:pPr algn="l"/>
                      <a:r>
                        <a:rPr lang="nl-NL" dirty="0">
                          <a:latin typeface="Arial" panose="020B0604020202020204" pitchFamily="34" charset="0"/>
                          <a:cs typeface="Arial" panose="020B0604020202020204" pitchFamily="34" charset="0"/>
                        </a:rPr>
                        <a:t>Plastic </a:t>
                      </a:r>
                      <a:r>
                        <a:rPr lang="nl-NL" dirty="0" err="1">
                          <a:latin typeface="Arial" panose="020B0604020202020204" pitchFamily="34" charset="0"/>
                          <a:cs typeface="Arial" panose="020B0604020202020204" pitchFamily="34" charset="0"/>
                        </a:rPr>
                        <a:t>badeendjes</a:t>
                      </a:r>
                      <a:endParaRPr lang="nl-NL" dirty="0">
                        <a:latin typeface="Arial" panose="020B0604020202020204" pitchFamily="34" charset="0"/>
                        <a:cs typeface="Arial" panose="020B0604020202020204" pitchFamily="34" charset="0"/>
                      </a:endParaRPr>
                    </a:p>
                  </a:txBody>
                  <a:tcPr anchor="ctr"/>
                </a:tc>
                <a:tc>
                  <a:txBody>
                    <a:bodyPr/>
                    <a:lstStyle/>
                    <a:p>
                      <a:pPr algn="ctr"/>
                      <a:r>
                        <a:rPr lang="nl-NL" dirty="0">
                          <a:latin typeface="Arial" panose="020B0604020202020204" pitchFamily="34" charset="0"/>
                          <a:cs typeface="Arial" panose="020B0604020202020204" pitchFamily="34" charset="0"/>
                        </a:rPr>
                        <a:t>25</a:t>
                      </a:r>
                    </a:p>
                  </a:txBody>
                  <a:tcPr/>
                </a:tc>
                <a:tc>
                  <a:txBody>
                    <a:bodyPr/>
                    <a:lstStyle/>
                    <a:p>
                      <a:pPr algn="ctr"/>
                      <a:r>
                        <a:rPr lang="nl-NL"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1"/>
                  </a:ext>
                </a:extLst>
              </a:tr>
              <a:tr h="370840">
                <a:tc>
                  <a:txBody>
                    <a:bodyPr/>
                    <a:lstStyle/>
                    <a:p>
                      <a:pPr algn="l"/>
                      <a:r>
                        <a:rPr lang="nl-NL" dirty="0">
                          <a:latin typeface="Arial" panose="020B0604020202020204" pitchFamily="34" charset="0"/>
                          <a:cs typeface="Arial" panose="020B0604020202020204" pitchFamily="34" charset="0"/>
                        </a:rPr>
                        <a:t>Tomaten</a:t>
                      </a:r>
                    </a:p>
                  </a:txBody>
                  <a:tcPr anchor="ctr"/>
                </a:tc>
                <a:tc>
                  <a:txBody>
                    <a:bodyPr/>
                    <a:lstStyle/>
                    <a:p>
                      <a:pPr algn="ctr"/>
                      <a:r>
                        <a:rPr lang="nl-NL" dirty="0">
                          <a:latin typeface="Arial" panose="020B0604020202020204" pitchFamily="34" charset="0"/>
                          <a:cs typeface="Arial" panose="020B0604020202020204" pitchFamily="34" charset="0"/>
                        </a:rPr>
                        <a:t>50</a:t>
                      </a:r>
                    </a:p>
                  </a:txBody>
                  <a:tcPr/>
                </a:tc>
                <a:tc>
                  <a:txBody>
                    <a:bodyPr/>
                    <a:lstStyle/>
                    <a:p>
                      <a:pPr algn="ctr"/>
                      <a:r>
                        <a:rPr lang="nl-NL" dirty="0">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10002"/>
                  </a:ext>
                </a:extLst>
              </a:tr>
            </a:tbl>
          </a:graphicData>
        </a:graphic>
      </p:graphicFrame>
      <p:sp>
        <p:nvSpPr>
          <p:cNvPr id="6" name="Tekstvak 5"/>
          <p:cNvSpPr txBox="1"/>
          <p:nvPr/>
        </p:nvSpPr>
        <p:spPr>
          <a:xfrm>
            <a:off x="1876018" y="3211677"/>
            <a:ext cx="864095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Geen specialisatie</a:t>
            </a:r>
          </a:p>
        </p:txBody>
      </p:sp>
      <p:sp>
        <p:nvSpPr>
          <p:cNvPr id="7" name="Tekstvak 6"/>
          <p:cNvSpPr txBox="1"/>
          <p:nvPr/>
        </p:nvSpPr>
        <p:spPr>
          <a:xfrm>
            <a:off x="1876018" y="3717033"/>
            <a:ext cx="8640959"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Nederland heeft 5 </a:t>
            </a:r>
            <a:r>
              <a:rPr lang="nl-NL" dirty="0" err="1">
                <a:latin typeface="Arial" panose="020B0604020202020204" pitchFamily="34" charset="0"/>
                <a:cs typeface="Arial" panose="020B0604020202020204" pitchFamily="34" charset="0"/>
              </a:rPr>
              <a:t>mln</a:t>
            </a:r>
            <a:r>
              <a:rPr lang="nl-NL" dirty="0">
                <a:latin typeface="Arial" panose="020B0604020202020204" pitchFamily="34" charset="0"/>
                <a:cs typeface="Arial" panose="020B0604020202020204" pitchFamily="34" charset="0"/>
              </a:rPr>
              <a:t> eenheden arbeid en China heeft 40 </a:t>
            </a:r>
            <a:r>
              <a:rPr lang="nl-NL" dirty="0" err="1">
                <a:latin typeface="Arial" panose="020B0604020202020204" pitchFamily="34" charset="0"/>
                <a:cs typeface="Arial" panose="020B0604020202020204" pitchFamily="34" charset="0"/>
              </a:rPr>
              <a:t>mln</a:t>
            </a:r>
            <a:r>
              <a:rPr lang="nl-NL" dirty="0">
                <a:latin typeface="Arial" panose="020B0604020202020204" pitchFamily="34" charset="0"/>
                <a:cs typeface="Arial" panose="020B0604020202020204" pitchFamily="34" charset="0"/>
              </a:rPr>
              <a:t> eenheden arbeid.</a:t>
            </a:r>
          </a:p>
          <a:p>
            <a:r>
              <a:rPr lang="nl-NL" dirty="0">
                <a:latin typeface="Arial" panose="020B0604020202020204" pitchFamily="34" charset="0"/>
                <a:cs typeface="Arial" panose="020B0604020202020204" pitchFamily="34" charset="0"/>
              </a:rPr>
              <a:t>Zonder handel verdelen de landen hun arbeid 50/50 over de productie</a:t>
            </a:r>
          </a:p>
        </p:txBody>
      </p:sp>
      <p:graphicFrame>
        <p:nvGraphicFramePr>
          <p:cNvPr id="9" name="Tabel 8"/>
          <p:cNvGraphicFramePr>
            <a:graphicFrameLocks noGrp="1"/>
          </p:cNvGraphicFramePr>
          <p:nvPr/>
        </p:nvGraphicFramePr>
        <p:xfrm>
          <a:off x="1847528" y="1771856"/>
          <a:ext cx="8669448" cy="1245736"/>
        </p:xfrm>
        <a:graphic>
          <a:graphicData uri="http://schemas.openxmlformats.org/drawingml/2006/table">
            <a:tbl>
              <a:tblPr firstRow="1" bandRow="1">
                <a:tableStyleId>{5C22544A-7EE6-4342-B048-85BDC9FD1C3A}</a:tableStyleId>
              </a:tblPr>
              <a:tblGrid>
                <a:gridCol w="4142032">
                  <a:extLst>
                    <a:ext uri="{9D8B030D-6E8A-4147-A177-3AD203B41FA5}">
                      <a16:colId xmlns:a16="http://schemas.microsoft.com/office/drawing/2014/main" val="20000"/>
                    </a:ext>
                  </a:extLst>
                </a:gridCol>
                <a:gridCol w="2112794">
                  <a:extLst>
                    <a:ext uri="{9D8B030D-6E8A-4147-A177-3AD203B41FA5}">
                      <a16:colId xmlns:a16="http://schemas.microsoft.com/office/drawing/2014/main" val="20001"/>
                    </a:ext>
                  </a:extLst>
                </a:gridCol>
                <a:gridCol w="2414622">
                  <a:extLst>
                    <a:ext uri="{9D8B030D-6E8A-4147-A177-3AD203B41FA5}">
                      <a16:colId xmlns:a16="http://schemas.microsoft.com/office/drawing/2014/main" val="20002"/>
                    </a:ext>
                  </a:extLst>
                </a:gridCol>
              </a:tblGrid>
              <a:tr h="504056">
                <a:tc>
                  <a:txBody>
                    <a:bodyPr/>
                    <a:lstStyle/>
                    <a:p>
                      <a:pPr algn="l"/>
                      <a:r>
                        <a:rPr lang="nl-NL" dirty="0">
                          <a:latin typeface="Arial" panose="020B0604020202020204" pitchFamily="34" charset="0"/>
                          <a:cs typeface="Arial" panose="020B0604020202020204" pitchFamily="34" charset="0"/>
                        </a:rPr>
                        <a:t>Opofferings-kosten</a:t>
                      </a:r>
                    </a:p>
                  </a:txBody>
                  <a:tcPr/>
                </a:tc>
                <a:tc>
                  <a:txBody>
                    <a:bodyPr/>
                    <a:lstStyle/>
                    <a:p>
                      <a:pPr algn="ctr"/>
                      <a:r>
                        <a:rPr lang="nl-NL" dirty="0">
                          <a:latin typeface="Arial" panose="020B0604020202020204" pitchFamily="34" charset="0"/>
                          <a:cs typeface="Arial" panose="020B0604020202020204" pitchFamily="34" charset="0"/>
                        </a:rPr>
                        <a:t>Nederland</a:t>
                      </a:r>
                    </a:p>
                  </a:txBody>
                  <a:tcPr/>
                </a:tc>
                <a:tc>
                  <a:txBody>
                    <a:bodyPr/>
                    <a:lstStyle/>
                    <a:p>
                      <a:pPr algn="ctr"/>
                      <a:r>
                        <a:rPr lang="nl-NL"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370840">
                <a:tc>
                  <a:txBody>
                    <a:bodyPr/>
                    <a:lstStyle/>
                    <a:p>
                      <a:pPr algn="l"/>
                      <a:r>
                        <a:rPr lang="nl-NL" dirty="0">
                          <a:latin typeface="Arial" panose="020B0604020202020204" pitchFamily="34" charset="0"/>
                          <a:cs typeface="Arial" panose="020B0604020202020204" pitchFamily="34" charset="0"/>
                        </a:rPr>
                        <a:t>Plastic </a:t>
                      </a:r>
                      <a:r>
                        <a:rPr lang="nl-NL" dirty="0" err="1">
                          <a:latin typeface="Arial" panose="020B0604020202020204" pitchFamily="34" charset="0"/>
                          <a:cs typeface="Arial" panose="020B0604020202020204" pitchFamily="34" charset="0"/>
                        </a:rPr>
                        <a:t>badeendjes</a:t>
                      </a:r>
                      <a:endParaRPr lang="nl-NL" dirty="0">
                        <a:latin typeface="Arial" panose="020B0604020202020204" pitchFamily="34" charset="0"/>
                        <a:cs typeface="Arial" panose="020B0604020202020204" pitchFamily="34" charset="0"/>
                      </a:endParaRPr>
                    </a:p>
                  </a:txBody>
                  <a:tcPr/>
                </a:tc>
                <a:tc>
                  <a:txBody>
                    <a:bodyPr/>
                    <a:lstStyle/>
                    <a:p>
                      <a:pPr algn="ctr"/>
                      <a:r>
                        <a:rPr lang="nl-NL" dirty="0">
                          <a:latin typeface="Arial" panose="020B0604020202020204" pitchFamily="34" charset="0"/>
                          <a:cs typeface="Arial" panose="020B0604020202020204" pitchFamily="34" charset="0"/>
                        </a:rPr>
                        <a:t>0,5</a:t>
                      </a:r>
                    </a:p>
                  </a:txBody>
                  <a:tcPr/>
                </a:tc>
                <a:tc>
                  <a:txBody>
                    <a:bodyPr/>
                    <a:lstStyle/>
                    <a:p>
                      <a:pPr algn="ctr"/>
                      <a:r>
                        <a:rPr lang="nl-NL" dirty="0">
                          <a:latin typeface="Arial" panose="020B0604020202020204" pitchFamily="34" charset="0"/>
                          <a:cs typeface="Arial" panose="020B0604020202020204" pitchFamily="34" charset="0"/>
                        </a:rPr>
                        <a:t>O,25</a:t>
                      </a:r>
                    </a:p>
                  </a:txBody>
                  <a:tcPr/>
                </a:tc>
                <a:extLst>
                  <a:ext uri="{0D108BD9-81ED-4DB2-BD59-A6C34878D82A}">
                    <a16:rowId xmlns:a16="http://schemas.microsoft.com/office/drawing/2014/main" val="10001"/>
                  </a:ext>
                </a:extLst>
              </a:tr>
              <a:tr h="370840">
                <a:tc>
                  <a:txBody>
                    <a:bodyPr/>
                    <a:lstStyle/>
                    <a:p>
                      <a:pPr algn="l"/>
                      <a:r>
                        <a:rPr lang="nl-NL" dirty="0">
                          <a:latin typeface="Arial" panose="020B0604020202020204" pitchFamily="34" charset="0"/>
                          <a:cs typeface="Arial" panose="020B0604020202020204" pitchFamily="34" charset="0"/>
                        </a:rPr>
                        <a:t>Tomaten </a:t>
                      </a:r>
                    </a:p>
                  </a:txBody>
                  <a:tcPr/>
                </a:tc>
                <a:tc>
                  <a:txBody>
                    <a:bodyPr/>
                    <a:lstStyle/>
                    <a:p>
                      <a:pPr algn="ctr"/>
                      <a:r>
                        <a:rPr lang="nl-NL" dirty="0">
                          <a:latin typeface="Arial" panose="020B0604020202020204" pitchFamily="34" charset="0"/>
                          <a:cs typeface="Arial" panose="020B0604020202020204" pitchFamily="34" charset="0"/>
                        </a:rPr>
                        <a:t>2</a:t>
                      </a:r>
                    </a:p>
                  </a:txBody>
                  <a:tcPr/>
                </a:tc>
                <a:tc>
                  <a:txBody>
                    <a:bodyPr/>
                    <a:lstStyle/>
                    <a:p>
                      <a:pPr algn="ctr"/>
                      <a:r>
                        <a:rPr lang="nl-NL"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0002"/>
                  </a:ext>
                </a:extLst>
              </a:tr>
            </a:tbl>
          </a:graphicData>
        </a:graphic>
      </p:graphicFrame>
      <p:graphicFrame>
        <p:nvGraphicFramePr>
          <p:cNvPr id="3" name="Tabel 2"/>
          <p:cNvGraphicFramePr>
            <a:graphicFrameLocks noGrp="1"/>
          </p:cNvGraphicFramePr>
          <p:nvPr/>
        </p:nvGraphicFramePr>
        <p:xfrm>
          <a:off x="1876015" y="4725144"/>
          <a:ext cx="8627304" cy="1651000"/>
        </p:xfrm>
        <a:graphic>
          <a:graphicData uri="http://schemas.openxmlformats.org/drawingml/2006/table">
            <a:tbl>
              <a:tblPr firstRow="1" bandRow="1">
                <a:tableStyleId>{5C22544A-7EE6-4342-B048-85BDC9FD1C3A}</a:tableStyleId>
              </a:tblPr>
              <a:tblGrid>
                <a:gridCol w="2156826">
                  <a:extLst>
                    <a:ext uri="{9D8B030D-6E8A-4147-A177-3AD203B41FA5}">
                      <a16:colId xmlns:a16="http://schemas.microsoft.com/office/drawing/2014/main" val="20000"/>
                    </a:ext>
                  </a:extLst>
                </a:gridCol>
                <a:gridCol w="2156826">
                  <a:extLst>
                    <a:ext uri="{9D8B030D-6E8A-4147-A177-3AD203B41FA5}">
                      <a16:colId xmlns:a16="http://schemas.microsoft.com/office/drawing/2014/main" val="20001"/>
                    </a:ext>
                  </a:extLst>
                </a:gridCol>
                <a:gridCol w="2156826">
                  <a:extLst>
                    <a:ext uri="{9D8B030D-6E8A-4147-A177-3AD203B41FA5}">
                      <a16:colId xmlns:a16="http://schemas.microsoft.com/office/drawing/2014/main" val="20002"/>
                    </a:ext>
                  </a:extLst>
                </a:gridCol>
                <a:gridCol w="2156826">
                  <a:extLst>
                    <a:ext uri="{9D8B030D-6E8A-4147-A177-3AD203B41FA5}">
                      <a16:colId xmlns:a16="http://schemas.microsoft.com/office/drawing/2014/main" val="20003"/>
                    </a:ext>
                  </a:extLst>
                </a:gridCol>
              </a:tblGrid>
              <a:tr h="370840">
                <a:tc>
                  <a:txBody>
                    <a:bodyPr/>
                    <a:lstStyle/>
                    <a:p>
                      <a:r>
                        <a:rPr lang="nl-NL" dirty="0"/>
                        <a:t>Autarkie</a:t>
                      </a:r>
                    </a:p>
                  </a:txBody>
                  <a:tcPr/>
                </a:tc>
                <a:tc>
                  <a:txBody>
                    <a:bodyPr/>
                    <a:lstStyle/>
                    <a:p>
                      <a:pPr algn="ctr"/>
                      <a:r>
                        <a:rPr lang="nl-NL" dirty="0"/>
                        <a:t>Nederland</a:t>
                      </a:r>
                    </a:p>
                  </a:txBody>
                  <a:tcPr/>
                </a:tc>
                <a:tc>
                  <a:txBody>
                    <a:bodyPr/>
                    <a:lstStyle/>
                    <a:p>
                      <a:pPr algn="ctr"/>
                      <a:r>
                        <a:rPr lang="nl-NL" dirty="0"/>
                        <a:t>China</a:t>
                      </a:r>
                    </a:p>
                  </a:txBody>
                  <a:tcPr/>
                </a:tc>
                <a:tc>
                  <a:txBody>
                    <a:bodyPr/>
                    <a:lstStyle/>
                    <a:p>
                      <a:pPr algn="ctr"/>
                      <a:r>
                        <a:rPr lang="nl-NL" dirty="0"/>
                        <a:t>Totaal</a:t>
                      </a:r>
                    </a:p>
                  </a:txBody>
                  <a:tcPr/>
                </a:tc>
                <a:extLst>
                  <a:ext uri="{0D108BD9-81ED-4DB2-BD59-A6C34878D82A}">
                    <a16:rowId xmlns:a16="http://schemas.microsoft.com/office/drawing/2014/main" val="10000"/>
                  </a:ext>
                </a:extLst>
              </a:tr>
              <a:tr h="370840">
                <a:tc>
                  <a:txBody>
                    <a:bodyPr/>
                    <a:lstStyle/>
                    <a:p>
                      <a:r>
                        <a:rPr lang="nl-NL" dirty="0"/>
                        <a:t>Plastic </a:t>
                      </a:r>
                      <a:r>
                        <a:rPr lang="nl-NL" dirty="0" err="1"/>
                        <a:t>badeendjes</a:t>
                      </a:r>
                      <a:endParaRPr lang="nl-NL" dirty="0"/>
                    </a:p>
                  </a:txBody>
                  <a:tcPr/>
                </a:tc>
                <a:tc>
                  <a:txBody>
                    <a:bodyPr/>
                    <a:lstStyle/>
                    <a:p>
                      <a:pPr algn="ctr"/>
                      <a:r>
                        <a:rPr lang="nl-NL" dirty="0"/>
                        <a:t>2,5 </a:t>
                      </a:r>
                      <a:r>
                        <a:rPr lang="nl-NL" dirty="0" err="1"/>
                        <a:t>mln</a:t>
                      </a:r>
                      <a:r>
                        <a:rPr lang="nl-NL" dirty="0"/>
                        <a:t> / 25 = </a:t>
                      </a:r>
                    </a:p>
                    <a:p>
                      <a:pPr algn="ctr"/>
                      <a:r>
                        <a:rPr lang="nl-NL" dirty="0"/>
                        <a:t>100.000</a:t>
                      </a:r>
                    </a:p>
                  </a:txBody>
                  <a:tcPr/>
                </a:tc>
                <a:tc>
                  <a:txBody>
                    <a:bodyPr/>
                    <a:lstStyle/>
                    <a:p>
                      <a:pPr algn="ctr"/>
                      <a:r>
                        <a:rPr lang="nl-NL" dirty="0"/>
                        <a:t>20 </a:t>
                      </a:r>
                      <a:r>
                        <a:rPr lang="nl-NL" dirty="0" err="1"/>
                        <a:t>mln</a:t>
                      </a:r>
                      <a:r>
                        <a:rPr lang="nl-NL" dirty="0"/>
                        <a:t> / 10 =</a:t>
                      </a:r>
                    </a:p>
                    <a:p>
                      <a:pPr algn="ctr"/>
                      <a:r>
                        <a:rPr lang="nl-NL" dirty="0"/>
                        <a:t>2 </a:t>
                      </a:r>
                      <a:r>
                        <a:rPr lang="nl-NL" dirty="0" err="1"/>
                        <a:t>mln</a:t>
                      </a:r>
                      <a:endParaRPr lang="nl-NL" dirty="0"/>
                    </a:p>
                  </a:txBody>
                  <a:tcPr/>
                </a:tc>
                <a:tc>
                  <a:txBody>
                    <a:bodyPr/>
                    <a:lstStyle/>
                    <a:p>
                      <a:pPr algn="ctr"/>
                      <a:r>
                        <a:rPr lang="nl-NL" dirty="0"/>
                        <a:t>2,1 </a:t>
                      </a:r>
                      <a:r>
                        <a:rPr lang="nl-NL" dirty="0" err="1"/>
                        <a:t>mln</a:t>
                      </a:r>
                      <a:endParaRPr lang="nl-NL" dirty="0"/>
                    </a:p>
                  </a:txBody>
                  <a:tcPr/>
                </a:tc>
                <a:extLst>
                  <a:ext uri="{0D108BD9-81ED-4DB2-BD59-A6C34878D82A}">
                    <a16:rowId xmlns:a16="http://schemas.microsoft.com/office/drawing/2014/main" val="10001"/>
                  </a:ext>
                </a:extLst>
              </a:tr>
              <a:tr h="370840">
                <a:tc>
                  <a:txBody>
                    <a:bodyPr/>
                    <a:lstStyle/>
                    <a:p>
                      <a:r>
                        <a:rPr lang="nl-NL" dirty="0"/>
                        <a:t>Tomaten</a:t>
                      </a:r>
                    </a:p>
                  </a:txBody>
                  <a:tcPr/>
                </a:tc>
                <a:tc>
                  <a:txBody>
                    <a:bodyPr/>
                    <a:lstStyle/>
                    <a:p>
                      <a:pPr algn="ctr"/>
                      <a:r>
                        <a:rPr lang="nl-NL" dirty="0"/>
                        <a:t>2,5 </a:t>
                      </a:r>
                      <a:r>
                        <a:rPr lang="nl-NL" dirty="0" err="1"/>
                        <a:t>mln</a:t>
                      </a:r>
                      <a:r>
                        <a:rPr lang="nl-NL" dirty="0"/>
                        <a:t> / 50 =</a:t>
                      </a:r>
                    </a:p>
                    <a:p>
                      <a:pPr algn="ctr"/>
                      <a:r>
                        <a:rPr lang="nl-NL" dirty="0"/>
                        <a:t>50.000</a:t>
                      </a:r>
                    </a:p>
                  </a:txBody>
                  <a:tcPr/>
                </a:tc>
                <a:tc>
                  <a:txBody>
                    <a:bodyPr/>
                    <a:lstStyle/>
                    <a:p>
                      <a:pPr algn="ctr"/>
                      <a:r>
                        <a:rPr lang="nl-NL" dirty="0"/>
                        <a:t>20 </a:t>
                      </a:r>
                      <a:r>
                        <a:rPr lang="nl-NL" dirty="0" err="1"/>
                        <a:t>mln</a:t>
                      </a:r>
                      <a:r>
                        <a:rPr lang="nl-NL" dirty="0"/>
                        <a:t> / 40 =</a:t>
                      </a:r>
                      <a:r>
                        <a:rPr lang="nl-NL" baseline="0" dirty="0"/>
                        <a:t> </a:t>
                      </a:r>
                    </a:p>
                    <a:p>
                      <a:pPr algn="ctr"/>
                      <a:r>
                        <a:rPr lang="nl-NL" baseline="0" dirty="0"/>
                        <a:t>500.000</a:t>
                      </a:r>
                      <a:endParaRPr lang="nl-NL" dirty="0"/>
                    </a:p>
                  </a:txBody>
                  <a:tcPr/>
                </a:tc>
                <a:tc>
                  <a:txBody>
                    <a:bodyPr/>
                    <a:lstStyle/>
                    <a:p>
                      <a:pPr algn="ctr"/>
                      <a:r>
                        <a:rPr lang="nl-NL" dirty="0"/>
                        <a:t>550.000</a:t>
                      </a:r>
                    </a:p>
                  </a:txBody>
                  <a:tcPr/>
                </a:tc>
                <a:extLst>
                  <a:ext uri="{0D108BD9-81ED-4DB2-BD59-A6C34878D82A}">
                    <a16:rowId xmlns:a16="http://schemas.microsoft.com/office/drawing/2014/main" val="10002"/>
                  </a:ext>
                </a:extLst>
              </a:tr>
            </a:tbl>
          </a:graphicData>
        </a:graphic>
      </p:graphicFrame>
      <p:sp>
        <p:nvSpPr>
          <p:cNvPr id="11" name="Rechthoek 10"/>
          <p:cNvSpPr/>
          <p:nvPr/>
        </p:nvSpPr>
        <p:spPr>
          <a:xfrm>
            <a:off x="4367808" y="5200747"/>
            <a:ext cx="1512168" cy="5040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2" name="Rechthoek 11"/>
          <p:cNvSpPr/>
          <p:nvPr/>
        </p:nvSpPr>
        <p:spPr>
          <a:xfrm>
            <a:off x="6396078" y="5877272"/>
            <a:ext cx="1512168" cy="5040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3" name="Rechthoek 12"/>
          <p:cNvSpPr/>
          <p:nvPr/>
        </p:nvSpPr>
        <p:spPr>
          <a:xfrm>
            <a:off x="8689415" y="5818887"/>
            <a:ext cx="1512168" cy="5040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4" name="Rechthoek 13"/>
          <p:cNvSpPr/>
          <p:nvPr/>
        </p:nvSpPr>
        <p:spPr>
          <a:xfrm>
            <a:off x="8689415" y="5167098"/>
            <a:ext cx="1512168" cy="5040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5" name="Rechthoek 14"/>
          <p:cNvSpPr/>
          <p:nvPr/>
        </p:nvSpPr>
        <p:spPr>
          <a:xfrm>
            <a:off x="6420036" y="5209964"/>
            <a:ext cx="1512168" cy="5040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6" name="Rechthoek 15"/>
          <p:cNvSpPr/>
          <p:nvPr/>
        </p:nvSpPr>
        <p:spPr>
          <a:xfrm>
            <a:off x="4342723" y="5877272"/>
            <a:ext cx="1512168" cy="5040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40878987"/>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079776" y="101824"/>
            <a:ext cx="4680520"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400" dirty="0">
                <a:latin typeface="Arial" panose="020B0604020202020204" pitchFamily="34" charset="0"/>
                <a:cs typeface="Arial" panose="020B0604020202020204" pitchFamily="34" charset="0"/>
              </a:rPr>
              <a:t>Specialisatie (open economie)</a:t>
            </a:r>
          </a:p>
        </p:txBody>
      </p:sp>
      <p:graphicFrame>
        <p:nvGraphicFramePr>
          <p:cNvPr id="5" name="Tabel 4"/>
          <p:cNvGraphicFramePr>
            <a:graphicFrameLocks noGrp="1"/>
          </p:cNvGraphicFramePr>
          <p:nvPr/>
        </p:nvGraphicFramePr>
        <p:xfrm>
          <a:off x="1876017" y="652371"/>
          <a:ext cx="8627302" cy="1112520"/>
        </p:xfrm>
        <a:graphic>
          <a:graphicData uri="http://schemas.openxmlformats.org/drawingml/2006/table">
            <a:tbl>
              <a:tblPr firstRow="1" bandRow="1">
                <a:tableStyleId>{5C22544A-7EE6-4342-B048-85BDC9FD1C3A}</a:tableStyleId>
              </a:tblPr>
              <a:tblGrid>
                <a:gridCol w="4129307">
                  <a:extLst>
                    <a:ext uri="{9D8B030D-6E8A-4147-A177-3AD203B41FA5}">
                      <a16:colId xmlns:a16="http://schemas.microsoft.com/office/drawing/2014/main" val="20000"/>
                    </a:ext>
                  </a:extLst>
                </a:gridCol>
                <a:gridCol w="2138391">
                  <a:extLst>
                    <a:ext uri="{9D8B030D-6E8A-4147-A177-3AD203B41FA5}">
                      <a16:colId xmlns:a16="http://schemas.microsoft.com/office/drawing/2014/main" val="20001"/>
                    </a:ext>
                  </a:extLst>
                </a:gridCol>
                <a:gridCol w="2359604">
                  <a:extLst>
                    <a:ext uri="{9D8B030D-6E8A-4147-A177-3AD203B41FA5}">
                      <a16:colId xmlns:a16="http://schemas.microsoft.com/office/drawing/2014/main" val="20002"/>
                    </a:ext>
                  </a:extLst>
                </a:gridCol>
              </a:tblGrid>
              <a:tr h="370840">
                <a:tc>
                  <a:txBody>
                    <a:bodyPr/>
                    <a:lstStyle/>
                    <a:p>
                      <a:pPr algn="l"/>
                      <a:r>
                        <a:rPr lang="nl-NL" dirty="0">
                          <a:latin typeface="Arial" panose="020B0604020202020204" pitchFamily="34" charset="0"/>
                          <a:cs typeface="Arial" panose="020B0604020202020204" pitchFamily="34" charset="0"/>
                        </a:rPr>
                        <a:t>Uren arbeid per eenheid product</a:t>
                      </a:r>
                    </a:p>
                  </a:txBody>
                  <a:tcPr/>
                </a:tc>
                <a:tc>
                  <a:txBody>
                    <a:bodyPr/>
                    <a:lstStyle/>
                    <a:p>
                      <a:pPr algn="ctr"/>
                      <a:r>
                        <a:rPr lang="nl-NL" dirty="0">
                          <a:latin typeface="Arial" panose="020B0604020202020204" pitchFamily="34" charset="0"/>
                          <a:cs typeface="Arial" panose="020B0604020202020204" pitchFamily="34" charset="0"/>
                        </a:rPr>
                        <a:t>Nederland</a:t>
                      </a:r>
                    </a:p>
                  </a:txBody>
                  <a:tcPr/>
                </a:tc>
                <a:tc>
                  <a:txBody>
                    <a:bodyPr/>
                    <a:lstStyle/>
                    <a:p>
                      <a:pPr algn="ctr"/>
                      <a:r>
                        <a:rPr lang="nl-NL"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370840">
                <a:tc>
                  <a:txBody>
                    <a:bodyPr/>
                    <a:lstStyle/>
                    <a:p>
                      <a:pPr algn="l"/>
                      <a:r>
                        <a:rPr lang="nl-NL" dirty="0">
                          <a:latin typeface="Arial" panose="020B0604020202020204" pitchFamily="34" charset="0"/>
                          <a:cs typeface="Arial" panose="020B0604020202020204" pitchFamily="34" charset="0"/>
                        </a:rPr>
                        <a:t>Plastic </a:t>
                      </a:r>
                      <a:r>
                        <a:rPr lang="nl-NL" dirty="0" err="1">
                          <a:latin typeface="Arial" panose="020B0604020202020204" pitchFamily="34" charset="0"/>
                          <a:cs typeface="Arial" panose="020B0604020202020204" pitchFamily="34" charset="0"/>
                        </a:rPr>
                        <a:t>badeendjes</a:t>
                      </a:r>
                      <a:endParaRPr lang="nl-NL" dirty="0">
                        <a:latin typeface="Arial" panose="020B0604020202020204" pitchFamily="34" charset="0"/>
                        <a:cs typeface="Arial" panose="020B0604020202020204" pitchFamily="34" charset="0"/>
                      </a:endParaRPr>
                    </a:p>
                  </a:txBody>
                  <a:tcPr anchor="ctr"/>
                </a:tc>
                <a:tc>
                  <a:txBody>
                    <a:bodyPr/>
                    <a:lstStyle/>
                    <a:p>
                      <a:pPr algn="ctr"/>
                      <a:r>
                        <a:rPr lang="nl-NL" dirty="0">
                          <a:latin typeface="Arial" panose="020B0604020202020204" pitchFamily="34" charset="0"/>
                          <a:cs typeface="Arial" panose="020B0604020202020204" pitchFamily="34" charset="0"/>
                        </a:rPr>
                        <a:t>25</a:t>
                      </a:r>
                    </a:p>
                  </a:txBody>
                  <a:tcPr/>
                </a:tc>
                <a:tc>
                  <a:txBody>
                    <a:bodyPr/>
                    <a:lstStyle/>
                    <a:p>
                      <a:pPr algn="ctr"/>
                      <a:r>
                        <a:rPr lang="nl-NL"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1"/>
                  </a:ext>
                </a:extLst>
              </a:tr>
              <a:tr h="370840">
                <a:tc>
                  <a:txBody>
                    <a:bodyPr/>
                    <a:lstStyle/>
                    <a:p>
                      <a:pPr algn="l"/>
                      <a:r>
                        <a:rPr lang="nl-NL" dirty="0">
                          <a:latin typeface="Arial" panose="020B0604020202020204" pitchFamily="34" charset="0"/>
                          <a:cs typeface="Arial" panose="020B0604020202020204" pitchFamily="34" charset="0"/>
                        </a:rPr>
                        <a:t>Tomaten</a:t>
                      </a:r>
                    </a:p>
                  </a:txBody>
                  <a:tcPr anchor="ctr"/>
                </a:tc>
                <a:tc>
                  <a:txBody>
                    <a:bodyPr/>
                    <a:lstStyle/>
                    <a:p>
                      <a:pPr algn="ctr"/>
                      <a:r>
                        <a:rPr lang="nl-NL" dirty="0">
                          <a:latin typeface="Arial" panose="020B0604020202020204" pitchFamily="34" charset="0"/>
                          <a:cs typeface="Arial" panose="020B0604020202020204" pitchFamily="34" charset="0"/>
                        </a:rPr>
                        <a:t>50</a:t>
                      </a:r>
                    </a:p>
                  </a:txBody>
                  <a:tcPr/>
                </a:tc>
                <a:tc>
                  <a:txBody>
                    <a:bodyPr/>
                    <a:lstStyle/>
                    <a:p>
                      <a:pPr algn="ctr"/>
                      <a:r>
                        <a:rPr lang="nl-NL" dirty="0">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10002"/>
                  </a:ext>
                </a:extLst>
              </a:tr>
            </a:tbl>
          </a:graphicData>
        </a:graphic>
      </p:graphicFrame>
      <p:sp>
        <p:nvSpPr>
          <p:cNvPr id="6" name="Tekstvak 5"/>
          <p:cNvSpPr txBox="1"/>
          <p:nvPr/>
        </p:nvSpPr>
        <p:spPr>
          <a:xfrm>
            <a:off x="1898420" y="3063688"/>
            <a:ext cx="864095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Specialisatie: product produceren in het land met de laagste opofferingskosten</a:t>
            </a:r>
          </a:p>
        </p:txBody>
      </p:sp>
      <p:sp>
        <p:nvSpPr>
          <p:cNvPr id="7" name="Tekstvak 6"/>
          <p:cNvSpPr txBox="1"/>
          <p:nvPr/>
        </p:nvSpPr>
        <p:spPr>
          <a:xfrm>
            <a:off x="1879962" y="3433020"/>
            <a:ext cx="864095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Vanwege het verschil in omvang is 100%  specialisatie niet mogelijk.</a:t>
            </a:r>
          </a:p>
        </p:txBody>
      </p:sp>
      <p:graphicFrame>
        <p:nvGraphicFramePr>
          <p:cNvPr id="9" name="Tabel 8"/>
          <p:cNvGraphicFramePr>
            <a:graphicFrameLocks noGrp="1"/>
          </p:cNvGraphicFramePr>
          <p:nvPr/>
        </p:nvGraphicFramePr>
        <p:xfrm>
          <a:off x="1847528" y="1771856"/>
          <a:ext cx="8669448" cy="1245736"/>
        </p:xfrm>
        <a:graphic>
          <a:graphicData uri="http://schemas.openxmlformats.org/drawingml/2006/table">
            <a:tbl>
              <a:tblPr firstRow="1" bandRow="1">
                <a:tableStyleId>{5C22544A-7EE6-4342-B048-85BDC9FD1C3A}</a:tableStyleId>
              </a:tblPr>
              <a:tblGrid>
                <a:gridCol w="4142032">
                  <a:extLst>
                    <a:ext uri="{9D8B030D-6E8A-4147-A177-3AD203B41FA5}">
                      <a16:colId xmlns:a16="http://schemas.microsoft.com/office/drawing/2014/main" val="20000"/>
                    </a:ext>
                  </a:extLst>
                </a:gridCol>
                <a:gridCol w="2112794">
                  <a:extLst>
                    <a:ext uri="{9D8B030D-6E8A-4147-A177-3AD203B41FA5}">
                      <a16:colId xmlns:a16="http://schemas.microsoft.com/office/drawing/2014/main" val="20001"/>
                    </a:ext>
                  </a:extLst>
                </a:gridCol>
                <a:gridCol w="2414622">
                  <a:extLst>
                    <a:ext uri="{9D8B030D-6E8A-4147-A177-3AD203B41FA5}">
                      <a16:colId xmlns:a16="http://schemas.microsoft.com/office/drawing/2014/main" val="20002"/>
                    </a:ext>
                  </a:extLst>
                </a:gridCol>
              </a:tblGrid>
              <a:tr h="504056">
                <a:tc>
                  <a:txBody>
                    <a:bodyPr/>
                    <a:lstStyle/>
                    <a:p>
                      <a:pPr algn="l"/>
                      <a:r>
                        <a:rPr lang="nl-NL" dirty="0">
                          <a:latin typeface="Arial" panose="020B0604020202020204" pitchFamily="34" charset="0"/>
                          <a:cs typeface="Arial" panose="020B0604020202020204" pitchFamily="34" charset="0"/>
                        </a:rPr>
                        <a:t>Opofferings-kosten</a:t>
                      </a:r>
                    </a:p>
                  </a:txBody>
                  <a:tcPr/>
                </a:tc>
                <a:tc>
                  <a:txBody>
                    <a:bodyPr/>
                    <a:lstStyle/>
                    <a:p>
                      <a:pPr algn="ctr"/>
                      <a:r>
                        <a:rPr lang="nl-NL" dirty="0">
                          <a:latin typeface="Arial" panose="020B0604020202020204" pitchFamily="34" charset="0"/>
                          <a:cs typeface="Arial" panose="020B0604020202020204" pitchFamily="34" charset="0"/>
                        </a:rPr>
                        <a:t>Nederland</a:t>
                      </a:r>
                    </a:p>
                  </a:txBody>
                  <a:tcPr/>
                </a:tc>
                <a:tc>
                  <a:txBody>
                    <a:bodyPr/>
                    <a:lstStyle/>
                    <a:p>
                      <a:pPr algn="ctr"/>
                      <a:r>
                        <a:rPr lang="nl-NL"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370840">
                <a:tc>
                  <a:txBody>
                    <a:bodyPr/>
                    <a:lstStyle/>
                    <a:p>
                      <a:pPr algn="l"/>
                      <a:r>
                        <a:rPr lang="nl-NL" dirty="0">
                          <a:latin typeface="Arial" panose="020B0604020202020204" pitchFamily="34" charset="0"/>
                          <a:cs typeface="Arial" panose="020B0604020202020204" pitchFamily="34" charset="0"/>
                        </a:rPr>
                        <a:t>Plastic </a:t>
                      </a:r>
                      <a:r>
                        <a:rPr lang="nl-NL" dirty="0" err="1">
                          <a:latin typeface="Arial" panose="020B0604020202020204" pitchFamily="34" charset="0"/>
                          <a:cs typeface="Arial" panose="020B0604020202020204" pitchFamily="34" charset="0"/>
                        </a:rPr>
                        <a:t>badeendjes</a:t>
                      </a:r>
                      <a:endParaRPr lang="nl-NL" dirty="0">
                        <a:latin typeface="Arial" panose="020B0604020202020204" pitchFamily="34" charset="0"/>
                        <a:cs typeface="Arial" panose="020B0604020202020204" pitchFamily="34" charset="0"/>
                      </a:endParaRPr>
                    </a:p>
                  </a:txBody>
                  <a:tcPr/>
                </a:tc>
                <a:tc>
                  <a:txBody>
                    <a:bodyPr/>
                    <a:lstStyle/>
                    <a:p>
                      <a:pPr algn="ctr"/>
                      <a:r>
                        <a:rPr lang="nl-NL" dirty="0">
                          <a:latin typeface="Arial" panose="020B0604020202020204" pitchFamily="34" charset="0"/>
                          <a:cs typeface="Arial" panose="020B0604020202020204" pitchFamily="34" charset="0"/>
                        </a:rPr>
                        <a:t>0,5</a:t>
                      </a:r>
                    </a:p>
                  </a:txBody>
                  <a:tcPr/>
                </a:tc>
                <a:tc>
                  <a:txBody>
                    <a:bodyPr/>
                    <a:lstStyle/>
                    <a:p>
                      <a:pPr algn="ctr"/>
                      <a:r>
                        <a:rPr lang="nl-NL" dirty="0">
                          <a:latin typeface="Arial" panose="020B0604020202020204" pitchFamily="34" charset="0"/>
                          <a:cs typeface="Arial" panose="020B0604020202020204" pitchFamily="34" charset="0"/>
                        </a:rPr>
                        <a:t>O,25</a:t>
                      </a:r>
                    </a:p>
                  </a:txBody>
                  <a:tcPr/>
                </a:tc>
                <a:extLst>
                  <a:ext uri="{0D108BD9-81ED-4DB2-BD59-A6C34878D82A}">
                    <a16:rowId xmlns:a16="http://schemas.microsoft.com/office/drawing/2014/main" val="10001"/>
                  </a:ext>
                </a:extLst>
              </a:tr>
              <a:tr h="370840">
                <a:tc>
                  <a:txBody>
                    <a:bodyPr/>
                    <a:lstStyle/>
                    <a:p>
                      <a:pPr algn="l"/>
                      <a:r>
                        <a:rPr lang="nl-NL" dirty="0">
                          <a:latin typeface="Arial" panose="020B0604020202020204" pitchFamily="34" charset="0"/>
                          <a:cs typeface="Arial" panose="020B0604020202020204" pitchFamily="34" charset="0"/>
                        </a:rPr>
                        <a:t>Tomaten </a:t>
                      </a:r>
                    </a:p>
                  </a:txBody>
                  <a:tcPr/>
                </a:tc>
                <a:tc>
                  <a:txBody>
                    <a:bodyPr/>
                    <a:lstStyle/>
                    <a:p>
                      <a:pPr algn="ctr"/>
                      <a:r>
                        <a:rPr lang="nl-NL" dirty="0">
                          <a:latin typeface="Arial" panose="020B0604020202020204" pitchFamily="34" charset="0"/>
                          <a:cs typeface="Arial" panose="020B0604020202020204" pitchFamily="34" charset="0"/>
                        </a:rPr>
                        <a:t>2</a:t>
                      </a:r>
                    </a:p>
                  </a:txBody>
                  <a:tcPr/>
                </a:tc>
                <a:tc>
                  <a:txBody>
                    <a:bodyPr/>
                    <a:lstStyle/>
                    <a:p>
                      <a:pPr algn="ctr"/>
                      <a:r>
                        <a:rPr lang="nl-NL"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0002"/>
                  </a:ext>
                </a:extLst>
              </a:tr>
            </a:tbl>
          </a:graphicData>
        </a:graphic>
      </p:graphicFrame>
      <p:graphicFrame>
        <p:nvGraphicFramePr>
          <p:cNvPr id="3" name="Tabel 2"/>
          <p:cNvGraphicFramePr>
            <a:graphicFrameLocks noGrp="1"/>
          </p:cNvGraphicFramePr>
          <p:nvPr/>
        </p:nvGraphicFramePr>
        <p:xfrm>
          <a:off x="1876015" y="4725144"/>
          <a:ext cx="8627304" cy="1376680"/>
        </p:xfrm>
        <a:graphic>
          <a:graphicData uri="http://schemas.openxmlformats.org/drawingml/2006/table">
            <a:tbl>
              <a:tblPr firstRow="1" bandRow="1">
                <a:tableStyleId>{5C22544A-7EE6-4342-B048-85BDC9FD1C3A}</a:tableStyleId>
              </a:tblPr>
              <a:tblGrid>
                <a:gridCol w="2156826">
                  <a:extLst>
                    <a:ext uri="{9D8B030D-6E8A-4147-A177-3AD203B41FA5}">
                      <a16:colId xmlns:a16="http://schemas.microsoft.com/office/drawing/2014/main" val="20000"/>
                    </a:ext>
                  </a:extLst>
                </a:gridCol>
                <a:gridCol w="2156826">
                  <a:extLst>
                    <a:ext uri="{9D8B030D-6E8A-4147-A177-3AD203B41FA5}">
                      <a16:colId xmlns:a16="http://schemas.microsoft.com/office/drawing/2014/main" val="20001"/>
                    </a:ext>
                  </a:extLst>
                </a:gridCol>
                <a:gridCol w="2156826">
                  <a:extLst>
                    <a:ext uri="{9D8B030D-6E8A-4147-A177-3AD203B41FA5}">
                      <a16:colId xmlns:a16="http://schemas.microsoft.com/office/drawing/2014/main" val="20002"/>
                    </a:ext>
                  </a:extLst>
                </a:gridCol>
                <a:gridCol w="2156826">
                  <a:extLst>
                    <a:ext uri="{9D8B030D-6E8A-4147-A177-3AD203B41FA5}">
                      <a16:colId xmlns:a16="http://schemas.microsoft.com/office/drawing/2014/main" val="20003"/>
                    </a:ext>
                  </a:extLst>
                </a:gridCol>
              </a:tblGrid>
              <a:tr h="370840">
                <a:tc>
                  <a:txBody>
                    <a:bodyPr/>
                    <a:lstStyle/>
                    <a:p>
                      <a:r>
                        <a:rPr lang="nl-NL" dirty="0"/>
                        <a:t>Autarkie</a:t>
                      </a:r>
                    </a:p>
                  </a:txBody>
                  <a:tcPr/>
                </a:tc>
                <a:tc>
                  <a:txBody>
                    <a:bodyPr/>
                    <a:lstStyle/>
                    <a:p>
                      <a:pPr algn="ctr"/>
                      <a:r>
                        <a:rPr lang="nl-NL" dirty="0"/>
                        <a:t>Nederland</a:t>
                      </a:r>
                    </a:p>
                  </a:txBody>
                  <a:tcPr/>
                </a:tc>
                <a:tc>
                  <a:txBody>
                    <a:bodyPr/>
                    <a:lstStyle/>
                    <a:p>
                      <a:pPr algn="ctr"/>
                      <a:r>
                        <a:rPr lang="nl-NL" dirty="0"/>
                        <a:t>China</a:t>
                      </a:r>
                    </a:p>
                  </a:txBody>
                  <a:tcPr/>
                </a:tc>
                <a:tc>
                  <a:txBody>
                    <a:bodyPr/>
                    <a:lstStyle/>
                    <a:p>
                      <a:pPr algn="ctr"/>
                      <a:r>
                        <a:rPr lang="nl-NL" dirty="0"/>
                        <a:t>Totaal</a:t>
                      </a:r>
                    </a:p>
                  </a:txBody>
                  <a:tcPr/>
                </a:tc>
                <a:extLst>
                  <a:ext uri="{0D108BD9-81ED-4DB2-BD59-A6C34878D82A}">
                    <a16:rowId xmlns:a16="http://schemas.microsoft.com/office/drawing/2014/main" val="10000"/>
                  </a:ext>
                </a:extLst>
              </a:tr>
              <a:tr h="349240">
                <a:tc>
                  <a:txBody>
                    <a:bodyPr/>
                    <a:lstStyle/>
                    <a:p>
                      <a:r>
                        <a:rPr lang="nl-NL" dirty="0"/>
                        <a:t>Plastic </a:t>
                      </a:r>
                      <a:r>
                        <a:rPr lang="nl-NL" dirty="0" err="1"/>
                        <a:t>badeendjes</a:t>
                      </a:r>
                      <a:endParaRPr lang="nl-NL" dirty="0"/>
                    </a:p>
                  </a:txBody>
                  <a:tcPr/>
                </a:tc>
                <a:tc>
                  <a:txBody>
                    <a:bodyPr/>
                    <a:lstStyle/>
                    <a:p>
                      <a:pPr algn="ctr"/>
                      <a:r>
                        <a:rPr lang="nl-NL" dirty="0"/>
                        <a:t>0</a:t>
                      </a:r>
                    </a:p>
                  </a:txBody>
                  <a:tcPr/>
                </a:tc>
                <a:tc>
                  <a:txBody>
                    <a:bodyPr/>
                    <a:lstStyle/>
                    <a:p>
                      <a:pPr algn="l"/>
                      <a:r>
                        <a:rPr lang="nl-NL" dirty="0"/>
                        <a:t>2,1 </a:t>
                      </a:r>
                      <a:r>
                        <a:rPr lang="nl-NL" dirty="0" err="1"/>
                        <a:t>mln</a:t>
                      </a:r>
                      <a:r>
                        <a:rPr lang="nl-NL" dirty="0"/>
                        <a:t> (21 </a:t>
                      </a:r>
                      <a:r>
                        <a:rPr lang="nl-NL" dirty="0" err="1"/>
                        <a:t>mln</a:t>
                      </a:r>
                      <a:r>
                        <a:rPr lang="nl-NL" dirty="0"/>
                        <a:t>/10)</a:t>
                      </a:r>
                    </a:p>
                  </a:txBody>
                  <a:tcPr/>
                </a:tc>
                <a:tc>
                  <a:txBody>
                    <a:bodyPr/>
                    <a:lstStyle/>
                    <a:p>
                      <a:pPr algn="ctr"/>
                      <a:r>
                        <a:rPr lang="nl-NL" dirty="0"/>
                        <a:t>2,1 </a:t>
                      </a:r>
                      <a:r>
                        <a:rPr lang="nl-NL" dirty="0" err="1"/>
                        <a:t>mln</a:t>
                      </a:r>
                      <a:endParaRPr lang="nl-NL" dirty="0"/>
                    </a:p>
                  </a:txBody>
                  <a:tcPr/>
                </a:tc>
                <a:extLst>
                  <a:ext uri="{0D108BD9-81ED-4DB2-BD59-A6C34878D82A}">
                    <a16:rowId xmlns:a16="http://schemas.microsoft.com/office/drawing/2014/main" val="10001"/>
                  </a:ext>
                </a:extLst>
              </a:tr>
              <a:tr h="370840">
                <a:tc>
                  <a:txBody>
                    <a:bodyPr/>
                    <a:lstStyle/>
                    <a:p>
                      <a:r>
                        <a:rPr lang="nl-NL" dirty="0"/>
                        <a:t>Tomaten</a:t>
                      </a:r>
                    </a:p>
                  </a:txBody>
                  <a:tcPr/>
                </a:tc>
                <a:tc>
                  <a:txBody>
                    <a:bodyPr/>
                    <a:lstStyle/>
                    <a:p>
                      <a:pPr algn="ctr"/>
                      <a:r>
                        <a:rPr lang="nl-NL" dirty="0"/>
                        <a:t>5 </a:t>
                      </a:r>
                      <a:r>
                        <a:rPr lang="nl-NL" dirty="0" err="1"/>
                        <a:t>mln</a:t>
                      </a:r>
                      <a:r>
                        <a:rPr lang="nl-NL" dirty="0"/>
                        <a:t> / 50 =</a:t>
                      </a:r>
                    </a:p>
                    <a:p>
                      <a:pPr algn="ctr"/>
                      <a:r>
                        <a:rPr lang="nl-NL" dirty="0"/>
                        <a:t>100.000</a:t>
                      </a:r>
                    </a:p>
                  </a:txBody>
                  <a:tcPr/>
                </a:tc>
                <a:tc>
                  <a:txBody>
                    <a:bodyPr/>
                    <a:lstStyle/>
                    <a:p>
                      <a:pPr algn="ctr"/>
                      <a:r>
                        <a:rPr lang="nl-NL" dirty="0"/>
                        <a:t>19 </a:t>
                      </a:r>
                      <a:r>
                        <a:rPr lang="nl-NL" dirty="0" err="1"/>
                        <a:t>mln</a:t>
                      </a:r>
                      <a:r>
                        <a:rPr lang="nl-NL" dirty="0"/>
                        <a:t> / 40 =</a:t>
                      </a:r>
                      <a:r>
                        <a:rPr lang="nl-NL" baseline="0" dirty="0"/>
                        <a:t> </a:t>
                      </a:r>
                    </a:p>
                    <a:p>
                      <a:pPr algn="ctr"/>
                      <a:r>
                        <a:rPr lang="nl-NL" baseline="0" dirty="0"/>
                        <a:t>475.000</a:t>
                      </a:r>
                      <a:endParaRPr lang="nl-NL" dirty="0"/>
                    </a:p>
                  </a:txBody>
                  <a:tcPr/>
                </a:tc>
                <a:tc>
                  <a:txBody>
                    <a:bodyPr/>
                    <a:lstStyle/>
                    <a:p>
                      <a:pPr algn="ctr"/>
                      <a:r>
                        <a:rPr lang="nl-NL" dirty="0"/>
                        <a:t>575.000</a:t>
                      </a:r>
                    </a:p>
                    <a:p>
                      <a:pPr algn="ctr"/>
                      <a:r>
                        <a:rPr lang="nl-NL" dirty="0"/>
                        <a:t>(was 500.000)</a:t>
                      </a:r>
                    </a:p>
                  </a:txBody>
                  <a:tcPr/>
                </a:tc>
                <a:extLst>
                  <a:ext uri="{0D108BD9-81ED-4DB2-BD59-A6C34878D82A}">
                    <a16:rowId xmlns:a16="http://schemas.microsoft.com/office/drawing/2014/main" val="10002"/>
                  </a:ext>
                </a:extLst>
              </a:tr>
            </a:tbl>
          </a:graphicData>
        </a:graphic>
      </p:graphicFrame>
      <p:sp>
        <p:nvSpPr>
          <p:cNvPr id="8" name="Tekstvak 7"/>
          <p:cNvSpPr txBox="1"/>
          <p:nvPr/>
        </p:nvSpPr>
        <p:spPr>
          <a:xfrm>
            <a:off x="1898420" y="3802352"/>
            <a:ext cx="864095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latin typeface="Arial" panose="020B0604020202020204" pitchFamily="34" charset="0"/>
                <a:cs typeface="Arial" panose="020B0604020202020204" pitchFamily="34" charset="0"/>
              </a:rPr>
              <a:t>We nemen aan dat de wereld genoeg heeft aan 2,1 miljoen </a:t>
            </a:r>
            <a:r>
              <a:rPr lang="nl-NL" dirty="0" err="1">
                <a:latin typeface="Arial" panose="020B0604020202020204" pitchFamily="34" charset="0"/>
                <a:cs typeface="Arial" panose="020B0604020202020204" pitchFamily="34" charset="0"/>
              </a:rPr>
              <a:t>badeendjes</a:t>
            </a:r>
            <a:endParaRPr lang="nl-NL" dirty="0">
              <a:latin typeface="Arial" panose="020B0604020202020204" pitchFamily="34" charset="0"/>
              <a:cs typeface="Arial" panose="020B0604020202020204" pitchFamily="34" charset="0"/>
            </a:endParaRPr>
          </a:p>
        </p:txBody>
      </p:sp>
      <p:sp>
        <p:nvSpPr>
          <p:cNvPr id="2" name="Rechthoek 1"/>
          <p:cNvSpPr/>
          <p:nvPr/>
        </p:nvSpPr>
        <p:spPr>
          <a:xfrm>
            <a:off x="4295800" y="5445224"/>
            <a:ext cx="15121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6420036" y="5445224"/>
            <a:ext cx="154817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8616280" y="5445224"/>
            <a:ext cx="158417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94625786"/>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2095500" y="214314"/>
            <a:ext cx="7168852" cy="5111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lstStyle>
            <a:lvl1pPr algn="l" rtl="0" eaLnBrk="1" fontAlgn="base" hangingPunct="1">
              <a:spcBef>
                <a:spcPct val="0"/>
              </a:spcBef>
              <a:spcAft>
                <a:spcPct val="0"/>
              </a:spcAft>
              <a:defRPr sz="3000" b="1" kern="1200">
                <a:solidFill>
                  <a:srgbClr val="8A0000"/>
                </a:solidFill>
                <a:latin typeface="Arial" pitchFamily="34" charset="0"/>
                <a:ea typeface="+mj-ea"/>
                <a:cs typeface="Arial" pitchFamily="34" charset="0"/>
              </a:defRPr>
            </a:lvl1pPr>
            <a:lvl2pPr algn="l" rtl="0" eaLnBrk="1" fontAlgn="base" hangingPunct="1">
              <a:spcBef>
                <a:spcPct val="0"/>
              </a:spcBef>
              <a:spcAft>
                <a:spcPct val="0"/>
              </a:spcAft>
              <a:defRPr sz="3000" b="1">
                <a:solidFill>
                  <a:srgbClr val="8A0000"/>
                </a:solidFill>
                <a:latin typeface="Arial" charset="0"/>
                <a:cs typeface="Arial" charset="0"/>
              </a:defRPr>
            </a:lvl2pPr>
            <a:lvl3pPr algn="l" rtl="0" eaLnBrk="1" fontAlgn="base" hangingPunct="1">
              <a:spcBef>
                <a:spcPct val="0"/>
              </a:spcBef>
              <a:spcAft>
                <a:spcPct val="0"/>
              </a:spcAft>
              <a:defRPr sz="3000" b="1">
                <a:solidFill>
                  <a:srgbClr val="8A0000"/>
                </a:solidFill>
                <a:latin typeface="Arial" charset="0"/>
                <a:cs typeface="Arial" charset="0"/>
              </a:defRPr>
            </a:lvl3pPr>
            <a:lvl4pPr algn="l" rtl="0" eaLnBrk="1" fontAlgn="base" hangingPunct="1">
              <a:spcBef>
                <a:spcPct val="0"/>
              </a:spcBef>
              <a:spcAft>
                <a:spcPct val="0"/>
              </a:spcAft>
              <a:defRPr sz="3000" b="1">
                <a:solidFill>
                  <a:srgbClr val="8A0000"/>
                </a:solidFill>
                <a:latin typeface="Arial" charset="0"/>
                <a:cs typeface="Arial" charset="0"/>
              </a:defRPr>
            </a:lvl4pPr>
            <a:lvl5pPr algn="l" rtl="0" eaLnBrk="1" fontAlgn="base" hangingPunct="1">
              <a:spcBef>
                <a:spcPct val="0"/>
              </a:spcBef>
              <a:spcAft>
                <a:spcPct val="0"/>
              </a:spcAft>
              <a:defRPr sz="3000" b="1">
                <a:solidFill>
                  <a:srgbClr val="8A0000"/>
                </a:solidFill>
                <a:latin typeface="Arial" charset="0"/>
                <a:cs typeface="Arial" charset="0"/>
              </a:defRPr>
            </a:lvl5pPr>
            <a:lvl6pPr marL="457200" algn="l" rtl="0" eaLnBrk="1" fontAlgn="base" hangingPunct="1">
              <a:spcBef>
                <a:spcPct val="0"/>
              </a:spcBef>
              <a:spcAft>
                <a:spcPct val="0"/>
              </a:spcAft>
              <a:defRPr sz="3000" b="1">
                <a:solidFill>
                  <a:srgbClr val="8A0000"/>
                </a:solidFill>
                <a:latin typeface="Arial" charset="0"/>
                <a:cs typeface="Arial" charset="0"/>
              </a:defRPr>
            </a:lvl6pPr>
            <a:lvl7pPr marL="914400" algn="l" rtl="0" eaLnBrk="1" fontAlgn="base" hangingPunct="1">
              <a:spcBef>
                <a:spcPct val="0"/>
              </a:spcBef>
              <a:spcAft>
                <a:spcPct val="0"/>
              </a:spcAft>
              <a:defRPr sz="3000" b="1">
                <a:solidFill>
                  <a:srgbClr val="8A0000"/>
                </a:solidFill>
                <a:latin typeface="Arial" charset="0"/>
                <a:cs typeface="Arial" charset="0"/>
              </a:defRPr>
            </a:lvl7pPr>
            <a:lvl8pPr marL="1371600" algn="l" rtl="0" eaLnBrk="1" fontAlgn="base" hangingPunct="1">
              <a:spcBef>
                <a:spcPct val="0"/>
              </a:spcBef>
              <a:spcAft>
                <a:spcPct val="0"/>
              </a:spcAft>
              <a:defRPr sz="3000" b="1">
                <a:solidFill>
                  <a:srgbClr val="8A0000"/>
                </a:solidFill>
                <a:latin typeface="Arial" charset="0"/>
                <a:cs typeface="Arial" charset="0"/>
              </a:defRPr>
            </a:lvl8pPr>
            <a:lvl9pPr marL="1828800" algn="l" rtl="0" eaLnBrk="1" fontAlgn="base" hangingPunct="1">
              <a:spcBef>
                <a:spcPct val="0"/>
              </a:spcBef>
              <a:spcAft>
                <a:spcPct val="0"/>
              </a:spcAft>
              <a:defRPr sz="3000" b="1">
                <a:solidFill>
                  <a:srgbClr val="8A0000"/>
                </a:solidFill>
                <a:latin typeface="Arial" charset="0"/>
                <a:cs typeface="Arial" charset="0"/>
              </a:defRPr>
            </a:lvl9pPr>
          </a:lstStyle>
          <a:p>
            <a:r>
              <a:rPr lang="nl-NL" dirty="0"/>
              <a:t>	Is nu ook de welvaart gestegen?</a:t>
            </a:r>
          </a:p>
        </p:txBody>
      </p:sp>
      <p:graphicFrame>
        <p:nvGraphicFramePr>
          <p:cNvPr id="3" name="Tijdelijke aanduiding voor inhoud 3"/>
          <p:cNvGraphicFramePr>
            <a:graphicFrameLocks/>
          </p:cNvGraphicFramePr>
          <p:nvPr/>
        </p:nvGraphicFramePr>
        <p:xfrm>
          <a:off x="1931213" y="908721"/>
          <a:ext cx="8229600" cy="1393695"/>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23135">
                <a:tc>
                  <a:txBody>
                    <a:bodyPr/>
                    <a:lstStyle/>
                    <a:p>
                      <a:r>
                        <a:rPr lang="nl-NL" sz="1600" dirty="0">
                          <a:latin typeface="Arial" panose="020B0604020202020204" pitchFamily="34" charset="0"/>
                          <a:cs typeface="Arial" panose="020B0604020202020204" pitchFamily="34" charset="0"/>
                        </a:rPr>
                        <a:t>Uren arbeid per eenheid product</a:t>
                      </a:r>
                    </a:p>
                  </a:txBody>
                  <a:tcPr>
                    <a:solidFill>
                      <a:schemeClr val="accent2"/>
                    </a:solidFill>
                  </a:tcPr>
                </a:tc>
                <a:tc>
                  <a:txBody>
                    <a:bodyPr/>
                    <a:lstStyle/>
                    <a:p>
                      <a:pPr algn="ctr"/>
                      <a:r>
                        <a:rPr lang="nl-NL" sz="1600" dirty="0">
                          <a:latin typeface="Arial" panose="020B0604020202020204" pitchFamily="34" charset="0"/>
                          <a:cs typeface="Arial" panose="020B0604020202020204" pitchFamily="34" charset="0"/>
                        </a:rPr>
                        <a:t>Nederland</a:t>
                      </a:r>
                    </a:p>
                  </a:txBody>
                  <a:tcPr/>
                </a:tc>
                <a:tc>
                  <a:txBody>
                    <a:bodyPr/>
                    <a:lstStyle/>
                    <a:p>
                      <a:pPr algn="ctr"/>
                      <a:r>
                        <a:rPr lang="nl-NL" sz="1600"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264029">
                <a:tc>
                  <a:txBody>
                    <a:bodyPr/>
                    <a:lstStyle/>
                    <a:p>
                      <a:r>
                        <a:rPr lang="nl-NL" sz="1600" dirty="0">
                          <a:latin typeface="Arial" panose="020B0604020202020204" pitchFamily="34" charset="0"/>
                          <a:cs typeface="Arial" panose="020B0604020202020204" pitchFamily="34" charset="0"/>
                        </a:rPr>
                        <a:t>Plastic</a:t>
                      </a:r>
                      <a:r>
                        <a:rPr lang="nl-NL" sz="1600" baseline="0" dirty="0">
                          <a:latin typeface="Arial" panose="020B0604020202020204" pitchFamily="34" charset="0"/>
                          <a:cs typeface="Arial" panose="020B0604020202020204" pitchFamily="34" charset="0"/>
                        </a:rPr>
                        <a:t> </a:t>
                      </a:r>
                      <a:r>
                        <a:rPr lang="nl-NL" sz="1600" baseline="0" dirty="0" err="1">
                          <a:latin typeface="Arial" panose="020B0604020202020204" pitchFamily="34" charset="0"/>
                          <a:cs typeface="Arial" panose="020B0604020202020204" pitchFamily="34" charset="0"/>
                        </a:rPr>
                        <a:t>badeendjes</a:t>
                      </a:r>
                      <a:endParaRPr lang="nl-NL" sz="1600" baseline="0" dirty="0">
                        <a:latin typeface="Arial" panose="020B0604020202020204" pitchFamily="34" charset="0"/>
                        <a:cs typeface="Arial" panose="020B0604020202020204" pitchFamily="34" charset="0"/>
                      </a:endParaRPr>
                    </a:p>
                  </a:txBody>
                  <a:tcPr/>
                </a:tc>
                <a:tc>
                  <a:txBody>
                    <a:bodyPr/>
                    <a:lstStyle/>
                    <a:p>
                      <a:pPr algn="ctr"/>
                      <a:r>
                        <a:rPr lang="nl-NL" sz="1600" dirty="0">
                          <a:latin typeface="Arial" panose="020B0604020202020204" pitchFamily="34" charset="0"/>
                          <a:cs typeface="Arial" panose="020B0604020202020204" pitchFamily="34" charset="0"/>
                        </a:rPr>
                        <a:t>25</a:t>
                      </a:r>
                    </a:p>
                  </a:txBody>
                  <a:tcPr/>
                </a:tc>
                <a:tc>
                  <a:txBody>
                    <a:bodyPr/>
                    <a:lstStyle/>
                    <a:p>
                      <a:pPr algn="ctr"/>
                      <a:r>
                        <a:rPr lang="nl-NL" sz="1600" dirty="0">
                          <a:latin typeface="Arial" panose="020B0604020202020204" pitchFamily="34" charset="0"/>
                          <a:cs typeface="Arial" panose="020B0604020202020204" pitchFamily="34" charset="0"/>
                        </a:rPr>
                        <a:t>10</a:t>
                      </a:r>
                    </a:p>
                  </a:txBody>
                  <a:tcPr>
                    <a:solidFill>
                      <a:schemeClr val="accent3">
                        <a:lumMod val="40000"/>
                        <a:lumOff val="60000"/>
                      </a:schemeClr>
                    </a:solidFill>
                  </a:tcPr>
                </a:tc>
                <a:extLst>
                  <a:ext uri="{0D108BD9-81ED-4DB2-BD59-A6C34878D82A}">
                    <a16:rowId xmlns:a16="http://schemas.microsoft.com/office/drawing/2014/main" val="10001"/>
                  </a:ext>
                </a:extLst>
              </a:tr>
              <a:tr h="264029">
                <a:tc>
                  <a:txBody>
                    <a:bodyPr/>
                    <a:lstStyle/>
                    <a:p>
                      <a:r>
                        <a:rPr lang="nl-NL" sz="1600" dirty="0">
                          <a:latin typeface="Arial" panose="020B0604020202020204" pitchFamily="34" charset="0"/>
                          <a:cs typeface="Arial" panose="020B0604020202020204" pitchFamily="34" charset="0"/>
                        </a:rPr>
                        <a:t>Tomaten</a:t>
                      </a:r>
                    </a:p>
                  </a:txBody>
                  <a:tcPr/>
                </a:tc>
                <a:tc>
                  <a:txBody>
                    <a:bodyPr/>
                    <a:lstStyle/>
                    <a:p>
                      <a:pPr algn="ctr"/>
                      <a:r>
                        <a:rPr lang="nl-NL" sz="1600" dirty="0">
                          <a:latin typeface="Arial" panose="020B0604020202020204" pitchFamily="34" charset="0"/>
                          <a:cs typeface="Arial" panose="020B0604020202020204" pitchFamily="34" charset="0"/>
                        </a:rPr>
                        <a:t>50</a:t>
                      </a:r>
                    </a:p>
                  </a:txBody>
                  <a:tcPr>
                    <a:solidFill>
                      <a:schemeClr val="accent3">
                        <a:lumMod val="40000"/>
                        <a:lumOff val="60000"/>
                      </a:schemeClr>
                    </a:solidFill>
                  </a:tcPr>
                </a:tc>
                <a:tc>
                  <a:txBody>
                    <a:bodyPr/>
                    <a:lstStyle/>
                    <a:p>
                      <a:pPr algn="ctr"/>
                      <a:r>
                        <a:rPr lang="nl-NL" sz="1600" dirty="0">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10002"/>
                  </a:ext>
                </a:extLst>
              </a:tr>
            </a:tbl>
          </a:graphicData>
        </a:graphic>
      </p:graphicFrame>
      <p:graphicFrame>
        <p:nvGraphicFramePr>
          <p:cNvPr id="4" name="Tijdelijke aanduiding voor inhoud 3"/>
          <p:cNvGraphicFramePr>
            <a:graphicFrameLocks/>
          </p:cNvGraphicFramePr>
          <p:nvPr/>
        </p:nvGraphicFramePr>
        <p:xfrm>
          <a:off x="1981200" y="2492896"/>
          <a:ext cx="8229600" cy="1112520"/>
        </p:xfrm>
        <a:graphic>
          <a:graphicData uri="http://schemas.openxmlformats.org/drawingml/2006/table">
            <a:tbl>
              <a:tblPr firstRow="1" lastCol="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r>
                        <a:rPr lang="nl-NL" sz="1800" dirty="0"/>
                        <a:t>Autarkie</a:t>
                      </a:r>
                    </a:p>
                  </a:txBody>
                  <a:tcPr>
                    <a:solidFill>
                      <a:schemeClr val="accent4"/>
                    </a:solidFill>
                  </a:tcPr>
                </a:tc>
                <a:tc>
                  <a:txBody>
                    <a:bodyPr/>
                    <a:lstStyle/>
                    <a:p>
                      <a:pPr algn="ctr"/>
                      <a:r>
                        <a:rPr lang="nl-NL" sz="1800" dirty="0"/>
                        <a:t>Nederland</a:t>
                      </a:r>
                    </a:p>
                  </a:txBody>
                  <a:tcPr/>
                </a:tc>
                <a:tc>
                  <a:txBody>
                    <a:bodyPr/>
                    <a:lstStyle/>
                    <a:p>
                      <a:pPr algn="ctr"/>
                      <a:r>
                        <a:rPr lang="nl-NL" sz="1800" dirty="0"/>
                        <a:t>China</a:t>
                      </a:r>
                    </a:p>
                  </a:txBody>
                  <a:tcPr/>
                </a:tc>
                <a:tc>
                  <a:txBody>
                    <a:bodyPr/>
                    <a:lstStyle/>
                    <a:p>
                      <a:pPr algn="ctr"/>
                      <a:r>
                        <a:rPr lang="nl-NL" sz="1800" dirty="0"/>
                        <a:t>Totaal</a:t>
                      </a:r>
                    </a:p>
                  </a:txBody>
                  <a:tcPr/>
                </a:tc>
                <a:extLst>
                  <a:ext uri="{0D108BD9-81ED-4DB2-BD59-A6C34878D82A}">
                    <a16:rowId xmlns:a16="http://schemas.microsoft.com/office/drawing/2014/main" val="10000"/>
                  </a:ext>
                </a:extLst>
              </a:tr>
              <a:tr h="370840">
                <a:tc>
                  <a:txBody>
                    <a:bodyPr/>
                    <a:lstStyle/>
                    <a:p>
                      <a:r>
                        <a:rPr lang="nl-NL" sz="1800" dirty="0"/>
                        <a:t>Plastic</a:t>
                      </a:r>
                      <a:r>
                        <a:rPr lang="nl-NL" sz="1800" baseline="0" dirty="0"/>
                        <a:t> </a:t>
                      </a:r>
                      <a:r>
                        <a:rPr lang="nl-NL" sz="1800" baseline="0" dirty="0" err="1"/>
                        <a:t>badeendjes</a:t>
                      </a:r>
                      <a:endParaRPr lang="nl-NL" sz="1800" baseline="0" dirty="0"/>
                    </a:p>
                  </a:txBody>
                  <a:tcPr/>
                </a:tc>
                <a:tc>
                  <a:txBody>
                    <a:bodyPr/>
                    <a:lstStyle/>
                    <a:p>
                      <a:pPr algn="ctr"/>
                      <a:r>
                        <a:rPr lang="nl-NL" sz="1800" dirty="0"/>
                        <a:t>100.000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dirty="0"/>
                        <a:t>2 mln.</a:t>
                      </a:r>
                    </a:p>
                  </a:txBody>
                  <a:tcPr/>
                </a:tc>
                <a:tc>
                  <a:txBody>
                    <a:bodyPr/>
                    <a:lstStyle/>
                    <a:p>
                      <a:pPr algn="ctr"/>
                      <a:r>
                        <a:rPr lang="nl-NL" sz="1800" dirty="0"/>
                        <a:t>2,1 mln.</a:t>
                      </a:r>
                    </a:p>
                  </a:txBody>
                  <a:tcPr/>
                </a:tc>
                <a:extLst>
                  <a:ext uri="{0D108BD9-81ED-4DB2-BD59-A6C34878D82A}">
                    <a16:rowId xmlns:a16="http://schemas.microsoft.com/office/drawing/2014/main" val="10001"/>
                  </a:ext>
                </a:extLst>
              </a:tr>
              <a:tr h="370840">
                <a:tc>
                  <a:txBody>
                    <a:bodyPr/>
                    <a:lstStyle/>
                    <a:p>
                      <a:r>
                        <a:rPr lang="nl-NL" sz="1800" dirty="0"/>
                        <a:t>Tomaten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dirty="0"/>
                        <a:t>50.000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dirty="0"/>
                        <a:t>500.000</a:t>
                      </a:r>
                    </a:p>
                  </a:txBody>
                  <a:tcPr/>
                </a:tc>
                <a:tc>
                  <a:txBody>
                    <a:bodyPr/>
                    <a:lstStyle/>
                    <a:p>
                      <a:pPr algn="ctr"/>
                      <a:r>
                        <a:rPr lang="nl-NL" sz="1800" dirty="0"/>
                        <a:t>550.000</a:t>
                      </a:r>
                    </a:p>
                  </a:txBody>
                  <a:tcPr/>
                </a:tc>
                <a:extLst>
                  <a:ext uri="{0D108BD9-81ED-4DB2-BD59-A6C34878D82A}">
                    <a16:rowId xmlns:a16="http://schemas.microsoft.com/office/drawing/2014/main" val="10002"/>
                  </a:ext>
                </a:extLst>
              </a:tr>
            </a:tbl>
          </a:graphicData>
        </a:graphic>
      </p:graphicFrame>
      <p:graphicFrame>
        <p:nvGraphicFramePr>
          <p:cNvPr id="5" name="Tijdelijke aanduiding voor inhoud 3"/>
          <p:cNvGraphicFramePr>
            <a:graphicFrameLocks/>
          </p:cNvGraphicFramePr>
          <p:nvPr/>
        </p:nvGraphicFramePr>
        <p:xfrm>
          <a:off x="1940228" y="3717032"/>
          <a:ext cx="8229600" cy="1112520"/>
        </p:xfrm>
        <a:graphic>
          <a:graphicData uri="http://schemas.openxmlformats.org/drawingml/2006/table">
            <a:tbl>
              <a:tblPr firstRow="1" lastCol="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r>
                        <a:rPr lang="nl-NL" sz="1800" dirty="0"/>
                        <a:t>Specialisatie</a:t>
                      </a:r>
                    </a:p>
                  </a:txBody>
                  <a:tcPr>
                    <a:solidFill>
                      <a:schemeClr val="accent6"/>
                    </a:solidFill>
                  </a:tcPr>
                </a:tc>
                <a:tc>
                  <a:txBody>
                    <a:bodyPr/>
                    <a:lstStyle/>
                    <a:p>
                      <a:pPr algn="ctr"/>
                      <a:r>
                        <a:rPr lang="nl-NL" sz="1800" dirty="0"/>
                        <a:t>Nederland</a:t>
                      </a:r>
                    </a:p>
                  </a:txBody>
                  <a:tcPr/>
                </a:tc>
                <a:tc>
                  <a:txBody>
                    <a:bodyPr/>
                    <a:lstStyle/>
                    <a:p>
                      <a:pPr algn="ctr"/>
                      <a:r>
                        <a:rPr lang="nl-NL" sz="1800" dirty="0"/>
                        <a:t>China</a:t>
                      </a:r>
                    </a:p>
                  </a:txBody>
                  <a:tcPr/>
                </a:tc>
                <a:tc>
                  <a:txBody>
                    <a:bodyPr/>
                    <a:lstStyle/>
                    <a:p>
                      <a:pPr algn="ctr"/>
                      <a:r>
                        <a:rPr lang="nl-NL" sz="1800" dirty="0"/>
                        <a:t>Totaal</a:t>
                      </a:r>
                    </a:p>
                  </a:txBody>
                  <a:tcPr/>
                </a:tc>
                <a:extLst>
                  <a:ext uri="{0D108BD9-81ED-4DB2-BD59-A6C34878D82A}">
                    <a16:rowId xmlns:a16="http://schemas.microsoft.com/office/drawing/2014/main" val="10000"/>
                  </a:ext>
                </a:extLst>
              </a:tr>
              <a:tr h="370840">
                <a:tc>
                  <a:txBody>
                    <a:bodyPr/>
                    <a:lstStyle/>
                    <a:p>
                      <a:r>
                        <a:rPr lang="nl-NL" sz="1800" dirty="0"/>
                        <a:t>Plastic</a:t>
                      </a:r>
                      <a:r>
                        <a:rPr lang="nl-NL" sz="1800" baseline="0" dirty="0"/>
                        <a:t> </a:t>
                      </a:r>
                      <a:r>
                        <a:rPr lang="nl-NL" sz="1800" baseline="0" dirty="0" err="1"/>
                        <a:t>badeendjes</a:t>
                      </a:r>
                      <a:endParaRPr lang="nl-NL" sz="1800" baseline="0" dirty="0"/>
                    </a:p>
                  </a:txBody>
                  <a:tcPr/>
                </a:tc>
                <a:tc>
                  <a:txBody>
                    <a:bodyPr/>
                    <a:lstStyle/>
                    <a:p>
                      <a:pPr algn="ctr"/>
                      <a:r>
                        <a:rPr lang="nl-NL" sz="1800" dirty="0"/>
                        <a:t>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dirty="0"/>
                        <a:t>2,1 </a:t>
                      </a:r>
                      <a:r>
                        <a:rPr lang="nl-NL" sz="1800" dirty="0" err="1"/>
                        <a:t>mln</a:t>
                      </a:r>
                      <a:endParaRPr lang="nl-NL" sz="1800" dirty="0"/>
                    </a:p>
                  </a:txBody>
                  <a:tcPr/>
                </a:tc>
                <a:tc>
                  <a:txBody>
                    <a:bodyPr/>
                    <a:lstStyle/>
                    <a:p>
                      <a:pPr algn="ctr"/>
                      <a:r>
                        <a:rPr lang="nl-NL" sz="1800" dirty="0"/>
                        <a:t>2,1 mln.</a:t>
                      </a:r>
                    </a:p>
                  </a:txBody>
                  <a:tcPr/>
                </a:tc>
                <a:extLst>
                  <a:ext uri="{0D108BD9-81ED-4DB2-BD59-A6C34878D82A}">
                    <a16:rowId xmlns:a16="http://schemas.microsoft.com/office/drawing/2014/main" val="10001"/>
                  </a:ext>
                </a:extLst>
              </a:tr>
              <a:tr h="370840">
                <a:tc>
                  <a:txBody>
                    <a:bodyPr/>
                    <a:lstStyle/>
                    <a:p>
                      <a:r>
                        <a:rPr lang="nl-NL" sz="1800" dirty="0"/>
                        <a:t>Tomaten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dirty="0"/>
                        <a:t>100.000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dirty="0"/>
                        <a:t>475.000</a:t>
                      </a:r>
                    </a:p>
                  </a:txBody>
                  <a:tcPr/>
                </a:tc>
                <a:tc>
                  <a:txBody>
                    <a:bodyPr/>
                    <a:lstStyle/>
                    <a:p>
                      <a:pPr algn="ctr"/>
                      <a:r>
                        <a:rPr lang="nl-NL" sz="1800" dirty="0"/>
                        <a:t>575.000</a:t>
                      </a:r>
                    </a:p>
                  </a:txBody>
                  <a:tcPr/>
                </a:tc>
                <a:extLst>
                  <a:ext uri="{0D108BD9-81ED-4DB2-BD59-A6C34878D82A}">
                    <a16:rowId xmlns:a16="http://schemas.microsoft.com/office/drawing/2014/main" val="10002"/>
                  </a:ext>
                </a:extLst>
              </a:tr>
            </a:tbl>
          </a:graphicData>
        </a:graphic>
      </p:graphicFrame>
      <p:sp>
        <p:nvSpPr>
          <p:cNvPr id="6" name="Tijdelijke aanduiding voor inhoud 2"/>
          <p:cNvSpPr txBox="1">
            <a:spLocks/>
          </p:cNvSpPr>
          <p:nvPr/>
        </p:nvSpPr>
        <p:spPr>
          <a:xfrm>
            <a:off x="1931213" y="5013176"/>
            <a:ext cx="8229600" cy="1656184"/>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2000" dirty="0"/>
              <a:t>Naast eenzelfde hoeveelheid </a:t>
            </a:r>
            <a:r>
              <a:rPr lang="nl-NL" sz="2000" dirty="0" err="1"/>
              <a:t>badeendjes</a:t>
            </a:r>
            <a:r>
              <a:rPr lang="nl-NL" sz="2000" dirty="0"/>
              <a:t> </a:t>
            </a:r>
          </a:p>
          <a:p>
            <a:pPr marL="0" indent="0">
              <a:buNone/>
            </a:pPr>
            <a:r>
              <a:rPr lang="nl-NL" sz="2000" dirty="0"/>
              <a:t>Kunnen nu meer tomaten geproduceerd worden</a:t>
            </a:r>
          </a:p>
          <a:p>
            <a:pPr marL="0" indent="0">
              <a:buNone/>
            </a:pPr>
            <a:r>
              <a:rPr lang="nl-NL" sz="2000" dirty="0"/>
              <a:t>Met eenzelfde hoeveelheid arbeid, meer producten (goedkoper!)</a:t>
            </a:r>
          </a:p>
          <a:p>
            <a:pPr marL="0" indent="0">
              <a:buNone/>
            </a:pPr>
            <a:r>
              <a:rPr lang="nl-NL" sz="2800" b="1" dirty="0"/>
              <a:t>De totale welvaart is dus toegenomen!</a:t>
            </a:r>
          </a:p>
        </p:txBody>
      </p:sp>
    </p:spTree>
    <p:extLst>
      <p:ext uri="{BB962C8B-B14F-4D97-AF65-F5344CB8AC3E}">
        <p14:creationId xmlns:p14="http://schemas.microsoft.com/office/powerpoint/2010/main" val="605512429"/>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396068" y="2780929"/>
            <a:ext cx="7408333" cy="3600401"/>
          </a:xfrm>
        </p:spPr>
        <p:txBody>
          <a:bodyPr>
            <a:normAutofit fontScale="85000" lnSpcReduction="20000"/>
          </a:bodyPr>
          <a:lstStyle/>
          <a:p>
            <a:pPr marL="0" indent="0">
              <a:buNone/>
            </a:pPr>
            <a:r>
              <a:rPr lang="nl-NL" sz="2400" dirty="0"/>
              <a:t>Maar tegen welke ruilverhouding wordt er geruild?</a:t>
            </a:r>
          </a:p>
          <a:p>
            <a:pPr marL="0" indent="0">
              <a:buNone/>
            </a:pPr>
            <a:r>
              <a:rPr lang="nl-NL" sz="2400" dirty="0"/>
              <a:t>Wie krijgt de (</a:t>
            </a:r>
            <a:r>
              <a:rPr lang="nl-NL" sz="2400" dirty="0" err="1"/>
              <a:t>welvaarts</a:t>
            </a:r>
            <a:r>
              <a:rPr lang="nl-NL" sz="2400" dirty="0"/>
              <a:t>)winst van de specialisatie?</a:t>
            </a:r>
          </a:p>
          <a:p>
            <a:pPr marL="0" indent="0">
              <a:buNone/>
            </a:pPr>
            <a:endParaRPr lang="nl-NL" sz="1050" dirty="0"/>
          </a:p>
          <a:p>
            <a:pPr marL="0" indent="0">
              <a:buNone/>
            </a:pPr>
            <a:r>
              <a:rPr lang="nl-NL" sz="2400" dirty="0"/>
              <a:t>Daarvoor moeten we weer naar de opofferingskosten per land kijken.</a:t>
            </a:r>
          </a:p>
          <a:p>
            <a:pPr marL="0" indent="0">
              <a:buNone/>
            </a:pPr>
            <a:endParaRPr lang="nl-NL" dirty="0"/>
          </a:p>
          <a:p>
            <a:pPr marL="0" indent="0">
              <a:buNone/>
            </a:pPr>
            <a:r>
              <a:rPr lang="nl-NL" sz="2400" dirty="0"/>
              <a:t>Nederland wil graag </a:t>
            </a:r>
            <a:r>
              <a:rPr lang="nl-NL" sz="2400" dirty="0" err="1"/>
              <a:t>badeendjes</a:t>
            </a:r>
            <a:r>
              <a:rPr lang="nl-NL" sz="2400" dirty="0"/>
              <a:t> hebben.</a:t>
            </a:r>
          </a:p>
          <a:p>
            <a:pPr lvl="1">
              <a:buFont typeface="Wingdings" pitchFamily="2" charset="2"/>
              <a:buChar char="Ø"/>
            </a:pPr>
            <a:r>
              <a:rPr lang="nl-NL" sz="1900" dirty="0">
                <a:latin typeface="Arial" panose="020B0604020202020204" pitchFamily="34" charset="0"/>
                <a:cs typeface="Arial" panose="020B0604020202020204" pitchFamily="34" charset="0"/>
              </a:rPr>
              <a:t>Als ze die zelf maken, moeten ze daar 0,5 eenheid tomaat voor offeren</a:t>
            </a:r>
          </a:p>
          <a:p>
            <a:pPr lvl="2">
              <a:buFont typeface="Wingdings" pitchFamily="2" charset="2"/>
              <a:buChar char="Ø"/>
            </a:pPr>
            <a:r>
              <a:rPr lang="nl-NL" sz="1900" dirty="0">
                <a:latin typeface="Arial" panose="020B0604020202020204" pitchFamily="34" charset="0"/>
                <a:cs typeface="Arial" panose="020B0604020202020204" pitchFamily="34" charset="0"/>
              </a:rPr>
              <a:t>Dat is dus het maximale dat Nederland wil betalen!</a:t>
            </a:r>
          </a:p>
          <a:p>
            <a:pPr lvl="1">
              <a:buFont typeface="Wingdings" pitchFamily="2" charset="2"/>
              <a:buChar char="Ø"/>
            </a:pPr>
            <a:r>
              <a:rPr lang="nl-NL" sz="1900" dirty="0">
                <a:latin typeface="Arial" panose="020B0604020202020204" pitchFamily="34" charset="0"/>
                <a:cs typeface="Arial" panose="020B0604020202020204" pitchFamily="34" charset="0"/>
              </a:rPr>
              <a:t>China kan per eenheid </a:t>
            </a:r>
            <a:r>
              <a:rPr lang="nl-NL" sz="1900" dirty="0" err="1">
                <a:latin typeface="Arial" panose="020B0604020202020204" pitchFamily="34" charset="0"/>
                <a:cs typeface="Arial" panose="020B0604020202020204" pitchFamily="34" charset="0"/>
              </a:rPr>
              <a:t>badeendje</a:t>
            </a:r>
            <a:r>
              <a:rPr lang="nl-NL" sz="1900" dirty="0">
                <a:latin typeface="Arial" panose="020B0604020202020204" pitchFamily="34" charset="0"/>
                <a:cs typeface="Arial" panose="020B0604020202020204" pitchFamily="34" charset="0"/>
              </a:rPr>
              <a:t> zelf 0,25 eenheid tomaat maken</a:t>
            </a:r>
          </a:p>
          <a:p>
            <a:pPr lvl="2">
              <a:buFont typeface="Wingdings" pitchFamily="2" charset="2"/>
              <a:buChar char="Ø"/>
            </a:pPr>
            <a:r>
              <a:rPr lang="nl-NL" sz="1900" dirty="0">
                <a:latin typeface="Arial" panose="020B0604020202020204" pitchFamily="34" charset="0"/>
                <a:cs typeface="Arial" panose="020B0604020202020204" pitchFamily="34" charset="0"/>
              </a:rPr>
              <a:t>Dat wil China dus minimaal krijgen voor de </a:t>
            </a:r>
            <a:r>
              <a:rPr lang="nl-NL" sz="1900" dirty="0" err="1">
                <a:latin typeface="Arial" panose="020B0604020202020204" pitchFamily="34" charset="0"/>
                <a:cs typeface="Arial" panose="020B0604020202020204" pitchFamily="34" charset="0"/>
              </a:rPr>
              <a:t>badeendjes</a:t>
            </a:r>
            <a:r>
              <a:rPr lang="nl-NL" sz="1900" dirty="0">
                <a:latin typeface="Arial" panose="020B0604020202020204" pitchFamily="34" charset="0"/>
                <a:cs typeface="Arial" panose="020B0604020202020204" pitchFamily="34" charset="0"/>
              </a:rPr>
              <a:t>!</a:t>
            </a:r>
          </a:p>
          <a:p>
            <a:pPr marL="0" indent="0">
              <a:buNone/>
            </a:pPr>
            <a:r>
              <a:rPr lang="nl-NL" sz="2200" dirty="0"/>
              <a:t>Eén eenheid </a:t>
            </a:r>
            <a:r>
              <a:rPr lang="nl-NL" sz="2200" dirty="0" err="1"/>
              <a:t>badeendjes</a:t>
            </a:r>
            <a:r>
              <a:rPr lang="nl-NL" sz="2200" dirty="0"/>
              <a:t> zal dus tussen de 0,25 en 0,5 eenheid tomaat gaan kosten.</a:t>
            </a:r>
          </a:p>
        </p:txBody>
      </p:sp>
      <p:sp>
        <p:nvSpPr>
          <p:cNvPr id="2" name="Titel 1"/>
          <p:cNvSpPr>
            <a:spLocks noGrp="1"/>
          </p:cNvSpPr>
          <p:nvPr>
            <p:ph type="title"/>
          </p:nvPr>
        </p:nvSpPr>
        <p:spPr>
          <a:xfrm>
            <a:off x="1981200" y="338328"/>
            <a:ext cx="8229600" cy="714408"/>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nl-NL" dirty="0"/>
              <a:t>Ruilen: tegen welke prijs?</a:t>
            </a:r>
          </a:p>
        </p:txBody>
      </p:sp>
      <p:graphicFrame>
        <p:nvGraphicFramePr>
          <p:cNvPr id="4" name="Tijdelijke aanduiding voor inhoud 3"/>
          <p:cNvGraphicFramePr>
            <a:graphicFrameLocks/>
          </p:cNvGraphicFramePr>
          <p:nvPr/>
        </p:nvGraphicFramePr>
        <p:xfrm>
          <a:off x="1981200" y="1268760"/>
          <a:ext cx="8229600" cy="110260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32048">
                <a:tc>
                  <a:txBody>
                    <a:bodyPr/>
                    <a:lstStyle/>
                    <a:p>
                      <a:r>
                        <a:rPr lang="nl-NL" sz="1600" dirty="0">
                          <a:latin typeface="Arial" panose="020B0604020202020204" pitchFamily="34" charset="0"/>
                          <a:cs typeface="Arial" panose="020B0604020202020204" pitchFamily="34" charset="0"/>
                        </a:rPr>
                        <a:t>Opofferingskosten</a:t>
                      </a:r>
                    </a:p>
                  </a:txBody>
                  <a:tcPr>
                    <a:solidFill>
                      <a:schemeClr val="accent3"/>
                    </a:solidFill>
                  </a:tcPr>
                </a:tc>
                <a:tc>
                  <a:txBody>
                    <a:bodyPr/>
                    <a:lstStyle/>
                    <a:p>
                      <a:pPr algn="ctr"/>
                      <a:r>
                        <a:rPr lang="nl-NL" sz="1600" dirty="0">
                          <a:latin typeface="Arial" panose="020B0604020202020204" pitchFamily="34" charset="0"/>
                          <a:cs typeface="Arial" panose="020B0604020202020204" pitchFamily="34" charset="0"/>
                        </a:rPr>
                        <a:t>Nederland</a:t>
                      </a:r>
                    </a:p>
                  </a:txBody>
                  <a:tcPr/>
                </a:tc>
                <a:tc>
                  <a:txBody>
                    <a:bodyPr/>
                    <a:lstStyle/>
                    <a:p>
                      <a:pPr algn="ctr"/>
                      <a:r>
                        <a:rPr lang="nl-NL" sz="1600" dirty="0">
                          <a:latin typeface="Arial" panose="020B0604020202020204" pitchFamily="34" charset="0"/>
                          <a:cs typeface="Arial" panose="020B0604020202020204" pitchFamily="34" charset="0"/>
                        </a:rPr>
                        <a:t>China</a:t>
                      </a:r>
                    </a:p>
                  </a:txBody>
                  <a:tcPr/>
                </a:tc>
                <a:extLst>
                  <a:ext uri="{0D108BD9-81ED-4DB2-BD59-A6C34878D82A}">
                    <a16:rowId xmlns:a16="http://schemas.microsoft.com/office/drawing/2014/main" val="10000"/>
                  </a:ext>
                </a:extLst>
              </a:tr>
              <a:tr h="0">
                <a:tc>
                  <a:txBody>
                    <a:bodyPr/>
                    <a:lstStyle/>
                    <a:p>
                      <a:r>
                        <a:rPr lang="nl-NL" sz="1600" dirty="0">
                          <a:latin typeface="Arial" panose="020B0604020202020204" pitchFamily="34" charset="0"/>
                          <a:cs typeface="Arial" panose="020B0604020202020204" pitchFamily="34" charset="0"/>
                        </a:rPr>
                        <a:t>Plastic</a:t>
                      </a:r>
                      <a:r>
                        <a:rPr lang="nl-NL" sz="1600" baseline="0" dirty="0">
                          <a:latin typeface="Arial" panose="020B0604020202020204" pitchFamily="34" charset="0"/>
                          <a:cs typeface="Arial" panose="020B0604020202020204" pitchFamily="34" charset="0"/>
                        </a:rPr>
                        <a:t> </a:t>
                      </a:r>
                      <a:r>
                        <a:rPr lang="nl-NL" sz="1600" baseline="0" dirty="0" err="1">
                          <a:latin typeface="Arial" panose="020B0604020202020204" pitchFamily="34" charset="0"/>
                          <a:cs typeface="Arial" panose="020B0604020202020204" pitchFamily="34" charset="0"/>
                        </a:rPr>
                        <a:t>badeendjes</a:t>
                      </a:r>
                      <a:endParaRPr lang="nl-NL" sz="1600" baseline="0" dirty="0">
                        <a:latin typeface="Arial" panose="020B0604020202020204" pitchFamily="34" charset="0"/>
                        <a:cs typeface="Arial" panose="020B0604020202020204" pitchFamily="34" charset="0"/>
                      </a:endParaRPr>
                    </a:p>
                  </a:txBody>
                  <a:tcPr/>
                </a:tc>
                <a:tc>
                  <a:txBody>
                    <a:bodyPr/>
                    <a:lstStyle/>
                    <a:p>
                      <a:pPr algn="ctr"/>
                      <a:r>
                        <a:rPr lang="nl-NL" sz="1600" dirty="0">
                          <a:latin typeface="Arial" panose="020B0604020202020204" pitchFamily="34" charset="0"/>
                          <a:cs typeface="Arial" panose="020B0604020202020204" pitchFamily="34" charset="0"/>
                        </a:rPr>
                        <a:t>0,5</a:t>
                      </a:r>
                    </a:p>
                  </a:txBody>
                  <a:tcPr/>
                </a:tc>
                <a:tc>
                  <a:txBody>
                    <a:bodyPr/>
                    <a:lstStyle/>
                    <a:p>
                      <a:pPr algn="ctr"/>
                      <a:r>
                        <a:rPr lang="nl-NL" sz="1600" dirty="0">
                          <a:latin typeface="Arial" panose="020B0604020202020204" pitchFamily="34" charset="0"/>
                          <a:cs typeface="Arial" panose="020B0604020202020204" pitchFamily="34" charset="0"/>
                        </a:rPr>
                        <a:t>0,25</a:t>
                      </a:r>
                    </a:p>
                  </a:txBody>
                  <a:tcPr>
                    <a:solidFill>
                      <a:schemeClr val="accent3">
                        <a:lumMod val="40000"/>
                        <a:lumOff val="60000"/>
                      </a:schemeClr>
                    </a:solidFill>
                  </a:tcPr>
                </a:tc>
                <a:extLst>
                  <a:ext uri="{0D108BD9-81ED-4DB2-BD59-A6C34878D82A}">
                    <a16:rowId xmlns:a16="http://schemas.microsoft.com/office/drawing/2014/main" val="10001"/>
                  </a:ext>
                </a:extLst>
              </a:tr>
              <a:tr h="0">
                <a:tc>
                  <a:txBody>
                    <a:bodyPr/>
                    <a:lstStyle/>
                    <a:p>
                      <a:r>
                        <a:rPr lang="nl-NL" sz="1600" dirty="0">
                          <a:latin typeface="Arial" panose="020B0604020202020204" pitchFamily="34" charset="0"/>
                          <a:cs typeface="Arial" panose="020B0604020202020204" pitchFamily="34" charset="0"/>
                        </a:rPr>
                        <a:t>Tomaten</a:t>
                      </a:r>
                    </a:p>
                  </a:txBody>
                  <a:tcPr/>
                </a:tc>
                <a:tc>
                  <a:txBody>
                    <a:bodyPr/>
                    <a:lstStyle/>
                    <a:p>
                      <a:pPr algn="ctr"/>
                      <a:r>
                        <a:rPr lang="nl-NL" sz="1600" dirty="0">
                          <a:latin typeface="Arial" panose="020B0604020202020204" pitchFamily="34" charset="0"/>
                          <a:cs typeface="Arial" panose="020B0604020202020204" pitchFamily="34" charset="0"/>
                        </a:rPr>
                        <a:t>2</a:t>
                      </a:r>
                    </a:p>
                  </a:txBody>
                  <a:tcPr>
                    <a:solidFill>
                      <a:schemeClr val="accent3">
                        <a:lumMod val="40000"/>
                        <a:lumOff val="60000"/>
                      </a:schemeClr>
                    </a:solidFill>
                  </a:tcPr>
                </a:tc>
                <a:tc>
                  <a:txBody>
                    <a:bodyPr/>
                    <a:lstStyle/>
                    <a:p>
                      <a:pPr algn="ctr"/>
                      <a:r>
                        <a:rPr lang="nl-NL" sz="16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58216027"/>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2396068" y="1772817"/>
            <a:ext cx="7408333" cy="4353347"/>
          </a:xfrm>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10000"/>
          </a:bodyPr>
          <a:lstStyle/>
          <a:p>
            <a:pPr marL="0" indent="0">
              <a:buNone/>
            </a:pPr>
            <a:r>
              <a:rPr lang="nl-NL" b="1" i="1" dirty="0"/>
              <a:t>Redenen </a:t>
            </a:r>
            <a:r>
              <a:rPr lang="nl-NL" dirty="0"/>
              <a:t>waarom overheden toch protectionistische maatregelen nemen zijn:</a:t>
            </a:r>
          </a:p>
          <a:p>
            <a:pPr marL="0" indent="0">
              <a:buNone/>
            </a:pPr>
            <a:r>
              <a:rPr lang="nl-NL" dirty="0"/>
              <a:t>1 het beschermen van de eigen economie (productie en werkgelegenheid),</a:t>
            </a:r>
          </a:p>
          <a:p>
            <a:pPr marL="0" indent="0">
              <a:buNone/>
            </a:pPr>
            <a:r>
              <a:rPr lang="nl-NL" dirty="0"/>
              <a:t>2 het beschermen van een “jonge” industrie</a:t>
            </a:r>
          </a:p>
          <a:p>
            <a:pPr marL="0" indent="0">
              <a:buNone/>
            </a:pPr>
            <a:r>
              <a:rPr lang="nl-NL" dirty="0"/>
              <a:t>3 het waken voor een te afhankelijke positie van het buitenland (strategische goederen: voedsel, wapens)</a:t>
            </a:r>
          </a:p>
          <a:p>
            <a:pPr marL="0" indent="0">
              <a:buNone/>
            </a:pPr>
            <a:r>
              <a:rPr lang="nl-NL" dirty="0"/>
              <a:t>4 het beschermen van het milieu (</a:t>
            </a:r>
            <a:r>
              <a:rPr lang="nl-NL" dirty="0" err="1"/>
              <a:t>miliebelastende</a:t>
            </a:r>
            <a:r>
              <a:rPr lang="nl-NL" dirty="0"/>
              <a:t> productie (tropisch hardhout, kleurstof in speelgoed)</a:t>
            </a:r>
          </a:p>
          <a:p>
            <a:pPr marL="0" indent="0">
              <a:buNone/>
            </a:pPr>
            <a:r>
              <a:rPr lang="nl-NL" dirty="0"/>
              <a:t>5 het beschermen tegen oneerlijke concurrentie (dumpen van overschotten).</a:t>
            </a:r>
          </a:p>
        </p:txBody>
      </p:sp>
      <p:sp>
        <p:nvSpPr>
          <p:cNvPr id="3" name="Titel 2"/>
          <p:cNvSpPr>
            <a:spLocks noGrp="1"/>
          </p:cNvSpPr>
          <p:nvPr>
            <p:ph type="title"/>
          </p:nvPr>
        </p:nvSpPr>
        <p:spPr>
          <a:xfrm>
            <a:off x="2783632" y="332656"/>
            <a:ext cx="6768752" cy="792088"/>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l"/>
            <a:r>
              <a:rPr lang="nl-NL" sz="2800" dirty="0"/>
              <a:t>Beperking van de vrijhandel (protectie)</a:t>
            </a:r>
          </a:p>
        </p:txBody>
      </p:sp>
      <p:sp>
        <p:nvSpPr>
          <p:cNvPr id="4" name="Tekstvak 3"/>
          <p:cNvSpPr txBox="1"/>
          <p:nvPr/>
        </p:nvSpPr>
        <p:spPr>
          <a:xfrm>
            <a:off x="2423592" y="1268760"/>
            <a:ext cx="46085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Vrijhandel bevordert de welvaart</a:t>
            </a:r>
          </a:p>
        </p:txBody>
      </p:sp>
    </p:spTree>
    <p:extLst>
      <p:ext uri="{BB962C8B-B14F-4D97-AF65-F5344CB8AC3E}">
        <p14:creationId xmlns:p14="http://schemas.microsoft.com/office/powerpoint/2010/main" val="2310359984"/>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981200" y="338328"/>
            <a:ext cx="8229600" cy="714408"/>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nl-NL" dirty="0"/>
              <a:t>Protectie maatregelen</a:t>
            </a:r>
          </a:p>
        </p:txBody>
      </p:sp>
      <p:sp>
        <p:nvSpPr>
          <p:cNvPr id="5" name="Tijdelijke aanduiding voor inhoud 4"/>
          <p:cNvSpPr>
            <a:spLocks noGrp="1"/>
          </p:cNvSpPr>
          <p:nvPr>
            <p:ph sz="quarter" idx="4294967295"/>
          </p:nvPr>
        </p:nvSpPr>
        <p:spPr>
          <a:xfrm>
            <a:off x="2200655" y="1700808"/>
            <a:ext cx="3822192" cy="44256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r>
              <a:rPr lang="nl-NL" dirty="0"/>
              <a:t>Tarifaire maatregelen</a:t>
            </a:r>
          </a:p>
          <a:p>
            <a:pPr marL="0" indent="0">
              <a:buNone/>
            </a:pPr>
            <a:endParaRPr lang="nl-NL" dirty="0"/>
          </a:p>
          <a:p>
            <a:pPr>
              <a:buFont typeface="Arial" charset="0"/>
              <a:buChar char="•"/>
            </a:pPr>
            <a:r>
              <a:rPr lang="nl-NL" dirty="0"/>
              <a:t>Invoerheffing</a:t>
            </a:r>
          </a:p>
          <a:p>
            <a:pPr>
              <a:buFont typeface="Arial" charset="0"/>
              <a:buChar char="•"/>
            </a:pPr>
            <a:r>
              <a:rPr lang="nl-NL" dirty="0"/>
              <a:t>Exportsubsidie</a:t>
            </a:r>
          </a:p>
          <a:p>
            <a:pPr>
              <a:buFont typeface="Arial" charset="0"/>
              <a:buChar char="•"/>
            </a:pPr>
            <a:endParaRPr lang="nl-NL" dirty="0"/>
          </a:p>
          <a:p>
            <a:pPr marL="0" indent="0">
              <a:buNone/>
            </a:pPr>
            <a:r>
              <a:rPr lang="nl-NL" dirty="0"/>
              <a:t>Tarifaire maatregelen werken via de markt: marktconform</a:t>
            </a:r>
          </a:p>
        </p:txBody>
      </p:sp>
      <p:sp>
        <p:nvSpPr>
          <p:cNvPr id="6" name="Tijdelijke aanduiding voor inhoud 5"/>
          <p:cNvSpPr>
            <a:spLocks noGrp="1"/>
          </p:cNvSpPr>
          <p:nvPr>
            <p:ph sz="quarter" idx="4294967295"/>
          </p:nvPr>
        </p:nvSpPr>
        <p:spPr>
          <a:xfrm>
            <a:off x="6169152" y="1700808"/>
            <a:ext cx="3959296" cy="44256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r>
              <a:rPr lang="nl-NL" dirty="0"/>
              <a:t>Non-tarifaire maatregelen</a:t>
            </a:r>
          </a:p>
          <a:p>
            <a:pPr marL="0" indent="0">
              <a:buNone/>
            </a:pPr>
            <a:endParaRPr lang="nl-NL" dirty="0"/>
          </a:p>
          <a:p>
            <a:pPr>
              <a:buFont typeface="Arial" charset="0"/>
              <a:buChar char="•"/>
            </a:pPr>
            <a:r>
              <a:rPr lang="nl-NL" dirty="0"/>
              <a:t>Contingent (quotum)</a:t>
            </a:r>
          </a:p>
          <a:p>
            <a:pPr>
              <a:buFont typeface="Arial" charset="0"/>
              <a:buChar char="•"/>
            </a:pPr>
            <a:r>
              <a:rPr lang="nl-NL" dirty="0"/>
              <a:t>Kwaliteitseis</a:t>
            </a:r>
          </a:p>
          <a:p>
            <a:pPr>
              <a:buFont typeface="Arial" charset="0"/>
              <a:buChar char="•"/>
            </a:pPr>
            <a:r>
              <a:rPr lang="nl-NL" dirty="0"/>
              <a:t>Milieuvoorschriften</a:t>
            </a:r>
          </a:p>
          <a:p>
            <a:pPr>
              <a:buFont typeface="Arial" charset="0"/>
              <a:buChar char="•"/>
            </a:pPr>
            <a:r>
              <a:rPr lang="nl-NL" dirty="0"/>
              <a:t>Administratieve belemmeringen</a:t>
            </a:r>
          </a:p>
        </p:txBody>
      </p:sp>
    </p:spTree>
    <p:extLst>
      <p:ext uri="{BB962C8B-B14F-4D97-AF65-F5344CB8AC3E}">
        <p14:creationId xmlns:p14="http://schemas.microsoft.com/office/powerpoint/2010/main" val="3247012166"/>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1000"/>
                                        <p:tgtEl>
                                          <p:spTgt spid="6">
                                            <p:txEl>
                                              <p:pRg st="2" end="2"/>
                                            </p:txEl>
                                          </p:spTgt>
                                        </p:tgtEl>
                                      </p:cBhvr>
                                    </p:animEffect>
                                    <p:anim calcmode="lin" valueType="num">
                                      <p:cBhvr>
                                        <p:cTn id="4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1000"/>
                                        <p:tgtEl>
                                          <p:spTgt spid="6">
                                            <p:txEl>
                                              <p:pRg st="3" end="3"/>
                                            </p:txEl>
                                          </p:spTgt>
                                        </p:tgtEl>
                                      </p:cBhvr>
                                    </p:animEffect>
                                    <p:anim calcmode="lin" valueType="num">
                                      <p:cBhvr>
                                        <p:cTn id="5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fade">
                                      <p:cBhvr>
                                        <p:cTn id="56" dur="1000"/>
                                        <p:tgtEl>
                                          <p:spTgt spid="6">
                                            <p:txEl>
                                              <p:pRg st="4" end="4"/>
                                            </p:txEl>
                                          </p:spTgt>
                                        </p:tgtEl>
                                      </p:cBhvr>
                                    </p:animEffect>
                                    <p:anim calcmode="lin" valueType="num">
                                      <p:cBhvr>
                                        <p:cTn id="5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5" end="5"/>
                                            </p:txEl>
                                          </p:spTgt>
                                        </p:tgtEl>
                                        <p:attrNameLst>
                                          <p:attrName>style.visibility</p:attrName>
                                        </p:attrNameLst>
                                      </p:cBhvr>
                                      <p:to>
                                        <p:strVal val="visible"/>
                                      </p:to>
                                    </p:set>
                                    <p:animEffect transition="in" filter="fade">
                                      <p:cBhvr>
                                        <p:cTn id="63" dur="1000"/>
                                        <p:tgtEl>
                                          <p:spTgt spid="6">
                                            <p:txEl>
                                              <p:pRg st="5" end="5"/>
                                            </p:txEl>
                                          </p:spTgt>
                                        </p:tgtEl>
                                      </p:cBhvr>
                                    </p:animEffect>
                                    <p:anim calcmode="lin" valueType="num">
                                      <p:cBhvr>
                                        <p:cTn id="6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26368D-39C8-E54E-B711-8C21719A4362}"/>
              </a:ext>
            </a:extLst>
          </p:cNvPr>
          <p:cNvSpPr txBox="1">
            <a:spLocks/>
          </p:cNvSpPr>
          <p:nvPr/>
        </p:nvSpPr>
        <p:spPr>
          <a:xfrm>
            <a:off x="2514600" y="48728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t>Voordelen uitbuiten</a:t>
            </a:r>
            <a:endParaRPr lang="nl-NL" dirty="0"/>
          </a:p>
        </p:txBody>
      </p:sp>
      <p:sp>
        <p:nvSpPr>
          <p:cNvPr id="3" name="Tijdelijke aanduiding voor tekst 3">
            <a:extLst>
              <a:ext uri="{FF2B5EF4-FFF2-40B4-BE49-F238E27FC236}">
                <a16:creationId xmlns:a16="http://schemas.microsoft.com/office/drawing/2014/main" id="{A86E23CA-3B05-1746-87FC-B7BF11B79A4B}"/>
              </a:ext>
            </a:extLst>
          </p:cNvPr>
          <p:cNvSpPr txBox="1">
            <a:spLocks/>
          </p:cNvSpPr>
          <p:nvPr/>
        </p:nvSpPr>
        <p:spPr>
          <a:xfrm>
            <a:off x="2668960" y="1769434"/>
            <a:ext cx="3822192"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China</a:t>
            </a:r>
            <a:endParaRPr lang="nl-NL" dirty="0"/>
          </a:p>
        </p:txBody>
      </p:sp>
      <p:sp>
        <p:nvSpPr>
          <p:cNvPr id="4" name="Tijdelijke aanduiding voor inhoud 4">
            <a:extLst>
              <a:ext uri="{FF2B5EF4-FFF2-40B4-BE49-F238E27FC236}">
                <a16:creationId xmlns:a16="http://schemas.microsoft.com/office/drawing/2014/main" id="{284044D0-88BE-354F-9807-CAF29E8111FB}"/>
              </a:ext>
            </a:extLst>
          </p:cNvPr>
          <p:cNvSpPr txBox="1">
            <a:spLocks/>
          </p:cNvSpPr>
          <p:nvPr/>
        </p:nvSpPr>
        <p:spPr>
          <a:xfrm>
            <a:off x="2956992" y="2489514"/>
            <a:ext cx="4040188" cy="2436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265113">
              <a:buFont typeface="Arial" panose="020B0604020202020204" pitchFamily="34" charset="0"/>
              <a:buNone/>
              <a:tabLst>
                <a:tab pos="265113" algn="l"/>
              </a:tabLst>
            </a:pPr>
            <a:r>
              <a:rPr lang="nl-NL" sz="2000"/>
              <a:t>+	Grote hoeveelheid goedkope arbeidskrachten</a:t>
            </a:r>
          </a:p>
          <a:p>
            <a:pPr marL="265113" indent="-265113">
              <a:buFont typeface="Arial" panose="020B0604020202020204" pitchFamily="34" charset="0"/>
              <a:buNone/>
              <a:tabLst>
                <a:tab pos="265113" algn="l"/>
              </a:tabLst>
            </a:pPr>
            <a:r>
              <a:rPr lang="nl-NL" sz="2000"/>
              <a:t>+	Enorm potentieel afzetgebied (inwoners China/India)</a:t>
            </a:r>
          </a:p>
          <a:p>
            <a:pPr marL="0" indent="0">
              <a:buFont typeface="Arial" panose="020B0604020202020204" pitchFamily="34" charset="0"/>
              <a:buNone/>
              <a:tabLst>
                <a:tab pos="265113" algn="l"/>
              </a:tabLst>
            </a:pPr>
            <a:r>
              <a:rPr lang="nl-NL" sz="2000"/>
              <a:t>-	Laag opleidingsniveau</a:t>
            </a:r>
          </a:p>
          <a:p>
            <a:pPr marL="0" indent="0">
              <a:buFont typeface="Arial" panose="020B0604020202020204" pitchFamily="34" charset="0"/>
              <a:buNone/>
              <a:tabLst>
                <a:tab pos="265113" algn="l"/>
              </a:tabLst>
            </a:pPr>
            <a:r>
              <a:rPr lang="nl-NL" sz="2000"/>
              <a:t>-	Van oorsprong isolationistisch</a:t>
            </a:r>
          </a:p>
          <a:p>
            <a:pPr>
              <a:buFontTx/>
              <a:buChar char="-"/>
              <a:tabLst>
                <a:tab pos="265113" algn="l"/>
              </a:tabLst>
            </a:pPr>
            <a:endParaRPr lang="nl-NL" sz="2000"/>
          </a:p>
          <a:p>
            <a:pPr marL="265113" indent="-265113">
              <a:buFont typeface="Arial" panose="020B0604020202020204" pitchFamily="34" charset="0"/>
              <a:buNone/>
              <a:tabLst>
                <a:tab pos="265113" algn="l"/>
              </a:tabLst>
            </a:pPr>
            <a:endParaRPr lang="nl-NL" sz="2000" dirty="0"/>
          </a:p>
        </p:txBody>
      </p:sp>
      <p:sp>
        <p:nvSpPr>
          <p:cNvPr id="5" name="Tijdelijke aanduiding voor tekst 5">
            <a:extLst>
              <a:ext uri="{FF2B5EF4-FFF2-40B4-BE49-F238E27FC236}">
                <a16:creationId xmlns:a16="http://schemas.microsoft.com/office/drawing/2014/main" id="{CD2B1244-675E-3D4D-810F-09D875AA0B2D}"/>
              </a:ext>
            </a:extLst>
          </p:cNvPr>
          <p:cNvSpPr txBox="1">
            <a:spLocks/>
          </p:cNvSpPr>
          <p:nvPr/>
        </p:nvSpPr>
        <p:spPr>
          <a:xfrm>
            <a:off x="6709169" y="1769434"/>
            <a:ext cx="3822192"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Europa</a:t>
            </a:r>
            <a:endParaRPr lang="nl-NL" dirty="0"/>
          </a:p>
        </p:txBody>
      </p:sp>
      <p:sp>
        <p:nvSpPr>
          <p:cNvPr id="6" name="Tijdelijke aanduiding voor inhoud 6">
            <a:extLst>
              <a:ext uri="{FF2B5EF4-FFF2-40B4-BE49-F238E27FC236}">
                <a16:creationId xmlns:a16="http://schemas.microsoft.com/office/drawing/2014/main" id="{65FE1154-A329-D045-96A0-581CC983384B}"/>
              </a:ext>
            </a:extLst>
          </p:cNvPr>
          <p:cNvSpPr txBox="1">
            <a:spLocks/>
          </p:cNvSpPr>
          <p:nvPr/>
        </p:nvSpPr>
        <p:spPr>
          <a:xfrm>
            <a:off x="6845424" y="2489514"/>
            <a:ext cx="4041775" cy="2436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265113">
              <a:buFont typeface="Arial" panose="020B0604020202020204" pitchFamily="34" charset="0"/>
              <a:buNone/>
            </a:pPr>
            <a:r>
              <a:rPr lang="nl-NL" sz="2000"/>
              <a:t>+	Hoog gemiddeld opleidings-niveau</a:t>
            </a:r>
          </a:p>
          <a:p>
            <a:pPr marL="265113" indent="-265113">
              <a:buFont typeface="Arial" panose="020B0604020202020204" pitchFamily="34" charset="0"/>
              <a:buNone/>
            </a:pPr>
            <a:r>
              <a:rPr lang="nl-NL" sz="2000"/>
              <a:t>+	Grote koopkracht bevolking</a:t>
            </a:r>
          </a:p>
          <a:p>
            <a:pPr marL="265113" indent="-265113">
              <a:buFont typeface="Arial" panose="020B0604020202020204" pitchFamily="34" charset="0"/>
              <a:buNone/>
            </a:pPr>
            <a:r>
              <a:rPr lang="nl-NL" sz="2000"/>
              <a:t>-	Relatief weinig natuurlijke hulpbronnen</a:t>
            </a:r>
          </a:p>
          <a:p>
            <a:pPr marL="265113" indent="-265113">
              <a:buFont typeface="Arial" panose="020B0604020202020204" pitchFamily="34" charset="0"/>
              <a:buNone/>
            </a:pPr>
            <a:r>
              <a:rPr lang="nl-NL" sz="2000"/>
              <a:t>-	Dure arbeidskrachten</a:t>
            </a:r>
          </a:p>
          <a:p>
            <a:pPr marL="0" indent="0">
              <a:buFont typeface="Arial" panose="020B0604020202020204" pitchFamily="34" charset="0"/>
              <a:buNone/>
            </a:pPr>
            <a:endParaRPr lang="nl-NL" dirty="0"/>
          </a:p>
        </p:txBody>
      </p:sp>
      <p:pic>
        <p:nvPicPr>
          <p:cNvPr id="7" name="Picture 2" descr="http://www.kennislink.nl/upload/190225_962_1204291460546-China_manufacturing_2005_snipshot.jpg">
            <a:extLst>
              <a:ext uri="{FF2B5EF4-FFF2-40B4-BE49-F238E27FC236}">
                <a16:creationId xmlns:a16="http://schemas.microsoft.com/office/drawing/2014/main" id="{53CE549F-2ED2-B141-BA93-4EFD9EE62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992" y="4793770"/>
            <a:ext cx="3096344" cy="206423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854D67F7-ED6C-5D4A-A85C-7A219CAED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512" y="4793770"/>
            <a:ext cx="1965506" cy="2064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14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par>
                          <p:cTn id="21" fill="hold">
                            <p:stCondLst>
                              <p:cond delay="1500"/>
                            </p:stCondLst>
                            <p:childTnLst>
                              <p:par>
                                <p:cTn id="22" presetID="10" presetClass="entr" presetSubtype="0" fill="hold" grpId="0" nodeType="afterEffect">
                                  <p:stCondLst>
                                    <p:cond delay="50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2500"/>
                            </p:stCondLst>
                            <p:childTnLst>
                              <p:par>
                                <p:cTn id="26" presetID="10" presetClass="entr" presetSubtype="0" fill="hold" grpId="0" nodeType="afterEffect">
                                  <p:stCondLst>
                                    <p:cond delay="50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par>
                          <p:cTn id="34" fill="hold">
                            <p:stCondLst>
                              <p:cond delay="500"/>
                            </p:stCondLst>
                            <p:childTnLst>
                              <p:par>
                                <p:cTn id="35" presetID="10" presetClass="entr" presetSubtype="0" fill="hold" grpId="0" nodeType="afterEffect">
                                  <p:stCondLst>
                                    <p:cond delay="50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par>
                          <p:cTn id="38" fill="hold">
                            <p:stCondLst>
                              <p:cond delay="1500"/>
                            </p:stCondLst>
                            <p:childTnLst>
                              <p:par>
                                <p:cTn id="39" presetID="10" presetClass="entr" presetSubtype="0" fill="hold" grpId="0" nodeType="afterEffect">
                                  <p:stCondLst>
                                    <p:cond delay="50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500"/>
                                        <p:tgtEl>
                                          <p:spTgt spid="6">
                                            <p:txEl>
                                              <p:pRg st="2" end="2"/>
                                            </p:txEl>
                                          </p:spTgt>
                                        </p:tgtEl>
                                      </p:cBhvr>
                                    </p:animEffect>
                                  </p:childTnLst>
                                </p:cTn>
                              </p:par>
                            </p:childTnLst>
                          </p:cTn>
                        </p:par>
                        <p:par>
                          <p:cTn id="42" fill="hold">
                            <p:stCondLst>
                              <p:cond delay="2500"/>
                            </p:stCondLst>
                            <p:childTnLst>
                              <p:par>
                                <p:cTn id="43" presetID="10" presetClass="entr" presetSubtype="0" fill="hold" grpId="0" nodeType="afterEffect">
                                  <p:stCondLst>
                                    <p:cond delay="50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fade">
                                      <p:cBhvr>
                                        <p:cTn id="45" dur="500"/>
                                        <p:tgtEl>
                                          <p:spTgt spid="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007768" y="548681"/>
            <a:ext cx="511256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400" dirty="0"/>
              <a:t>Vrijhandel bevordert de welvaart</a:t>
            </a:r>
          </a:p>
        </p:txBody>
      </p:sp>
      <p:cxnSp>
        <p:nvCxnSpPr>
          <p:cNvPr id="4" name="Rechte verbindingslijn 3"/>
          <p:cNvCxnSpPr/>
          <p:nvPr/>
        </p:nvCxnSpPr>
        <p:spPr>
          <a:xfrm>
            <a:off x="3215680" y="1772816"/>
            <a:ext cx="0" cy="3816424"/>
          </a:xfrm>
          <a:prstGeom prst="line">
            <a:avLst/>
          </a:prstGeom>
        </p:spPr>
        <p:style>
          <a:lnRef idx="3">
            <a:schemeClr val="dk1"/>
          </a:lnRef>
          <a:fillRef idx="0">
            <a:schemeClr val="dk1"/>
          </a:fillRef>
          <a:effectRef idx="2">
            <a:schemeClr val="dk1"/>
          </a:effectRef>
          <a:fontRef idx="minor">
            <a:schemeClr val="tx1"/>
          </a:fontRef>
        </p:style>
      </p:cxnSp>
      <p:cxnSp>
        <p:nvCxnSpPr>
          <p:cNvPr id="6" name="Rechte verbindingslijn 5"/>
          <p:cNvCxnSpPr/>
          <p:nvPr/>
        </p:nvCxnSpPr>
        <p:spPr>
          <a:xfrm flipH="1">
            <a:off x="3215680" y="5589240"/>
            <a:ext cx="4392488" cy="0"/>
          </a:xfrm>
          <a:prstGeom prst="line">
            <a:avLst/>
          </a:prstGeom>
        </p:spPr>
        <p:style>
          <a:lnRef idx="3">
            <a:schemeClr val="dk1"/>
          </a:lnRef>
          <a:fillRef idx="0">
            <a:schemeClr val="dk1"/>
          </a:fillRef>
          <a:effectRef idx="2">
            <a:schemeClr val="dk1"/>
          </a:effectRef>
          <a:fontRef idx="minor">
            <a:schemeClr val="tx1"/>
          </a:fontRef>
        </p:style>
      </p:cxnSp>
      <p:cxnSp>
        <p:nvCxnSpPr>
          <p:cNvPr id="9" name="Rechte verbindingslijn 8"/>
          <p:cNvCxnSpPr/>
          <p:nvPr/>
        </p:nvCxnSpPr>
        <p:spPr>
          <a:xfrm>
            <a:off x="3215680" y="2420888"/>
            <a:ext cx="3024336" cy="2880320"/>
          </a:xfrm>
          <a:prstGeom prst="line">
            <a:avLst/>
          </a:prstGeom>
        </p:spPr>
        <p:style>
          <a:lnRef idx="3">
            <a:schemeClr val="dk1"/>
          </a:lnRef>
          <a:fillRef idx="0">
            <a:schemeClr val="dk1"/>
          </a:fillRef>
          <a:effectRef idx="2">
            <a:schemeClr val="dk1"/>
          </a:effectRef>
          <a:fontRef idx="minor">
            <a:schemeClr val="tx1"/>
          </a:fontRef>
        </p:style>
      </p:cxnSp>
      <p:cxnSp>
        <p:nvCxnSpPr>
          <p:cNvPr id="12" name="Rechte verbindingslijn 11"/>
          <p:cNvCxnSpPr/>
          <p:nvPr/>
        </p:nvCxnSpPr>
        <p:spPr>
          <a:xfrm flipH="1">
            <a:off x="3215680" y="2132856"/>
            <a:ext cx="2520280" cy="2376264"/>
          </a:xfrm>
          <a:prstGeom prst="line">
            <a:avLst/>
          </a:prstGeom>
        </p:spPr>
        <p:style>
          <a:lnRef idx="3">
            <a:schemeClr val="dk1"/>
          </a:lnRef>
          <a:fillRef idx="0">
            <a:schemeClr val="dk1"/>
          </a:fillRef>
          <a:effectRef idx="2">
            <a:schemeClr val="dk1"/>
          </a:effectRef>
          <a:fontRef idx="minor">
            <a:schemeClr val="tx1"/>
          </a:fontRef>
        </p:style>
      </p:cxnSp>
      <p:cxnSp>
        <p:nvCxnSpPr>
          <p:cNvPr id="17" name="Rechte verbindingslijn 16"/>
          <p:cNvCxnSpPr/>
          <p:nvPr/>
        </p:nvCxnSpPr>
        <p:spPr>
          <a:xfrm flipH="1">
            <a:off x="3215680" y="3429000"/>
            <a:ext cx="108012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2567608" y="1772816"/>
            <a:ext cx="64807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Prijs</a:t>
            </a:r>
          </a:p>
        </p:txBody>
      </p:sp>
      <p:sp>
        <p:nvSpPr>
          <p:cNvPr id="19" name="Tekstvak 18"/>
          <p:cNvSpPr txBox="1"/>
          <p:nvPr/>
        </p:nvSpPr>
        <p:spPr>
          <a:xfrm>
            <a:off x="6096000" y="5805264"/>
            <a:ext cx="165618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Hoeveelheid</a:t>
            </a:r>
          </a:p>
        </p:txBody>
      </p:sp>
      <p:sp>
        <p:nvSpPr>
          <p:cNvPr id="20" name="Tekstvak 19"/>
          <p:cNvSpPr txBox="1"/>
          <p:nvPr/>
        </p:nvSpPr>
        <p:spPr>
          <a:xfrm>
            <a:off x="3467708" y="1957483"/>
            <a:ext cx="165618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Binnenlandse</a:t>
            </a:r>
          </a:p>
          <a:p>
            <a:r>
              <a:rPr lang="nl-NL" dirty="0"/>
              <a:t>vraag</a:t>
            </a:r>
          </a:p>
        </p:txBody>
      </p:sp>
      <p:sp>
        <p:nvSpPr>
          <p:cNvPr id="21" name="Tekstvak 20"/>
          <p:cNvSpPr txBox="1"/>
          <p:nvPr/>
        </p:nvSpPr>
        <p:spPr>
          <a:xfrm>
            <a:off x="5411924" y="1588150"/>
            <a:ext cx="23402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Binnenlands aanbod</a:t>
            </a:r>
          </a:p>
        </p:txBody>
      </p:sp>
      <p:sp>
        <p:nvSpPr>
          <p:cNvPr id="22" name="Tekstvak 21"/>
          <p:cNvSpPr txBox="1"/>
          <p:nvPr/>
        </p:nvSpPr>
        <p:spPr>
          <a:xfrm>
            <a:off x="2639616" y="3244334"/>
            <a:ext cx="432048"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P1</a:t>
            </a:r>
          </a:p>
        </p:txBody>
      </p:sp>
      <p:sp>
        <p:nvSpPr>
          <p:cNvPr id="23" name="Tekstvak 22"/>
          <p:cNvSpPr txBox="1"/>
          <p:nvPr/>
        </p:nvSpPr>
        <p:spPr>
          <a:xfrm>
            <a:off x="4043772" y="5645457"/>
            <a:ext cx="432048"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Q1</a:t>
            </a:r>
          </a:p>
        </p:txBody>
      </p:sp>
      <p:cxnSp>
        <p:nvCxnSpPr>
          <p:cNvPr id="25" name="Rechte verbindingslijn 24"/>
          <p:cNvCxnSpPr/>
          <p:nvPr/>
        </p:nvCxnSpPr>
        <p:spPr>
          <a:xfrm>
            <a:off x="4295800" y="3429000"/>
            <a:ext cx="0" cy="216024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hoekige driehoek 2"/>
          <p:cNvSpPr/>
          <p:nvPr/>
        </p:nvSpPr>
        <p:spPr>
          <a:xfrm>
            <a:off x="3215680" y="2420889"/>
            <a:ext cx="1008112" cy="975013"/>
          </a:xfrm>
          <a:prstGeom prst="rtTriangle">
            <a:avLst/>
          </a:prstGeom>
          <a:solidFill>
            <a:schemeClr val="accent4">
              <a:alpha val="41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16" name="Rechthoekige driehoek 15"/>
          <p:cNvSpPr/>
          <p:nvPr/>
        </p:nvSpPr>
        <p:spPr>
          <a:xfrm rot="5400000">
            <a:off x="3259297" y="3393084"/>
            <a:ext cx="1022782" cy="1094623"/>
          </a:xfrm>
          <a:prstGeom prst="r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24" name="Tekstvak 23"/>
          <p:cNvSpPr txBox="1"/>
          <p:nvPr/>
        </p:nvSpPr>
        <p:spPr>
          <a:xfrm>
            <a:off x="6816080" y="3284984"/>
            <a:ext cx="2340260" cy="369332"/>
          </a:xfrm>
          <a:prstGeom prst="rect">
            <a:avLst/>
          </a:prstGeom>
          <a:solidFill>
            <a:srgbClr val="4584D3"/>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Gesloten economie</a:t>
            </a:r>
          </a:p>
        </p:txBody>
      </p:sp>
    </p:spTree>
    <p:extLst>
      <p:ext uri="{BB962C8B-B14F-4D97-AF65-F5344CB8AC3E}">
        <p14:creationId xmlns:p14="http://schemas.microsoft.com/office/powerpoint/2010/main" val="2786241834"/>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anim calcmode="lin" valueType="num">
                                      <p:cBhvr>
                                        <p:cTn id="85" dur="1000" fill="hold"/>
                                        <p:tgtEl>
                                          <p:spTgt spid="23"/>
                                        </p:tgtEl>
                                        <p:attrNameLst>
                                          <p:attrName>ppt_x</p:attrName>
                                        </p:attrNameLst>
                                      </p:cBhvr>
                                      <p:tavLst>
                                        <p:tav tm="0">
                                          <p:val>
                                            <p:strVal val="#ppt_x"/>
                                          </p:val>
                                        </p:tav>
                                        <p:tav tm="100000">
                                          <p:val>
                                            <p:strVal val="#ppt_x"/>
                                          </p:val>
                                        </p:tav>
                                      </p:tavLst>
                                    </p:anim>
                                    <p:anim calcmode="lin" valueType="num">
                                      <p:cBhvr>
                                        <p:cTn id="8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0"/>
                                        <p:tgtEl>
                                          <p:spTgt spid="16"/>
                                        </p:tgtEl>
                                      </p:cBhvr>
                                    </p:animEffect>
                                    <p:anim calcmode="lin" valueType="num">
                                      <p:cBhvr>
                                        <p:cTn id="99" dur="1000" fill="hold"/>
                                        <p:tgtEl>
                                          <p:spTgt spid="16"/>
                                        </p:tgtEl>
                                        <p:attrNameLst>
                                          <p:attrName>ppt_x</p:attrName>
                                        </p:attrNameLst>
                                      </p:cBhvr>
                                      <p:tavLst>
                                        <p:tav tm="0">
                                          <p:val>
                                            <p:strVal val="#ppt_x"/>
                                          </p:val>
                                        </p:tav>
                                        <p:tav tm="100000">
                                          <p:val>
                                            <p:strVal val="#ppt_x"/>
                                          </p:val>
                                        </p:tav>
                                      </p:tavLst>
                                    </p:anim>
                                    <p:anim calcmode="lin" valueType="num">
                                      <p:cBhvr>
                                        <p:cTn id="10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3" grpId="0" animBg="1"/>
      <p:bldP spid="16"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575720" y="404665"/>
            <a:ext cx="511256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400" dirty="0"/>
              <a:t>Vrijhandel bevordert de welvaart</a:t>
            </a:r>
          </a:p>
        </p:txBody>
      </p:sp>
      <p:cxnSp>
        <p:nvCxnSpPr>
          <p:cNvPr id="4" name="Rechte verbindingslijn 3"/>
          <p:cNvCxnSpPr/>
          <p:nvPr/>
        </p:nvCxnSpPr>
        <p:spPr>
          <a:xfrm>
            <a:off x="3215680" y="1772816"/>
            <a:ext cx="0" cy="3816424"/>
          </a:xfrm>
          <a:prstGeom prst="line">
            <a:avLst/>
          </a:prstGeom>
        </p:spPr>
        <p:style>
          <a:lnRef idx="3">
            <a:schemeClr val="dk1"/>
          </a:lnRef>
          <a:fillRef idx="0">
            <a:schemeClr val="dk1"/>
          </a:fillRef>
          <a:effectRef idx="2">
            <a:schemeClr val="dk1"/>
          </a:effectRef>
          <a:fontRef idx="minor">
            <a:schemeClr val="tx1"/>
          </a:fontRef>
        </p:style>
      </p:cxnSp>
      <p:cxnSp>
        <p:nvCxnSpPr>
          <p:cNvPr id="6" name="Rechte verbindingslijn 5"/>
          <p:cNvCxnSpPr/>
          <p:nvPr/>
        </p:nvCxnSpPr>
        <p:spPr>
          <a:xfrm flipH="1">
            <a:off x="3215680" y="5589240"/>
            <a:ext cx="4392488" cy="0"/>
          </a:xfrm>
          <a:prstGeom prst="line">
            <a:avLst/>
          </a:prstGeom>
        </p:spPr>
        <p:style>
          <a:lnRef idx="3">
            <a:schemeClr val="dk1"/>
          </a:lnRef>
          <a:fillRef idx="0">
            <a:schemeClr val="dk1"/>
          </a:fillRef>
          <a:effectRef idx="2">
            <a:schemeClr val="dk1"/>
          </a:effectRef>
          <a:fontRef idx="minor">
            <a:schemeClr val="tx1"/>
          </a:fontRef>
        </p:style>
      </p:cxnSp>
      <p:cxnSp>
        <p:nvCxnSpPr>
          <p:cNvPr id="9" name="Rechte verbindingslijn 8"/>
          <p:cNvCxnSpPr/>
          <p:nvPr/>
        </p:nvCxnSpPr>
        <p:spPr>
          <a:xfrm>
            <a:off x="3215680" y="2420888"/>
            <a:ext cx="3024336" cy="2880320"/>
          </a:xfrm>
          <a:prstGeom prst="line">
            <a:avLst/>
          </a:prstGeom>
        </p:spPr>
        <p:style>
          <a:lnRef idx="3">
            <a:schemeClr val="dk1"/>
          </a:lnRef>
          <a:fillRef idx="0">
            <a:schemeClr val="dk1"/>
          </a:fillRef>
          <a:effectRef idx="2">
            <a:schemeClr val="dk1"/>
          </a:effectRef>
          <a:fontRef idx="minor">
            <a:schemeClr val="tx1"/>
          </a:fontRef>
        </p:style>
      </p:cxnSp>
      <p:cxnSp>
        <p:nvCxnSpPr>
          <p:cNvPr id="12" name="Rechte verbindingslijn 11"/>
          <p:cNvCxnSpPr/>
          <p:nvPr/>
        </p:nvCxnSpPr>
        <p:spPr>
          <a:xfrm flipH="1">
            <a:off x="3215680" y="2132856"/>
            <a:ext cx="2520280" cy="2376264"/>
          </a:xfrm>
          <a:prstGeom prst="line">
            <a:avLst/>
          </a:prstGeom>
        </p:spPr>
        <p:style>
          <a:lnRef idx="3">
            <a:schemeClr val="dk1"/>
          </a:lnRef>
          <a:fillRef idx="0">
            <a:schemeClr val="dk1"/>
          </a:fillRef>
          <a:effectRef idx="2">
            <a:schemeClr val="dk1"/>
          </a:effectRef>
          <a:fontRef idx="minor">
            <a:schemeClr val="tx1"/>
          </a:fontRef>
        </p:style>
      </p:cxnSp>
      <p:cxnSp>
        <p:nvCxnSpPr>
          <p:cNvPr id="17" name="Rechte verbindingslijn 16"/>
          <p:cNvCxnSpPr/>
          <p:nvPr/>
        </p:nvCxnSpPr>
        <p:spPr>
          <a:xfrm flipH="1">
            <a:off x="3215680" y="3429000"/>
            <a:ext cx="1080120" cy="0"/>
          </a:xfrm>
          <a:prstGeom prst="line">
            <a:avLst/>
          </a:prstGeom>
        </p:spPr>
        <p:style>
          <a:lnRef idx="1">
            <a:schemeClr val="dk1"/>
          </a:lnRef>
          <a:fillRef idx="0">
            <a:schemeClr val="dk1"/>
          </a:fillRef>
          <a:effectRef idx="0">
            <a:schemeClr val="dk1"/>
          </a:effectRef>
          <a:fontRef idx="minor">
            <a:schemeClr val="tx1"/>
          </a:fontRef>
        </p:style>
      </p:cxnSp>
      <p:sp>
        <p:nvSpPr>
          <p:cNvPr id="18" name="Tekstvak 17"/>
          <p:cNvSpPr txBox="1"/>
          <p:nvPr/>
        </p:nvSpPr>
        <p:spPr>
          <a:xfrm>
            <a:off x="2567608" y="1772816"/>
            <a:ext cx="64807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Prijs</a:t>
            </a:r>
          </a:p>
        </p:txBody>
      </p:sp>
      <p:sp>
        <p:nvSpPr>
          <p:cNvPr id="19" name="Tekstvak 18"/>
          <p:cNvSpPr txBox="1"/>
          <p:nvPr/>
        </p:nvSpPr>
        <p:spPr>
          <a:xfrm>
            <a:off x="6096000" y="5805264"/>
            <a:ext cx="165618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Hoeveelheid</a:t>
            </a:r>
          </a:p>
        </p:txBody>
      </p:sp>
      <p:sp>
        <p:nvSpPr>
          <p:cNvPr id="20" name="Tekstvak 19"/>
          <p:cNvSpPr txBox="1"/>
          <p:nvPr/>
        </p:nvSpPr>
        <p:spPr>
          <a:xfrm>
            <a:off x="3467708" y="1957483"/>
            <a:ext cx="165618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Binnenlandse</a:t>
            </a:r>
          </a:p>
          <a:p>
            <a:r>
              <a:rPr lang="nl-NL" dirty="0"/>
              <a:t>vraag</a:t>
            </a:r>
          </a:p>
        </p:txBody>
      </p:sp>
      <p:sp>
        <p:nvSpPr>
          <p:cNvPr id="21" name="Tekstvak 20"/>
          <p:cNvSpPr txBox="1"/>
          <p:nvPr/>
        </p:nvSpPr>
        <p:spPr>
          <a:xfrm>
            <a:off x="5411924" y="1588150"/>
            <a:ext cx="23402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Binnenlands aanbod</a:t>
            </a:r>
          </a:p>
        </p:txBody>
      </p:sp>
      <p:sp>
        <p:nvSpPr>
          <p:cNvPr id="22" name="Tekstvak 21"/>
          <p:cNvSpPr txBox="1"/>
          <p:nvPr/>
        </p:nvSpPr>
        <p:spPr>
          <a:xfrm>
            <a:off x="2639616" y="3244334"/>
            <a:ext cx="432048"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P1</a:t>
            </a:r>
          </a:p>
        </p:txBody>
      </p:sp>
      <p:sp>
        <p:nvSpPr>
          <p:cNvPr id="23" name="Tekstvak 22"/>
          <p:cNvSpPr txBox="1"/>
          <p:nvPr/>
        </p:nvSpPr>
        <p:spPr>
          <a:xfrm>
            <a:off x="4043772" y="5645457"/>
            <a:ext cx="432048"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Q1</a:t>
            </a:r>
          </a:p>
        </p:txBody>
      </p:sp>
      <p:cxnSp>
        <p:nvCxnSpPr>
          <p:cNvPr id="25" name="Rechte verbindingslijn 24"/>
          <p:cNvCxnSpPr/>
          <p:nvPr/>
        </p:nvCxnSpPr>
        <p:spPr>
          <a:xfrm>
            <a:off x="4295800" y="3429000"/>
            <a:ext cx="0" cy="216024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hthoekige driehoek 2"/>
          <p:cNvSpPr/>
          <p:nvPr/>
        </p:nvSpPr>
        <p:spPr>
          <a:xfrm>
            <a:off x="3215680" y="2420889"/>
            <a:ext cx="1008112" cy="975013"/>
          </a:xfrm>
          <a:prstGeom prst="rtTriangle">
            <a:avLst/>
          </a:prstGeom>
          <a:solidFill>
            <a:schemeClr val="accent4">
              <a:alpha val="41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16" name="Rechthoekige driehoek 15"/>
          <p:cNvSpPr/>
          <p:nvPr/>
        </p:nvSpPr>
        <p:spPr>
          <a:xfrm rot="5400000">
            <a:off x="3259297" y="3393084"/>
            <a:ext cx="1022782" cy="1094623"/>
          </a:xfrm>
          <a:prstGeom prst="r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cxnSp>
        <p:nvCxnSpPr>
          <p:cNvPr id="7" name="Rechte verbindingslijn 6"/>
          <p:cNvCxnSpPr>
            <a:stCxn id="16" idx="3"/>
          </p:cNvCxnSpPr>
          <p:nvPr/>
        </p:nvCxnSpPr>
        <p:spPr>
          <a:xfrm>
            <a:off x="3223378" y="3940395"/>
            <a:ext cx="2512583" cy="0"/>
          </a:xfrm>
          <a:prstGeom prst="line">
            <a:avLst/>
          </a:prstGeom>
        </p:spPr>
        <p:style>
          <a:lnRef idx="3">
            <a:schemeClr val="dk1"/>
          </a:lnRef>
          <a:fillRef idx="0">
            <a:schemeClr val="dk1"/>
          </a:fillRef>
          <a:effectRef idx="2">
            <a:schemeClr val="dk1"/>
          </a:effectRef>
          <a:fontRef idx="minor">
            <a:schemeClr val="tx1"/>
          </a:fontRef>
        </p:style>
      </p:cxnSp>
      <p:sp>
        <p:nvSpPr>
          <p:cNvPr id="24" name="Tekstvak 23"/>
          <p:cNvSpPr txBox="1"/>
          <p:nvPr/>
        </p:nvSpPr>
        <p:spPr>
          <a:xfrm>
            <a:off x="5807968" y="3755728"/>
            <a:ext cx="23402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Wereld prijs</a:t>
            </a:r>
          </a:p>
        </p:txBody>
      </p:sp>
      <p:sp>
        <p:nvSpPr>
          <p:cNvPr id="26" name="Tekstvak 25"/>
          <p:cNvSpPr txBox="1"/>
          <p:nvPr/>
        </p:nvSpPr>
        <p:spPr>
          <a:xfrm>
            <a:off x="2621614" y="3731360"/>
            <a:ext cx="5400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err="1"/>
              <a:t>Pw</a:t>
            </a:r>
            <a:endParaRPr lang="nl-NL" dirty="0"/>
          </a:p>
        </p:txBody>
      </p:sp>
      <p:sp>
        <p:nvSpPr>
          <p:cNvPr id="28" name="Rechthoekige driehoek 27"/>
          <p:cNvSpPr/>
          <p:nvPr/>
        </p:nvSpPr>
        <p:spPr>
          <a:xfrm>
            <a:off x="3239277" y="2468281"/>
            <a:ext cx="1488571" cy="1447745"/>
          </a:xfrm>
          <a:prstGeom prst="rtTriangl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10" name="Gelijkbenige driehoek 9"/>
          <p:cNvSpPr/>
          <p:nvPr/>
        </p:nvSpPr>
        <p:spPr>
          <a:xfrm>
            <a:off x="3903929" y="3501008"/>
            <a:ext cx="864096" cy="41059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cxnSp>
        <p:nvCxnSpPr>
          <p:cNvPr id="13" name="Rechte verbindingslijn 12"/>
          <p:cNvCxnSpPr/>
          <p:nvPr/>
        </p:nvCxnSpPr>
        <p:spPr>
          <a:xfrm flipV="1">
            <a:off x="3770688" y="2708920"/>
            <a:ext cx="2325312" cy="2232248"/>
          </a:xfrm>
          <a:prstGeom prst="line">
            <a:avLst/>
          </a:prstGeom>
        </p:spPr>
        <p:style>
          <a:lnRef idx="3">
            <a:schemeClr val="dk1"/>
          </a:lnRef>
          <a:fillRef idx="0">
            <a:schemeClr val="dk1"/>
          </a:fillRef>
          <a:effectRef idx="2">
            <a:schemeClr val="dk1"/>
          </a:effectRef>
          <a:fontRef idx="minor">
            <a:schemeClr val="tx1"/>
          </a:fontRef>
        </p:style>
      </p:cxnSp>
      <p:sp>
        <p:nvSpPr>
          <p:cNvPr id="29" name="Tekstvak 28"/>
          <p:cNvSpPr txBox="1"/>
          <p:nvPr/>
        </p:nvSpPr>
        <p:spPr>
          <a:xfrm>
            <a:off x="6096000" y="2312825"/>
            <a:ext cx="2592288"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Binnenlands  en buitenlands aanbod</a:t>
            </a:r>
          </a:p>
        </p:txBody>
      </p:sp>
      <p:cxnSp>
        <p:nvCxnSpPr>
          <p:cNvPr id="15" name="Rechte verbindingslijn 14"/>
          <p:cNvCxnSpPr/>
          <p:nvPr/>
        </p:nvCxnSpPr>
        <p:spPr>
          <a:xfrm>
            <a:off x="4786251" y="3902295"/>
            <a:ext cx="1" cy="22585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a:off x="3853127" y="3902295"/>
            <a:ext cx="1" cy="2258571"/>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hteraccolade 30"/>
          <p:cNvSpPr/>
          <p:nvPr/>
        </p:nvSpPr>
        <p:spPr>
          <a:xfrm rot="5400000">
            <a:off x="4127738" y="5689367"/>
            <a:ext cx="360650" cy="919925"/>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nl-NL"/>
          </a:p>
        </p:txBody>
      </p:sp>
      <p:cxnSp>
        <p:nvCxnSpPr>
          <p:cNvPr id="33" name="Rechte verbindingslijn 32"/>
          <p:cNvCxnSpPr/>
          <p:nvPr/>
        </p:nvCxnSpPr>
        <p:spPr>
          <a:xfrm>
            <a:off x="5411924" y="666936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kstvak 33"/>
          <p:cNvSpPr txBox="1"/>
          <p:nvPr/>
        </p:nvSpPr>
        <p:spPr>
          <a:xfrm>
            <a:off x="3927468" y="6349866"/>
            <a:ext cx="100587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Import</a:t>
            </a:r>
          </a:p>
        </p:txBody>
      </p:sp>
      <p:sp>
        <p:nvSpPr>
          <p:cNvPr id="35" name="Gelijkbenige driehoek 34"/>
          <p:cNvSpPr/>
          <p:nvPr/>
        </p:nvSpPr>
        <p:spPr>
          <a:xfrm>
            <a:off x="7176120" y="4509120"/>
            <a:ext cx="864096" cy="41059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36" name="Tekstvak 35"/>
          <p:cNvSpPr txBox="1"/>
          <p:nvPr/>
        </p:nvSpPr>
        <p:spPr>
          <a:xfrm>
            <a:off x="8145896" y="4401235"/>
            <a:ext cx="165618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 </a:t>
            </a:r>
            <a:r>
              <a:rPr lang="nl-NL" dirty="0" err="1"/>
              <a:t>welvaarts</a:t>
            </a:r>
            <a:r>
              <a:rPr lang="nl-NL" dirty="0"/>
              <a:t> toename</a:t>
            </a:r>
          </a:p>
        </p:txBody>
      </p:sp>
      <p:sp>
        <p:nvSpPr>
          <p:cNvPr id="37" name="Rechthoekige driehoek 36"/>
          <p:cNvSpPr/>
          <p:nvPr/>
        </p:nvSpPr>
        <p:spPr>
          <a:xfrm rot="5400000">
            <a:off x="3260073" y="3431800"/>
            <a:ext cx="1022782" cy="1094623"/>
          </a:xfrm>
          <a:prstGeom prst="rtTriangle">
            <a:avLst/>
          </a:prstGeom>
          <a:solidFill>
            <a:schemeClr val="accent6">
              <a:alpha val="52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32" name="Tekstvak 31"/>
          <p:cNvSpPr txBox="1"/>
          <p:nvPr/>
        </p:nvSpPr>
        <p:spPr>
          <a:xfrm>
            <a:off x="8112224" y="5805264"/>
            <a:ext cx="2340260" cy="369332"/>
          </a:xfrm>
          <a:prstGeom prst="rect">
            <a:avLst/>
          </a:prstGeom>
          <a:solidFill>
            <a:srgbClr val="4584D3"/>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Open economie</a:t>
            </a:r>
          </a:p>
        </p:txBody>
      </p:sp>
    </p:spTree>
    <p:extLst>
      <p:ext uri="{BB962C8B-B14F-4D97-AF65-F5344CB8AC3E}">
        <p14:creationId xmlns:p14="http://schemas.microsoft.com/office/powerpoint/2010/main" val="3457971591"/>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000"/>
                                        <p:tgtEl>
                                          <p:spTgt spid="28"/>
                                        </p:tgtEl>
                                      </p:cBhvr>
                                    </p:animEffect>
                                    <p:anim calcmode="lin" valueType="num">
                                      <p:cBhvr>
                                        <p:cTn id="71" dur="1000" fill="hold"/>
                                        <p:tgtEl>
                                          <p:spTgt spid="28"/>
                                        </p:tgtEl>
                                        <p:attrNameLst>
                                          <p:attrName>ppt_x</p:attrName>
                                        </p:attrNameLst>
                                      </p:cBhvr>
                                      <p:tavLst>
                                        <p:tav tm="0">
                                          <p:val>
                                            <p:strVal val="#ppt_x"/>
                                          </p:val>
                                        </p:tav>
                                        <p:tav tm="100000">
                                          <p:val>
                                            <p:strVal val="#ppt_x"/>
                                          </p:val>
                                        </p:tav>
                                      </p:tavLst>
                                    </p:anim>
                                    <p:anim calcmode="lin" valueType="num">
                                      <p:cBhvr>
                                        <p:cTn id="7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1000"/>
                                        <p:tgtEl>
                                          <p:spTgt spid="10"/>
                                        </p:tgtEl>
                                      </p:cBhvr>
                                    </p:animEffect>
                                    <p:anim calcmode="lin" valueType="num">
                                      <p:cBhvr>
                                        <p:cTn id="85" dur="1000" fill="hold"/>
                                        <p:tgtEl>
                                          <p:spTgt spid="10"/>
                                        </p:tgtEl>
                                        <p:attrNameLst>
                                          <p:attrName>ppt_x</p:attrName>
                                        </p:attrNameLst>
                                      </p:cBhvr>
                                      <p:tavLst>
                                        <p:tav tm="0">
                                          <p:val>
                                            <p:strVal val="#ppt_x"/>
                                          </p:val>
                                        </p:tav>
                                        <p:tav tm="100000">
                                          <p:val>
                                            <p:strVal val="#ppt_x"/>
                                          </p:val>
                                        </p:tav>
                                      </p:tavLst>
                                    </p:anim>
                                    <p:anim calcmode="lin" valueType="num">
                                      <p:cBhvr>
                                        <p:cTn id="8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anim calcmode="lin" valueType="num">
                                      <p:cBhvr>
                                        <p:cTn id="99" dur="1000" fill="hold"/>
                                        <p:tgtEl>
                                          <p:spTgt spid="36"/>
                                        </p:tgtEl>
                                        <p:attrNameLst>
                                          <p:attrName>ppt_x</p:attrName>
                                        </p:attrNameLst>
                                      </p:cBhvr>
                                      <p:tavLst>
                                        <p:tav tm="0">
                                          <p:val>
                                            <p:strVal val="#ppt_x"/>
                                          </p:val>
                                        </p:tav>
                                        <p:tav tm="100000">
                                          <p:val>
                                            <p:strVal val="#ppt_x"/>
                                          </p:val>
                                        </p:tav>
                                      </p:tavLst>
                                    </p:anim>
                                    <p:anim calcmode="lin" valueType="num">
                                      <p:cBhvr>
                                        <p:cTn id="10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1000"/>
                                        <p:tgtEl>
                                          <p:spTgt spid="32"/>
                                        </p:tgtEl>
                                      </p:cBhvr>
                                    </p:animEffect>
                                    <p:anim calcmode="lin" valueType="num">
                                      <p:cBhvr>
                                        <p:cTn id="106" dur="1000" fill="hold"/>
                                        <p:tgtEl>
                                          <p:spTgt spid="32"/>
                                        </p:tgtEl>
                                        <p:attrNameLst>
                                          <p:attrName>ppt_x</p:attrName>
                                        </p:attrNameLst>
                                      </p:cBhvr>
                                      <p:tavLst>
                                        <p:tav tm="0">
                                          <p:val>
                                            <p:strVal val="#ppt_x"/>
                                          </p:val>
                                        </p:tav>
                                        <p:tav tm="100000">
                                          <p:val>
                                            <p:strVal val="#ppt_x"/>
                                          </p:val>
                                        </p:tav>
                                      </p:tavLst>
                                    </p:anim>
                                    <p:anim calcmode="lin" valueType="num">
                                      <p:cBhvr>
                                        <p:cTn id="10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6" grpId="0" animBg="1"/>
      <p:bldP spid="28" grpId="0" animBg="1"/>
      <p:bldP spid="10" grpId="0" animBg="1"/>
      <p:bldP spid="29" grpId="0" animBg="1"/>
      <p:bldP spid="31" grpId="0" animBg="1"/>
      <p:bldP spid="34" grpId="0" animBg="1"/>
      <p:bldP spid="35" grpId="0" animBg="1"/>
      <p:bldP spid="36"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007768" y="548681"/>
            <a:ext cx="511256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400" dirty="0"/>
              <a:t>Protectie verlaagt de welvaart</a:t>
            </a:r>
          </a:p>
        </p:txBody>
      </p:sp>
      <p:cxnSp>
        <p:nvCxnSpPr>
          <p:cNvPr id="4" name="Rechte verbindingslijn 3"/>
          <p:cNvCxnSpPr/>
          <p:nvPr/>
        </p:nvCxnSpPr>
        <p:spPr>
          <a:xfrm>
            <a:off x="3215680" y="1772816"/>
            <a:ext cx="0" cy="3816424"/>
          </a:xfrm>
          <a:prstGeom prst="line">
            <a:avLst/>
          </a:prstGeom>
        </p:spPr>
        <p:style>
          <a:lnRef idx="3">
            <a:schemeClr val="dk1"/>
          </a:lnRef>
          <a:fillRef idx="0">
            <a:schemeClr val="dk1"/>
          </a:fillRef>
          <a:effectRef idx="2">
            <a:schemeClr val="dk1"/>
          </a:effectRef>
          <a:fontRef idx="minor">
            <a:schemeClr val="tx1"/>
          </a:fontRef>
        </p:style>
      </p:cxnSp>
      <p:cxnSp>
        <p:nvCxnSpPr>
          <p:cNvPr id="6" name="Rechte verbindingslijn 5"/>
          <p:cNvCxnSpPr/>
          <p:nvPr/>
        </p:nvCxnSpPr>
        <p:spPr>
          <a:xfrm flipH="1">
            <a:off x="3215680" y="5589240"/>
            <a:ext cx="4392488" cy="0"/>
          </a:xfrm>
          <a:prstGeom prst="line">
            <a:avLst/>
          </a:prstGeom>
        </p:spPr>
        <p:style>
          <a:lnRef idx="3">
            <a:schemeClr val="dk1"/>
          </a:lnRef>
          <a:fillRef idx="0">
            <a:schemeClr val="dk1"/>
          </a:fillRef>
          <a:effectRef idx="2">
            <a:schemeClr val="dk1"/>
          </a:effectRef>
          <a:fontRef idx="minor">
            <a:schemeClr val="tx1"/>
          </a:fontRef>
        </p:style>
      </p:cxnSp>
      <p:cxnSp>
        <p:nvCxnSpPr>
          <p:cNvPr id="9" name="Rechte verbindingslijn 8"/>
          <p:cNvCxnSpPr/>
          <p:nvPr/>
        </p:nvCxnSpPr>
        <p:spPr>
          <a:xfrm>
            <a:off x="3215680" y="2420888"/>
            <a:ext cx="3024336" cy="2880320"/>
          </a:xfrm>
          <a:prstGeom prst="line">
            <a:avLst/>
          </a:prstGeom>
        </p:spPr>
        <p:style>
          <a:lnRef idx="3">
            <a:schemeClr val="dk1"/>
          </a:lnRef>
          <a:fillRef idx="0">
            <a:schemeClr val="dk1"/>
          </a:fillRef>
          <a:effectRef idx="2">
            <a:schemeClr val="dk1"/>
          </a:effectRef>
          <a:fontRef idx="minor">
            <a:schemeClr val="tx1"/>
          </a:fontRef>
        </p:style>
      </p:cxnSp>
      <p:cxnSp>
        <p:nvCxnSpPr>
          <p:cNvPr id="12" name="Rechte verbindingslijn 11"/>
          <p:cNvCxnSpPr/>
          <p:nvPr/>
        </p:nvCxnSpPr>
        <p:spPr>
          <a:xfrm flipH="1">
            <a:off x="3215680" y="2132856"/>
            <a:ext cx="2520280" cy="2376264"/>
          </a:xfrm>
          <a:prstGeom prst="line">
            <a:avLst/>
          </a:prstGeom>
        </p:spPr>
        <p:style>
          <a:lnRef idx="3">
            <a:schemeClr val="dk1"/>
          </a:lnRef>
          <a:fillRef idx="0">
            <a:schemeClr val="dk1"/>
          </a:fillRef>
          <a:effectRef idx="2">
            <a:schemeClr val="dk1"/>
          </a:effectRef>
          <a:fontRef idx="minor">
            <a:schemeClr val="tx1"/>
          </a:fontRef>
        </p:style>
      </p:cxnSp>
      <p:cxnSp>
        <p:nvCxnSpPr>
          <p:cNvPr id="17" name="Rechte verbindingslijn 16"/>
          <p:cNvCxnSpPr/>
          <p:nvPr/>
        </p:nvCxnSpPr>
        <p:spPr>
          <a:xfrm flipH="1">
            <a:off x="3215680" y="3429000"/>
            <a:ext cx="1080120" cy="0"/>
          </a:xfrm>
          <a:prstGeom prst="line">
            <a:avLst/>
          </a:prstGeom>
        </p:spPr>
        <p:style>
          <a:lnRef idx="1">
            <a:schemeClr val="dk1"/>
          </a:lnRef>
          <a:fillRef idx="0">
            <a:schemeClr val="dk1"/>
          </a:fillRef>
          <a:effectRef idx="0">
            <a:schemeClr val="dk1"/>
          </a:effectRef>
          <a:fontRef idx="minor">
            <a:schemeClr val="tx1"/>
          </a:fontRef>
        </p:style>
      </p:cxnSp>
      <p:sp>
        <p:nvSpPr>
          <p:cNvPr id="18" name="Tekstvak 17"/>
          <p:cNvSpPr txBox="1"/>
          <p:nvPr/>
        </p:nvSpPr>
        <p:spPr>
          <a:xfrm>
            <a:off x="2567608" y="1772816"/>
            <a:ext cx="64807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Prijs</a:t>
            </a:r>
          </a:p>
        </p:txBody>
      </p:sp>
      <p:sp>
        <p:nvSpPr>
          <p:cNvPr id="19" name="Tekstvak 18"/>
          <p:cNvSpPr txBox="1"/>
          <p:nvPr/>
        </p:nvSpPr>
        <p:spPr>
          <a:xfrm>
            <a:off x="6096000" y="5805264"/>
            <a:ext cx="165618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Hoeveelheid</a:t>
            </a:r>
          </a:p>
        </p:txBody>
      </p:sp>
      <p:sp>
        <p:nvSpPr>
          <p:cNvPr id="20" name="Tekstvak 19"/>
          <p:cNvSpPr txBox="1"/>
          <p:nvPr/>
        </p:nvSpPr>
        <p:spPr>
          <a:xfrm>
            <a:off x="3467708" y="1957483"/>
            <a:ext cx="165618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Binnenlandse</a:t>
            </a:r>
          </a:p>
          <a:p>
            <a:r>
              <a:rPr lang="nl-NL" dirty="0"/>
              <a:t>vraag</a:t>
            </a:r>
          </a:p>
        </p:txBody>
      </p:sp>
      <p:sp>
        <p:nvSpPr>
          <p:cNvPr id="21" name="Tekstvak 20"/>
          <p:cNvSpPr txBox="1"/>
          <p:nvPr/>
        </p:nvSpPr>
        <p:spPr>
          <a:xfrm>
            <a:off x="5411924" y="1588150"/>
            <a:ext cx="23402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Binnenlands aanbod</a:t>
            </a:r>
          </a:p>
        </p:txBody>
      </p:sp>
      <p:sp>
        <p:nvSpPr>
          <p:cNvPr id="16" name="Rechthoekige driehoek 15"/>
          <p:cNvSpPr/>
          <p:nvPr/>
        </p:nvSpPr>
        <p:spPr>
          <a:xfrm rot="5400000">
            <a:off x="3278347" y="3894733"/>
            <a:ext cx="502083" cy="612023"/>
          </a:xfrm>
          <a:prstGeom prst="r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cxnSp>
        <p:nvCxnSpPr>
          <p:cNvPr id="7" name="Rechte verbindingslijn 6"/>
          <p:cNvCxnSpPr>
            <a:stCxn id="16" idx="2"/>
          </p:cNvCxnSpPr>
          <p:nvPr/>
        </p:nvCxnSpPr>
        <p:spPr>
          <a:xfrm flipV="1">
            <a:off x="3223376" y="3940396"/>
            <a:ext cx="2512584" cy="9306"/>
          </a:xfrm>
          <a:prstGeom prst="line">
            <a:avLst/>
          </a:prstGeom>
        </p:spPr>
        <p:style>
          <a:lnRef idx="3">
            <a:schemeClr val="dk1"/>
          </a:lnRef>
          <a:fillRef idx="0">
            <a:schemeClr val="dk1"/>
          </a:fillRef>
          <a:effectRef idx="2">
            <a:schemeClr val="dk1"/>
          </a:effectRef>
          <a:fontRef idx="minor">
            <a:schemeClr val="tx1"/>
          </a:fontRef>
        </p:style>
      </p:cxnSp>
      <p:sp>
        <p:nvSpPr>
          <p:cNvPr id="24" name="Tekstvak 23"/>
          <p:cNvSpPr txBox="1"/>
          <p:nvPr/>
        </p:nvSpPr>
        <p:spPr>
          <a:xfrm>
            <a:off x="5807968" y="3857576"/>
            <a:ext cx="23402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Wereldprijs</a:t>
            </a:r>
          </a:p>
        </p:txBody>
      </p:sp>
      <p:sp>
        <p:nvSpPr>
          <p:cNvPr id="26" name="Tekstvak 25"/>
          <p:cNvSpPr txBox="1"/>
          <p:nvPr/>
        </p:nvSpPr>
        <p:spPr>
          <a:xfrm>
            <a:off x="2261574" y="3438379"/>
            <a:ext cx="95410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err="1"/>
              <a:t>Pw</a:t>
            </a:r>
            <a:r>
              <a:rPr lang="nl-NL" dirty="0"/>
              <a:t> + h</a:t>
            </a:r>
          </a:p>
          <a:p>
            <a:r>
              <a:rPr lang="nl-NL" dirty="0"/>
              <a:t>     </a:t>
            </a:r>
            <a:r>
              <a:rPr lang="nl-NL" dirty="0" err="1"/>
              <a:t>Pw</a:t>
            </a:r>
            <a:endParaRPr lang="nl-NL" dirty="0"/>
          </a:p>
        </p:txBody>
      </p:sp>
      <p:sp>
        <p:nvSpPr>
          <p:cNvPr id="28" name="Rechthoekige driehoek 27"/>
          <p:cNvSpPr/>
          <p:nvPr/>
        </p:nvSpPr>
        <p:spPr>
          <a:xfrm>
            <a:off x="3263900" y="2478492"/>
            <a:ext cx="1488571" cy="1447745"/>
          </a:xfrm>
          <a:prstGeom prst="rtTriangle">
            <a:avLst/>
          </a:prstGeom>
          <a:solidFill>
            <a:schemeClr val="accent4">
              <a:alpha val="48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cxnSp>
        <p:nvCxnSpPr>
          <p:cNvPr id="13" name="Rechte verbindingslijn 12"/>
          <p:cNvCxnSpPr/>
          <p:nvPr/>
        </p:nvCxnSpPr>
        <p:spPr>
          <a:xfrm flipV="1">
            <a:off x="3770688" y="2708920"/>
            <a:ext cx="2325312" cy="2232248"/>
          </a:xfrm>
          <a:prstGeom prst="line">
            <a:avLst/>
          </a:prstGeom>
        </p:spPr>
        <p:style>
          <a:lnRef idx="3">
            <a:schemeClr val="dk1"/>
          </a:lnRef>
          <a:fillRef idx="0">
            <a:schemeClr val="dk1"/>
          </a:fillRef>
          <a:effectRef idx="2">
            <a:schemeClr val="dk1"/>
          </a:effectRef>
          <a:fontRef idx="minor">
            <a:schemeClr val="tx1"/>
          </a:fontRef>
        </p:style>
      </p:cxnSp>
      <p:sp>
        <p:nvSpPr>
          <p:cNvPr id="29" name="Tekstvak 28"/>
          <p:cNvSpPr txBox="1"/>
          <p:nvPr/>
        </p:nvSpPr>
        <p:spPr>
          <a:xfrm>
            <a:off x="6096000" y="2312825"/>
            <a:ext cx="2592288"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l-NL" dirty="0"/>
              <a:t>Binnenlands  en buitenlands aanbod</a:t>
            </a:r>
          </a:p>
        </p:txBody>
      </p:sp>
      <p:cxnSp>
        <p:nvCxnSpPr>
          <p:cNvPr id="15" name="Rechte verbindingslijn 14"/>
          <p:cNvCxnSpPr>
            <a:endCxn id="31" idx="0"/>
          </p:cNvCxnSpPr>
          <p:nvPr/>
        </p:nvCxnSpPr>
        <p:spPr>
          <a:xfrm>
            <a:off x="4473426" y="3682389"/>
            <a:ext cx="24048" cy="2177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a:off x="4157926" y="3660994"/>
            <a:ext cx="16768" cy="226384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hteraccolade 30"/>
          <p:cNvSpPr/>
          <p:nvPr/>
        </p:nvSpPr>
        <p:spPr>
          <a:xfrm rot="5400000">
            <a:off x="4262601" y="5755060"/>
            <a:ext cx="130198" cy="339548"/>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nl-NL"/>
          </a:p>
        </p:txBody>
      </p:sp>
      <p:cxnSp>
        <p:nvCxnSpPr>
          <p:cNvPr id="33" name="Rechte verbindingslijn 32"/>
          <p:cNvCxnSpPr/>
          <p:nvPr/>
        </p:nvCxnSpPr>
        <p:spPr>
          <a:xfrm>
            <a:off x="5411924" y="666936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kstvak 33"/>
          <p:cNvSpPr txBox="1"/>
          <p:nvPr/>
        </p:nvSpPr>
        <p:spPr>
          <a:xfrm>
            <a:off x="3835399" y="6174596"/>
            <a:ext cx="100587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Import</a:t>
            </a:r>
          </a:p>
        </p:txBody>
      </p:sp>
      <p:cxnSp>
        <p:nvCxnSpPr>
          <p:cNvPr id="38" name="Rechte verbindingslijn 37"/>
          <p:cNvCxnSpPr/>
          <p:nvPr/>
        </p:nvCxnSpPr>
        <p:spPr>
          <a:xfrm flipV="1">
            <a:off x="3215680" y="3613666"/>
            <a:ext cx="2592288" cy="25402"/>
          </a:xfrm>
          <a:prstGeom prst="line">
            <a:avLst/>
          </a:prstGeom>
        </p:spPr>
        <p:style>
          <a:lnRef idx="3">
            <a:schemeClr val="accent1"/>
          </a:lnRef>
          <a:fillRef idx="0">
            <a:schemeClr val="accent1"/>
          </a:fillRef>
          <a:effectRef idx="2">
            <a:schemeClr val="accent1"/>
          </a:effectRef>
          <a:fontRef idx="minor">
            <a:schemeClr val="tx1"/>
          </a:fontRef>
        </p:style>
      </p:cxnSp>
      <p:sp>
        <p:nvSpPr>
          <p:cNvPr id="39" name="Tekstvak 38"/>
          <p:cNvSpPr txBox="1"/>
          <p:nvPr/>
        </p:nvSpPr>
        <p:spPr>
          <a:xfrm>
            <a:off x="5807968" y="3454402"/>
            <a:ext cx="234026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Wereldprijs + heffing</a:t>
            </a:r>
          </a:p>
        </p:txBody>
      </p:sp>
      <p:sp>
        <p:nvSpPr>
          <p:cNvPr id="44" name="Rechthoekige driehoek 43"/>
          <p:cNvSpPr/>
          <p:nvPr/>
        </p:nvSpPr>
        <p:spPr>
          <a:xfrm>
            <a:off x="3213101" y="2501958"/>
            <a:ext cx="1262719" cy="1130243"/>
          </a:xfrm>
          <a:prstGeom prst="rtTriangle">
            <a:avLst/>
          </a:prstGeom>
          <a:solidFill>
            <a:schemeClr val="accent4">
              <a:alpha val="48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45" name="Rechthoekige driehoek 44"/>
          <p:cNvSpPr/>
          <p:nvPr/>
        </p:nvSpPr>
        <p:spPr>
          <a:xfrm rot="5400000">
            <a:off x="3257549" y="3600452"/>
            <a:ext cx="850902" cy="914400"/>
          </a:xfrm>
          <a:prstGeom prst="r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46" name="Rechthoek 45"/>
          <p:cNvSpPr/>
          <p:nvPr/>
        </p:nvSpPr>
        <p:spPr>
          <a:xfrm>
            <a:off x="4174694" y="3675631"/>
            <a:ext cx="306012" cy="2502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Rechthoekige driehoek 46"/>
          <p:cNvSpPr/>
          <p:nvPr/>
        </p:nvSpPr>
        <p:spPr>
          <a:xfrm>
            <a:off x="4511825" y="3613666"/>
            <a:ext cx="284725" cy="336036"/>
          </a:xfrm>
          <a:prstGeom prst="rtTriangl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nl-NL"/>
          </a:p>
        </p:txBody>
      </p:sp>
      <p:sp>
        <p:nvSpPr>
          <p:cNvPr id="48" name="Rechthoekige driehoek 47"/>
          <p:cNvSpPr/>
          <p:nvPr/>
        </p:nvSpPr>
        <p:spPr>
          <a:xfrm rot="16200000">
            <a:off x="3842569" y="3625034"/>
            <a:ext cx="308196" cy="322529"/>
          </a:xfrm>
          <a:prstGeom prst="rtTriangl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nl-NL"/>
          </a:p>
        </p:txBody>
      </p:sp>
      <p:sp>
        <p:nvSpPr>
          <p:cNvPr id="49" name="Rechthoek 48"/>
          <p:cNvSpPr/>
          <p:nvPr/>
        </p:nvSpPr>
        <p:spPr>
          <a:xfrm>
            <a:off x="7455162" y="4557566"/>
            <a:ext cx="306012" cy="250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nl-NL"/>
          </a:p>
        </p:txBody>
      </p:sp>
      <p:sp>
        <p:nvSpPr>
          <p:cNvPr id="50" name="Tekstvak 49"/>
          <p:cNvSpPr txBox="1"/>
          <p:nvPr/>
        </p:nvSpPr>
        <p:spPr>
          <a:xfrm>
            <a:off x="7968208" y="4494228"/>
            <a:ext cx="2156933"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nl-NL" dirty="0"/>
              <a:t>Belastinginkomsten</a:t>
            </a:r>
          </a:p>
        </p:txBody>
      </p:sp>
      <p:sp>
        <p:nvSpPr>
          <p:cNvPr id="51" name="Rechthoekige driehoek 50"/>
          <p:cNvSpPr/>
          <p:nvPr/>
        </p:nvSpPr>
        <p:spPr>
          <a:xfrm rot="16200000">
            <a:off x="7139800" y="4919266"/>
            <a:ext cx="308196" cy="322529"/>
          </a:xfrm>
          <a:prstGeom prst="rtTriangl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nl-NL"/>
          </a:p>
        </p:txBody>
      </p:sp>
      <p:sp>
        <p:nvSpPr>
          <p:cNvPr id="52" name="Rechthoekige driehoek 51"/>
          <p:cNvSpPr/>
          <p:nvPr/>
        </p:nvSpPr>
        <p:spPr>
          <a:xfrm>
            <a:off x="7608168" y="4928392"/>
            <a:ext cx="297830" cy="304275"/>
          </a:xfrm>
          <a:prstGeom prst="rtTriangl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nl-NL"/>
          </a:p>
        </p:txBody>
      </p:sp>
      <p:sp>
        <p:nvSpPr>
          <p:cNvPr id="53" name="Tekstvak 52"/>
          <p:cNvSpPr txBox="1"/>
          <p:nvPr/>
        </p:nvSpPr>
        <p:spPr>
          <a:xfrm>
            <a:off x="7968208" y="4902528"/>
            <a:ext cx="2156933" cy="36933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nl-NL" dirty="0"/>
              <a:t>Welvaartsverlies</a:t>
            </a:r>
          </a:p>
        </p:txBody>
      </p:sp>
    </p:spTree>
    <p:extLst>
      <p:ext uri="{BB962C8B-B14F-4D97-AF65-F5344CB8AC3E}">
        <p14:creationId xmlns:p14="http://schemas.microsoft.com/office/powerpoint/2010/main" val="4168699375"/>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Effect transition="in" filter="fade">
                                      <p:cBhvr>
                                        <p:cTn id="21" dur="1000"/>
                                        <p:tgtEl>
                                          <p:spTgt spid="26">
                                            <p:txEl>
                                              <p:pRg st="0" end="0"/>
                                            </p:txEl>
                                          </p:spTgt>
                                        </p:tgtEl>
                                      </p:cBhvr>
                                    </p:animEffect>
                                    <p:anim calcmode="lin" valueType="num">
                                      <p:cBhvr>
                                        <p:cTn id="22"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anim calcmode="lin" valueType="num">
                                      <p:cBhvr>
                                        <p:cTn id="40" dur="1000" fill="hold"/>
                                        <p:tgtEl>
                                          <p:spTgt spid="45"/>
                                        </p:tgtEl>
                                        <p:attrNameLst>
                                          <p:attrName>ppt_x</p:attrName>
                                        </p:attrNameLst>
                                      </p:cBhvr>
                                      <p:tavLst>
                                        <p:tav tm="0">
                                          <p:val>
                                            <p:strVal val="#ppt_x"/>
                                          </p:val>
                                        </p:tav>
                                        <p:tav tm="100000">
                                          <p:val>
                                            <p:strVal val="#ppt_x"/>
                                          </p:val>
                                        </p:tav>
                                      </p:tavLst>
                                    </p:anim>
                                    <p:anim calcmode="lin" valueType="num">
                                      <p:cBhvr>
                                        <p:cTn id="4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000"/>
                                        <p:tgtEl>
                                          <p:spTgt spid="34"/>
                                        </p:tgtEl>
                                      </p:cBhvr>
                                    </p:animEffect>
                                    <p:anim calcmode="lin" valueType="num">
                                      <p:cBhvr>
                                        <p:cTn id="68" dur="1000" fill="hold"/>
                                        <p:tgtEl>
                                          <p:spTgt spid="34"/>
                                        </p:tgtEl>
                                        <p:attrNameLst>
                                          <p:attrName>ppt_x</p:attrName>
                                        </p:attrNameLst>
                                      </p:cBhvr>
                                      <p:tavLst>
                                        <p:tav tm="0">
                                          <p:val>
                                            <p:strVal val="#ppt_x"/>
                                          </p:val>
                                        </p:tav>
                                        <p:tav tm="100000">
                                          <p:val>
                                            <p:strVal val="#ppt_x"/>
                                          </p:val>
                                        </p:tav>
                                      </p:tavLst>
                                    </p:anim>
                                    <p:anim calcmode="lin" valueType="num">
                                      <p:cBhvr>
                                        <p:cTn id="6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1000"/>
                                        <p:tgtEl>
                                          <p:spTgt spid="46"/>
                                        </p:tgtEl>
                                      </p:cBhvr>
                                    </p:animEffect>
                                    <p:anim calcmode="lin" valueType="num">
                                      <p:cBhvr>
                                        <p:cTn id="75" dur="1000" fill="hold"/>
                                        <p:tgtEl>
                                          <p:spTgt spid="46"/>
                                        </p:tgtEl>
                                        <p:attrNameLst>
                                          <p:attrName>ppt_x</p:attrName>
                                        </p:attrNameLst>
                                      </p:cBhvr>
                                      <p:tavLst>
                                        <p:tav tm="0">
                                          <p:val>
                                            <p:strVal val="#ppt_x"/>
                                          </p:val>
                                        </p:tav>
                                        <p:tav tm="100000">
                                          <p:val>
                                            <p:strVal val="#ppt_x"/>
                                          </p:val>
                                        </p:tav>
                                      </p:tavLst>
                                    </p:anim>
                                    <p:anim calcmode="lin" valueType="num">
                                      <p:cBhvr>
                                        <p:cTn id="7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1000"/>
                                        <p:tgtEl>
                                          <p:spTgt spid="49"/>
                                        </p:tgtEl>
                                      </p:cBhvr>
                                    </p:animEffect>
                                    <p:anim calcmode="lin" valueType="num">
                                      <p:cBhvr>
                                        <p:cTn id="82" dur="1000" fill="hold"/>
                                        <p:tgtEl>
                                          <p:spTgt spid="49"/>
                                        </p:tgtEl>
                                        <p:attrNameLst>
                                          <p:attrName>ppt_x</p:attrName>
                                        </p:attrNameLst>
                                      </p:cBhvr>
                                      <p:tavLst>
                                        <p:tav tm="0">
                                          <p:val>
                                            <p:strVal val="#ppt_x"/>
                                          </p:val>
                                        </p:tav>
                                        <p:tav tm="100000">
                                          <p:val>
                                            <p:strVal val="#ppt_x"/>
                                          </p:val>
                                        </p:tav>
                                      </p:tavLst>
                                    </p:anim>
                                    <p:anim calcmode="lin" valueType="num">
                                      <p:cBhvr>
                                        <p:cTn id="8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1000"/>
                                        <p:tgtEl>
                                          <p:spTgt spid="50"/>
                                        </p:tgtEl>
                                      </p:cBhvr>
                                    </p:animEffect>
                                    <p:anim calcmode="lin" valueType="num">
                                      <p:cBhvr>
                                        <p:cTn id="89" dur="1000" fill="hold"/>
                                        <p:tgtEl>
                                          <p:spTgt spid="50"/>
                                        </p:tgtEl>
                                        <p:attrNameLst>
                                          <p:attrName>ppt_x</p:attrName>
                                        </p:attrNameLst>
                                      </p:cBhvr>
                                      <p:tavLst>
                                        <p:tav tm="0">
                                          <p:val>
                                            <p:strVal val="#ppt_x"/>
                                          </p:val>
                                        </p:tav>
                                        <p:tav tm="100000">
                                          <p:val>
                                            <p:strVal val="#ppt_x"/>
                                          </p:val>
                                        </p:tav>
                                      </p:tavLst>
                                    </p:anim>
                                    <p:anim calcmode="lin" valueType="num">
                                      <p:cBhvr>
                                        <p:cTn id="9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1000"/>
                                        <p:tgtEl>
                                          <p:spTgt spid="48"/>
                                        </p:tgtEl>
                                      </p:cBhvr>
                                    </p:animEffect>
                                    <p:anim calcmode="lin" valueType="num">
                                      <p:cBhvr>
                                        <p:cTn id="96" dur="1000" fill="hold"/>
                                        <p:tgtEl>
                                          <p:spTgt spid="48"/>
                                        </p:tgtEl>
                                        <p:attrNameLst>
                                          <p:attrName>ppt_x</p:attrName>
                                        </p:attrNameLst>
                                      </p:cBhvr>
                                      <p:tavLst>
                                        <p:tav tm="0">
                                          <p:val>
                                            <p:strVal val="#ppt_x"/>
                                          </p:val>
                                        </p:tav>
                                        <p:tav tm="100000">
                                          <p:val>
                                            <p:strVal val="#ppt_x"/>
                                          </p:val>
                                        </p:tav>
                                      </p:tavLst>
                                    </p:anim>
                                    <p:anim calcmode="lin" valueType="num">
                                      <p:cBhvr>
                                        <p:cTn id="9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1000"/>
                                        <p:tgtEl>
                                          <p:spTgt spid="51"/>
                                        </p:tgtEl>
                                      </p:cBhvr>
                                    </p:animEffect>
                                    <p:anim calcmode="lin" valueType="num">
                                      <p:cBhvr>
                                        <p:cTn id="110" dur="1000" fill="hold"/>
                                        <p:tgtEl>
                                          <p:spTgt spid="51"/>
                                        </p:tgtEl>
                                        <p:attrNameLst>
                                          <p:attrName>ppt_x</p:attrName>
                                        </p:attrNameLst>
                                      </p:cBhvr>
                                      <p:tavLst>
                                        <p:tav tm="0">
                                          <p:val>
                                            <p:strVal val="#ppt_x"/>
                                          </p:val>
                                        </p:tav>
                                        <p:tav tm="100000">
                                          <p:val>
                                            <p:strVal val="#ppt_x"/>
                                          </p:val>
                                        </p:tav>
                                      </p:tavLst>
                                    </p:anim>
                                    <p:anim calcmode="lin" valueType="num">
                                      <p:cBhvr>
                                        <p:cTn id="11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fade">
                                      <p:cBhvr>
                                        <p:cTn id="116" dur="1000"/>
                                        <p:tgtEl>
                                          <p:spTgt spid="52"/>
                                        </p:tgtEl>
                                      </p:cBhvr>
                                    </p:animEffect>
                                    <p:anim calcmode="lin" valueType="num">
                                      <p:cBhvr>
                                        <p:cTn id="117" dur="1000" fill="hold"/>
                                        <p:tgtEl>
                                          <p:spTgt spid="52"/>
                                        </p:tgtEl>
                                        <p:attrNameLst>
                                          <p:attrName>ppt_x</p:attrName>
                                        </p:attrNameLst>
                                      </p:cBhvr>
                                      <p:tavLst>
                                        <p:tav tm="0">
                                          <p:val>
                                            <p:strVal val="#ppt_x"/>
                                          </p:val>
                                        </p:tav>
                                        <p:tav tm="100000">
                                          <p:val>
                                            <p:strVal val="#ppt_x"/>
                                          </p:val>
                                        </p:tav>
                                      </p:tavLst>
                                    </p:anim>
                                    <p:anim calcmode="lin" valueType="num">
                                      <p:cBhvr>
                                        <p:cTn id="11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1000"/>
                                        <p:tgtEl>
                                          <p:spTgt spid="53"/>
                                        </p:tgtEl>
                                      </p:cBhvr>
                                    </p:animEffect>
                                    <p:anim calcmode="lin" valueType="num">
                                      <p:cBhvr>
                                        <p:cTn id="124" dur="1000" fill="hold"/>
                                        <p:tgtEl>
                                          <p:spTgt spid="53"/>
                                        </p:tgtEl>
                                        <p:attrNameLst>
                                          <p:attrName>ppt_x</p:attrName>
                                        </p:attrNameLst>
                                      </p:cBhvr>
                                      <p:tavLst>
                                        <p:tav tm="0">
                                          <p:val>
                                            <p:strVal val="#ppt_x"/>
                                          </p:val>
                                        </p:tav>
                                        <p:tav tm="100000">
                                          <p:val>
                                            <p:strVal val="#ppt_x"/>
                                          </p:val>
                                        </p:tav>
                                      </p:tavLst>
                                    </p:anim>
                                    <p:anim calcmode="lin" valueType="num">
                                      <p:cBhvr>
                                        <p:cTn id="12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4" grpId="0" animBg="1"/>
      <p:bldP spid="39"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dirty="0"/>
          </a:p>
        </p:txBody>
      </p:sp>
      <p:sp>
        <p:nvSpPr>
          <p:cNvPr id="3" name="Titel 2"/>
          <p:cNvSpPr>
            <a:spLocks noGrp="1"/>
          </p:cNvSpPr>
          <p:nvPr>
            <p:ph type="title"/>
          </p:nvPr>
        </p:nvSpPr>
        <p:spPr>
          <a:xfrm>
            <a:off x="1981200" y="338328"/>
            <a:ext cx="8229600" cy="642400"/>
          </a:xfrm>
        </p:spPr>
        <p:txBody>
          <a:bodyPr>
            <a:normAutofit/>
          </a:bodyPr>
          <a:lstStyle/>
          <a:p>
            <a:r>
              <a:rPr lang="nl-NL" sz="2800" dirty="0"/>
              <a:t>Voorbeelden van vraag en aanbod (valutamarkt)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483" y="1196753"/>
            <a:ext cx="8741997" cy="564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347506"/>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NL" dirty="0"/>
          </a:p>
        </p:txBody>
      </p:sp>
      <p:sp>
        <p:nvSpPr>
          <p:cNvPr id="3" name="Titel 2"/>
          <p:cNvSpPr>
            <a:spLocks noGrp="1"/>
          </p:cNvSpPr>
          <p:nvPr>
            <p:ph type="title"/>
          </p:nvPr>
        </p:nvSpPr>
        <p:spPr>
          <a:xfrm>
            <a:off x="1981200" y="338328"/>
            <a:ext cx="8229600" cy="1074448"/>
          </a:xfrm>
        </p:spPr>
        <p:txBody>
          <a:bodyPr/>
          <a:lstStyle/>
          <a:p>
            <a:r>
              <a:rPr lang="nl-NL" dirty="0"/>
              <a:t>Evenwichtskoers en appreciatie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867959"/>
            <a:ext cx="8748464" cy="480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321939"/>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Betalingsbalans</a:t>
            </a:r>
          </a:p>
        </p:txBody>
      </p:sp>
      <p:sp>
        <p:nvSpPr>
          <p:cNvPr id="5" name="Tijdelijke aanduiding voor inhoud 4"/>
          <p:cNvSpPr>
            <a:spLocks noGrp="1"/>
          </p:cNvSpPr>
          <p:nvPr>
            <p:ph sz="quarter" idx="13"/>
          </p:nvPr>
        </p:nvSpPr>
        <p:spPr>
          <a:xfrm>
            <a:off x="1981200" y="2348880"/>
            <a:ext cx="4546848" cy="4080516"/>
          </a:xfrm>
        </p:spPr>
        <p:txBody>
          <a:bodyPr>
            <a:normAutofit lnSpcReduction="10000"/>
          </a:bodyPr>
          <a:lstStyle/>
          <a:p>
            <a:pPr marL="0" indent="0">
              <a:buNone/>
            </a:pPr>
            <a:r>
              <a:rPr lang="nl-NL" sz="2000" b="1" dirty="0"/>
              <a:t>Lopende Rekening</a:t>
            </a:r>
          </a:p>
          <a:p>
            <a:r>
              <a:rPr lang="nl-NL" sz="2000" dirty="0"/>
              <a:t>Goederenrekening</a:t>
            </a:r>
          </a:p>
          <a:p>
            <a:r>
              <a:rPr lang="nl-NL" sz="2000" dirty="0"/>
              <a:t>Dienstenrekening</a:t>
            </a:r>
          </a:p>
          <a:p>
            <a:r>
              <a:rPr lang="nl-NL" sz="2000" dirty="0"/>
              <a:t>Inkomensrekening</a:t>
            </a:r>
          </a:p>
          <a:p>
            <a:r>
              <a:rPr lang="nl-NL" sz="2000" dirty="0"/>
              <a:t>Inkomensoverdrachtenrekening</a:t>
            </a:r>
          </a:p>
          <a:p>
            <a:pPr marL="0" indent="0">
              <a:buNone/>
            </a:pPr>
            <a:endParaRPr lang="nl-NL" sz="2000" b="1" dirty="0"/>
          </a:p>
          <a:p>
            <a:pPr marL="0" indent="0">
              <a:buNone/>
            </a:pPr>
            <a:r>
              <a:rPr lang="nl-NL" sz="2000" b="1" dirty="0"/>
              <a:t>Kapitaalrekening</a:t>
            </a:r>
          </a:p>
          <a:p>
            <a:r>
              <a:rPr lang="nl-NL" sz="2000" dirty="0"/>
              <a:t>Vermogensoverdrachtenrekening</a:t>
            </a:r>
          </a:p>
          <a:p>
            <a:r>
              <a:rPr lang="nl-NL" sz="2000" dirty="0"/>
              <a:t>Financiële rekening</a:t>
            </a:r>
          </a:p>
          <a:p>
            <a:pPr marL="0" indent="0">
              <a:buNone/>
            </a:pPr>
            <a:endParaRPr lang="nl-NL" sz="2000" b="1" dirty="0"/>
          </a:p>
          <a:p>
            <a:pPr marL="0" indent="0">
              <a:buNone/>
            </a:pPr>
            <a:r>
              <a:rPr lang="nl-NL" sz="2000" b="1" dirty="0"/>
              <a:t>Totale  (</a:t>
            </a:r>
            <a:r>
              <a:rPr lang="nl-NL" sz="2000" b="1" dirty="0" err="1"/>
              <a:t>salderings</a:t>
            </a:r>
            <a:r>
              <a:rPr lang="nl-NL" sz="2000" b="1" dirty="0"/>
              <a:t>) rekening</a:t>
            </a:r>
          </a:p>
        </p:txBody>
      </p:sp>
      <p:sp>
        <p:nvSpPr>
          <p:cNvPr id="6" name="Tijdelijke aanduiding voor inhoud 5"/>
          <p:cNvSpPr>
            <a:spLocks noGrp="1"/>
          </p:cNvSpPr>
          <p:nvPr>
            <p:ph sz="quarter" idx="14"/>
          </p:nvPr>
        </p:nvSpPr>
        <p:spPr>
          <a:xfrm>
            <a:off x="6672064" y="2348880"/>
            <a:ext cx="3538736" cy="4080516"/>
          </a:xfrm>
        </p:spPr>
        <p:txBody>
          <a:bodyPr>
            <a:normAutofit/>
          </a:bodyPr>
          <a:lstStyle/>
          <a:p>
            <a:endParaRPr lang="nl-NL" sz="2000" dirty="0"/>
          </a:p>
        </p:txBody>
      </p:sp>
      <p:sp>
        <p:nvSpPr>
          <p:cNvPr id="7" name="Tijdelijke aanduiding voor inhoud 2"/>
          <p:cNvSpPr txBox="1">
            <a:spLocks/>
          </p:cNvSpPr>
          <p:nvPr/>
        </p:nvSpPr>
        <p:spPr>
          <a:xfrm>
            <a:off x="1981200" y="1285860"/>
            <a:ext cx="8229600" cy="8469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nl-NL" sz="2400" dirty="0"/>
              <a:t>Systematisch overzicht van alle transacties van een land met het buitenland</a:t>
            </a:r>
          </a:p>
        </p:txBody>
      </p:sp>
      <p:sp>
        <p:nvSpPr>
          <p:cNvPr id="8" name="Tekstvak 7"/>
          <p:cNvSpPr txBox="1"/>
          <p:nvPr/>
        </p:nvSpPr>
        <p:spPr>
          <a:xfrm>
            <a:off x="6486872" y="1907307"/>
            <a:ext cx="4050754"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Op de </a:t>
            </a:r>
            <a:r>
              <a:rPr lang="nl-NL" b="1" dirty="0"/>
              <a:t>goederenrekening</a:t>
            </a:r>
            <a:r>
              <a:rPr lang="nl-NL" dirty="0"/>
              <a:t> wordt de import en export van (stoffelijke) goederen bijgehouden.</a:t>
            </a:r>
          </a:p>
        </p:txBody>
      </p:sp>
      <p:sp>
        <p:nvSpPr>
          <p:cNvPr id="9" name="Tekstvak 8"/>
          <p:cNvSpPr txBox="1"/>
          <p:nvPr/>
        </p:nvSpPr>
        <p:spPr>
          <a:xfrm>
            <a:off x="6496794" y="1940640"/>
            <a:ext cx="4050754"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Op de </a:t>
            </a:r>
            <a:r>
              <a:rPr lang="nl-NL" b="1" dirty="0"/>
              <a:t>dienstenrekening</a:t>
            </a:r>
            <a:r>
              <a:rPr lang="nl-NL" dirty="0"/>
              <a:t> wordt de import en export van (niet-stoffelijke) goederen (diensten) bijgehouden.</a:t>
            </a:r>
            <a:br>
              <a:rPr lang="nl-NL" dirty="0"/>
            </a:br>
            <a:r>
              <a:rPr lang="nl-NL" dirty="0"/>
              <a:t>Toerisme valt hier ook onder.</a:t>
            </a:r>
          </a:p>
        </p:txBody>
      </p:sp>
      <p:sp>
        <p:nvSpPr>
          <p:cNvPr id="10" name="Tekstvak 9"/>
          <p:cNvSpPr txBox="1"/>
          <p:nvPr/>
        </p:nvSpPr>
        <p:spPr>
          <a:xfrm>
            <a:off x="6496794" y="1916832"/>
            <a:ext cx="4050754" cy="147732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Op de </a:t>
            </a:r>
            <a:r>
              <a:rPr lang="nl-NL" b="1" dirty="0"/>
              <a:t>inkomensrekening</a:t>
            </a:r>
            <a:r>
              <a:rPr lang="nl-NL" dirty="0"/>
              <a:t> worden de betaalde en ontvangen primaire inkomens aan/uit het buitenland  genoteerd. Het gaat dus om de import en export van productiefactoren.</a:t>
            </a:r>
          </a:p>
        </p:txBody>
      </p:sp>
      <p:sp>
        <p:nvSpPr>
          <p:cNvPr id="12" name="Tekstvak 11"/>
          <p:cNvSpPr txBox="1"/>
          <p:nvPr/>
        </p:nvSpPr>
        <p:spPr>
          <a:xfrm>
            <a:off x="6509742" y="1916832"/>
            <a:ext cx="4050754" cy="34163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Inkomensoverdrachten zijn bedragen die je aan een ander geeft, zonder direct aanwijsbare tegenprestatie.</a:t>
            </a:r>
          </a:p>
          <a:p>
            <a:endParaRPr lang="nl-NL" dirty="0"/>
          </a:p>
          <a:p>
            <a:r>
              <a:rPr lang="nl-NL" dirty="0"/>
              <a:t>Op de </a:t>
            </a:r>
            <a:r>
              <a:rPr lang="nl-NL" b="1" dirty="0"/>
              <a:t>inkomensoverdrachtenrekening</a:t>
            </a:r>
            <a:r>
              <a:rPr lang="nl-NL" dirty="0"/>
              <a:t> worden de betaalde en ontvangen inkomensoverdrachten aan/uit het buitenland  genoteerd. </a:t>
            </a:r>
          </a:p>
          <a:p>
            <a:endParaRPr lang="nl-NL" dirty="0"/>
          </a:p>
          <a:p>
            <a:r>
              <a:rPr lang="nl-NL" dirty="0"/>
              <a:t>Het gaat bijvoorbeeld om:</a:t>
            </a:r>
          </a:p>
          <a:p>
            <a:pPr marL="285750" indent="-285750">
              <a:buFont typeface="Courier New" pitchFamily="49" charset="0"/>
              <a:buChar char="o"/>
            </a:pPr>
            <a:r>
              <a:rPr lang="nl-NL" dirty="0"/>
              <a:t>(deel van de) ontwikkelingshulp</a:t>
            </a:r>
          </a:p>
          <a:p>
            <a:pPr marL="285750" indent="-285750">
              <a:buFont typeface="Courier New" pitchFamily="49" charset="0"/>
              <a:buChar char="o"/>
            </a:pPr>
            <a:r>
              <a:rPr lang="nl-NL" dirty="0"/>
              <a:t>Lidmaatschapsbijdrage EU / </a:t>
            </a:r>
            <a:r>
              <a:rPr lang="nl-NL" dirty="0" err="1"/>
              <a:t>Navo</a:t>
            </a:r>
            <a:endParaRPr lang="nl-NL" dirty="0"/>
          </a:p>
        </p:txBody>
      </p:sp>
      <p:sp>
        <p:nvSpPr>
          <p:cNvPr id="13" name="Tekstvak 12"/>
          <p:cNvSpPr txBox="1"/>
          <p:nvPr/>
        </p:nvSpPr>
        <p:spPr>
          <a:xfrm>
            <a:off x="6509742" y="1916833"/>
            <a:ext cx="4050754" cy="452431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Vermogensoverdrachten zijn – net als inkomensoverdrachten- bedragen die je aan een ander geeft, zonder direct aanwijsbare tegenprestatie.</a:t>
            </a:r>
            <a:br>
              <a:rPr lang="nl-NL" dirty="0"/>
            </a:br>
            <a:r>
              <a:rPr lang="nl-NL" dirty="0"/>
              <a:t>Alleen gebruikt de ontvanger het geld nu voor een investering.</a:t>
            </a:r>
          </a:p>
          <a:p>
            <a:endParaRPr lang="nl-NL" dirty="0"/>
          </a:p>
          <a:p>
            <a:r>
              <a:rPr lang="nl-NL" dirty="0"/>
              <a:t>Op de </a:t>
            </a:r>
            <a:r>
              <a:rPr lang="nl-NL" b="1" dirty="0"/>
              <a:t>vermogensoverdrachtenrekening</a:t>
            </a:r>
            <a:r>
              <a:rPr lang="nl-NL" dirty="0"/>
              <a:t> worden de betaalde en ontvangen vermogensoverdrachten aan/uit het buitenland  genoteerd. </a:t>
            </a:r>
          </a:p>
          <a:p>
            <a:endParaRPr lang="nl-NL" dirty="0"/>
          </a:p>
          <a:p>
            <a:r>
              <a:rPr lang="nl-NL" dirty="0"/>
              <a:t>Het gaat bijvoorbeeld om:</a:t>
            </a:r>
          </a:p>
          <a:p>
            <a:pPr marL="285750" indent="-285750">
              <a:buFont typeface="Courier New" pitchFamily="49" charset="0"/>
              <a:buChar char="o"/>
            </a:pPr>
            <a:r>
              <a:rPr lang="nl-NL" dirty="0"/>
              <a:t>(deel van de) ontwikkelingshulp</a:t>
            </a:r>
          </a:p>
          <a:p>
            <a:pPr marL="285750" indent="-285750">
              <a:buFont typeface="Courier New" pitchFamily="49" charset="0"/>
              <a:buChar char="o"/>
            </a:pPr>
            <a:r>
              <a:rPr lang="nl-NL" dirty="0"/>
              <a:t>Subsidiebijdrage EU voor aanleg infrastructuur</a:t>
            </a:r>
          </a:p>
        </p:txBody>
      </p:sp>
      <p:sp>
        <p:nvSpPr>
          <p:cNvPr id="14" name="Tekstvak 13"/>
          <p:cNvSpPr txBox="1"/>
          <p:nvPr/>
        </p:nvSpPr>
        <p:spPr>
          <a:xfrm>
            <a:off x="6486872" y="1916833"/>
            <a:ext cx="4050754" cy="203132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Op de </a:t>
            </a:r>
            <a:r>
              <a:rPr lang="nl-NL" b="1" dirty="0"/>
              <a:t>financiële rekening</a:t>
            </a:r>
            <a:r>
              <a:rPr lang="nl-NL" dirty="0"/>
              <a:t> worden bijgehouden:</a:t>
            </a:r>
          </a:p>
          <a:p>
            <a:pPr marL="285750" indent="-285750">
              <a:buFont typeface="Courier New" pitchFamily="49" charset="0"/>
              <a:buChar char="o"/>
            </a:pPr>
            <a:r>
              <a:rPr lang="nl-NL" dirty="0"/>
              <a:t>Internationale kredietverlening en aflossingen</a:t>
            </a:r>
          </a:p>
          <a:p>
            <a:pPr marL="285750" indent="-285750">
              <a:buFont typeface="Courier New" pitchFamily="49" charset="0"/>
              <a:buChar char="o"/>
            </a:pPr>
            <a:r>
              <a:rPr lang="nl-NL" dirty="0"/>
              <a:t>Directe investeringen in het buitenland</a:t>
            </a:r>
          </a:p>
          <a:p>
            <a:pPr marL="285750" indent="-285750">
              <a:buFont typeface="Courier New" pitchFamily="49" charset="0"/>
              <a:buChar char="o"/>
            </a:pPr>
            <a:r>
              <a:rPr lang="nl-NL" dirty="0"/>
              <a:t>Internationale beleggingen</a:t>
            </a:r>
          </a:p>
        </p:txBody>
      </p:sp>
      <p:sp>
        <p:nvSpPr>
          <p:cNvPr id="15" name="Tekstvak 14"/>
          <p:cNvSpPr txBox="1"/>
          <p:nvPr/>
        </p:nvSpPr>
        <p:spPr>
          <a:xfrm>
            <a:off x="6509742" y="1916832"/>
            <a:ext cx="4050754" cy="286232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nl-NL" dirty="0"/>
              <a:t>Op de </a:t>
            </a:r>
            <a:r>
              <a:rPr lang="nl-NL" b="1" dirty="0"/>
              <a:t>salderingsrekening</a:t>
            </a:r>
            <a:r>
              <a:rPr lang="nl-NL" dirty="0"/>
              <a:t>  staat het totale overschot/tekort van betalingen en ontvangsten van het land in deze periode.</a:t>
            </a:r>
          </a:p>
          <a:p>
            <a:endParaRPr lang="nl-NL" dirty="0"/>
          </a:p>
          <a:p>
            <a:r>
              <a:rPr lang="nl-NL" dirty="0"/>
              <a:t>Bij een overschot zal de deviezenvoorraad van het land groeien.</a:t>
            </a:r>
          </a:p>
          <a:p>
            <a:r>
              <a:rPr lang="nl-NL" dirty="0"/>
              <a:t>Een tekort leidt tot het kleiner worden van de deviezenvoorraad bij de centrale bank.</a:t>
            </a:r>
          </a:p>
        </p:txBody>
      </p:sp>
    </p:spTree>
    <p:extLst>
      <p:ext uri="{BB962C8B-B14F-4D97-AF65-F5344CB8AC3E}">
        <p14:creationId xmlns:p14="http://schemas.microsoft.com/office/powerpoint/2010/main" val="1448095269"/>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par>
                                <p:cTn id="33" presetID="1" presetClass="exit"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1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500"/>
                                        <p:tgtEl>
                                          <p:spTgt spid="5">
                                            <p:txEl>
                                              <p:pRg st="3" end="3"/>
                                            </p:txEl>
                                          </p:spTgt>
                                        </p:tgtEl>
                                      </p:cBhvr>
                                    </p:animEffect>
                                  </p:childTnLst>
                                </p:cTn>
                              </p:par>
                              <p:par>
                                <p:cTn id="44" presetID="1" presetClass="exit" presetSubtype="0" fill="hold" grpId="1" nodeType="withEffect">
                                  <p:stCondLst>
                                    <p:cond delay="0"/>
                                  </p:stCondLst>
                                  <p:childTnLst>
                                    <p:set>
                                      <p:cBhvr>
                                        <p:cTn id="45" dur="1" fill="hold">
                                          <p:stCondLst>
                                            <p:cond delay="0"/>
                                          </p:stCondLst>
                                        </p:cTn>
                                        <p:tgtEl>
                                          <p:spTgt spid="10"/>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10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xEl>
                                              <p:pRg st="4" end="4"/>
                                            </p:txEl>
                                          </p:spTgt>
                                        </p:tgtEl>
                                        <p:attrNameLst>
                                          <p:attrName>style.visibility</p:attrName>
                                        </p:attrNameLst>
                                      </p:cBhvr>
                                      <p:to>
                                        <p:strVal val="visible"/>
                                      </p:to>
                                    </p:set>
                                    <p:animEffect transition="in" filter="fade">
                                      <p:cBhvr>
                                        <p:cTn id="54" dur="500"/>
                                        <p:tgtEl>
                                          <p:spTgt spid="5">
                                            <p:txEl>
                                              <p:pRg st="4" end="4"/>
                                            </p:txEl>
                                          </p:spTgt>
                                        </p:tgtEl>
                                      </p:cBhvr>
                                    </p:animEffect>
                                  </p:child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Effect transition="in" filter="fade">
                                      <p:cBhvr>
                                        <p:cTn id="61" dur="500"/>
                                        <p:tgtEl>
                                          <p:spTgt spid="5">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xEl>
                                              <p:pRg st="7" end="7"/>
                                            </p:txEl>
                                          </p:spTgt>
                                        </p:tgtEl>
                                        <p:attrNameLst>
                                          <p:attrName>style.visibility</p:attrName>
                                        </p:attrNameLst>
                                      </p:cBhvr>
                                      <p:to>
                                        <p:strVal val="visible"/>
                                      </p:to>
                                    </p:set>
                                    <p:animEffect transition="in" filter="fade">
                                      <p:cBhvr>
                                        <p:cTn id="66" dur="500"/>
                                        <p:tgtEl>
                                          <p:spTgt spid="5">
                                            <p:txEl>
                                              <p:pRg st="7" end="7"/>
                                            </p:txEl>
                                          </p:spTgt>
                                        </p:tgtEl>
                                      </p:cBhvr>
                                    </p:animEffect>
                                  </p:childTnLst>
                                </p:cTn>
                              </p:par>
                            </p:childTnLst>
                          </p:cTn>
                        </p:par>
                        <p:par>
                          <p:cTn id="67" fill="hold">
                            <p:stCondLst>
                              <p:cond delay="500"/>
                            </p:stCondLst>
                            <p:childTnLst>
                              <p:par>
                                <p:cTn id="68" presetID="10" presetClass="entr" presetSubtype="0" fill="hold" grpId="0" nodeType="afterEffect">
                                  <p:stCondLst>
                                    <p:cond delay="100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txEl>
                                              <p:pRg st="8" end="8"/>
                                            </p:txEl>
                                          </p:spTgt>
                                        </p:tgtEl>
                                        <p:attrNameLst>
                                          <p:attrName>style.visibility</p:attrName>
                                        </p:attrNameLst>
                                      </p:cBhvr>
                                      <p:to>
                                        <p:strVal val="visible"/>
                                      </p:to>
                                    </p:set>
                                    <p:animEffect transition="in" filter="fade">
                                      <p:cBhvr>
                                        <p:cTn id="75" dur="500"/>
                                        <p:tgtEl>
                                          <p:spTgt spid="5">
                                            <p:txEl>
                                              <p:pRg st="8" end="8"/>
                                            </p:txEl>
                                          </p:spTgt>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3"/>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grpId="0" nodeType="afterEffect">
                                  <p:stCondLst>
                                    <p:cond delay="100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
                                            <p:txEl>
                                              <p:pRg st="10" end="10"/>
                                            </p:txEl>
                                          </p:spTgt>
                                        </p:tgtEl>
                                        <p:attrNameLst>
                                          <p:attrName>style.visibility</p:attrName>
                                        </p:attrNameLst>
                                      </p:cBhvr>
                                      <p:to>
                                        <p:strVal val="visible"/>
                                      </p:to>
                                    </p:set>
                                    <p:animEffect transition="in" filter="fade">
                                      <p:cBhvr>
                                        <p:cTn id="86" dur="500"/>
                                        <p:tgtEl>
                                          <p:spTgt spid="5">
                                            <p:txEl>
                                              <p:pRg st="10" end="10"/>
                                            </p:txEl>
                                          </p:spTgt>
                                        </p:tgtEl>
                                      </p:cBhvr>
                                    </p:animEffect>
                                  </p:childTnLst>
                                </p:cTn>
                              </p:par>
                              <p:par>
                                <p:cTn id="87" presetID="1" presetClass="exit" presetSubtype="0" fill="hold" grpId="1" nodeType="withEffect">
                                  <p:stCondLst>
                                    <p:cond delay="0"/>
                                  </p:stCondLst>
                                  <p:childTnLst>
                                    <p:set>
                                      <p:cBhvr>
                                        <p:cTn id="88" dur="1" fill="hold">
                                          <p:stCondLst>
                                            <p:cond delay="0"/>
                                          </p:stCondLst>
                                        </p:cTn>
                                        <p:tgtEl>
                                          <p:spTgt spid="14"/>
                                        </p:tgtEl>
                                        <p:attrNameLst>
                                          <p:attrName>style.visibility</p:attrName>
                                        </p:attrNameLst>
                                      </p:cBhvr>
                                      <p:to>
                                        <p:strVal val="hidden"/>
                                      </p:to>
                                    </p:set>
                                  </p:childTnLst>
                                </p:cTn>
                              </p:par>
                            </p:childTnLst>
                          </p:cTn>
                        </p:par>
                        <p:par>
                          <p:cTn id="89" fill="hold">
                            <p:stCondLst>
                              <p:cond delay="500"/>
                            </p:stCondLst>
                            <p:childTnLst>
                              <p:par>
                                <p:cTn id="90" presetID="10" presetClass="entr" presetSubtype="0" fill="hold" grpId="0" nodeType="afterEffect">
                                  <p:stCondLst>
                                    <p:cond delay="100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P spid="8" grpId="0" animBg="1"/>
      <p:bldP spid="8"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Betalingsbalans</a:t>
            </a:r>
          </a:p>
        </p:txBody>
      </p:sp>
      <p:sp>
        <p:nvSpPr>
          <p:cNvPr id="5" name="Tijdelijke aanduiding voor inhoud 4"/>
          <p:cNvSpPr>
            <a:spLocks noGrp="1"/>
          </p:cNvSpPr>
          <p:nvPr>
            <p:ph sz="quarter" idx="13"/>
          </p:nvPr>
        </p:nvSpPr>
        <p:spPr>
          <a:xfrm>
            <a:off x="1981200" y="1384784"/>
            <a:ext cx="4546848" cy="5160636"/>
          </a:xfrm>
        </p:spPr>
        <p:txBody>
          <a:bodyPr>
            <a:normAutofit lnSpcReduction="10000"/>
          </a:bodyPr>
          <a:lstStyle/>
          <a:p>
            <a:pPr marL="0" indent="0">
              <a:buNone/>
            </a:pPr>
            <a:r>
              <a:rPr lang="nl-NL" sz="2000" b="1" dirty="0"/>
              <a:t>Lopende Rekening</a:t>
            </a:r>
          </a:p>
          <a:p>
            <a:r>
              <a:rPr lang="nl-NL" sz="2000" dirty="0"/>
              <a:t>Goederenrekening</a:t>
            </a:r>
          </a:p>
          <a:p>
            <a:r>
              <a:rPr lang="nl-NL" sz="2000" dirty="0"/>
              <a:t>Dienstenrekening</a:t>
            </a:r>
          </a:p>
          <a:p>
            <a:r>
              <a:rPr lang="nl-NL" sz="2000" dirty="0"/>
              <a:t>Inkomensrekening</a:t>
            </a:r>
          </a:p>
          <a:p>
            <a:r>
              <a:rPr lang="nl-NL" sz="2000" dirty="0"/>
              <a:t>Inkomensoverdrachtenrekening</a:t>
            </a:r>
          </a:p>
          <a:p>
            <a:pPr marL="0" indent="0" algn="r">
              <a:buNone/>
            </a:pPr>
            <a:r>
              <a:rPr lang="nl-NL" sz="2000" b="1" dirty="0"/>
              <a:t>saldo</a:t>
            </a:r>
          </a:p>
          <a:p>
            <a:pPr marL="0" indent="0">
              <a:buNone/>
            </a:pPr>
            <a:r>
              <a:rPr lang="nl-NL" sz="2000" b="1" dirty="0"/>
              <a:t>Kapitaalrekening</a:t>
            </a:r>
          </a:p>
          <a:p>
            <a:r>
              <a:rPr lang="nl-NL" sz="2000" dirty="0"/>
              <a:t>Vermogensoverdrachtenrekening</a:t>
            </a:r>
          </a:p>
          <a:p>
            <a:r>
              <a:rPr lang="nl-NL" sz="2000" dirty="0"/>
              <a:t>Financiële rekening</a:t>
            </a:r>
          </a:p>
          <a:p>
            <a:pPr marL="0" indent="0" algn="r">
              <a:buNone/>
            </a:pPr>
            <a:r>
              <a:rPr lang="nl-NL" sz="2000" b="1" dirty="0"/>
              <a:t>saldo</a:t>
            </a:r>
          </a:p>
          <a:p>
            <a:pPr marL="0" indent="0">
              <a:buNone/>
            </a:pPr>
            <a:endParaRPr lang="nl-NL" sz="2000" dirty="0"/>
          </a:p>
          <a:p>
            <a:pPr marL="0" indent="0">
              <a:buNone/>
            </a:pPr>
            <a:r>
              <a:rPr lang="nl-NL" sz="2000" dirty="0"/>
              <a:t>Totale rekening (saldering)</a:t>
            </a:r>
          </a:p>
          <a:p>
            <a:pPr marL="0" indent="0">
              <a:buNone/>
            </a:pPr>
            <a:r>
              <a:rPr lang="nl-NL" sz="2000" dirty="0"/>
              <a:t>verandering officiële reserves</a:t>
            </a:r>
          </a:p>
        </p:txBody>
      </p:sp>
      <p:sp>
        <p:nvSpPr>
          <p:cNvPr id="6" name="Tijdelijke aanduiding voor inhoud 5"/>
          <p:cNvSpPr>
            <a:spLocks noGrp="1"/>
          </p:cNvSpPr>
          <p:nvPr>
            <p:ph sz="quarter" idx="14"/>
          </p:nvPr>
        </p:nvSpPr>
        <p:spPr>
          <a:xfrm>
            <a:off x="6672064" y="1384784"/>
            <a:ext cx="1656184" cy="5160636"/>
          </a:xfrm>
        </p:spPr>
        <p:txBody>
          <a:bodyPr>
            <a:normAutofit/>
          </a:bodyPr>
          <a:lstStyle/>
          <a:p>
            <a:pPr marL="0" indent="0" algn="r">
              <a:buNone/>
            </a:pPr>
            <a:r>
              <a:rPr lang="nl-NL" sz="2000" dirty="0"/>
              <a:t>Ontvangsten</a:t>
            </a:r>
          </a:p>
          <a:p>
            <a:pPr marL="0" indent="0" algn="r">
              <a:buNone/>
            </a:pPr>
            <a:r>
              <a:rPr lang="nl-NL" sz="2000" dirty="0"/>
              <a:t>396.380</a:t>
            </a:r>
          </a:p>
          <a:p>
            <a:pPr marL="0" indent="0" algn="r">
              <a:buNone/>
            </a:pPr>
            <a:r>
              <a:rPr lang="nl-NL" sz="2000" dirty="0"/>
              <a:t>76.874</a:t>
            </a:r>
          </a:p>
          <a:p>
            <a:pPr marL="0" indent="0" algn="r">
              <a:buNone/>
            </a:pPr>
            <a:r>
              <a:rPr lang="nl-NL" sz="2000" dirty="0"/>
              <a:t>85.315</a:t>
            </a:r>
          </a:p>
          <a:p>
            <a:pPr marL="0" indent="0" algn="r">
              <a:buNone/>
            </a:pPr>
            <a:r>
              <a:rPr lang="nl-NL" sz="2000" dirty="0"/>
              <a:t>13.954</a:t>
            </a:r>
          </a:p>
          <a:p>
            <a:pPr marL="0" indent="0" algn="r">
              <a:buNone/>
            </a:pPr>
            <a:r>
              <a:rPr lang="nl-NL" sz="2000" b="1" dirty="0"/>
              <a:t>+55.103</a:t>
            </a:r>
            <a:endParaRPr lang="nl-NL" sz="2000" dirty="0"/>
          </a:p>
          <a:p>
            <a:pPr marL="0" indent="0" algn="r">
              <a:buNone/>
            </a:pPr>
            <a:endParaRPr lang="nl-NL" sz="2000" b="1" dirty="0"/>
          </a:p>
          <a:p>
            <a:pPr marL="0" indent="0" algn="r">
              <a:buNone/>
            </a:pPr>
            <a:r>
              <a:rPr lang="nl-NL" sz="2000" dirty="0"/>
              <a:t>2.236</a:t>
            </a:r>
          </a:p>
          <a:p>
            <a:pPr marL="0" indent="0" algn="r">
              <a:buNone/>
            </a:pPr>
            <a:r>
              <a:rPr lang="nl-NL" sz="2000" dirty="0"/>
              <a:t>591.555</a:t>
            </a:r>
          </a:p>
          <a:p>
            <a:pPr marL="0" indent="0" algn="r">
              <a:buNone/>
            </a:pPr>
            <a:endParaRPr lang="nl-NL" sz="2000" dirty="0"/>
          </a:p>
          <a:p>
            <a:pPr marL="0" indent="0" algn="r">
              <a:buNone/>
            </a:pPr>
            <a:endParaRPr lang="nl-NL" sz="2000" dirty="0"/>
          </a:p>
        </p:txBody>
      </p:sp>
      <p:sp>
        <p:nvSpPr>
          <p:cNvPr id="16" name="Tijdelijke aanduiding voor inhoud 5"/>
          <p:cNvSpPr txBox="1">
            <a:spLocks/>
          </p:cNvSpPr>
          <p:nvPr/>
        </p:nvSpPr>
        <p:spPr>
          <a:xfrm>
            <a:off x="8544272" y="1384784"/>
            <a:ext cx="1656184" cy="51606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r">
              <a:buNone/>
            </a:pPr>
            <a:r>
              <a:rPr lang="nl-NL" sz="2000" dirty="0"/>
              <a:t>Betalingen</a:t>
            </a:r>
          </a:p>
          <a:p>
            <a:pPr marL="0" indent="0" algn="r">
              <a:buNone/>
            </a:pPr>
            <a:r>
              <a:rPr lang="nl-NL" sz="2000" dirty="0"/>
              <a:t>354.238</a:t>
            </a:r>
          </a:p>
          <a:p>
            <a:pPr marL="0" indent="0" algn="r">
              <a:buNone/>
            </a:pPr>
            <a:r>
              <a:rPr lang="nl-NL" sz="2000" dirty="0"/>
              <a:t>67.303</a:t>
            </a:r>
          </a:p>
          <a:p>
            <a:pPr marL="0" indent="0" algn="r">
              <a:buNone/>
            </a:pPr>
            <a:r>
              <a:rPr lang="nl-NL" sz="2000" dirty="0"/>
              <a:t>72.111</a:t>
            </a:r>
          </a:p>
          <a:p>
            <a:pPr marL="0" indent="0" algn="r">
              <a:buNone/>
            </a:pPr>
            <a:r>
              <a:rPr lang="nl-NL" sz="2000" dirty="0"/>
              <a:t>23.769</a:t>
            </a:r>
          </a:p>
          <a:p>
            <a:pPr marL="0" indent="0" algn="r">
              <a:buNone/>
            </a:pPr>
            <a:endParaRPr lang="nl-NL" sz="2000" dirty="0"/>
          </a:p>
          <a:p>
            <a:pPr marL="0" indent="0" algn="r">
              <a:buNone/>
            </a:pPr>
            <a:endParaRPr lang="nl-NL" sz="2000" dirty="0"/>
          </a:p>
          <a:p>
            <a:pPr marL="0" indent="0" algn="r">
              <a:buNone/>
            </a:pPr>
            <a:r>
              <a:rPr lang="nl-NL" sz="2000" dirty="0"/>
              <a:t>3.746</a:t>
            </a:r>
          </a:p>
          <a:p>
            <a:pPr marL="0" indent="0" algn="r">
              <a:buNone/>
            </a:pPr>
            <a:r>
              <a:rPr lang="nl-NL" sz="2000" dirty="0"/>
              <a:t>638.023</a:t>
            </a:r>
          </a:p>
          <a:p>
            <a:pPr marL="0" indent="0" algn="r">
              <a:buNone/>
            </a:pPr>
            <a:r>
              <a:rPr lang="nl-NL" sz="2000" b="1" dirty="0"/>
              <a:t>-47.978</a:t>
            </a:r>
          </a:p>
          <a:p>
            <a:pPr marL="0" indent="0" algn="r">
              <a:buNone/>
            </a:pPr>
            <a:endParaRPr lang="nl-NL" sz="2000" b="1" dirty="0"/>
          </a:p>
          <a:p>
            <a:pPr marL="0" indent="0" algn="r">
              <a:buNone/>
            </a:pPr>
            <a:r>
              <a:rPr lang="nl-NL" sz="2000" b="1" dirty="0"/>
              <a:t>7.125</a:t>
            </a:r>
          </a:p>
          <a:p>
            <a:pPr marL="0" indent="0" algn="r">
              <a:buNone/>
            </a:pPr>
            <a:r>
              <a:rPr lang="nl-NL" sz="2000" b="1" dirty="0"/>
              <a:t>(toename)</a:t>
            </a:r>
          </a:p>
        </p:txBody>
      </p:sp>
      <p:cxnSp>
        <p:nvCxnSpPr>
          <p:cNvPr id="4" name="Rechte verbindingslijn 3"/>
          <p:cNvCxnSpPr/>
          <p:nvPr/>
        </p:nvCxnSpPr>
        <p:spPr>
          <a:xfrm>
            <a:off x="1991544" y="1744824"/>
            <a:ext cx="81369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Rechte verbindingslijn 16"/>
          <p:cNvCxnSpPr/>
          <p:nvPr/>
        </p:nvCxnSpPr>
        <p:spPr>
          <a:xfrm>
            <a:off x="1991544" y="3926836"/>
            <a:ext cx="81369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Rechte verbindingslijn 17"/>
          <p:cNvCxnSpPr/>
          <p:nvPr/>
        </p:nvCxnSpPr>
        <p:spPr>
          <a:xfrm>
            <a:off x="1991544" y="5417232"/>
            <a:ext cx="81369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Rechte verbindingslijn 18"/>
          <p:cNvCxnSpPr/>
          <p:nvPr/>
        </p:nvCxnSpPr>
        <p:spPr>
          <a:xfrm>
            <a:off x="1991544" y="3206756"/>
            <a:ext cx="813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1991544" y="4675380"/>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1775520" y="1042864"/>
            <a:ext cx="3111044" cy="307777"/>
          </a:xfrm>
          <a:prstGeom prst="rect">
            <a:avLst/>
          </a:prstGeom>
          <a:noFill/>
        </p:spPr>
        <p:txBody>
          <a:bodyPr wrap="none" rtlCol="0">
            <a:spAutoFit/>
          </a:bodyPr>
          <a:lstStyle/>
          <a:p>
            <a:r>
              <a:rPr lang="nl-NL" sz="1400" i="1" dirty="0"/>
              <a:t>bewerkte cijfers DNB 2011 in mln. euro’s</a:t>
            </a:r>
          </a:p>
        </p:txBody>
      </p:sp>
    </p:spTree>
    <p:extLst>
      <p:ext uri="{BB962C8B-B14F-4D97-AF65-F5344CB8AC3E}">
        <p14:creationId xmlns:p14="http://schemas.microsoft.com/office/powerpoint/2010/main" val="3192519102"/>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p:txBody>
          <a:bodyPr/>
          <a:lstStyle/>
          <a:p>
            <a:endParaRPr lang="nl-NL" dirty="0"/>
          </a:p>
        </p:txBody>
      </p:sp>
      <p:sp>
        <p:nvSpPr>
          <p:cNvPr id="5" name="Titel 4"/>
          <p:cNvSpPr>
            <a:spLocks noGrp="1"/>
          </p:cNvSpPr>
          <p:nvPr>
            <p:ph type="title"/>
          </p:nvPr>
        </p:nvSpPr>
        <p:spPr/>
        <p:txBody>
          <a:bodyPr/>
          <a:lstStyle/>
          <a:p>
            <a:r>
              <a:rPr lang="nl-NL" dirty="0"/>
              <a:t>Betalingsbalans rekenhulp</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2636912"/>
            <a:ext cx="8604448" cy="394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662747"/>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Betalingsbalans en wisselkoers</a:t>
            </a:r>
          </a:p>
        </p:txBody>
      </p:sp>
      <p:sp>
        <p:nvSpPr>
          <p:cNvPr id="5" name="Tekstvak 4"/>
          <p:cNvSpPr txBox="1"/>
          <p:nvPr/>
        </p:nvSpPr>
        <p:spPr>
          <a:xfrm>
            <a:off x="1775521" y="5988631"/>
            <a:ext cx="767133"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nl-NL" dirty="0"/>
              <a:t>Tekort</a:t>
            </a:r>
            <a:br>
              <a:rPr lang="nl-NL" dirty="0"/>
            </a:br>
            <a:r>
              <a:rPr lang="nl-NL" dirty="0"/>
              <a:t>BB</a:t>
            </a:r>
          </a:p>
        </p:txBody>
      </p:sp>
      <p:sp>
        <p:nvSpPr>
          <p:cNvPr id="6" name="Tekstvak 5"/>
          <p:cNvSpPr txBox="1"/>
          <p:nvPr/>
        </p:nvSpPr>
        <p:spPr>
          <a:xfrm>
            <a:off x="3610635" y="5990372"/>
            <a:ext cx="2558201"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nl-NL" dirty="0"/>
              <a:t>ontvangsten &lt; betalingen</a:t>
            </a:r>
          </a:p>
          <a:p>
            <a:pPr algn="ctr"/>
            <a:r>
              <a:rPr lang="nl-NL" dirty="0"/>
              <a:t> op de betalingsbalans</a:t>
            </a:r>
          </a:p>
        </p:txBody>
      </p:sp>
      <p:sp>
        <p:nvSpPr>
          <p:cNvPr id="7" name="Tekstvak 6"/>
          <p:cNvSpPr txBox="1"/>
          <p:nvPr/>
        </p:nvSpPr>
        <p:spPr>
          <a:xfrm>
            <a:off x="6561729" y="5981939"/>
            <a:ext cx="1781321"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nl-NL" dirty="0"/>
              <a:t>vraag</a:t>
            </a:r>
            <a:r>
              <a:rPr lang="nl-NL" baseline="-25000" dirty="0"/>
              <a:t>€</a:t>
            </a:r>
            <a:r>
              <a:rPr lang="nl-NL" dirty="0"/>
              <a:t> &lt; aanbod</a:t>
            </a:r>
            <a:r>
              <a:rPr lang="nl-NL" baseline="-25000" dirty="0"/>
              <a:t>€</a:t>
            </a:r>
          </a:p>
          <a:p>
            <a:pPr algn="ctr"/>
            <a:r>
              <a:rPr lang="nl-NL" dirty="0"/>
              <a:t>valutamarkt</a:t>
            </a:r>
          </a:p>
        </p:txBody>
      </p:sp>
      <p:sp>
        <p:nvSpPr>
          <p:cNvPr id="9" name="Tekstvak 8"/>
          <p:cNvSpPr txBox="1"/>
          <p:nvPr/>
        </p:nvSpPr>
        <p:spPr>
          <a:xfrm>
            <a:off x="9004939" y="6115068"/>
            <a:ext cx="1551515"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nl-NL" dirty="0"/>
              <a:t>Wisselkoers ↓</a:t>
            </a:r>
          </a:p>
        </p:txBody>
      </p:sp>
      <p:cxnSp>
        <p:nvCxnSpPr>
          <p:cNvPr id="11" name="Rechte verbindingslijn met pijl 10"/>
          <p:cNvCxnSpPr>
            <a:stCxn id="5" idx="3"/>
            <a:endCxn id="6" idx="1"/>
          </p:cNvCxnSpPr>
          <p:nvPr/>
        </p:nvCxnSpPr>
        <p:spPr>
          <a:xfrm>
            <a:off x="2542654" y="6311797"/>
            <a:ext cx="1067981" cy="174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Rechte verbindingslijn met pijl 12"/>
          <p:cNvCxnSpPr>
            <a:stCxn id="6" idx="3"/>
            <a:endCxn id="7" idx="1"/>
          </p:cNvCxnSpPr>
          <p:nvPr/>
        </p:nvCxnSpPr>
        <p:spPr>
          <a:xfrm flipV="1">
            <a:off x="6168836" y="6305105"/>
            <a:ext cx="392893" cy="843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Rechte verbindingslijn met pijl 15"/>
          <p:cNvCxnSpPr>
            <a:stCxn id="7" idx="3"/>
            <a:endCxn id="9" idx="1"/>
          </p:cNvCxnSpPr>
          <p:nvPr/>
        </p:nvCxnSpPr>
        <p:spPr>
          <a:xfrm flipV="1">
            <a:off x="8343050" y="6299734"/>
            <a:ext cx="661889" cy="53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Rechte verbindingslijn 18"/>
          <p:cNvCxnSpPr/>
          <p:nvPr/>
        </p:nvCxnSpPr>
        <p:spPr>
          <a:xfrm>
            <a:off x="2445288" y="1645576"/>
            <a:ext cx="7204763"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1" name="Rechte verbindingslijn 20"/>
          <p:cNvCxnSpPr/>
          <p:nvPr/>
        </p:nvCxnSpPr>
        <p:spPr>
          <a:xfrm>
            <a:off x="6047668" y="1645576"/>
            <a:ext cx="0" cy="2880320"/>
          </a:xfrm>
          <a:prstGeom prst="line">
            <a:avLst/>
          </a:prstGeom>
        </p:spPr>
        <p:style>
          <a:lnRef idx="3">
            <a:schemeClr val="accent4"/>
          </a:lnRef>
          <a:fillRef idx="0">
            <a:schemeClr val="accent4"/>
          </a:fillRef>
          <a:effectRef idx="2">
            <a:schemeClr val="accent4"/>
          </a:effectRef>
          <a:fontRef idx="minor">
            <a:schemeClr val="tx1"/>
          </a:fontRef>
        </p:style>
      </p:cxnSp>
      <p:sp>
        <p:nvSpPr>
          <p:cNvPr id="22" name="Tekstvak 21"/>
          <p:cNvSpPr txBox="1"/>
          <p:nvPr/>
        </p:nvSpPr>
        <p:spPr>
          <a:xfrm>
            <a:off x="5221019" y="1277148"/>
            <a:ext cx="1678023" cy="369332"/>
          </a:xfrm>
          <a:prstGeom prst="rect">
            <a:avLst/>
          </a:prstGeom>
          <a:noFill/>
        </p:spPr>
        <p:txBody>
          <a:bodyPr wrap="none" rtlCol="0">
            <a:spAutoFit/>
          </a:bodyPr>
          <a:lstStyle/>
          <a:p>
            <a:r>
              <a:rPr lang="nl-NL" b="1" dirty="0"/>
              <a:t>Betalingsbalans</a:t>
            </a:r>
          </a:p>
        </p:txBody>
      </p:sp>
      <p:sp>
        <p:nvSpPr>
          <p:cNvPr id="23" name="Tekstvak 22"/>
          <p:cNvSpPr txBox="1"/>
          <p:nvPr/>
        </p:nvSpPr>
        <p:spPr>
          <a:xfrm>
            <a:off x="2434401" y="1268761"/>
            <a:ext cx="1131592" cy="307777"/>
          </a:xfrm>
          <a:prstGeom prst="rect">
            <a:avLst/>
          </a:prstGeom>
          <a:noFill/>
        </p:spPr>
        <p:txBody>
          <a:bodyPr wrap="none" rtlCol="0">
            <a:spAutoFit/>
          </a:bodyPr>
          <a:lstStyle/>
          <a:p>
            <a:r>
              <a:rPr lang="nl-NL" sz="1400" b="1" dirty="0"/>
              <a:t>Ontvangsten</a:t>
            </a:r>
            <a:endParaRPr lang="nl-NL" b="1" dirty="0"/>
          </a:p>
        </p:txBody>
      </p:sp>
      <p:sp>
        <p:nvSpPr>
          <p:cNvPr id="24" name="Tekstvak 23"/>
          <p:cNvSpPr txBox="1"/>
          <p:nvPr/>
        </p:nvSpPr>
        <p:spPr>
          <a:xfrm>
            <a:off x="8494036" y="1285537"/>
            <a:ext cx="978088" cy="307777"/>
          </a:xfrm>
          <a:prstGeom prst="rect">
            <a:avLst/>
          </a:prstGeom>
          <a:noFill/>
        </p:spPr>
        <p:txBody>
          <a:bodyPr wrap="none" rtlCol="0">
            <a:spAutoFit/>
          </a:bodyPr>
          <a:lstStyle/>
          <a:p>
            <a:r>
              <a:rPr lang="nl-NL" sz="1400" b="1" dirty="0"/>
              <a:t>Betalingen</a:t>
            </a:r>
            <a:endParaRPr lang="nl-NL" b="1" dirty="0"/>
          </a:p>
        </p:txBody>
      </p:sp>
      <p:sp>
        <p:nvSpPr>
          <p:cNvPr id="25" name="Tekstvak 24"/>
          <p:cNvSpPr txBox="1"/>
          <p:nvPr/>
        </p:nvSpPr>
        <p:spPr>
          <a:xfrm>
            <a:off x="2445288" y="1717585"/>
            <a:ext cx="3602381" cy="2585323"/>
          </a:xfrm>
          <a:prstGeom prst="rect">
            <a:avLst/>
          </a:prstGeom>
          <a:noFill/>
        </p:spPr>
        <p:txBody>
          <a:bodyPr wrap="square" rtlCol="0">
            <a:spAutoFit/>
          </a:bodyPr>
          <a:lstStyle/>
          <a:p>
            <a:r>
              <a:rPr lang="nl-NL" dirty="0"/>
              <a:t>Wanneer wij geld ontvangen uit het buitenland (bijv. vanwege export van producten), willen we graag euro’s ontvangen.</a:t>
            </a:r>
          </a:p>
          <a:p>
            <a:r>
              <a:rPr lang="nl-NL" dirty="0"/>
              <a:t>Buitenlanders moeten dus hun eigen munt omruilen voor euro’s:</a:t>
            </a:r>
          </a:p>
          <a:p>
            <a:endParaRPr lang="nl-NL" dirty="0"/>
          </a:p>
          <a:p>
            <a:endParaRPr lang="nl-NL" dirty="0"/>
          </a:p>
          <a:p>
            <a:r>
              <a:rPr lang="nl-NL" dirty="0"/>
              <a:t>zij </a:t>
            </a:r>
            <a:r>
              <a:rPr lang="nl-NL" b="1" dirty="0"/>
              <a:t>vragen</a:t>
            </a:r>
            <a:r>
              <a:rPr lang="nl-NL" dirty="0"/>
              <a:t> euro’s op de valutamarkt</a:t>
            </a:r>
          </a:p>
        </p:txBody>
      </p:sp>
      <p:sp>
        <p:nvSpPr>
          <p:cNvPr id="26" name="Tekstvak 25"/>
          <p:cNvSpPr txBox="1"/>
          <p:nvPr/>
        </p:nvSpPr>
        <p:spPr>
          <a:xfrm>
            <a:off x="6094020" y="1717584"/>
            <a:ext cx="3602381" cy="2862322"/>
          </a:xfrm>
          <a:prstGeom prst="rect">
            <a:avLst/>
          </a:prstGeom>
          <a:noFill/>
        </p:spPr>
        <p:txBody>
          <a:bodyPr wrap="square" rtlCol="0">
            <a:spAutoFit/>
          </a:bodyPr>
          <a:lstStyle/>
          <a:p>
            <a:r>
              <a:rPr lang="nl-NL" dirty="0"/>
              <a:t>Wanneer wij geld moeten betalen aan het buitenland (bijv. vanwege import van producten), willen die bedrijven graag hun eigen valuta ontvangen.</a:t>
            </a:r>
          </a:p>
          <a:p>
            <a:r>
              <a:rPr lang="nl-NL" dirty="0"/>
              <a:t>Wij moeten dus onze euro omruilen voor die andere valuta:</a:t>
            </a:r>
          </a:p>
          <a:p>
            <a:endParaRPr lang="nl-NL" dirty="0"/>
          </a:p>
          <a:p>
            <a:r>
              <a:rPr lang="nl-NL" dirty="0"/>
              <a:t>dit is dus </a:t>
            </a:r>
            <a:r>
              <a:rPr lang="nl-NL" b="1" dirty="0"/>
              <a:t>aanbod </a:t>
            </a:r>
            <a:r>
              <a:rPr lang="nl-NL" dirty="0"/>
              <a:t>van euro’s op de valutamarkt</a:t>
            </a:r>
          </a:p>
        </p:txBody>
      </p:sp>
      <p:sp>
        <p:nvSpPr>
          <p:cNvPr id="31" name="Tekstvak 30"/>
          <p:cNvSpPr txBox="1"/>
          <p:nvPr/>
        </p:nvSpPr>
        <p:spPr>
          <a:xfrm>
            <a:off x="1775521" y="5019869"/>
            <a:ext cx="1138645"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nl-NL" dirty="0"/>
              <a:t>Overschot</a:t>
            </a:r>
            <a:br>
              <a:rPr lang="nl-NL" dirty="0"/>
            </a:br>
            <a:r>
              <a:rPr lang="nl-NL" dirty="0"/>
              <a:t>BB</a:t>
            </a:r>
          </a:p>
        </p:txBody>
      </p:sp>
      <p:sp>
        <p:nvSpPr>
          <p:cNvPr id="32" name="Tekstvak 31"/>
          <p:cNvSpPr txBox="1"/>
          <p:nvPr/>
        </p:nvSpPr>
        <p:spPr>
          <a:xfrm>
            <a:off x="3610635" y="5021610"/>
            <a:ext cx="2558201"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nl-NL" dirty="0"/>
              <a:t>ontvangsten &gt; betalingen</a:t>
            </a:r>
          </a:p>
          <a:p>
            <a:pPr algn="ctr"/>
            <a:r>
              <a:rPr lang="nl-NL" dirty="0"/>
              <a:t> op de betalingsbalans</a:t>
            </a:r>
          </a:p>
        </p:txBody>
      </p:sp>
      <p:sp>
        <p:nvSpPr>
          <p:cNvPr id="33" name="Tekstvak 32"/>
          <p:cNvSpPr txBox="1"/>
          <p:nvPr/>
        </p:nvSpPr>
        <p:spPr>
          <a:xfrm>
            <a:off x="6542492" y="5013177"/>
            <a:ext cx="1819794"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nl-NL" dirty="0"/>
              <a:t>vraag</a:t>
            </a:r>
            <a:r>
              <a:rPr lang="nl-NL" baseline="-25000" dirty="0"/>
              <a:t>€</a:t>
            </a:r>
            <a:r>
              <a:rPr lang="nl-NL" dirty="0"/>
              <a:t> &gt; aanbod</a:t>
            </a:r>
            <a:r>
              <a:rPr lang="nl-NL" baseline="-25000" dirty="0"/>
              <a:t>€</a:t>
            </a:r>
          </a:p>
          <a:p>
            <a:pPr algn="ctr"/>
            <a:r>
              <a:rPr lang="nl-NL" dirty="0"/>
              <a:t>valutamarkt</a:t>
            </a:r>
          </a:p>
        </p:txBody>
      </p:sp>
      <p:sp>
        <p:nvSpPr>
          <p:cNvPr id="34" name="Tekstvak 33"/>
          <p:cNvSpPr txBox="1"/>
          <p:nvPr/>
        </p:nvSpPr>
        <p:spPr>
          <a:xfrm>
            <a:off x="9004939" y="5146306"/>
            <a:ext cx="1551515"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nl-NL" dirty="0"/>
              <a:t>Wisselkoers ↑</a:t>
            </a:r>
          </a:p>
        </p:txBody>
      </p:sp>
      <p:cxnSp>
        <p:nvCxnSpPr>
          <p:cNvPr id="35" name="Rechte verbindingslijn met pijl 34"/>
          <p:cNvCxnSpPr>
            <a:stCxn id="31" idx="3"/>
            <a:endCxn id="32" idx="1"/>
          </p:cNvCxnSpPr>
          <p:nvPr/>
        </p:nvCxnSpPr>
        <p:spPr>
          <a:xfrm>
            <a:off x="2914166" y="5343035"/>
            <a:ext cx="696469" cy="174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Rechte verbindingslijn met pijl 35"/>
          <p:cNvCxnSpPr>
            <a:stCxn id="32" idx="3"/>
            <a:endCxn id="33" idx="1"/>
          </p:cNvCxnSpPr>
          <p:nvPr/>
        </p:nvCxnSpPr>
        <p:spPr>
          <a:xfrm flipV="1">
            <a:off x="6168836" y="5336343"/>
            <a:ext cx="373657" cy="843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Rechte verbindingslijn met pijl 36"/>
          <p:cNvCxnSpPr>
            <a:stCxn id="33" idx="3"/>
            <a:endCxn id="34" idx="1"/>
          </p:cNvCxnSpPr>
          <p:nvPr/>
        </p:nvCxnSpPr>
        <p:spPr>
          <a:xfrm flipV="1">
            <a:off x="8362286" y="5330972"/>
            <a:ext cx="642652" cy="53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82762755"/>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1250"/>
                            </p:stCondLst>
                            <p:childTnLst>
                              <p:par>
                                <p:cTn id="23" presetID="10" presetClass="entr" presetSubtype="0" fill="hold" grpId="0" nodeType="afterEffect">
                                  <p:stCondLst>
                                    <p:cond delay="25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2000"/>
                            </p:stCondLst>
                            <p:childTnLst>
                              <p:par>
                                <p:cTn id="27" presetID="10" presetClass="entr" presetSubtype="0" fill="hold" nodeType="afterEffect">
                                  <p:stCondLst>
                                    <p:cond delay="25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par>
                          <p:cTn id="30" fill="hold">
                            <p:stCondLst>
                              <p:cond delay="2750"/>
                            </p:stCondLst>
                            <p:childTnLst>
                              <p:par>
                                <p:cTn id="31" presetID="10" presetClass="entr" presetSubtype="0" fill="hold" grpId="0" nodeType="afterEffect">
                                  <p:stCondLst>
                                    <p:cond delay="25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par>
                          <p:cTn id="34" fill="hold">
                            <p:stCondLst>
                              <p:cond delay="3500"/>
                            </p:stCondLst>
                            <p:childTnLst>
                              <p:par>
                                <p:cTn id="35" presetID="10" presetClass="entr" presetSubtype="0" fill="hold" nodeType="afterEffect">
                                  <p:stCondLst>
                                    <p:cond delay="25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par>
                          <p:cTn id="38" fill="hold">
                            <p:stCondLst>
                              <p:cond delay="4250"/>
                            </p:stCondLst>
                            <p:childTnLst>
                              <p:par>
                                <p:cTn id="39" presetID="10" presetClass="entr" presetSubtype="0" fill="hold" grpId="0" nodeType="afterEffect">
                                  <p:stCondLst>
                                    <p:cond delay="25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00"/>
                            </p:stCondLst>
                            <p:childTnLst>
                              <p:par>
                                <p:cTn id="48" presetID="10" presetClass="entr" presetSubtype="0" fill="hold" nodeType="afterEffect">
                                  <p:stCondLst>
                                    <p:cond delay="25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1250"/>
                            </p:stCondLst>
                            <p:childTnLst>
                              <p:par>
                                <p:cTn id="52" presetID="10" presetClass="entr" presetSubtype="0" fill="hold" grpId="0" nodeType="afterEffect">
                                  <p:stCondLst>
                                    <p:cond delay="25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par>
                          <p:cTn id="55" fill="hold">
                            <p:stCondLst>
                              <p:cond delay="2000"/>
                            </p:stCondLst>
                            <p:childTnLst>
                              <p:par>
                                <p:cTn id="56" presetID="10" presetClass="entr" presetSubtype="0" fill="hold" nodeType="afterEffect">
                                  <p:stCondLst>
                                    <p:cond delay="25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par>
                          <p:cTn id="59" fill="hold">
                            <p:stCondLst>
                              <p:cond delay="2750"/>
                            </p:stCondLst>
                            <p:childTnLst>
                              <p:par>
                                <p:cTn id="60" presetID="10" presetClass="entr" presetSubtype="0" fill="hold" grpId="0" nodeType="afterEffect">
                                  <p:stCondLst>
                                    <p:cond delay="25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par>
                          <p:cTn id="63" fill="hold">
                            <p:stCondLst>
                              <p:cond delay="3500"/>
                            </p:stCondLst>
                            <p:childTnLst>
                              <p:par>
                                <p:cTn id="64" presetID="10" presetClass="entr" presetSubtype="0" fill="hold" nodeType="afterEffect">
                                  <p:stCondLst>
                                    <p:cond delay="25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par>
                          <p:cTn id="67" fill="hold">
                            <p:stCondLst>
                              <p:cond delay="4250"/>
                            </p:stCondLst>
                            <p:childTnLst>
                              <p:par>
                                <p:cTn id="68" presetID="10" presetClass="entr" presetSubtype="0" fill="hold" grpId="0" nodeType="afterEffect">
                                  <p:stCondLst>
                                    <p:cond delay="25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25" grpId="0"/>
      <p:bldP spid="26" grpId="0"/>
      <p:bldP spid="31" grpId="0" animBg="1"/>
      <p:bldP spid="32" grpId="0"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Valutamarkt: </a:t>
            </a:r>
            <a:r>
              <a:rPr lang="nl-NL" sz="2400" dirty="0"/>
              <a:t>flexibele wisselkoersen</a:t>
            </a:r>
            <a:endParaRPr lang="nl-NL" dirty="0"/>
          </a:p>
        </p:txBody>
      </p:sp>
      <p:sp>
        <p:nvSpPr>
          <p:cNvPr id="3" name="Tijdelijke aanduiding voor inhoud 2"/>
          <p:cNvSpPr>
            <a:spLocks noGrp="1"/>
          </p:cNvSpPr>
          <p:nvPr>
            <p:ph sz="quarter" idx="13"/>
          </p:nvPr>
        </p:nvSpPr>
        <p:spPr>
          <a:xfrm>
            <a:off x="1981200" y="1285860"/>
            <a:ext cx="4038600" cy="4303380"/>
          </a:xfrm>
        </p:spPr>
        <p:txBody>
          <a:bodyPr>
            <a:noAutofit/>
          </a:bodyPr>
          <a:lstStyle/>
          <a:p>
            <a:pPr marL="0" indent="0">
              <a:buNone/>
            </a:pPr>
            <a:r>
              <a:rPr lang="nl-NL" sz="1800" dirty="0"/>
              <a:t>Gebeurtenissen in de economie hebben via de betalingsbalans invloed op de wisselkoers:</a:t>
            </a:r>
          </a:p>
          <a:p>
            <a:pPr marL="0" indent="0">
              <a:buNone/>
            </a:pPr>
            <a:endParaRPr lang="nl-NL" sz="800" dirty="0"/>
          </a:p>
          <a:p>
            <a:r>
              <a:rPr lang="nl-NL" sz="1700" dirty="0"/>
              <a:t>economische groei laat de import toenemen;</a:t>
            </a:r>
          </a:p>
          <a:p>
            <a:r>
              <a:rPr lang="nl-NL" sz="1700" dirty="0"/>
              <a:t>een verbeterde concurrentiepositie zorgt voor meer export;</a:t>
            </a:r>
          </a:p>
          <a:p>
            <a:r>
              <a:rPr lang="nl-NL" sz="1700" dirty="0"/>
              <a:t>economische groei trekt buitenlandse beleggers en investeerders;</a:t>
            </a:r>
          </a:p>
          <a:p>
            <a:r>
              <a:rPr lang="nl-NL" sz="1700" dirty="0"/>
              <a:t>een stijging van de (geldmarkt)rente trekt buitenlandse beleggers;</a:t>
            </a:r>
          </a:p>
          <a:p>
            <a:r>
              <a:rPr lang="nl-NL" sz="1700" dirty="0" err="1"/>
              <a:t>enz</a:t>
            </a:r>
            <a:r>
              <a:rPr lang="nl-NL" sz="1700" dirty="0"/>
              <a:t>, </a:t>
            </a:r>
            <a:r>
              <a:rPr lang="nl-NL" sz="1700" dirty="0" err="1"/>
              <a:t>enz</a:t>
            </a:r>
            <a:r>
              <a:rPr lang="nl-NL" sz="1700" dirty="0"/>
              <a:t>….</a:t>
            </a:r>
          </a:p>
        </p:txBody>
      </p:sp>
      <p:cxnSp>
        <p:nvCxnSpPr>
          <p:cNvPr id="6" name="Rechte verbindingslijn 5"/>
          <p:cNvCxnSpPr/>
          <p:nvPr/>
        </p:nvCxnSpPr>
        <p:spPr>
          <a:xfrm>
            <a:off x="6779112" y="1253645"/>
            <a:ext cx="0" cy="3528392"/>
          </a:xfrm>
          <a:prstGeom prst="line">
            <a:avLst/>
          </a:prstGeom>
          <a:ln w="38100"/>
        </p:spPr>
        <p:style>
          <a:lnRef idx="2">
            <a:schemeClr val="dk1"/>
          </a:lnRef>
          <a:fillRef idx="0">
            <a:schemeClr val="dk1"/>
          </a:fillRef>
          <a:effectRef idx="1">
            <a:schemeClr val="dk1"/>
          </a:effectRef>
          <a:fontRef idx="minor">
            <a:schemeClr val="tx1"/>
          </a:fontRef>
        </p:style>
      </p:cxnSp>
      <p:cxnSp>
        <p:nvCxnSpPr>
          <p:cNvPr id="7" name="Rechte verbindingslijn 6"/>
          <p:cNvCxnSpPr/>
          <p:nvPr/>
        </p:nvCxnSpPr>
        <p:spPr>
          <a:xfrm flipH="1">
            <a:off x="6779112" y="4782037"/>
            <a:ext cx="3592016"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8" name="Rechte verbindingslijn 7"/>
          <p:cNvCxnSpPr/>
          <p:nvPr/>
        </p:nvCxnSpPr>
        <p:spPr>
          <a:xfrm>
            <a:off x="6779112" y="125364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6779112" y="197372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6779112" y="269380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6779112" y="341388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6779112" y="413396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749919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821927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893935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965943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1037951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8472264" y="5219908"/>
            <a:ext cx="2090444" cy="369332"/>
          </a:xfrm>
          <a:prstGeom prst="rect">
            <a:avLst/>
          </a:prstGeom>
          <a:noFill/>
        </p:spPr>
        <p:txBody>
          <a:bodyPr wrap="none" rtlCol="0">
            <a:spAutoFit/>
          </a:bodyPr>
          <a:lstStyle/>
          <a:p>
            <a:r>
              <a:rPr lang="nl-NL" dirty="0"/>
              <a:t>hoeveelheid $ × </a:t>
            </a:r>
            <a:r>
              <a:rPr lang="nl-NL" dirty="0" err="1"/>
              <a:t>mln</a:t>
            </a:r>
            <a:endParaRPr lang="nl-NL" dirty="0"/>
          </a:p>
        </p:txBody>
      </p:sp>
      <p:sp>
        <p:nvSpPr>
          <p:cNvPr id="19" name="Tekstvak 18"/>
          <p:cNvSpPr txBox="1"/>
          <p:nvPr/>
        </p:nvSpPr>
        <p:spPr>
          <a:xfrm rot="16200000">
            <a:off x="5227480" y="1952556"/>
            <a:ext cx="1958678" cy="369332"/>
          </a:xfrm>
          <a:prstGeom prst="rect">
            <a:avLst/>
          </a:prstGeom>
          <a:noFill/>
        </p:spPr>
        <p:txBody>
          <a:bodyPr wrap="none" rtlCol="0">
            <a:spAutoFit/>
          </a:bodyPr>
          <a:lstStyle/>
          <a:p>
            <a:r>
              <a:rPr lang="nl-NL" dirty="0"/>
              <a:t>wisselkoers $ (in €)</a:t>
            </a:r>
          </a:p>
        </p:txBody>
      </p:sp>
      <p:sp>
        <p:nvSpPr>
          <p:cNvPr id="20" name="Tekstvak 19"/>
          <p:cNvSpPr txBox="1"/>
          <p:nvPr/>
        </p:nvSpPr>
        <p:spPr>
          <a:xfrm>
            <a:off x="6275056" y="3917941"/>
            <a:ext cx="593432" cy="369332"/>
          </a:xfrm>
          <a:prstGeom prst="rect">
            <a:avLst/>
          </a:prstGeom>
          <a:noFill/>
        </p:spPr>
        <p:txBody>
          <a:bodyPr wrap="none" rtlCol="0">
            <a:spAutoFit/>
          </a:bodyPr>
          <a:lstStyle/>
          <a:p>
            <a:r>
              <a:rPr lang="nl-NL" dirty="0"/>
              <a:t>0,50</a:t>
            </a:r>
          </a:p>
        </p:txBody>
      </p:sp>
      <p:sp>
        <p:nvSpPr>
          <p:cNvPr id="21" name="Tekstvak 20"/>
          <p:cNvSpPr txBox="1"/>
          <p:nvPr/>
        </p:nvSpPr>
        <p:spPr>
          <a:xfrm>
            <a:off x="6275056" y="3197861"/>
            <a:ext cx="301686" cy="369332"/>
          </a:xfrm>
          <a:prstGeom prst="rect">
            <a:avLst/>
          </a:prstGeom>
          <a:noFill/>
        </p:spPr>
        <p:txBody>
          <a:bodyPr wrap="none" rtlCol="0">
            <a:spAutoFit/>
          </a:bodyPr>
          <a:lstStyle/>
          <a:p>
            <a:r>
              <a:rPr lang="nl-NL" dirty="0"/>
              <a:t>1</a:t>
            </a:r>
          </a:p>
        </p:txBody>
      </p:sp>
      <p:sp>
        <p:nvSpPr>
          <p:cNvPr id="22" name="Tekstvak 21"/>
          <p:cNvSpPr txBox="1"/>
          <p:nvPr/>
        </p:nvSpPr>
        <p:spPr>
          <a:xfrm>
            <a:off x="6275056" y="2549789"/>
            <a:ext cx="593432" cy="369332"/>
          </a:xfrm>
          <a:prstGeom prst="rect">
            <a:avLst/>
          </a:prstGeom>
          <a:noFill/>
        </p:spPr>
        <p:txBody>
          <a:bodyPr wrap="none" rtlCol="0">
            <a:spAutoFit/>
          </a:bodyPr>
          <a:lstStyle/>
          <a:p>
            <a:r>
              <a:rPr lang="nl-NL" dirty="0"/>
              <a:t>1,50</a:t>
            </a:r>
          </a:p>
        </p:txBody>
      </p:sp>
      <p:sp>
        <p:nvSpPr>
          <p:cNvPr id="23" name="Tekstvak 22"/>
          <p:cNvSpPr txBox="1"/>
          <p:nvPr/>
        </p:nvSpPr>
        <p:spPr>
          <a:xfrm>
            <a:off x="6275056" y="1820417"/>
            <a:ext cx="301686" cy="369332"/>
          </a:xfrm>
          <a:prstGeom prst="rect">
            <a:avLst/>
          </a:prstGeom>
          <a:noFill/>
        </p:spPr>
        <p:txBody>
          <a:bodyPr wrap="none" rtlCol="0">
            <a:spAutoFit/>
          </a:bodyPr>
          <a:lstStyle/>
          <a:p>
            <a:r>
              <a:rPr lang="nl-NL" dirty="0"/>
              <a:t>2</a:t>
            </a:r>
          </a:p>
        </p:txBody>
      </p:sp>
      <p:sp>
        <p:nvSpPr>
          <p:cNvPr id="24" name="Tekstvak 23"/>
          <p:cNvSpPr txBox="1"/>
          <p:nvPr/>
        </p:nvSpPr>
        <p:spPr>
          <a:xfrm>
            <a:off x="6275056" y="1109629"/>
            <a:ext cx="593432" cy="369332"/>
          </a:xfrm>
          <a:prstGeom prst="rect">
            <a:avLst/>
          </a:prstGeom>
          <a:noFill/>
        </p:spPr>
        <p:txBody>
          <a:bodyPr wrap="none" rtlCol="0">
            <a:spAutoFit/>
          </a:bodyPr>
          <a:lstStyle/>
          <a:p>
            <a:r>
              <a:rPr lang="nl-NL" dirty="0"/>
              <a:t>2,50</a:t>
            </a:r>
          </a:p>
        </p:txBody>
      </p:sp>
      <p:sp>
        <p:nvSpPr>
          <p:cNvPr id="25" name="Tekstvak 24"/>
          <p:cNvSpPr txBox="1"/>
          <p:nvPr/>
        </p:nvSpPr>
        <p:spPr>
          <a:xfrm>
            <a:off x="7283168" y="4854045"/>
            <a:ext cx="418704" cy="369332"/>
          </a:xfrm>
          <a:prstGeom prst="rect">
            <a:avLst/>
          </a:prstGeom>
          <a:noFill/>
        </p:spPr>
        <p:txBody>
          <a:bodyPr wrap="none" rtlCol="0">
            <a:spAutoFit/>
          </a:bodyPr>
          <a:lstStyle/>
          <a:p>
            <a:r>
              <a:rPr lang="nl-NL" dirty="0"/>
              <a:t>10</a:t>
            </a:r>
          </a:p>
        </p:txBody>
      </p:sp>
      <p:sp>
        <p:nvSpPr>
          <p:cNvPr id="26" name="Tekstvak 25"/>
          <p:cNvSpPr txBox="1"/>
          <p:nvPr/>
        </p:nvSpPr>
        <p:spPr>
          <a:xfrm>
            <a:off x="8016592" y="4854045"/>
            <a:ext cx="418704" cy="369332"/>
          </a:xfrm>
          <a:prstGeom prst="rect">
            <a:avLst/>
          </a:prstGeom>
          <a:noFill/>
        </p:spPr>
        <p:txBody>
          <a:bodyPr wrap="none" rtlCol="0">
            <a:spAutoFit/>
          </a:bodyPr>
          <a:lstStyle/>
          <a:p>
            <a:r>
              <a:rPr lang="nl-NL" dirty="0"/>
              <a:t>20</a:t>
            </a:r>
          </a:p>
        </p:txBody>
      </p:sp>
      <p:sp>
        <p:nvSpPr>
          <p:cNvPr id="27" name="Tekstvak 26"/>
          <p:cNvSpPr txBox="1"/>
          <p:nvPr/>
        </p:nvSpPr>
        <p:spPr>
          <a:xfrm>
            <a:off x="8736672" y="4854045"/>
            <a:ext cx="418704" cy="369332"/>
          </a:xfrm>
          <a:prstGeom prst="rect">
            <a:avLst/>
          </a:prstGeom>
          <a:noFill/>
        </p:spPr>
        <p:txBody>
          <a:bodyPr wrap="none" rtlCol="0">
            <a:spAutoFit/>
          </a:bodyPr>
          <a:lstStyle/>
          <a:p>
            <a:r>
              <a:rPr lang="nl-NL" dirty="0"/>
              <a:t>30</a:t>
            </a:r>
          </a:p>
        </p:txBody>
      </p:sp>
      <p:sp>
        <p:nvSpPr>
          <p:cNvPr id="28" name="Tekstvak 27"/>
          <p:cNvSpPr txBox="1"/>
          <p:nvPr/>
        </p:nvSpPr>
        <p:spPr>
          <a:xfrm>
            <a:off x="9456752" y="4854045"/>
            <a:ext cx="418704" cy="369332"/>
          </a:xfrm>
          <a:prstGeom prst="rect">
            <a:avLst/>
          </a:prstGeom>
          <a:noFill/>
        </p:spPr>
        <p:txBody>
          <a:bodyPr wrap="none" rtlCol="0">
            <a:spAutoFit/>
          </a:bodyPr>
          <a:lstStyle/>
          <a:p>
            <a:r>
              <a:rPr lang="nl-NL" dirty="0"/>
              <a:t>40</a:t>
            </a:r>
          </a:p>
        </p:txBody>
      </p:sp>
      <p:sp>
        <p:nvSpPr>
          <p:cNvPr id="29" name="Tekstvak 28"/>
          <p:cNvSpPr txBox="1"/>
          <p:nvPr/>
        </p:nvSpPr>
        <p:spPr>
          <a:xfrm>
            <a:off x="10104824" y="4854045"/>
            <a:ext cx="418704" cy="369332"/>
          </a:xfrm>
          <a:prstGeom prst="rect">
            <a:avLst/>
          </a:prstGeom>
          <a:noFill/>
        </p:spPr>
        <p:txBody>
          <a:bodyPr wrap="none" rtlCol="0">
            <a:spAutoFit/>
          </a:bodyPr>
          <a:lstStyle/>
          <a:p>
            <a:r>
              <a:rPr lang="nl-NL" dirty="0"/>
              <a:t>50</a:t>
            </a:r>
          </a:p>
        </p:txBody>
      </p:sp>
      <p:cxnSp>
        <p:nvCxnSpPr>
          <p:cNvPr id="31" name="Rechte verbindingslijn 30"/>
          <p:cNvCxnSpPr/>
          <p:nvPr/>
        </p:nvCxnSpPr>
        <p:spPr>
          <a:xfrm>
            <a:off x="7283168" y="1657438"/>
            <a:ext cx="2160240" cy="2848445"/>
          </a:xfrm>
          <a:prstGeom prst="line">
            <a:avLst/>
          </a:prstGeom>
        </p:spPr>
        <p:style>
          <a:lnRef idx="3">
            <a:schemeClr val="accent4"/>
          </a:lnRef>
          <a:fillRef idx="0">
            <a:schemeClr val="accent4"/>
          </a:fillRef>
          <a:effectRef idx="2">
            <a:schemeClr val="accent4"/>
          </a:effectRef>
          <a:fontRef idx="minor">
            <a:schemeClr val="tx1"/>
          </a:fontRef>
        </p:style>
      </p:cxnSp>
      <p:sp>
        <p:nvSpPr>
          <p:cNvPr id="32" name="Rechthoek 31"/>
          <p:cNvSpPr/>
          <p:nvPr/>
        </p:nvSpPr>
        <p:spPr>
          <a:xfrm>
            <a:off x="7324849" y="1529800"/>
            <a:ext cx="409086" cy="369332"/>
          </a:xfrm>
          <a:prstGeom prst="rect">
            <a:avLst/>
          </a:prstGeom>
        </p:spPr>
        <p:txBody>
          <a:bodyPr wrap="none">
            <a:spAutoFit/>
          </a:bodyPr>
          <a:lstStyle/>
          <a:p>
            <a:r>
              <a:rPr lang="nl-NL" dirty="0" err="1"/>
              <a:t>Q</a:t>
            </a:r>
            <a:r>
              <a:rPr lang="nl-NL" baseline="-25000" dirty="0" err="1"/>
              <a:t>v</a:t>
            </a:r>
            <a:endParaRPr lang="nl-NL" dirty="0"/>
          </a:p>
        </p:txBody>
      </p:sp>
      <p:cxnSp>
        <p:nvCxnSpPr>
          <p:cNvPr id="40" name="Rechte verbindingslijn 39"/>
          <p:cNvCxnSpPr/>
          <p:nvPr/>
        </p:nvCxnSpPr>
        <p:spPr>
          <a:xfrm flipV="1">
            <a:off x="7176120" y="2919121"/>
            <a:ext cx="2928704" cy="1368152"/>
          </a:xfrm>
          <a:prstGeom prst="line">
            <a:avLst/>
          </a:prstGeom>
        </p:spPr>
        <p:style>
          <a:lnRef idx="3">
            <a:schemeClr val="accent4"/>
          </a:lnRef>
          <a:fillRef idx="0">
            <a:schemeClr val="accent4"/>
          </a:fillRef>
          <a:effectRef idx="2">
            <a:schemeClr val="accent4"/>
          </a:effectRef>
          <a:fontRef idx="minor">
            <a:schemeClr val="tx1"/>
          </a:fontRef>
        </p:style>
      </p:cxnSp>
      <p:sp>
        <p:nvSpPr>
          <p:cNvPr id="43" name="Rechthoek 42"/>
          <p:cNvSpPr/>
          <p:nvPr/>
        </p:nvSpPr>
        <p:spPr>
          <a:xfrm>
            <a:off x="9695738" y="2637623"/>
            <a:ext cx="413896" cy="369332"/>
          </a:xfrm>
          <a:prstGeom prst="rect">
            <a:avLst/>
          </a:prstGeom>
        </p:spPr>
        <p:txBody>
          <a:bodyPr wrap="none">
            <a:spAutoFit/>
          </a:bodyPr>
          <a:lstStyle/>
          <a:p>
            <a:r>
              <a:rPr lang="nl-NL" dirty="0" err="1"/>
              <a:t>Q</a:t>
            </a:r>
            <a:r>
              <a:rPr lang="nl-NL" baseline="-25000" dirty="0" err="1"/>
              <a:t>a</a:t>
            </a:r>
            <a:endParaRPr lang="nl-NL" dirty="0"/>
          </a:p>
        </p:txBody>
      </p:sp>
      <p:sp>
        <p:nvSpPr>
          <p:cNvPr id="44" name="Tekstvak 43"/>
          <p:cNvSpPr txBox="1"/>
          <p:nvPr/>
        </p:nvSpPr>
        <p:spPr>
          <a:xfrm>
            <a:off x="1605059" y="5883965"/>
            <a:ext cx="147957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nl-NL" dirty="0"/>
              <a:t>Concurrentie-</a:t>
            </a:r>
          </a:p>
          <a:p>
            <a:pPr algn="ctr"/>
            <a:r>
              <a:rPr lang="nl-NL" dirty="0"/>
              <a:t>positie VS ↑</a:t>
            </a:r>
          </a:p>
        </p:txBody>
      </p:sp>
      <p:sp>
        <p:nvSpPr>
          <p:cNvPr id="45" name="Tekstvak 44"/>
          <p:cNvSpPr txBox="1"/>
          <p:nvPr/>
        </p:nvSpPr>
        <p:spPr>
          <a:xfrm>
            <a:off x="3680689" y="5746030"/>
            <a:ext cx="2418098" cy="92333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nl-NL" dirty="0"/>
              <a:t>export ↑, waardoor de </a:t>
            </a:r>
          </a:p>
          <a:p>
            <a:pPr algn="ctr"/>
            <a:r>
              <a:rPr lang="nl-NL" dirty="0"/>
              <a:t>ontvangsten op de </a:t>
            </a:r>
          </a:p>
          <a:p>
            <a:pPr algn="ctr"/>
            <a:r>
              <a:rPr lang="nl-NL" dirty="0"/>
              <a:t>betalingsbalans ↑</a:t>
            </a:r>
          </a:p>
        </p:txBody>
      </p:sp>
      <p:sp>
        <p:nvSpPr>
          <p:cNvPr id="46" name="Tekstvak 45"/>
          <p:cNvSpPr txBox="1"/>
          <p:nvPr/>
        </p:nvSpPr>
        <p:spPr>
          <a:xfrm>
            <a:off x="6666437" y="5877273"/>
            <a:ext cx="1571905"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nl-NL" dirty="0"/>
              <a:t>vraag</a:t>
            </a:r>
            <a:r>
              <a:rPr lang="nl-NL" baseline="-25000" dirty="0"/>
              <a:t>$</a:t>
            </a:r>
            <a:r>
              <a:rPr lang="nl-NL" dirty="0"/>
              <a:t> op de</a:t>
            </a:r>
            <a:endParaRPr lang="nl-NL" baseline="-25000" dirty="0"/>
          </a:p>
          <a:p>
            <a:pPr algn="ctr"/>
            <a:r>
              <a:rPr lang="nl-NL" dirty="0"/>
              <a:t>valutamarkt ↑</a:t>
            </a:r>
          </a:p>
        </p:txBody>
      </p:sp>
      <p:sp>
        <p:nvSpPr>
          <p:cNvPr id="47" name="Tekstvak 46"/>
          <p:cNvSpPr txBox="1"/>
          <p:nvPr/>
        </p:nvSpPr>
        <p:spPr>
          <a:xfrm>
            <a:off x="9004939" y="6010402"/>
            <a:ext cx="1551515"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nl-NL" dirty="0"/>
              <a:t>Wisselkoers ↑</a:t>
            </a:r>
          </a:p>
        </p:txBody>
      </p:sp>
      <p:cxnSp>
        <p:nvCxnSpPr>
          <p:cNvPr id="48" name="Rechte verbindingslijn met pijl 47"/>
          <p:cNvCxnSpPr>
            <a:stCxn id="44" idx="3"/>
            <a:endCxn id="45" idx="1"/>
          </p:cNvCxnSpPr>
          <p:nvPr/>
        </p:nvCxnSpPr>
        <p:spPr>
          <a:xfrm>
            <a:off x="3084631" y="6207131"/>
            <a:ext cx="596058" cy="56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Rechte verbindingslijn met pijl 48"/>
          <p:cNvCxnSpPr>
            <a:stCxn id="45" idx="3"/>
            <a:endCxn id="46" idx="1"/>
          </p:cNvCxnSpPr>
          <p:nvPr/>
        </p:nvCxnSpPr>
        <p:spPr>
          <a:xfrm flipV="1">
            <a:off x="6098788" y="6200439"/>
            <a:ext cx="567649" cy="725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0" name="Rechte verbindingslijn met pijl 49"/>
          <p:cNvCxnSpPr>
            <a:stCxn id="46" idx="3"/>
            <a:endCxn id="47" idx="1"/>
          </p:cNvCxnSpPr>
          <p:nvPr/>
        </p:nvCxnSpPr>
        <p:spPr>
          <a:xfrm flipV="1">
            <a:off x="8238342" y="6195068"/>
            <a:ext cx="766597" cy="53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Rechte verbindingslijn 38"/>
          <p:cNvCxnSpPr/>
          <p:nvPr/>
        </p:nvCxnSpPr>
        <p:spPr>
          <a:xfrm>
            <a:off x="7280786" y="1650573"/>
            <a:ext cx="2160240" cy="2848445"/>
          </a:xfrm>
          <a:prstGeom prst="line">
            <a:avLst/>
          </a:prstGeom>
        </p:spPr>
        <p:style>
          <a:lnRef idx="3">
            <a:schemeClr val="accent4"/>
          </a:lnRef>
          <a:fillRef idx="0">
            <a:schemeClr val="accent4"/>
          </a:fillRef>
          <a:effectRef idx="2">
            <a:schemeClr val="accent4"/>
          </a:effectRef>
          <a:fontRef idx="minor">
            <a:schemeClr val="tx1"/>
          </a:fontRef>
        </p:style>
      </p:cxnSp>
      <p:sp>
        <p:nvSpPr>
          <p:cNvPr id="5" name="Ovaal 4"/>
          <p:cNvSpPr/>
          <p:nvPr/>
        </p:nvSpPr>
        <p:spPr>
          <a:xfrm>
            <a:off x="8659523" y="3491910"/>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33" name="Rechte verbindingslijn 32"/>
          <p:cNvCxnSpPr/>
          <p:nvPr/>
        </p:nvCxnSpPr>
        <p:spPr>
          <a:xfrm flipV="1">
            <a:off x="6779113" y="3554405"/>
            <a:ext cx="1842527" cy="12789"/>
          </a:xfrm>
          <a:prstGeom prst="line">
            <a:avLst/>
          </a:prstGeom>
          <a:ln w="19050">
            <a:prstDash val="lgDash"/>
          </a:ln>
        </p:spPr>
        <p:style>
          <a:lnRef idx="2">
            <a:schemeClr val="dk1"/>
          </a:lnRef>
          <a:fillRef idx="0">
            <a:schemeClr val="dk1"/>
          </a:fillRef>
          <a:effectRef idx="1">
            <a:schemeClr val="dk1"/>
          </a:effectRef>
          <a:fontRef idx="minor">
            <a:schemeClr val="tx1"/>
          </a:fontRef>
        </p:style>
      </p:cxnSp>
      <p:sp>
        <p:nvSpPr>
          <p:cNvPr id="51" name="Ovaal 50"/>
          <p:cNvSpPr/>
          <p:nvPr/>
        </p:nvSpPr>
        <p:spPr>
          <a:xfrm>
            <a:off x="9121456" y="3279370"/>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52" name="Rechte verbindingslijn 51"/>
          <p:cNvCxnSpPr/>
          <p:nvPr/>
        </p:nvCxnSpPr>
        <p:spPr>
          <a:xfrm flipV="1">
            <a:off x="6830388" y="3344204"/>
            <a:ext cx="2251848" cy="12788"/>
          </a:xfrm>
          <a:prstGeom prst="line">
            <a:avLst/>
          </a:prstGeom>
          <a:ln w="19050">
            <a:prstDash val="lg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86835736"/>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par>
                          <p:cTn id="33" fill="hold">
                            <p:stCondLst>
                              <p:cond delay="500"/>
                            </p:stCondLst>
                            <p:childTnLst>
                              <p:par>
                                <p:cTn id="34" presetID="10" presetClass="entr" presetSubtype="0" fill="hold" nodeType="afterEffect">
                                  <p:stCondLst>
                                    <p:cond delay="25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par>
                          <p:cTn id="42" fill="hold">
                            <p:stCondLst>
                              <p:cond delay="500"/>
                            </p:stCondLst>
                            <p:childTnLst>
                              <p:par>
                                <p:cTn id="43" presetID="10" presetClass="entr" presetSubtype="0" fill="hold" nodeType="afterEffect">
                                  <p:stCondLst>
                                    <p:cond delay="25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par>
                          <p:cTn id="51" fill="hold">
                            <p:stCondLst>
                              <p:cond delay="500"/>
                            </p:stCondLst>
                            <p:childTnLst>
                              <p:par>
                                <p:cTn id="52" presetID="10" presetClass="entr" presetSubtype="0" fill="hold" nodeType="afterEffect">
                                  <p:stCondLst>
                                    <p:cond delay="25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63" presetClass="path" presetSubtype="0" accel="50000" decel="50000" fill="hold" nodeType="clickEffect">
                                  <p:stCondLst>
                                    <p:cond delay="0"/>
                                  </p:stCondLst>
                                  <p:childTnLst>
                                    <p:animMotion origin="layout" path="M 5.55556E-7 3.7037E-7 L 0.06736 -0.00093 " pathEditMode="relative" rAng="0" ptsTypes="AA">
                                      <p:cBhvr>
                                        <p:cTn id="58" dur="2000" fill="hold"/>
                                        <p:tgtEl>
                                          <p:spTgt spid="39"/>
                                        </p:tgtEl>
                                        <p:attrNameLst>
                                          <p:attrName>ppt_x</p:attrName>
                                          <p:attrName>ppt_y</p:attrName>
                                        </p:attrNameLst>
                                      </p:cBhvr>
                                      <p:rCtr x="3368" y="-46"/>
                                    </p:animMotion>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childTnLst>
                          </p:cTn>
                        </p:par>
                        <p:par>
                          <p:cTn id="66" fill="hold">
                            <p:stCondLst>
                              <p:cond delay="2500"/>
                            </p:stCondLst>
                            <p:childTnLst>
                              <p:par>
                                <p:cTn id="67" presetID="10" presetClass="entr" presetSubtype="0" fill="hold" grpId="0" nodeType="afterEffect">
                                  <p:stCondLst>
                                    <p:cond delay="125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5EF5E5F-B0C6-F14F-A251-48B87CC9429E}"/>
              </a:ext>
            </a:extLst>
          </p:cNvPr>
          <p:cNvSpPr txBox="1">
            <a:spLocks/>
          </p:cNvSpPr>
          <p:nvPr/>
        </p:nvSpPr>
        <p:spPr>
          <a:xfrm>
            <a:off x="2391833" y="1628800"/>
            <a:ext cx="7408333" cy="4497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pPr>
            <a:r>
              <a:rPr lang="nl-NL"/>
              <a:t>Landen die economische relaties onderhouden met andere landen hebben een </a:t>
            </a:r>
            <a:r>
              <a:rPr lang="nl-NL" b="1"/>
              <a:t>open economie</a:t>
            </a:r>
            <a:r>
              <a:rPr lang="nl-NL"/>
              <a:t>.</a:t>
            </a:r>
          </a:p>
          <a:p>
            <a:pPr>
              <a:buFont typeface="Arial" charset="0"/>
              <a:buChar char="•"/>
            </a:pPr>
            <a:r>
              <a:rPr lang="nl-NL"/>
              <a:t>Landen met een gesloten economie bestaan niet.</a:t>
            </a:r>
          </a:p>
          <a:p>
            <a:pPr>
              <a:buFont typeface="Arial" charset="0"/>
              <a:buChar char="•"/>
            </a:pPr>
            <a:r>
              <a:rPr lang="nl-NL"/>
              <a:t>De mate van openheid kan sterk varieren</a:t>
            </a:r>
          </a:p>
          <a:p>
            <a:pPr>
              <a:buFont typeface="Arial" charset="0"/>
              <a:buChar char="•"/>
            </a:pPr>
            <a:r>
              <a:rPr lang="nl-NL"/>
              <a:t>De mate van openheid meten we met de export- en importquote (handelsquote = e + m)</a:t>
            </a:r>
          </a:p>
          <a:p>
            <a:pPr marL="0" indent="0">
              <a:buFont typeface="Arial" panose="020B0604020202020204" pitchFamily="34" charset="0"/>
              <a:buNone/>
            </a:pPr>
            <a:endParaRPr lang="nl-NL" dirty="0"/>
          </a:p>
        </p:txBody>
      </p:sp>
      <p:sp>
        <p:nvSpPr>
          <p:cNvPr id="3" name="Titel 2">
            <a:extLst>
              <a:ext uri="{FF2B5EF4-FFF2-40B4-BE49-F238E27FC236}">
                <a16:creationId xmlns:a16="http://schemas.microsoft.com/office/drawing/2014/main" id="{67AE9B78-6446-1E48-92AA-0171890625A4}"/>
              </a:ext>
            </a:extLst>
          </p:cNvPr>
          <p:cNvSpPr txBox="1">
            <a:spLocks/>
          </p:cNvSpPr>
          <p:nvPr/>
        </p:nvSpPr>
        <p:spPr>
          <a:xfrm>
            <a:off x="1976966" y="338328"/>
            <a:ext cx="8229600" cy="100244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NL"/>
              <a:t>Open of gesloten economie</a:t>
            </a:r>
            <a:endParaRPr lang="nl-NL" dirty="0"/>
          </a:p>
        </p:txBody>
      </p:sp>
      <p:pic>
        <p:nvPicPr>
          <p:cNvPr id="4" name="Picture 2">
            <a:extLst>
              <a:ext uri="{FF2B5EF4-FFF2-40B4-BE49-F238E27FC236}">
                <a16:creationId xmlns:a16="http://schemas.microsoft.com/office/drawing/2014/main" id="{73CC600D-8CC5-D74F-B80F-50C7F37D6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070" y="4293096"/>
            <a:ext cx="5553075" cy="1028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0ACC81FB-64CA-0C46-8431-04FAD8F4C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470" y="5445224"/>
            <a:ext cx="5514975" cy="1057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30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Valutamarkt: </a:t>
            </a:r>
            <a:r>
              <a:rPr lang="nl-NL" sz="2400" dirty="0"/>
              <a:t>flexibele wisselkoersen</a:t>
            </a:r>
            <a:endParaRPr lang="nl-NL" dirty="0"/>
          </a:p>
        </p:txBody>
      </p:sp>
      <p:sp>
        <p:nvSpPr>
          <p:cNvPr id="3" name="Tijdelijke aanduiding voor inhoud 2"/>
          <p:cNvSpPr>
            <a:spLocks noGrp="1"/>
          </p:cNvSpPr>
          <p:nvPr>
            <p:ph sz="quarter" idx="13"/>
          </p:nvPr>
        </p:nvSpPr>
        <p:spPr>
          <a:xfrm>
            <a:off x="1981200" y="1285860"/>
            <a:ext cx="4038600" cy="4303380"/>
          </a:xfrm>
        </p:spPr>
        <p:txBody>
          <a:bodyPr>
            <a:normAutofit/>
          </a:bodyPr>
          <a:lstStyle/>
          <a:p>
            <a:pPr marL="0" indent="0">
              <a:buNone/>
            </a:pPr>
            <a:r>
              <a:rPr lang="nl-NL" sz="2000" dirty="0"/>
              <a:t>Wanneer de VS haar rente verlaagt om de binnenlandse bestedingen te stimuleren,</a:t>
            </a:r>
          </a:p>
          <a:p>
            <a:pPr marL="0" indent="0">
              <a:buNone/>
            </a:pPr>
            <a:r>
              <a:rPr lang="nl-NL" sz="2000" dirty="0"/>
              <a:t>heeft dat ook gevolgen voor de koers van de dollar</a:t>
            </a:r>
          </a:p>
          <a:p>
            <a:pPr marL="0" indent="0">
              <a:buNone/>
            </a:pPr>
            <a:r>
              <a:rPr lang="nl-NL" sz="1600" dirty="0"/>
              <a:t>(een vereenvoudiging, want er treden méér effecten op!)</a:t>
            </a:r>
          </a:p>
        </p:txBody>
      </p:sp>
      <p:cxnSp>
        <p:nvCxnSpPr>
          <p:cNvPr id="6" name="Rechte verbindingslijn 5"/>
          <p:cNvCxnSpPr/>
          <p:nvPr/>
        </p:nvCxnSpPr>
        <p:spPr>
          <a:xfrm>
            <a:off x="6779112" y="1253645"/>
            <a:ext cx="0" cy="3528392"/>
          </a:xfrm>
          <a:prstGeom prst="line">
            <a:avLst/>
          </a:prstGeom>
          <a:ln w="38100"/>
        </p:spPr>
        <p:style>
          <a:lnRef idx="2">
            <a:schemeClr val="dk1"/>
          </a:lnRef>
          <a:fillRef idx="0">
            <a:schemeClr val="dk1"/>
          </a:fillRef>
          <a:effectRef idx="1">
            <a:schemeClr val="dk1"/>
          </a:effectRef>
          <a:fontRef idx="minor">
            <a:schemeClr val="tx1"/>
          </a:fontRef>
        </p:style>
      </p:cxnSp>
      <p:cxnSp>
        <p:nvCxnSpPr>
          <p:cNvPr id="7" name="Rechte verbindingslijn 6"/>
          <p:cNvCxnSpPr/>
          <p:nvPr/>
        </p:nvCxnSpPr>
        <p:spPr>
          <a:xfrm flipH="1">
            <a:off x="6779112" y="4782037"/>
            <a:ext cx="3592016"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8" name="Rechte verbindingslijn 7"/>
          <p:cNvCxnSpPr/>
          <p:nvPr/>
        </p:nvCxnSpPr>
        <p:spPr>
          <a:xfrm>
            <a:off x="6779112" y="125364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6779112" y="197372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6779112" y="269380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6779112" y="341388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6779112" y="4133965"/>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749919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821927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893935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965943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10379512" y="1253645"/>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8472264" y="5219908"/>
            <a:ext cx="2090444" cy="369332"/>
          </a:xfrm>
          <a:prstGeom prst="rect">
            <a:avLst/>
          </a:prstGeom>
          <a:noFill/>
        </p:spPr>
        <p:txBody>
          <a:bodyPr wrap="none" rtlCol="0">
            <a:spAutoFit/>
          </a:bodyPr>
          <a:lstStyle/>
          <a:p>
            <a:r>
              <a:rPr lang="nl-NL" dirty="0"/>
              <a:t>hoeveelheid $ × </a:t>
            </a:r>
            <a:r>
              <a:rPr lang="nl-NL" dirty="0" err="1"/>
              <a:t>mln</a:t>
            </a:r>
            <a:endParaRPr lang="nl-NL" dirty="0"/>
          </a:p>
        </p:txBody>
      </p:sp>
      <p:sp>
        <p:nvSpPr>
          <p:cNvPr id="19" name="Tekstvak 18"/>
          <p:cNvSpPr txBox="1"/>
          <p:nvPr/>
        </p:nvSpPr>
        <p:spPr>
          <a:xfrm rot="16200000">
            <a:off x="5227480" y="1952556"/>
            <a:ext cx="1958678" cy="369332"/>
          </a:xfrm>
          <a:prstGeom prst="rect">
            <a:avLst/>
          </a:prstGeom>
          <a:noFill/>
        </p:spPr>
        <p:txBody>
          <a:bodyPr wrap="none" rtlCol="0">
            <a:spAutoFit/>
          </a:bodyPr>
          <a:lstStyle/>
          <a:p>
            <a:r>
              <a:rPr lang="nl-NL" dirty="0"/>
              <a:t>wisselkoers $ (in €)</a:t>
            </a:r>
          </a:p>
        </p:txBody>
      </p:sp>
      <p:sp>
        <p:nvSpPr>
          <p:cNvPr id="20" name="Tekstvak 19"/>
          <p:cNvSpPr txBox="1"/>
          <p:nvPr/>
        </p:nvSpPr>
        <p:spPr>
          <a:xfrm>
            <a:off x="6275056" y="3917941"/>
            <a:ext cx="593432" cy="369332"/>
          </a:xfrm>
          <a:prstGeom prst="rect">
            <a:avLst/>
          </a:prstGeom>
          <a:noFill/>
        </p:spPr>
        <p:txBody>
          <a:bodyPr wrap="none" rtlCol="0">
            <a:spAutoFit/>
          </a:bodyPr>
          <a:lstStyle/>
          <a:p>
            <a:r>
              <a:rPr lang="nl-NL" dirty="0"/>
              <a:t>0,50</a:t>
            </a:r>
          </a:p>
        </p:txBody>
      </p:sp>
      <p:sp>
        <p:nvSpPr>
          <p:cNvPr id="21" name="Tekstvak 20"/>
          <p:cNvSpPr txBox="1"/>
          <p:nvPr/>
        </p:nvSpPr>
        <p:spPr>
          <a:xfrm>
            <a:off x="6275056" y="3197861"/>
            <a:ext cx="301686" cy="369332"/>
          </a:xfrm>
          <a:prstGeom prst="rect">
            <a:avLst/>
          </a:prstGeom>
          <a:noFill/>
        </p:spPr>
        <p:txBody>
          <a:bodyPr wrap="none" rtlCol="0">
            <a:spAutoFit/>
          </a:bodyPr>
          <a:lstStyle/>
          <a:p>
            <a:r>
              <a:rPr lang="nl-NL" dirty="0"/>
              <a:t>1</a:t>
            </a:r>
          </a:p>
        </p:txBody>
      </p:sp>
      <p:sp>
        <p:nvSpPr>
          <p:cNvPr id="22" name="Tekstvak 21"/>
          <p:cNvSpPr txBox="1"/>
          <p:nvPr/>
        </p:nvSpPr>
        <p:spPr>
          <a:xfrm>
            <a:off x="6275056" y="2549789"/>
            <a:ext cx="593432" cy="369332"/>
          </a:xfrm>
          <a:prstGeom prst="rect">
            <a:avLst/>
          </a:prstGeom>
          <a:noFill/>
        </p:spPr>
        <p:txBody>
          <a:bodyPr wrap="none" rtlCol="0">
            <a:spAutoFit/>
          </a:bodyPr>
          <a:lstStyle/>
          <a:p>
            <a:r>
              <a:rPr lang="nl-NL" dirty="0"/>
              <a:t>1,50</a:t>
            </a:r>
          </a:p>
        </p:txBody>
      </p:sp>
      <p:sp>
        <p:nvSpPr>
          <p:cNvPr id="23" name="Tekstvak 22"/>
          <p:cNvSpPr txBox="1"/>
          <p:nvPr/>
        </p:nvSpPr>
        <p:spPr>
          <a:xfrm>
            <a:off x="6275056" y="1820417"/>
            <a:ext cx="301686" cy="369332"/>
          </a:xfrm>
          <a:prstGeom prst="rect">
            <a:avLst/>
          </a:prstGeom>
          <a:noFill/>
        </p:spPr>
        <p:txBody>
          <a:bodyPr wrap="none" rtlCol="0">
            <a:spAutoFit/>
          </a:bodyPr>
          <a:lstStyle/>
          <a:p>
            <a:r>
              <a:rPr lang="nl-NL" dirty="0"/>
              <a:t>2</a:t>
            </a:r>
          </a:p>
        </p:txBody>
      </p:sp>
      <p:sp>
        <p:nvSpPr>
          <p:cNvPr id="24" name="Tekstvak 23"/>
          <p:cNvSpPr txBox="1"/>
          <p:nvPr/>
        </p:nvSpPr>
        <p:spPr>
          <a:xfrm>
            <a:off x="6275056" y="1109629"/>
            <a:ext cx="593432" cy="369332"/>
          </a:xfrm>
          <a:prstGeom prst="rect">
            <a:avLst/>
          </a:prstGeom>
          <a:noFill/>
        </p:spPr>
        <p:txBody>
          <a:bodyPr wrap="none" rtlCol="0">
            <a:spAutoFit/>
          </a:bodyPr>
          <a:lstStyle/>
          <a:p>
            <a:r>
              <a:rPr lang="nl-NL" dirty="0"/>
              <a:t>2,50</a:t>
            </a:r>
          </a:p>
        </p:txBody>
      </p:sp>
      <p:sp>
        <p:nvSpPr>
          <p:cNvPr id="25" name="Tekstvak 24"/>
          <p:cNvSpPr txBox="1"/>
          <p:nvPr/>
        </p:nvSpPr>
        <p:spPr>
          <a:xfrm>
            <a:off x="7283168" y="4854045"/>
            <a:ext cx="418704" cy="369332"/>
          </a:xfrm>
          <a:prstGeom prst="rect">
            <a:avLst/>
          </a:prstGeom>
          <a:noFill/>
        </p:spPr>
        <p:txBody>
          <a:bodyPr wrap="none" rtlCol="0">
            <a:spAutoFit/>
          </a:bodyPr>
          <a:lstStyle/>
          <a:p>
            <a:r>
              <a:rPr lang="nl-NL" dirty="0"/>
              <a:t>10</a:t>
            </a:r>
          </a:p>
        </p:txBody>
      </p:sp>
      <p:sp>
        <p:nvSpPr>
          <p:cNvPr id="26" name="Tekstvak 25"/>
          <p:cNvSpPr txBox="1"/>
          <p:nvPr/>
        </p:nvSpPr>
        <p:spPr>
          <a:xfrm>
            <a:off x="8016592" y="4854045"/>
            <a:ext cx="418704" cy="369332"/>
          </a:xfrm>
          <a:prstGeom prst="rect">
            <a:avLst/>
          </a:prstGeom>
          <a:noFill/>
        </p:spPr>
        <p:txBody>
          <a:bodyPr wrap="none" rtlCol="0">
            <a:spAutoFit/>
          </a:bodyPr>
          <a:lstStyle/>
          <a:p>
            <a:r>
              <a:rPr lang="nl-NL" dirty="0"/>
              <a:t>20</a:t>
            </a:r>
          </a:p>
        </p:txBody>
      </p:sp>
      <p:sp>
        <p:nvSpPr>
          <p:cNvPr id="27" name="Tekstvak 26"/>
          <p:cNvSpPr txBox="1"/>
          <p:nvPr/>
        </p:nvSpPr>
        <p:spPr>
          <a:xfrm>
            <a:off x="8736672" y="4854045"/>
            <a:ext cx="418704" cy="369332"/>
          </a:xfrm>
          <a:prstGeom prst="rect">
            <a:avLst/>
          </a:prstGeom>
          <a:noFill/>
        </p:spPr>
        <p:txBody>
          <a:bodyPr wrap="none" rtlCol="0">
            <a:spAutoFit/>
          </a:bodyPr>
          <a:lstStyle/>
          <a:p>
            <a:r>
              <a:rPr lang="nl-NL" dirty="0"/>
              <a:t>30</a:t>
            </a:r>
          </a:p>
        </p:txBody>
      </p:sp>
      <p:sp>
        <p:nvSpPr>
          <p:cNvPr id="28" name="Tekstvak 27"/>
          <p:cNvSpPr txBox="1"/>
          <p:nvPr/>
        </p:nvSpPr>
        <p:spPr>
          <a:xfrm>
            <a:off x="9456752" y="4854045"/>
            <a:ext cx="418704" cy="369332"/>
          </a:xfrm>
          <a:prstGeom prst="rect">
            <a:avLst/>
          </a:prstGeom>
          <a:noFill/>
        </p:spPr>
        <p:txBody>
          <a:bodyPr wrap="none" rtlCol="0">
            <a:spAutoFit/>
          </a:bodyPr>
          <a:lstStyle/>
          <a:p>
            <a:r>
              <a:rPr lang="nl-NL" dirty="0"/>
              <a:t>40</a:t>
            </a:r>
          </a:p>
        </p:txBody>
      </p:sp>
      <p:sp>
        <p:nvSpPr>
          <p:cNvPr id="29" name="Tekstvak 28"/>
          <p:cNvSpPr txBox="1"/>
          <p:nvPr/>
        </p:nvSpPr>
        <p:spPr>
          <a:xfrm>
            <a:off x="10104824" y="4854045"/>
            <a:ext cx="418704" cy="369332"/>
          </a:xfrm>
          <a:prstGeom prst="rect">
            <a:avLst/>
          </a:prstGeom>
          <a:noFill/>
        </p:spPr>
        <p:txBody>
          <a:bodyPr wrap="none" rtlCol="0">
            <a:spAutoFit/>
          </a:bodyPr>
          <a:lstStyle/>
          <a:p>
            <a:r>
              <a:rPr lang="nl-NL" dirty="0"/>
              <a:t>50</a:t>
            </a:r>
          </a:p>
        </p:txBody>
      </p:sp>
      <p:sp>
        <p:nvSpPr>
          <p:cNvPr id="32" name="Rechthoek 31"/>
          <p:cNvSpPr/>
          <p:nvPr/>
        </p:nvSpPr>
        <p:spPr>
          <a:xfrm>
            <a:off x="7324849" y="1529800"/>
            <a:ext cx="409086" cy="369332"/>
          </a:xfrm>
          <a:prstGeom prst="rect">
            <a:avLst/>
          </a:prstGeom>
        </p:spPr>
        <p:txBody>
          <a:bodyPr wrap="none">
            <a:spAutoFit/>
          </a:bodyPr>
          <a:lstStyle/>
          <a:p>
            <a:r>
              <a:rPr lang="nl-NL" dirty="0" err="1"/>
              <a:t>Q</a:t>
            </a:r>
            <a:r>
              <a:rPr lang="nl-NL" baseline="-25000" dirty="0" err="1"/>
              <a:t>v</a:t>
            </a:r>
            <a:endParaRPr lang="nl-NL" dirty="0"/>
          </a:p>
        </p:txBody>
      </p:sp>
      <p:cxnSp>
        <p:nvCxnSpPr>
          <p:cNvPr id="40" name="Rechte verbindingslijn 39"/>
          <p:cNvCxnSpPr/>
          <p:nvPr/>
        </p:nvCxnSpPr>
        <p:spPr>
          <a:xfrm flipV="1">
            <a:off x="7176120" y="2919121"/>
            <a:ext cx="2928704" cy="1368152"/>
          </a:xfrm>
          <a:prstGeom prst="line">
            <a:avLst/>
          </a:prstGeom>
        </p:spPr>
        <p:style>
          <a:lnRef idx="3">
            <a:schemeClr val="accent4"/>
          </a:lnRef>
          <a:fillRef idx="0">
            <a:schemeClr val="accent4"/>
          </a:fillRef>
          <a:effectRef idx="2">
            <a:schemeClr val="accent4"/>
          </a:effectRef>
          <a:fontRef idx="minor">
            <a:schemeClr val="tx1"/>
          </a:fontRef>
        </p:style>
      </p:cxnSp>
      <p:sp>
        <p:nvSpPr>
          <p:cNvPr id="43" name="Rechthoek 42"/>
          <p:cNvSpPr/>
          <p:nvPr/>
        </p:nvSpPr>
        <p:spPr>
          <a:xfrm>
            <a:off x="9695738" y="2637623"/>
            <a:ext cx="413896" cy="369332"/>
          </a:xfrm>
          <a:prstGeom prst="rect">
            <a:avLst/>
          </a:prstGeom>
        </p:spPr>
        <p:txBody>
          <a:bodyPr wrap="none">
            <a:spAutoFit/>
          </a:bodyPr>
          <a:lstStyle/>
          <a:p>
            <a:r>
              <a:rPr lang="nl-NL" dirty="0" err="1"/>
              <a:t>Q</a:t>
            </a:r>
            <a:r>
              <a:rPr lang="nl-NL" baseline="-25000" dirty="0" err="1"/>
              <a:t>a</a:t>
            </a:r>
            <a:endParaRPr lang="nl-NL" dirty="0"/>
          </a:p>
        </p:txBody>
      </p:sp>
      <p:sp>
        <p:nvSpPr>
          <p:cNvPr id="44" name="Tekstvak 43"/>
          <p:cNvSpPr txBox="1"/>
          <p:nvPr/>
        </p:nvSpPr>
        <p:spPr>
          <a:xfrm>
            <a:off x="1704476" y="6021288"/>
            <a:ext cx="128073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nl-NL" dirty="0"/>
              <a:t>Rente VS ↓</a:t>
            </a:r>
          </a:p>
        </p:txBody>
      </p:sp>
      <p:sp>
        <p:nvSpPr>
          <p:cNvPr id="45" name="Tekstvak 44"/>
          <p:cNvSpPr txBox="1"/>
          <p:nvPr/>
        </p:nvSpPr>
        <p:spPr>
          <a:xfrm>
            <a:off x="3655270" y="5746030"/>
            <a:ext cx="2468945" cy="92333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nl-NL" dirty="0"/>
              <a:t>Beleggen in de VS wordt</a:t>
            </a:r>
          </a:p>
          <a:p>
            <a:pPr algn="ctr"/>
            <a:r>
              <a:rPr lang="nl-NL" dirty="0"/>
              <a:t>minder aantrekkelijk: </a:t>
            </a:r>
          </a:p>
          <a:p>
            <a:pPr algn="ctr"/>
            <a:r>
              <a:rPr lang="nl-NL" dirty="0"/>
              <a:t>ontvangsten BB ↓</a:t>
            </a:r>
          </a:p>
        </p:txBody>
      </p:sp>
      <p:sp>
        <p:nvSpPr>
          <p:cNvPr id="46" name="Tekstvak 45"/>
          <p:cNvSpPr txBox="1"/>
          <p:nvPr/>
        </p:nvSpPr>
        <p:spPr>
          <a:xfrm>
            <a:off x="6666437" y="5877273"/>
            <a:ext cx="1571905"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nl-NL" dirty="0"/>
              <a:t>vraag</a:t>
            </a:r>
            <a:r>
              <a:rPr lang="nl-NL" baseline="-25000" dirty="0"/>
              <a:t>$</a:t>
            </a:r>
            <a:r>
              <a:rPr lang="nl-NL" dirty="0"/>
              <a:t>  op de</a:t>
            </a:r>
            <a:endParaRPr lang="nl-NL" baseline="-25000" dirty="0"/>
          </a:p>
          <a:p>
            <a:pPr algn="ctr"/>
            <a:r>
              <a:rPr lang="nl-NL" dirty="0"/>
              <a:t>valutamarkt ↓</a:t>
            </a:r>
          </a:p>
        </p:txBody>
      </p:sp>
      <p:sp>
        <p:nvSpPr>
          <p:cNvPr id="47" name="Tekstvak 46"/>
          <p:cNvSpPr txBox="1"/>
          <p:nvPr/>
        </p:nvSpPr>
        <p:spPr>
          <a:xfrm>
            <a:off x="9004939" y="6010402"/>
            <a:ext cx="1551515"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nl-NL" dirty="0"/>
              <a:t>Wisselkoers ↓</a:t>
            </a:r>
          </a:p>
        </p:txBody>
      </p:sp>
      <p:cxnSp>
        <p:nvCxnSpPr>
          <p:cNvPr id="48" name="Rechte verbindingslijn met pijl 47"/>
          <p:cNvCxnSpPr>
            <a:stCxn id="44" idx="3"/>
            <a:endCxn id="45" idx="1"/>
          </p:cNvCxnSpPr>
          <p:nvPr/>
        </p:nvCxnSpPr>
        <p:spPr>
          <a:xfrm>
            <a:off x="2985213" y="6205955"/>
            <a:ext cx="670057" cy="174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Rechte verbindingslijn met pijl 48"/>
          <p:cNvCxnSpPr>
            <a:stCxn id="45" idx="3"/>
            <a:endCxn id="46" idx="1"/>
          </p:cNvCxnSpPr>
          <p:nvPr/>
        </p:nvCxnSpPr>
        <p:spPr>
          <a:xfrm flipV="1">
            <a:off x="6124214" y="6200439"/>
            <a:ext cx="542222" cy="725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0" name="Rechte verbindingslijn met pijl 49"/>
          <p:cNvCxnSpPr>
            <a:stCxn id="46" idx="3"/>
            <a:endCxn id="47" idx="1"/>
          </p:cNvCxnSpPr>
          <p:nvPr/>
        </p:nvCxnSpPr>
        <p:spPr>
          <a:xfrm flipV="1">
            <a:off x="8238342" y="6195068"/>
            <a:ext cx="766597" cy="53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 name="Rechte verbindingslijn 50"/>
          <p:cNvCxnSpPr/>
          <p:nvPr/>
        </p:nvCxnSpPr>
        <p:spPr>
          <a:xfrm>
            <a:off x="7736682" y="2252663"/>
            <a:ext cx="1704345" cy="2246354"/>
          </a:xfrm>
          <a:prstGeom prst="line">
            <a:avLst/>
          </a:prstGeom>
        </p:spPr>
        <p:style>
          <a:lnRef idx="3">
            <a:schemeClr val="accent4"/>
          </a:lnRef>
          <a:fillRef idx="0">
            <a:schemeClr val="accent4"/>
          </a:fillRef>
          <a:effectRef idx="2">
            <a:schemeClr val="accent4"/>
          </a:effectRef>
          <a:fontRef idx="minor">
            <a:schemeClr val="tx1"/>
          </a:fontRef>
        </p:style>
      </p:cxnSp>
      <p:cxnSp>
        <p:nvCxnSpPr>
          <p:cNvPr id="57" name="Rechte verbindingslijn 56"/>
          <p:cNvCxnSpPr/>
          <p:nvPr/>
        </p:nvCxnSpPr>
        <p:spPr>
          <a:xfrm flipV="1">
            <a:off x="6779113" y="3554405"/>
            <a:ext cx="1842527" cy="12789"/>
          </a:xfrm>
          <a:prstGeom prst="line">
            <a:avLst/>
          </a:prstGeom>
          <a:ln w="19050">
            <a:prstDash val="lgDash"/>
          </a:ln>
        </p:spPr>
        <p:style>
          <a:lnRef idx="2">
            <a:schemeClr val="dk1"/>
          </a:lnRef>
          <a:fillRef idx="0">
            <a:schemeClr val="dk1"/>
          </a:fillRef>
          <a:effectRef idx="1">
            <a:schemeClr val="dk1"/>
          </a:effectRef>
          <a:fontRef idx="minor">
            <a:schemeClr val="tx1"/>
          </a:fontRef>
        </p:style>
      </p:cxnSp>
      <p:sp>
        <p:nvSpPr>
          <p:cNvPr id="58" name="Ovaal 57"/>
          <p:cNvSpPr/>
          <p:nvPr/>
        </p:nvSpPr>
        <p:spPr>
          <a:xfrm>
            <a:off x="8112225" y="3745583"/>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59" name="Rechte verbindingslijn 58"/>
          <p:cNvCxnSpPr/>
          <p:nvPr/>
        </p:nvCxnSpPr>
        <p:spPr>
          <a:xfrm flipV="1">
            <a:off x="6835130" y="3808090"/>
            <a:ext cx="1200512" cy="12790"/>
          </a:xfrm>
          <a:prstGeom prst="line">
            <a:avLst/>
          </a:prstGeom>
          <a:ln w="19050">
            <a:prstDash val="lgDash"/>
          </a:ln>
        </p:spPr>
        <p:style>
          <a:lnRef idx="2">
            <a:schemeClr val="dk1"/>
          </a:lnRef>
          <a:fillRef idx="0">
            <a:schemeClr val="dk1"/>
          </a:fillRef>
          <a:effectRef idx="1">
            <a:schemeClr val="dk1"/>
          </a:effectRef>
          <a:fontRef idx="minor">
            <a:schemeClr val="tx1"/>
          </a:fontRef>
        </p:style>
      </p:cxnSp>
      <p:cxnSp>
        <p:nvCxnSpPr>
          <p:cNvPr id="31" name="Rechte verbindingslijn 30"/>
          <p:cNvCxnSpPr/>
          <p:nvPr/>
        </p:nvCxnSpPr>
        <p:spPr>
          <a:xfrm>
            <a:off x="7283168" y="1657438"/>
            <a:ext cx="2160240" cy="2848445"/>
          </a:xfrm>
          <a:prstGeom prst="line">
            <a:avLst/>
          </a:prstGeom>
        </p:spPr>
        <p:style>
          <a:lnRef idx="3">
            <a:schemeClr val="accent4"/>
          </a:lnRef>
          <a:fillRef idx="0">
            <a:schemeClr val="accent4"/>
          </a:fillRef>
          <a:effectRef idx="2">
            <a:schemeClr val="accent4"/>
          </a:effectRef>
          <a:fontRef idx="minor">
            <a:schemeClr val="tx1"/>
          </a:fontRef>
        </p:style>
      </p:cxnSp>
      <p:sp>
        <p:nvSpPr>
          <p:cNvPr id="56" name="Ovaal 55"/>
          <p:cNvSpPr/>
          <p:nvPr/>
        </p:nvSpPr>
        <p:spPr>
          <a:xfrm>
            <a:off x="8659523" y="3491910"/>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17681034"/>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25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par>
                          <p:cTn id="31" fill="hold">
                            <p:stCondLst>
                              <p:cond delay="500"/>
                            </p:stCondLst>
                            <p:childTnLst>
                              <p:par>
                                <p:cTn id="32" presetID="10" presetClass="entr" presetSubtype="0" fill="hold" nodeType="afterEffect">
                                  <p:stCondLst>
                                    <p:cond delay="25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par>
                          <p:cTn id="40" fill="hold">
                            <p:stCondLst>
                              <p:cond delay="500"/>
                            </p:stCondLst>
                            <p:childTnLst>
                              <p:par>
                                <p:cTn id="41" presetID="10" presetClass="entr" presetSubtype="0" fill="hold" nodeType="afterEffect">
                                  <p:stCondLst>
                                    <p:cond delay="25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3.05556E-6 4.81481E-6 L -0.08368 -0.00186 " pathEditMode="relative" rAng="0" ptsTypes="AA">
                                      <p:cBhvr>
                                        <p:cTn id="47" dur="2000" fill="hold"/>
                                        <p:tgtEl>
                                          <p:spTgt spid="51"/>
                                        </p:tgtEl>
                                        <p:attrNameLst>
                                          <p:attrName>ppt_x</p:attrName>
                                          <p:attrName>ppt_y</p:attrName>
                                        </p:attrNameLst>
                                      </p:cBhvr>
                                      <p:rCtr x="-4184" y="-93"/>
                                    </p:animMotion>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par>
                          <p:cTn id="55" fill="hold">
                            <p:stCondLst>
                              <p:cond delay="2500"/>
                            </p:stCondLst>
                            <p:childTnLst>
                              <p:par>
                                <p:cTn id="56" presetID="10" presetClass="entr" presetSubtype="0" fill="hold" grpId="0" nodeType="afterEffect">
                                  <p:stCondLst>
                                    <p:cond delay="125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4" grpId="0" animBg="1"/>
      <p:bldP spid="45" grpId="0" animBg="1"/>
      <p:bldP spid="46" grpId="0" animBg="1"/>
      <p:bldP spid="47" grpId="0" animBg="1"/>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07569" y="1628800"/>
            <a:ext cx="7920879" cy="4680520"/>
          </a:xfrm>
        </p:spPr>
        <p:txBody>
          <a:bodyPr>
            <a:normAutofit fontScale="92500"/>
          </a:bodyPr>
          <a:lstStyle/>
          <a:p>
            <a:r>
              <a:rPr lang="nl-NL" dirty="0"/>
              <a:t>Voordeel:</a:t>
            </a:r>
            <a:br>
              <a:rPr lang="nl-NL" dirty="0"/>
            </a:br>
            <a:r>
              <a:rPr lang="nl-NL" dirty="0"/>
              <a:t>nooit langdurig overschot / tekort op de BB</a:t>
            </a:r>
          </a:p>
          <a:p>
            <a:pPr lvl="1">
              <a:buFont typeface="Wingdings" pitchFamily="2" charset="2"/>
              <a:buChar char="Ø"/>
            </a:pPr>
            <a:r>
              <a:rPr lang="nl-NL" sz="2000" dirty="0"/>
              <a:t>bij een BB-tekort zal de wisselkoers dalen</a:t>
            </a:r>
          </a:p>
          <a:p>
            <a:pPr marL="714375" lvl="2" indent="0">
              <a:buNone/>
            </a:pPr>
            <a:r>
              <a:rPr lang="nl-NL" dirty="0"/>
              <a:t>waardoor de export goedkoper en de import duurder wordt</a:t>
            </a:r>
          </a:p>
          <a:p>
            <a:pPr marL="714375" lvl="2" indent="0">
              <a:buNone/>
            </a:pPr>
            <a:r>
              <a:rPr lang="nl-NL" dirty="0"/>
              <a:t>de export zal stijgen / de import zal dalen</a:t>
            </a:r>
          </a:p>
          <a:p>
            <a:pPr marL="714375" lvl="2" indent="0">
              <a:buNone/>
            </a:pPr>
            <a:r>
              <a:rPr lang="nl-NL" dirty="0"/>
              <a:t>het tekort op de BB zal verdwijnen</a:t>
            </a:r>
            <a:endParaRPr lang="nl-NL" sz="1600" dirty="0"/>
          </a:p>
          <a:p>
            <a:pPr lvl="1">
              <a:buFont typeface="Wingdings" pitchFamily="2" charset="2"/>
              <a:buChar char="Ø"/>
            </a:pPr>
            <a:r>
              <a:rPr lang="nl-NL" sz="2000" dirty="0"/>
              <a:t>bij een BB-overschot zal de wisselkoers stijgen</a:t>
            </a:r>
          </a:p>
          <a:p>
            <a:pPr marL="714375" lvl="2" indent="0">
              <a:buNone/>
            </a:pPr>
            <a:r>
              <a:rPr lang="nl-NL" dirty="0"/>
              <a:t>waardoor de export duurder en de import goedkoper wordt</a:t>
            </a:r>
          </a:p>
          <a:p>
            <a:pPr marL="714375" lvl="2" indent="0">
              <a:buNone/>
            </a:pPr>
            <a:r>
              <a:rPr lang="nl-NL" dirty="0"/>
              <a:t>de export zal dalen / de import zal stijgen</a:t>
            </a:r>
          </a:p>
          <a:p>
            <a:pPr marL="714375" lvl="2" indent="0">
              <a:buNone/>
            </a:pPr>
            <a:r>
              <a:rPr lang="nl-NL" dirty="0"/>
              <a:t>het overschot op de BB zal verdwijnen</a:t>
            </a:r>
          </a:p>
          <a:p>
            <a:pPr marL="447675" indent="-447675"/>
            <a:r>
              <a:rPr lang="en-US" dirty="0" err="1"/>
              <a:t>Nadeel</a:t>
            </a:r>
            <a:r>
              <a:rPr lang="en-US" dirty="0"/>
              <a:t>:</a:t>
            </a:r>
            <a:br>
              <a:rPr lang="nl-NL" dirty="0"/>
            </a:br>
            <a:r>
              <a:rPr lang="nl-NL" dirty="0"/>
              <a:t>wisselkoersrisico (onzekerheid) remt internationale handel en internationale kapitaalstromen</a:t>
            </a:r>
            <a:endParaRPr lang="en-US" dirty="0"/>
          </a:p>
        </p:txBody>
      </p:sp>
      <p:sp>
        <p:nvSpPr>
          <p:cNvPr id="2" name="Titel 1"/>
          <p:cNvSpPr>
            <a:spLocks noGrp="1"/>
          </p:cNvSpPr>
          <p:nvPr>
            <p:ph type="title"/>
          </p:nvPr>
        </p:nvSpPr>
        <p:spPr/>
        <p:txBody>
          <a:bodyPr/>
          <a:lstStyle/>
          <a:p>
            <a:r>
              <a:rPr lang="nl-NL" dirty="0"/>
              <a:t>Flexibele wisselkoersen</a:t>
            </a:r>
          </a:p>
        </p:txBody>
      </p:sp>
    </p:spTree>
    <p:extLst>
      <p:ext uri="{BB962C8B-B14F-4D97-AF65-F5344CB8AC3E}">
        <p14:creationId xmlns:p14="http://schemas.microsoft.com/office/powerpoint/2010/main" val="2307227127"/>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2063553" y="980729"/>
            <a:ext cx="7992887" cy="5145435"/>
          </a:xfrm>
        </p:spPr>
        <p:txBody>
          <a:bodyPr/>
          <a:lstStyle/>
          <a:p>
            <a:pPr>
              <a:buFont typeface="Arial" charset="0"/>
              <a:buChar char="•"/>
            </a:pPr>
            <a:r>
              <a:rPr lang="nl-NL" dirty="0"/>
              <a:t>Een maatstaf voor de internationale concurrentiepositie is de </a:t>
            </a:r>
            <a:r>
              <a:rPr lang="nl-NL" b="1" dirty="0"/>
              <a:t>ruilvoet</a:t>
            </a:r>
            <a:r>
              <a:rPr lang="nl-NL" dirty="0"/>
              <a:t>.</a:t>
            </a:r>
          </a:p>
          <a:p>
            <a:pPr>
              <a:buFont typeface="Arial" charset="0"/>
              <a:buChar char="•"/>
            </a:pPr>
            <a:endParaRPr lang="nl-NL" dirty="0"/>
          </a:p>
          <a:p>
            <a:pPr>
              <a:buFont typeface="Arial" charset="0"/>
              <a:buChar char="•"/>
            </a:pPr>
            <a:endParaRPr lang="nl-NL" dirty="0"/>
          </a:p>
          <a:p>
            <a:pPr>
              <a:buFont typeface="Arial" charset="0"/>
              <a:buChar char="•"/>
            </a:pPr>
            <a:r>
              <a:rPr lang="nl-NL" dirty="0"/>
              <a:t>een koersdaling leidt tot (</a:t>
            </a:r>
            <a:r>
              <a:rPr lang="nl-NL" b="1" dirty="0"/>
              <a:t>wisselkoers)inflatie </a:t>
            </a:r>
            <a:endParaRPr lang="nl-NL" dirty="0"/>
          </a:p>
        </p:txBody>
      </p:sp>
      <p:sp>
        <p:nvSpPr>
          <p:cNvPr id="3" name="Titel 2"/>
          <p:cNvSpPr>
            <a:spLocks noGrp="1"/>
          </p:cNvSpPr>
          <p:nvPr>
            <p:ph type="title"/>
          </p:nvPr>
        </p:nvSpPr>
        <p:spPr>
          <a:xfrm>
            <a:off x="1981200" y="338328"/>
            <a:ext cx="8229600" cy="642400"/>
          </a:xfrm>
        </p:spPr>
        <p:txBody>
          <a:bodyPr>
            <a:normAutofit fontScale="90000"/>
          </a:bodyPr>
          <a:lstStyle/>
          <a:p>
            <a:endParaRPr 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651" y="1464448"/>
            <a:ext cx="37242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1" y="3212976"/>
            <a:ext cx="8014647" cy="346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60007"/>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2423593" y="1883380"/>
            <a:ext cx="7408333" cy="2553733"/>
          </a:xfrm>
        </p:spPr>
        <p:txBody>
          <a:bodyPr>
            <a:normAutofit/>
          </a:bodyPr>
          <a:lstStyle/>
          <a:p>
            <a:r>
              <a:rPr lang="nl-NL" dirty="0"/>
              <a:t>2010: </a:t>
            </a:r>
            <a:br>
              <a:rPr lang="nl-NL" dirty="0"/>
            </a:br>
            <a:r>
              <a:rPr lang="nl-NL" dirty="0"/>
              <a:t>VS en China beschuldigen elkaar van oneerlijke concurrentie door wisselkoersmanipulatie – </a:t>
            </a:r>
            <a:r>
              <a:rPr lang="nl-NL" sz="3500" dirty="0"/>
              <a:t>valutaoorlog</a:t>
            </a:r>
          </a:p>
          <a:p>
            <a:r>
              <a:rPr lang="nl-NL" sz="3500" dirty="0"/>
              <a:t>(Internationale economie)</a:t>
            </a:r>
          </a:p>
          <a:p>
            <a:endParaRPr lang="nl-NL" dirty="0"/>
          </a:p>
          <a:p>
            <a:endParaRPr lang="nl-NL" dirty="0"/>
          </a:p>
          <a:p>
            <a:endParaRPr lang="nl-NL" dirty="0"/>
          </a:p>
        </p:txBody>
      </p:sp>
      <p:sp>
        <p:nvSpPr>
          <p:cNvPr id="2" name="Titel 1"/>
          <p:cNvSpPr>
            <a:spLocks noGrp="1"/>
          </p:cNvSpPr>
          <p:nvPr>
            <p:ph type="title"/>
          </p:nvPr>
        </p:nvSpPr>
        <p:spPr/>
        <p:txBody>
          <a:bodyPr/>
          <a:lstStyle/>
          <a:p>
            <a:r>
              <a:rPr lang="nl-NL" dirty="0"/>
              <a:t>Valutaoorlog</a:t>
            </a:r>
          </a:p>
        </p:txBody>
      </p:sp>
      <p:graphicFrame>
        <p:nvGraphicFramePr>
          <p:cNvPr id="3" name="Object 2"/>
          <p:cNvGraphicFramePr>
            <a:graphicFrameLocks noChangeAspect="1"/>
          </p:cNvGraphicFramePr>
          <p:nvPr/>
        </p:nvGraphicFramePr>
        <p:xfrm>
          <a:off x="3071665" y="4941168"/>
          <a:ext cx="6429715" cy="1296144"/>
        </p:xfrm>
        <a:graphic>
          <a:graphicData uri="http://schemas.openxmlformats.org/presentationml/2006/ole">
            <mc:AlternateContent xmlns:mc="http://schemas.openxmlformats.org/markup-compatibility/2006">
              <mc:Choice xmlns:v="urn:schemas-microsoft-com:vml" Requires="v">
                <p:oleObj spid="_x0000_s1027" name="Packager Shell-object" showAsIcon="1" r:id="rId3" imgW="3402000" imgH="685800" progId="Package">
                  <p:embed/>
                </p:oleObj>
              </mc:Choice>
              <mc:Fallback>
                <p:oleObj name="Packager Shell-object" showAsIcon="1" r:id="rId3" imgW="3402000" imgH="685800" progId="Package">
                  <p:embed/>
                  <p:pic>
                    <p:nvPicPr>
                      <p:cNvPr id="3" name="Object 2"/>
                      <p:cNvPicPr/>
                      <p:nvPr/>
                    </p:nvPicPr>
                    <p:blipFill>
                      <a:blip r:embed="rId4"/>
                      <a:stretch>
                        <a:fillRect/>
                      </a:stretch>
                    </p:blipFill>
                    <p:spPr>
                      <a:xfrm>
                        <a:off x="3071665" y="4941168"/>
                        <a:ext cx="6429715" cy="1296144"/>
                      </a:xfrm>
                      <a:prstGeom prst="rect">
                        <a:avLst/>
                      </a:prstGeom>
                    </p:spPr>
                  </p:pic>
                </p:oleObj>
              </mc:Fallback>
            </mc:AlternateContent>
          </a:graphicData>
        </a:graphic>
      </p:graphicFrame>
    </p:spTree>
    <p:extLst>
      <p:ext uri="{BB962C8B-B14F-4D97-AF65-F5344CB8AC3E}">
        <p14:creationId xmlns:p14="http://schemas.microsoft.com/office/powerpoint/2010/main" val="601141246"/>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Wisselkoers-manipulatie</a:t>
            </a:r>
          </a:p>
        </p:txBody>
      </p:sp>
      <p:sp>
        <p:nvSpPr>
          <p:cNvPr id="3" name="Tijdelijke aanduiding voor inhoud 2"/>
          <p:cNvSpPr>
            <a:spLocks noGrp="1"/>
          </p:cNvSpPr>
          <p:nvPr>
            <p:ph sz="quarter" idx="13"/>
          </p:nvPr>
        </p:nvSpPr>
        <p:spPr>
          <a:xfrm>
            <a:off x="1981200" y="2165072"/>
            <a:ext cx="4038600" cy="719223"/>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lgn="ctr">
              <a:buNone/>
            </a:pPr>
            <a:r>
              <a:rPr lang="nl-NL" sz="2000" dirty="0"/>
              <a:t>Door extra dollars aan te bieden (en er euro’s mee te kopen)</a:t>
            </a:r>
          </a:p>
        </p:txBody>
      </p:sp>
      <p:sp>
        <p:nvSpPr>
          <p:cNvPr id="38" name="Tijdelijke aanduiding voor inhoud 2"/>
          <p:cNvSpPr>
            <a:spLocks noGrp="1"/>
          </p:cNvSpPr>
          <p:nvPr>
            <p:ph sz="quarter" idx="14"/>
          </p:nvPr>
        </p:nvSpPr>
        <p:spPr>
          <a:xfrm>
            <a:off x="1991544" y="3429001"/>
            <a:ext cx="4038600" cy="447163"/>
          </a:xfrm>
        </p:spPr>
        <p:style>
          <a:lnRef idx="2">
            <a:schemeClr val="accent4"/>
          </a:lnRef>
          <a:fillRef idx="1">
            <a:schemeClr val="lt1"/>
          </a:fillRef>
          <a:effectRef idx="0">
            <a:schemeClr val="accent4"/>
          </a:effectRef>
          <a:fontRef idx="minor">
            <a:schemeClr val="dk1"/>
          </a:fontRef>
        </p:style>
        <p:txBody>
          <a:bodyPr>
            <a:normAutofit/>
          </a:bodyPr>
          <a:lstStyle/>
          <a:p>
            <a:pPr marL="0" indent="0" algn="ctr">
              <a:buNone/>
            </a:pPr>
            <a:r>
              <a:rPr lang="nl-NL" sz="2000" dirty="0"/>
              <a:t>Daalt de koers van de dollar</a:t>
            </a:r>
          </a:p>
        </p:txBody>
      </p:sp>
      <p:sp>
        <p:nvSpPr>
          <p:cNvPr id="39" name="Tijdelijke aanduiding voor inhoud 2"/>
          <p:cNvSpPr>
            <a:spLocks noGrp="1"/>
          </p:cNvSpPr>
          <p:nvPr>
            <p:ph sz="half" idx="4294967295"/>
          </p:nvPr>
        </p:nvSpPr>
        <p:spPr>
          <a:xfrm>
            <a:off x="1524000" y="4437063"/>
            <a:ext cx="4038600" cy="728662"/>
          </a:xfrm>
        </p:spPr>
        <p:style>
          <a:lnRef idx="2">
            <a:schemeClr val="accent4"/>
          </a:lnRef>
          <a:fillRef idx="1">
            <a:schemeClr val="lt1"/>
          </a:fillRef>
          <a:effectRef idx="0">
            <a:schemeClr val="accent4"/>
          </a:effectRef>
          <a:fontRef idx="minor">
            <a:schemeClr val="dk1"/>
          </a:fontRef>
        </p:style>
        <p:txBody>
          <a:bodyPr>
            <a:normAutofit/>
          </a:bodyPr>
          <a:lstStyle/>
          <a:p>
            <a:pPr marL="0" indent="0" algn="ctr">
              <a:buNone/>
            </a:pPr>
            <a:r>
              <a:rPr lang="nl-NL" sz="2000" dirty="0"/>
              <a:t>Daardoor worden producten uit de VS voor buitenlanders goedkoper </a:t>
            </a:r>
          </a:p>
        </p:txBody>
      </p:sp>
      <p:sp>
        <p:nvSpPr>
          <p:cNvPr id="40" name="Tijdelijke aanduiding voor inhoud 2"/>
          <p:cNvSpPr>
            <a:spLocks noGrp="1"/>
          </p:cNvSpPr>
          <p:nvPr>
            <p:ph sz="half" idx="4294967295"/>
          </p:nvPr>
        </p:nvSpPr>
        <p:spPr>
          <a:xfrm>
            <a:off x="1524000" y="5805489"/>
            <a:ext cx="4038600" cy="663575"/>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0" indent="0" algn="ctr">
              <a:buNone/>
            </a:pPr>
            <a:r>
              <a:rPr lang="nl-NL" sz="2000" dirty="0"/>
              <a:t>Hetgeen de concurrentiepositie van VS verbetert</a:t>
            </a:r>
          </a:p>
        </p:txBody>
      </p:sp>
      <p:cxnSp>
        <p:nvCxnSpPr>
          <p:cNvPr id="5" name="Rechte verbindingslijn 4"/>
          <p:cNvCxnSpPr/>
          <p:nvPr/>
        </p:nvCxnSpPr>
        <p:spPr>
          <a:xfrm>
            <a:off x="6779112" y="2132856"/>
            <a:ext cx="0" cy="3528392"/>
          </a:xfrm>
          <a:prstGeom prst="line">
            <a:avLst/>
          </a:prstGeom>
          <a:ln w="38100"/>
        </p:spPr>
        <p:style>
          <a:lnRef idx="2">
            <a:schemeClr val="dk1"/>
          </a:lnRef>
          <a:fillRef idx="0">
            <a:schemeClr val="dk1"/>
          </a:fillRef>
          <a:effectRef idx="1">
            <a:schemeClr val="dk1"/>
          </a:effectRef>
          <a:fontRef idx="minor">
            <a:schemeClr val="tx1"/>
          </a:fontRef>
        </p:style>
      </p:cxnSp>
      <p:cxnSp>
        <p:nvCxnSpPr>
          <p:cNvPr id="6" name="Rechte verbindingslijn 5"/>
          <p:cNvCxnSpPr/>
          <p:nvPr/>
        </p:nvCxnSpPr>
        <p:spPr>
          <a:xfrm flipH="1">
            <a:off x="6779112" y="5661248"/>
            <a:ext cx="3592016"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7" name="Rechte verbindingslijn 6"/>
          <p:cNvCxnSpPr/>
          <p:nvPr/>
        </p:nvCxnSpPr>
        <p:spPr>
          <a:xfrm>
            <a:off x="6779112" y="213285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6779112" y="285293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6779112" y="357301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6779112" y="429309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6779112" y="501317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7499192"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8219272"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8939352"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9659432"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10379512"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8472264" y="6099119"/>
            <a:ext cx="2090444" cy="369332"/>
          </a:xfrm>
          <a:prstGeom prst="rect">
            <a:avLst/>
          </a:prstGeom>
          <a:noFill/>
        </p:spPr>
        <p:txBody>
          <a:bodyPr wrap="none" rtlCol="0">
            <a:spAutoFit/>
          </a:bodyPr>
          <a:lstStyle/>
          <a:p>
            <a:r>
              <a:rPr lang="nl-NL" dirty="0"/>
              <a:t>hoeveelheid $ × </a:t>
            </a:r>
            <a:r>
              <a:rPr lang="nl-NL" dirty="0" err="1"/>
              <a:t>mln</a:t>
            </a:r>
            <a:endParaRPr lang="nl-NL" dirty="0"/>
          </a:p>
        </p:txBody>
      </p:sp>
      <p:sp>
        <p:nvSpPr>
          <p:cNvPr id="18" name="Tekstvak 17"/>
          <p:cNvSpPr txBox="1"/>
          <p:nvPr/>
        </p:nvSpPr>
        <p:spPr>
          <a:xfrm rot="16200000">
            <a:off x="5227480" y="2831767"/>
            <a:ext cx="1958678" cy="369332"/>
          </a:xfrm>
          <a:prstGeom prst="rect">
            <a:avLst/>
          </a:prstGeom>
          <a:noFill/>
        </p:spPr>
        <p:txBody>
          <a:bodyPr wrap="none" rtlCol="0">
            <a:spAutoFit/>
          </a:bodyPr>
          <a:lstStyle/>
          <a:p>
            <a:r>
              <a:rPr lang="nl-NL" dirty="0"/>
              <a:t>wisselkoers $ (in €)</a:t>
            </a:r>
          </a:p>
        </p:txBody>
      </p:sp>
      <p:sp>
        <p:nvSpPr>
          <p:cNvPr id="19" name="Tekstvak 18"/>
          <p:cNvSpPr txBox="1"/>
          <p:nvPr/>
        </p:nvSpPr>
        <p:spPr>
          <a:xfrm>
            <a:off x="6275056" y="4797152"/>
            <a:ext cx="593432" cy="369332"/>
          </a:xfrm>
          <a:prstGeom prst="rect">
            <a:avLst/>
          </a:prstGeom>
          <a:noFill/>
        </p:spPr>
        <p:txBody>
          <a:bodyPr wrap="none" rtlCol="0">
            <a:spAutoFit/>
          </a:bodyPr>
          <a:lstStyle/>
          <a:p>
            <a:r>
              <a:rPr lang="nl-NL" dirty="0"/>
              <a:t>0,50</a:t>
            </a:r>
          </a:p>
        </p:txBody>
      </p:sp>
      <p:sp>
        <p:nvSpPr>
          <p:cNvPr id="20" name="Tekstvak 19"/>
          <p:cNvSpPr txBox="1"/>
          <p:nvPr/>
        </p:nvSpPr>
        <p:spPr>
          <a:xfrm>
            <a:off x="6275056" y="4077072"/>
            <a:ext cx="301686" cy="369332"/>
          </a:xfrm>
          <a:prstGeom prst="rect">
            <a:avLst/>
          </a:prstGeom>
          <a:noFill/>
        </p:spPr>
        <p:txBody>
          <a:bodyPr wrap="none" rtlCol="0">
            <a:spAutoFit/>
          </a:bodyPr>
          <a:lstStyle/>
          <a:p>
            <a:r>
              <a:rPr lang="nl-NL" dirty="0"/>
              <a:t>1</a:t>
            </a:r>
          </a:p>
        </p:txBody>
      </p:sp>
      <p:sp>
        <p:nvSpPr>
          <p:cNvPr id="21" name="Tekstvak 20"/>
          <p:cNvSpPr txBox="1"/>
          <p:nvPr/>
        </p:nvSpPr>
        <p:spPr>
          <a:xfrm>
            <a:off x="6275056" y="3429000"/>
            <a:ext cx="593432" cy="369332"/>
          </a:xfrm>
          <a:prstGeom prst="rect">
            <a:avLst/>
          </a:prstGeom>
          <a:noFill/>
        </p:spPr>
        <p:txBody>
          <a:bodyPr wrap="none" rtlCol="0">
            <a:spAutoFit/>
          </a:bodyPr>
          <a:lstStyle/>
          <a:p>
            <a:r>
              <a:rPr lang="nl-NL" dirty="0"/>
              <a:t>1,50</a:t>
            </a:r>
          </a:p>
        </p:txBody>
      </p:sp>
      <p:sp>
        <p:nvSpPr>
          <p:cNvPr id="22" name="Tekstvak 21"/>
          <p:cNvSpPr txBox="1"/>
          <p:nvPr/>
        </p:nvSpPr>
        <p:spPr>
          <a:xfrm>
            <a:off x="6275056" y="2699628"/>
            <a:ext cx="301686" cy="369332"/>
          </a:xfrm>
          <a:prstGeom prst="rect">
            <a:avLst/>
          </a:prstGeom>
          <a:noFill/>
        </p:spPr>
        <p:txBody>
          <a:bodyPr wrap="none" rtlCol="0">
            <a:spAutoFit/>
          </a:bodyPr>
          <a:lstStyle/>
          <a:p>
            <a:r>
              <a:rPr lang="nl-NL" dirty="0"/>
              <a:t>2</a:t>
            </a:r>
          </a:p>
        </p:txBody>
      </p:sp>
      <p:sp>
        <p:nvSpPr>
          <p:cNvPr id="23" name="Tekstvak 22"/>
          <p:cNvSpPr txBox="1"/>
          <p:nvPr/>
        </p:nvSpPr>
        <p:spPr>
          <a:xfrm>
            <a:off x="6275056" y="1988840"/>
            <a:ext cx="593432" cy="369332"/>
          </a:xfrm>
          <a:prstGeom prst="rect">
            <a:avLst/>
          </a:prstGeom>
          <a:noFill/>
        </p:spPr>
        <p:txBody>
          <a:bodyPr wrap="none" rtlCol="0">
            <a:spAutoFit/>
          </a:bodyPr>
          <a:lstStyle/>
          <a:p>
            <a:r>
              <a:rPr lang="nl-NL" dirty="0"/>
              <a:t>2,50</a:t>
            </a:r>
          </a:p>
        </p:txBody>
      </p:sp>
      <p:sp>
        <p:nvSpPr>
          <p:cNvPr id="24" name="Tekstvak 23"/>
          <p:cNvSpPr txBox="1"/>
          <p:nvPr/>
        </p:nvSpPr>
        <p:spPr>
          <a:xfrm>
            <a:off x="7283168" y="5733256"/>
            <a:ext cx="418704" cy="369332"/>
          </a:xfrm>
          <a:prstGeom prst="rect">
            <a:avLst/>
          </a:prstGeom>
          <a:noFill/>
        </p:spPr>
        <p:txBody>
          <a:bodyPr wrap="none" rtlCol="0">
            <a:spAutoFit/>
          </a:bodyPr>
          <a:lstStyle/>
          <a:p>
            <a:r>
              <a:rPr lang="nl-NL" dirty="0"/>
              <a:t>10</a:t>
            </a:r>
          </a:p>
        </p:txBody>
      </p:sp>
      <p:sp>
        <p:nvSpPr>
          <p:cNvPr id="25" name="Tekstvak 24"/>
          <p:cNvSpPr txBox="1"/>
          <p:nvPr/>
        </p:nvSpPr>
        <p:spPr>
          <a:xfrm>
            <a:off x="8016592" y="5733256"/>
            <a:ext cx="418704" cy="369332"/>
          </a:xfrm>
          <a:prstGeom prst="rect">
            <a:avLst/>
          </a:prstGeom>
          <a:noFill/>
        </p:spPr>
        <p:txBody>
          <a:bodyPr wrap="none" rtlCol="0">
            <a:spAutoFit/>
          </a:bodyPr>
          <a:lstStyle/>
          <a:p>
            <a:r>
              <a:rPr lang="nl-NL" dirty="0"/>
              <a:t>20</a:t>
            </a:r>
          </a:p>
        </p:txBody>
      </p:sp>
      <p:sp>
        <p:nvSpPr>
          <p:cNvPr id="26" name="Tekstvak 25"/>
          <p:cNvSpPr txBox="1"/>
          <p:nvPr/>
        </p:nvSpPr>
        <p:spPr>
          <a:xfrm>
            <a:off x="8736672" y="5733256"/>
            <a:ext cx="418704" cy="369332"/>
          </a:xfrm>
          <a:prstGeom prst="rect">
            <a:avLst/>
          </a:prstGeom>
          <a:noFill/>
        </p:spPr>
        <p:txBody>
          <a:bodyPr wrap="none" rtlCol="0">
            <a:spAutoFit/>
          </a:bodyPr>
          <a:lstStyle/>
          <a:p>
            <a:r>
              <a:rPr lang="nl-NL" dirty="0"/>
              <a:t>30</a:t>
            </a:r>
          </a:p>
        </p:txBody>
      </p:sp>
      <p:sp>
        <p:nvSpPr>
          <p:cNvPr id="27" name="Tekstvak 26"/>
          <p:cNvSpPr txBox="1"/>
          <p:nvPr/>
        </p:nvSpPr>
        <p:spPr>
          <a:xfrm>
            <a:off x="9456752" y="5733256"/>
            <a:ext cx="418704" cy="369332"/>
          </a:xfrm>
          <a:prstGeom prst="rect">
            <a:avLst/>
          </a:prstGeom>
          <a:noFill/>
        </p:spPr>
        <p:txBody>
          <a:bodyPr wrap="none" rtlCol="0">
            <a:spAutoFit/>
          </a:bodyPr>
          <a:lstStyle/>
          <a:p>
            <a:r>
              <a:rPr lang="nl-NL" dirty="0"/>
              <a:t>40</a:t>
            </a:r>
          </a:p>
        </p:txBody>
      </p:sp>
      <p:sp>
        <p:nvSpPr>
          <p:cNvPr id="28" name="Tekstvak 27"/>
          <p:cNvSpPr txBox="1"/>
          <p:nvPr/>
        </p:nvSpPr>
        <p:spPr>
          <a:xfrm>
            <a:off x="10104824" y="5733256"/>
            <a:ext cx="418704" cy="369332"/>
          </a:xfrm>
          <a:prstGeom prst="rect">
            <a:avLst/>
          </a:prstGeom>
          <a:noFill/>
        </p:spPr>
        <p:txBody>
          <a:bodyPr wrap="none" rtlCol="0">
            <a:spAutoFit/>
          </a:bodyPr>
          <a:lstStyle/>
          <a:p>
            <a:r>
              <a:rPr lang="nl-NL" dirty="0"/>
              <a:t>50</a:t>
            </a:r>
          </a:p>
        </p:txBody>
      </p:sp>
      <p:sp>
        <p:nvSpPr>
          <p:cNvPr id="30" name="Rechthoek 29"/>
          <p:cNvSpPr/>
          <p:nvPr/>
        </p:nvSpPr>
        <p:spPr>
          <a:xfrm>
            <a:off x="7324849" y="2409011"/>
            <a:ext cx="409086" cy="369332"/>
          </a:xfrm>
          <a:prstGeom prst="rect">
            <a:avLst/>
          </a:prstGeom>
        </p:spPr>
        <p:txBody>
          <a:bodyPr wrap="none">
            <a:spAutoFit/>
          </a:bodyPr>
          <a:lstStyle/>
          <a:p>
            <a:r>
              <a:rPr lang="nl-NL" dirty="0" err="1"/>
              <a:t>Q</a:t>
            </a:r>
            <a:r>
              <a:rPr lang="nl-NL" baseline="-25000" dirty="0" err="1"/>
              <a:t>v</a:t>
            </a:r>
            <a:endParaRPr lang="nl-NL" dirty="0"/>
          </a:p>
        </p:txBody>
      </p:sp>
      <p:cxnSp>
        <p:nvCxnSpPr>
          <p:cNvPr id="31" name="Rechte verbindingslijn 30"/>
          <p:cNvCxnSpPr/>
          <p:nvPr/>
        </p:nvCxnSpPr>
        <p:spPr>
          <a:xfrm flipV="1">
            <a:off x="7176120" y="3798332"/>
            <a:ext cx="2928704" cy="1368152"/>
          </a:xfrm>
          <a:prstGeom prst="line">
            <a:avLst/>
          </a:prstGeom>
        </p:spPr>
        <p:style>
          <a:lnRef idx="3">
            <a:schemeClr val="accent4"/>
          </a:lnRef>
          <a:fillRef idx="0">
            <a:schemeClr val="accent4"/>
          </a:fillRef>
          <a:effectRef idx="2">
            <a:schemeClr val="accent4"/>
          </a:effectRef>
          <a:fontRef idx="minor">
            <a:schemeClr val="tx1"/>
          </a:fontRef>
        </p:style>
      </p:cxnSp>
      <p:sp>
        <p:nvSpPr>
          <p:cNvPr id="32" name="Rechthoek 31"/>
          <p:cNvSpPr/>
          <p:nvPr/>
        </p:nvSpPr>
        <p:spPr>
          <a:xfrm>
            <a:off x="9695738" y="3516834"/>
            <a:ext cx="413896" cy="369332"/>
          </a:xfrm>
          <a:prstGeom prst="rect">
            <a:avLst/>
          </a:prstGeom>
        </p:spPr>
        <p:txBody>
          <a:bodyPr wrap="none">
            <a:spAutoFit/>
          </a:bodyPr>
          <a:lstStyle/>
          <a:p>
            <a:r>
              <a:rPr lang="nl-NL" dirty="0" err="1"/>
              <a:t>Q</a:t>
            </a:r>
            <a:r>
              <a:rPr lang="nl-NL" baseline="-25000" dirty="0" err="1"/>
              <a:t>a</a:t>
            </a:r>
            <a:endParaRPr lang="nl-NL" dirty="0"/>
          </a:p>
        </p:txBody>
      </p:sp>
      <p:cxnSp>
        <p:nvCxnSpPr>
          <p:cNvPr id="33" name="Rechte verbindingslijn 32"/>
          <p:cNvCxnSpPr/>
          <p:nvPr/>
        </p:nvCxnSpPr>
        <p:spPr>
          <a:xfrm>
            <a:off x="7271943" y="2529784"/>
            <a:ext cx="2160240" cy="2848445"/>
          </a:xfrm>
          <a:prstGeom prst="line">
            <a:avLst/>
          </a:prstGeom>
        </p:spPr>
        <p:style>
          <a:lnRef idx="3">
            <a:schemeClr val="accent4"/>
          </a:lnRef>
          <a:fillRef idx="0">
            <a:schemeClr val="accent4"/>
          </a:fillRef>
          <a:effectRef idx="2">
            <a:schemeClr val="accent4"/>
          </a:effectRef>
          <a:fontRef idx="minor">
            <a:schemeClr val="tx1"/>
          </a:fontRef>
        </p:style>
      </p:cxnSp>
      <p:sp>
        <p:nvSpPr>
          <p:cNvPr id="34" name="Ovaal 33"/>
          <p:cNvSpPr/>
          <p:nvPr/>
        </p:nvSpPr>
        <p:spPr>
          <a:xfrm>
            <a:off x="8659523" y="4371121"/>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35" name="Rechte verbindingslijn 34"/>
          <p:cNvCxnSpPr/>
          <p:nvPr/>
        </p:nvCxnSpPr>
        <p:spPr>
          <a:xfrm flipV="1">
            <a:off x="6779113" y="4433616"/>
            <a:ext cx="1842527" cy="12789"/>
          </a:xfrm>
          <a:prstGeom prst="line">
            <a:avLst/>
          </a:prstGeom>
          <a:ln w="19050">
            <a:prstDash val="lgDash"/>
          </a:ln>
        </p:spPr>
        <p:style>
          <a:lnRef idx="2">
            <a:schemeClr val="dk1"/>
          </a:lnRef>
          <a:fillRef idx="0">
            <a:schemeClr val="dk1"/>
          </a:fillRef>
          <a:effectRef idx="1">
            <a:schemeClr val="dk1"/>
          </a:effectRef>
          <a:fontRef idx="minor">
            <a:schemeClr val="tx1"/>
          </a:fontRef>
        </p:style>
      </p:cxnSp>
      <p:cxnSp>
        <p:nvCxnSpPr>
          <p:cNvPr id="42" name="Rechte verbindingslijn met pijl 41"/>
          <p:cNvCxnSpPr>
            <a:stCxn id="3" idx="2"/>
            <a:endCxn id="38" idx="0"/>
          </p:cNvCxnSpPr>
          <p:nvPr/>
        </p:nvCxnSpPr>
        <p:spPr>
          <a:xfrm>
            <a:off x="4000500" y="2884294"/>
            <a:ext cx="10344" cy="54470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4" name="Rechte verbindingslijn met pijl 43"/>
          <p:cNvCxnSpPr>
            <a:stCxn id="38" idx="2"/>
            <a:endCxn id="39" idx="0"/>
          </p:cNvCxnSpPr>
          <p:nvPr/>
        </p:nvCxnSpPr>
        <p:spPr>
          <a:xfrm>
            <a:off x="4010844" y="3876164"/>
            <a:ext cx="0" cy="56094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6" name="Rechte verbindingslijn met pijl 45"/>
          <p:cNvCxnSpPr>
            <a:stCxn id="39" idx="2"/>
            <a:endCxn id="40" idx="0"/>
          </p:cNvCxnSpPr>
          <p:nvPr/>
        </p:nvCxnSpPr>
        <p:spPr>
          <a:xfrm>
            <a:off x="4010844" y="5166484"/>
            <a:ext cx="0" cy="6387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7" name="Rechte verbindingslijn 46"/>
          <p:cNvCxnSpPr/>
          <p:nvPr/>
        </p:nvCxnSpPr>
        <p:spPr>
          <a:xfrm flipV="1">
            <a:off x="7631792" y="4092187"/>
            <a:ext cx="2928704" cy="1368152"/>
          </a:xfrm>
          <a:prstGeom prst="line">
            <a:avLst/>
          </a:prstGeom>
        </p:spPr>
        <p:style>
          <a:lnRef idx="3">
            <a:schemeClr val="accent4"/>
          </a:lnRef>
          <a:fillRef idx="0">
            <a:schemeClr val="accent4"/>
          </a:fillRef>
          <a:effectRef idx="2">
            <a:schemeClr val="accent4"/>
          </a:effectRef>
          <a:fontRef idx="minor">
            <a:schemeClr val="tx1"/>
          </a:fontRef>
        </p:style>
      </p:cxnSp>
      <p:cxnSp>
        <p:nvCxnSpPr>
          <p:cNvPr id="49" name="Rechte verbindingslijn met pijl 48"/>
          <p:cNvCxnSpPr/>
          <p:nvPr/>
        </p:nvCxnSpPr>
        <p:spPr>
          <a:xfrm>
            <a:off x="9517486" y="4156637"/>
            <a:ext cx="59214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0" name="Rechte verbindingslijn met pijl 49"/>
          <p:cNvCxnSpPr/>
          <p:nvPr/>
        </p:nvCxnSpPr>
        <p:spPr>
          <a:xfrm>
            <a:off x="7536160" y="5100299"/>
            <a:ext cx="59214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1" name="Rechthoek 50"/>
          <p:cNvSpPr/>
          <p:nvPr/>
        </p:nvSpPr>
        <p:spPr>
          <a:xfrm>
            <a:off x="9984432" y="4226911"/>
            <a:ext cx="465192" cy="369332"/>
          </a:xfrm>
          <a:prstGeom prst="rect">
            <a:avLst/>
          </a:prstGeom>
        </p:spPr>
        <p:txBody>
          <a:bodyPr wrap="none">
            <a:spAutoFit/>
          </a:bodyPr>
          <a:lstStyle/>
          <a:p>
            <a:r>
              <a:rPr lang="nl-NL" dirty="0" err="1"/>
              <a:t>Q’</a:t>
            </a:r>
            <a:r>
              <a:rPr lang="nl-NL" baseline="-25000" dirty="0" err="1"/>
              <a:t>a</a:t>
            </a:r>
            <a:endParaRPr lang="nl-NL" dirty="0"/>
          </a:p>
        </p:txBody>
      </p:sp>
      <p:sp>
        <p:nvSpPr>
          <p:cNvPr id="52" name="Ovaal 51"/>
          <p:cNvSpPr/>
          <p:nvPr/>
        </p:nvSpPr>
        <p:spPr>
          <a:xfrm>
            <a:off x="8942953" y="4754549"/>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53" name="Rechte verbindingslijn 52"/>
          <p:cNvCxnSpPr/>
          <p:nvPr/>
        </p:nvCxnSpPr>
        <p:spPr>
          <a:xfrm flipV="1">
            <a:off x="6806555" y="4813768"/>
            <a:ext cx="2121033" cy="12788"/>
          </a:xfrm>
          <a:prstGeom prst="line">
            <a:avLst/>
          </a:prstGeom>
          <a:ln w="19050">
            <a:prstDash val="lgDash"/>
          </a:ln>
        </p:spPr>
        <p:style>
          <a:lnRef idx="2">
            <a:schemeClr val="dk1"/>
          </a:lnRef>
          <a:fillRef idx="0">
            <a:schemeClr val="dk1"/>
          </a:fillRef>
          <a:effectRef idx="1">
            <a:schemeClr val="dk1"/>
          </a:effectRef>
          <a:fontRef idx="minor">
            <a:schemeClr val="tx1"/>
          </a:fontRef>
        </p:style>
      </p:cxnSp>
      <p:sp>
        <p:nvSpPr>
          <p:cNvPr id="55" name="Tekstvak 54"/>
          <p:cNvSpPr txBox="1"/>
          <p:nvPr/>
        </p:nvSpPr>
        <p:spPr>
          <a:xfrm>
            <a:off x="1928096" y="1151166"/>
            <a:ext cx="4494692" cy="523220"/>
          </a:xfrm>
          <a:prstGeom prst="rect">
            <a:avLst/>
          </a:prstGeom>
          <a:noFill/>
        </p:spPr>
        <p:txBody>
          <a:bodyPr wrap="none" rtlCol="0">
            <a:spAutoFit/>
          </a:bodyPr>
          <a:lstStyle/>
          <a:p>
            <a:r>
              <a:rPr lang="nl-NL" sz="2800" dirty="0"/>
              <a:t>Naar aanleiding van de video:</a:t>
            </a:r>
          </a:p>
        </p:txBody>
      </p:sp>
    </p:spTree>
    <p:extLst>
      <p:ext uri="{BB962C8B-B14F-4D97-AF65-F5344CB8AC3E}">
        <p14:creationId xmlns:p14="http://schemas.microsoft.com/office/powerpoint/2010/main" val="21112874"/>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nodeType="withEffect">
                                  <p:stCondLst>
                                    <p:cond delay="100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100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par>
                          <p:cTn id="29" fill="hold">
                            <p:stCondLst>
                              <p:cond delay="500"/>
                            </p:stCondLst>
                            <p:childTnLst>
                              <p:par>
                                <p:cTn id="30" presetID="10" presetClass="entr" presetSubtype="0" fill="hold" grpId="0" nodeType="afterEffect">
                                  <p:stCondLst>
                                    <p:cond delay="1000"/>
                                  </p:stCondLst>
                                  <p:childTnLst>
                                    <p:set>
                                      <p:cBhvr>
                                        <p:cTn id="31" dur="1" fill="hold">
                                          <p:stCondLst>
                                            <p:cond delay="0"/>
                                          </p:stCondLst>
                                        </p:cTn>
                                        <p:tgtEl>
                                          <p:spTgt spid="38">
                                            <p:bg/>
                                          </p:spTgt>
                                        </p:tgtEl>
                                        <p:attrNameLst>
                                          <p:attrName>style.visibility</p:attrName>
                                        </p:attrNameLst>
                                      </p:cBhvr>
                                      <p:to>
                                        <p:strVal val="visible"/>
                                      </p:to>
                                    </p:set>
                                    <p:animEffect transition="in" filter="fade">
                                      <p:cBhvr>
                                        <p:cTn id="32" dur="500"/>
                                        <p:tgtEl>
                                          <p:spTgt spid="38">
                                            <p:bg/>
                                          </p:spTgt>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38">
                                            <p:txEl>
                                              <p:pRg st="0" end="0"/>
                                            </p:txEl>
                                          </p:spTgt>
                                        </p:tgtEl>
                                        <p:attrNameLst>
                                          <p:attrName>style.visibility</p:attrName>
                                        </p:attrNameLst>
                                      </p:cBhvr>
                                      <p:to>
                                        <p:strVal val="visible"/>
                                      </p:to>
                                    </p:set>
                                    <p:animEffect transition="in" filter="fade">
                                      <p:cBhvr>
                                        <p:cTn id="35" dur="500"/>
                                        <p:tgtEl>
                                          <p:spTgt spid="38">
                                            <p:txEl>
                                              <p:pRg st="0" end="0"/>
                                            </p:txEl>
                                          </p:spTgt>
                                        </p:tgtEl>
                                      </p:cBhvr>
                                    </p:animEffect>
                                  </p:childTnLst>
                                </p:cTn>
                              </p:par>
                            </p:childTnLst>
                          </p:cTn>
                        </p:par>
                        <p:par>
                          <p:cTn id="36" fill="hold">
                            <p:stCondLst>
                              <p:cond delay="2000"/>
                            </p:stCondLst>
                            <p:childTnLst>
                              <p:par>
                                <p:cTn id="37" presetID="10" presetClass="entr" presetSubtype="0" fill="hold" grpId="0" nodeType="afterEffect">
                                  <p:stCondLst>
                                    <p:cond delay="75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nodeType="withEffect">
                                  <p:stCondLst>
                                    <p:cond delay="75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par>
                          <p:cTn id="48" fill="hold">
                            <p:stCondLst>
                              <p:cond delay="500"/>
                            </p:stCondLst>
                            <p:childTnLst>
                              <p:par>
                                <p:cTn id="49" presetID="10" presetClass="entr" presetSubtype="0" fill="hold" grpId="0" nodeType="afterEffect">
                                  <p:stCondLst>
                                    <p:cond delay="1000"/>
                                  </p:stCondLst>
                                  <p:childTnLst>
                                    <p:set>
                                      <p:cBhvr>
                                        <p:cTn id="50" dur="1" fill="hold">
                                          <p:stCondLst>
                                            <p:cond delay="0"/>
                                          </p:stCondLst>
                                        </p:cTn>
                                        <p:tgtEl>
                                          <p:spTgt spid="39">
                                            <p:bg/>
                                          </p:spTgt>
                                        </p:tgtEl>
                                        <p:attrNameLst>
                                          <p:attrName>style.visibility</p:attrName>
                                        </p:attrNameLst>
                                      </p:cBhvr>
                                      <p:to>
                                        <p:strVal val="visible"/>
                                      </p:to>
                                    </p:set>
                                    <p:animEffect transition="in" filter="fade">
                                      <p:cBhvr>
                                        <p:cTn id="51" dur="500"/>
                                        <p:tgtEl>
                                          <p:spTgt spid="39">
                                            <p:bg/>
                                          </p:spTgt>
                                        </p:tgtEl>
                                      </p:cBhvr>
                                    </p:animEffect>
                                  </p:childTnLst>
                                </p:cTn>
                              </p:par>
                              <p:par>
                                <p:cTn id="52" presetID="10" presetClass="entr" presetSubtype="0" fill="hold" grpId="0" nodeType="withEffect">
                                  <p:stCondLst>
                                    <p:cond delay="1000"/>
                                  </p:stCondLst>
                                  <p:childTnLst>
                                    <p:set>
                                      <p:cBhvr>
                                        <p:cTn id="53" dur="1" fill="hold">
                                          <p:stCondLst>
                                            <p:cond delay="0"/>
                                          </p:stCondLst>
                                        </p:cTn>
                                        <p:tgtEl>
                                          <p:spTgt spid="39">
                                            <p:txEl>
                                              <p:pRg st="0" end="0"/>
                                            </p:txEl>
                                          </p:spTgt>
                                        </p:tgtEl>
                                        <p:attrNameLst>
                                          <p:attrName>style.visibility</p:attrName>
                                        </p:attrNameLst>
                                      </p:cBhvr>
                                      <p:to>
                                        <p:strVal val="visible"/>
                                      </p:to>
                                    </p:set>
                                    <p:animEffect transition="in" filter="fade">
                                      <p:cBhvr>
                                        <p:cTn id="54" dur="500"/>
                                        <p:tgtEl>
                                          <p:spTgt spid="39">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childTnLst>
                          </p:cTn>
                        </p:par>
                        <p:par>
                          <p:cTn id="60" fill="hold">
                            <p:stCondLst>
                              <p:cond delay="500"/>
                            </p:stCondLst>
                            <p:childTnLst>
                              <p:par>
                                <p:cTn id="61" presetID="10" presetClass="entr" presetSubtype="0" fill="hold" grpId="0" nodeType="afterEffect">
                                  <p:stCondLst>
                                    <p:cond delay="1000"/>
                                  </p:stCondLst>
                                  <p:childTnLst>
                                    <p:set>
                                      <p:cBhvr>
                                        <p:cTn id="62" dur="1" fill="hold">
                                          <p:stCondLst>
                                            <p:cond delay="0"/>
                                          </p:stCondLst>
                                        </p:cTn>
                                        <p:tgtEl>
                                          <p:spTgt spid="40">
                                            <p:bg/>
                                          </p:spTgt>
                                        </p:tgtEl>
                                        <p:attrNameLst>
                                          <p:attrName>style.visibility</p:attrName>
                                        </p:attrNameLst>
                                      </p:cBhvr>
                                      <p:to>
                                        <p:strVal val="visible"/>
                                      </p:to>
                                    </p:set>
                                    <p:animEffect transition="in" filter="fade">
                                      <p:cBhvr>
                                        <p:cTn id="63" dur="500"/>
                                        <p:tgtEl>
                                          <p:spTgt spid="40">
                                            <p:bg/>
                                          </p:spTgt>
                                        </p:tgtEl>
                                      </p:cBhvr>
                                    </p:animEffect>
                                  </p:childTnLst>
                                </p:cTn>
                              </p:par>
                              <p:par>
                                <p:cTn id="64" presetID="10" presetClass="entr" presetSubtype="0" fill="hold" grpId="0" nodeType="withEffect">
                                  <p:stCondLst>
                                    <p:cond delay="1000"/>
                                  </p:stCondLst>
                                  <p:childTnLst>
                                    <p:set>
                                      <p:cBhvr>
                                        <p:cTn id="65" dur="1" fill="hold">
                                          <p:stCondLst>
                                            <p:cond delay="0"/>
                                          </p:stCondLst>
                                        </p:cTn>
                                        <p:tgtEl>
                                          <p:spTgt spid="40">
                                            <p:txEl>
                                              <p:pRg st="0" end="0"/>
                                            </p:txEl>
                                          </p:spTgt>
                                        </p:tgtEl>
                                        <p:attrNameLst>
                                          <p:attrName>style.visibility</p:attrName>
                                        </p:attrNameLst>
                                      </p:cBhvr>
                                      <p:to>
                                        <p:strVal val="visible"/>
                                      </p:to>
                                    </p:set>
                                    <p:animEffect transition="in" filter="fade">
                                      <p:cBhvr>
                                        <p:cTn id="66"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8" grpId="0" uiExpand="1" build="p" animBg="1"/>
      <p:bldP spid="39" grpId="0" uiExpand="1" build="p" animBg="1"/>
      <p:bldP spid="40" grpId="0" uiExpand="1" build="p" animBg="1"/>
      <p:bldP spid="51" grpId="0"/>
      <p:bldP spid="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Vaste wisselkoersen</a:t>
            </a:r>
          </a:p>
        </p:txBody>
      </p:sp>
      <p:sp>
        <p:nvSpPr>
          <p:cNvPr id="3" name="Tijdelijke aanduiding voor inhoud 2"/>
          <p:cNvSpPr>
            <a:spLocks noGrp="1"/>
          </p:cNvSpPr>
          <p:nvPr>
            <p:ph sz="quarter" idx="13"/>
          </p:nvPr>
        </p:nvSpPr>
        <p:spPr>
          <a:xfrm>
            <a:off x="1981200" y="1285860"/>
            <a:ext cx="3394720" cy="5311492"/>
          </a:xfrm>
        </p:spPr>
        <p:txBody>
          <a:bodyPr>
            <a:normAutofit fontScale="92500"/>
          </a:bodyPr>
          <a:lstStyle/>
          <a:p>
            <a:pPr marL="0" indent="0">
              <a:buNone/>
            </a:pPr>
            <a:r>
              <a:rPr lang="nl-NL" sz="2200" dirty="0"/>
              <a:t>Vaste wisselkoerssystemen kennen:</a:t>
            </a:r>
          </a:p>
          <a:p>
            <a:r>
              <a:rPr lang="nl-NL" sz="2200" dirty="0"/>
              <a:t>een (gewenste) spilkoers</a:t>
            </a:r>
          </a:p>
          <a:p>
            <a:r>
              <a:rPr lang="nl-NL" sz="2200" dirty="0"/>
              <a:t>een toegestane afwijking van die spilkoers:</a:t>
            </a:r>
          </a:p>
          <a:p>
            <a:pPr lvl="1"/>
            <a:r>
              <a:rPr lang="nl-NL" sz="1900" dirty="0"/>
              <a:t>de zgn. fluctuatiemarge</a:t>
            </a:r>
          </a:p>
          <a:p>
            <a:pPr lvl="1"/>
            <a:r>
              <a:rPr lang="nl-NL" sz="1900" dirty="0"/>
              <a:t>geeft de interventie-grenzen aan</a:t>
            </a:r>
          </a:p>
          <a:p>
            <a:pPr lvl="1"/>
            <a:r>
              <a:rPr lang="nl-NL" sz="1900" dirty="0"/>
              <a:t>die de bandbreedte aangeven (2x </a:t>
            </a:r>
            <a:r>
              <a:rPr lang="nl-NL" sz="1900" dirty="0" err="1"/>
              <a:t>fluc.m</a:t>
            </a:r>
            <a:r>
              <a:rPr lang="nl-NL" sz="1900" dirty="0"/>
              <a:t>)</a:t>
            </a:r>
          </a:p>
          <a:p>
            <a:pPr marL="0" indent="0">
              <a:buNone/>
            </a:pPr>
            <a:endParaRPr lang="nl-NL" sz="800" dirty="0"/>
          </a:p>
          <a:p>
            <a:pPr marL="0" indent="0">
              <a:buNone/>
            </a:pPr>
            <a:r>
              <a:rPr lang="nl-NL" sz="2200" dirty="0"/>
              <a:t>Binnen de bandbreedte mag de wisselkoers vrij bewegen,</a:t>
            </a:r>
          </a:p>
          <a:p>
            <a:pPr marL="0" indent="0">
              <a:buNone/>
            </a:pPr>
            <a:endParaRPr lang="nl-NL" sz="900" dirty="0"/>
          </a:p>
          <a:p>
            <a:pPr marL="0" indent="0">
              <a:buNone/>
            </a:pPr>
            <a:r>
              <a:rPr lang="nl-NL" sz="2200" dirty="0"/>
              <a:t>buiten de interventie-grenzen moet de CB ingrijpen (interveniëren)</a:t>
            </a:r>
          </a:p>
        </p:txBody>
      </p:sp>
      <p:cxnSp>
        <p:nvCxnSpPr>
          <p:cNvPr id="5" name="Rechte verbindingslijn 4"/>
          <p:cNvCxnSpPr/>
          <p:nvPr/>
        </p:nvCxnSpPr>
        <p:spPr>
          <a:xfrm>
            <a:off x="6276895" y="2132856"/>
            <a:ext cx="0" cy="3240360"/>
          </a:xfrm>
          <a:prstGeom prst="line">
            <a:avLst/>
          </a:prstGeom>
          <a:ln w="38100"/>
        </p:spPr>
        <p:style>
          <a:lnRef idx="2">
            <a:schemeClr val="dk1"/>
          </a:lnRef>
          <a:fillRef idx="0">
            <a:schemeClr val="dk1"/>
          </a:fillRef>
          <a:effectRef idx="1">
            <a:schemeClr val="dk1"/>
          </a:effectRef>
          <a:fontRef idx="minor">
            <a:schemeClr val="tx1"/>
          </a:fontRef>
        </p:style>
      </p:cxnSp>
      <p:cxnSp>
        <p:nvCxnSpPr>
          <p:cNvPr id="6" name="Rechte verbindingslijn 5"/>
          <p:cNvCxnSpPr/>
          <p:nvPr/>
        </p:nvCxnSpPr>
        <p:spPr>
          <a:xfrm flipH="1">
            <a:off x="6276895" y="5661248"/>
            <a:ext cx="3592016"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7" name="Rechte verbindingslijn 6"/>
          <p:cNvCxnSpPr/>
          <p:nvPr/>
        </p:nvCxnSpPr>
        <p:spPr>
          <a:xfrm>
            <a:off x="6276895" y="213285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6276895" y="285293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6276895" y="357301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6276895" y="429309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6276895" y="501317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699697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771705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843713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915721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987729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7970048" y="6099119"/>
            <a:ext cx="2356543" cy="369332"/>
          </a:xfrm>
          <a:prstGeom prst="rect">
            <a:avLst/>
          </a:prstGeom>
          <a:noFill/>
        </p:spPr>
        <p:txBody>
          <a:bodyPr wrap="none" rtlCol="0">
            <a:spAutoFit/>
          </a:bodyPr>
          <a:lstStyle/>
          <a:p>
            <a:r>
              <a:rPr lang="nl-NL" dirty="0"/>
              <a:t>hoeveelheid DKK × </a:t>
            </a:r>
            <a:r>
              <a:rPr lang="nl-NL" dirty="0" err="1"/>
              <a:t>mln</a:t>
            </a:r>
            <a:endParaRPr lang="nl-NL" dirty="0"/>
          </a:p>
        </p:txBody>
      </p:sp>
      <p:sp>
        <p:nvSpPr>
          <p:cNvPr id="18" name="Tekstvak 17"/>
          <p:cNvSpPr txBox="1"/>
          <p:nvPr/>
        </p:nvSpPr>
        <p:spPr>
          <a:xfrm rot="16200000">
            <a:off x="4234650" y="3212135"/>
            <a:ext cx="2939907" cy="369332"/>
          </a:xfrm>
          <a:prstGeom prst="rect">
            <a:avLst/>
          </a:prstGeom>
          <a:noFill/>
        </p:spPr>
        <p:txBody>
          <a:bodyPr wrap="none" rtlCol="0">
            <a:spAutoFit/>
          </a:bodyPr>
          <a:lstStyle/>
          <a:p>
            <a:r>
              <a:rPr lang="nl-NL" dirty="0"/>
              <a:t>wisselkoers DKK (in €-centen)</a:t>
            </a:r>
          </a:p>
        </p:txBody>
      </p:sp>
      <p:sp>
        <p:nvSpPr>
          <p:cNvPr id="19" name="Tekstvak 18"/>
          <p:cNvSpPr txBox="1"/>
          <p:nvPr/>
        </p:nvSpPr>
        <p:spPr>
          <a:xfrm>
            <a:off x="5772839" y="4797152"/>
            <a:ext cx="418704" cy="369332"/>
          </a:xfrm>
          <a:prstGeom prst="rect">
            <a:avLst/>
          </a:prstGeom>
          <a:noFill/>
        </p:spPr>
        <p:txBody>
          <a:bodyPr wrap="none" rtlCol="0">
            <a:spAutoFit/>
          </a:bodyPr>
          <a:lstStyle/>
          <a:p>
            <a:r>
              <a:rPr lang="nl-NL" dirty="0"/>
              <a:t>11</a:t>
            </a:r>
          </a:p>
        </p:txBody>
      </p:sp>
      <p:sp>
        <p:nvSpPr>
          <p:cNvPr id="20" name="Tekstvak 19"/>
          <p:cNvSpPr txBox="1"/>
          <p:nvPr/>
        </p:nvSpPr>
        <p:spPr>
          <a:xfrm>
            <a:off x="5772839" y="4077072"/>
            <a:ext cx="418704" cy="369332"/>
          </a:xfrm>
          <a:prstGeom prst="rect">
            <a:avLst/>
          </a:prstGeom>
          <a:noFill/>
        </p:spPr>
        <p:txBody>
          <a:bodyPr wrap="none" rtlCol="0">
            <a:spAutoFit/>
          </a:bodyPr>
          <a:lstStyle/>
          <a:p>
            <a:r>
              <a:rPr lang="nl-NL" dirty="0"/>
              <a:t>12</a:t>
            </a:r>
          </a:p>
        </p:txBody>
      </p:sp>
      <p:sp>
        <p:nvSpPr>
          <p:cNvPr id="21" name="Tekstvak 20"/>
          <p:cNvSpPr txBox="1"/>
          <p:nvPr/>
        </p:nvSpPr>
        <p:spPr>
          <a:xfrm>
            <a:off x="5772839" y="3429000"/>
            <a:ext cx="418704" cy="369332"/>
          </a:xfrm>
          <a:prstGeom prst="rect">
            <a:avLst/>
          </a:prstGeom>
          <a:noFill/>
        </p:spPr>
        <p:txBody>
          <a:bodyPr wrap="none" rtlCol="0">
            <a:spAutoFit/>
          </a:bodyPr>
          <a:lstStyle/>
          <a:p>
            <a:r>
              <a:rPr lang="nl-NL" dirty="0"/>
              <a:t>13</a:t>
            </a:r>
          </a:p>
        </p:txBody>
      </p:sp>
      <p:sp>
        <p:nvSpPr>
          <p:cNvPr id="22" name="Tekstvak 21"/>
          <p:cNvSpPr txBox="1"/>
          <p:nvPr/>
        </p:nvSpPr>
        <p:spPr>
          <a:xfrm>
            <a:off x="5772839" y="2699628"/>
            <a:ext cx="418704" cy="369332"/>
          </a:xfrm>
          <a:prstGeom prst="rect">
            <a:avLst/>
          </a:prstGeom>
          <a:noFill/>
        </p:spPr>
        <p:txBody>
          <a:bodyPr wrap="none" rtlCol="0">
            <a:spAutoFit/>
          </a:bodyPr>
          <a:lstStyle/>
          <a:p>
            <a:r>
              <a:rPr lang="nl-NL" dirty="0"/>
              <a:t>14</a:t>
            </a:r>
          </a:p>
        </p:txBody>
      </p:sp>
      <p:sp>
        <p:nvSpPr>
          <p:cNvPr id="23" name="Tekstvak 22"/>
          <p:cNvSpPr txBox="1"/>
          <p:nvPr/>
        </p:nvSpPr>
        <p:spPr>
          <a:xfrm>
            <a:off x="5772839" y="1988840"/>
            <a:ext cx="418704" cy="369332"/>
          </a:xfrm>
          <a:prstGeom prst="rect">
            <a:avLst/>
          </a:prstGeom>
          <a:noFill/>
        </p:spPr>
        <p:txBody>
          <a:bodyPr wrap="none" rtlCol="0">
            <a:spAutoFit/>
          </a:bodyPr>
          <a:lstStyle/>
          <a:p>
            <a:r>
              <a:rPr lang="nl-NL" dirty="0"/>
              <a:t>15</a:t>
            </a:r>
          </a:p>
        </p:txBody>
      </p:sp>
      <p:sp>
        <p:nvSpPr>
          <p:cNvPr id="24" name="Tekstvak 23"/>
          <p:cNvSpPr txBox="1"/>
          <p:nvPr/>
        </p:nvSpPr>
        <p:spPr>
          <a:xfrm>
            <a:off x="6780951" y="5733256"/>
            <a:ext cx="418704" cy="369332"/>
          </a:xfrm>
          <a:prstGeom prst="rect">
            <a:avLst/>
          </a:prstGeom>
          <a:noFill/>
        </p:spPr>
        <p:txBody>
          <a:bodyPr wrap="none" rtlCol="0">
            <a:spAutoFit/>
          </a:bodyPr>
          <a:lstStyle/>
          <a:p>
            <a:r>
              <a:rPr lang="nl-NL" dirty="0"/>
              <a:t>10</a:t>
            </a:r>
          </a:p>
        </p:txBody>
      </p:sp>
      <p:sp>
        <p:nvSpPr>
          <p:cNvPr id="25" name="Tekstvak 24"/>
          <p:cNvSpPr txBox="1"/>
          <p:nvPr/>
        </p:nvSpPr>
        <p:spPr>
          <a:xfrm>
            <a:off x="7514375" y="5733256"/>
            <a:ext cx="418704" cy="369332"/>
          </a:xfrm>
          <a:prstGeom prst="rect">
            <a:avLst/>
          </a:prstGeom>
          <a:noFill/>
        </p:spPr>
        <p:txBody>
          <a:bodyPr wrap="none" rtlCol="0">
            <a:spAutoFit/>
          </a:bodyPr>
          <a:lstStyle/>
          <a:p>
            <a:r>
              <a:rPr lang="nl-NL" dirty="0"/>
              <a:t>20</a:t>
            </a:r>
          </a:p>
        </p:txBody>
      </p:sp>
      <p:sp>
        <p:nvSpPr>
          <p:cNvPr id="26" name="Tekstvak 25"/>
          <p:cNvSpPr txBox="1"/>
          <p:nvPr/>
        </p:nvSpPr>
        <p:spPr>
          <a:xfrm>
            <a:off x="8234455" y="5733256"/>
            <a:ext cx="418704" cy="369332"/>
          </a:xfrm>
          <a:prstGeom prst="rect">
            <a:avLst/>
          </a:prstGeom>
          <a:noFill/>
        </p:spPr>
        <p:txBody>
          <a:bodyPr wrap="none" rtlCol="0">
            <a:spAutoFit/>
          </a:bodyPr>
          <a:lstStyle/>
          <a:p>
            <a:r>
              <a:rPr lang="nl-NL" dirty="0"/>
              <a:t>30</a:t>
            </a:r>
          </a:p>
        </p:txBody>
      </p:sp>
      <p:sp>
        <p:nvSpPr>
          <p:cNvPr id="27" name="Tekstvak 26"/>
          <p:cNvSpPr txBox="1"/>
          <p:nvPr/>
        </p:nvSpPr>
        <p:spPr>
          <a:xfrm>
            <a:off x="8954535" y="5733256"/>
            <a:ext cx="418704" cy="369332"/>
          </a:xfrm>
          <a:prstGeom prst="rect">
            <a:avLst/>
          </a:prstGeom>
          <a:noFill/>
        </p:spPr>
        <p:txBody>
          <a:bodyPr wrap="none" rtlCol="0">
            <a:spAutoFit/>
          </a:bodyPr>
          <a:lstStyle/>
          <a:p>
            <a:r>
              <a:rPr lang="nl-NL" dirty="0"/>
              <a:t>40</a:t>
            </a:r>
          </a:p>
        </p:txBody>
      </p:sp>
      <p:sp>
        <p:nvSpPr>
          <p:cNvPr id="28" name="Tekstvak 27"/>
          <p:cNvSpPr txBox="1"/>
          <p:nvPr/>
        </p:nvSpPr>
        <p:spPr>
          <a:xfrm>
            <a:off x="9602607" y="5733256"/>
            <a:ext cx="418704" cy="369332"/>
          </a:xfrm>
          <a:prstGeom prst="rect">
            <a:avLst/>
          </a:prstGeom>
          <a:noFill/>
        </p:spPr>
        <p:txBody>
          <a:bodyPr wrap="none" rtlCol="0">
            <a:spAutoFit/>
          </a:bodyPr>
          <a:lstStyle/>
          <a:p>
            <a:r>
              <a:rPr lang="nl-NL" dirty="0"/>
              <a:t>50</a:t>
            </a:r>
          </a:p>
        </p:txBody>
      </p:sp>
      <p:sp>
        <p:nvSpPr>
          <p:cNvPr id="45" name="Vrije vorm 44"/>
          <p:cNvSpPr/>
          <p:nvPr/>
        </p:nvSpPr>
        <p:spPr>
          <a:xfrm>
            <a:off x="6141471" y="5372100"/>
            <a:ext cx="266700" cy="280988"/>
          </a:xfrm>
          <a:custGeom>
            <a:avLst/>
            <a:gdLst>
              <a:gd name="connsiteX0" fmla="*/ 133350 w 266700"/>
              <a:gd name="connsiteY0" fmla="*/ 0 h 280988"/>
              <a:gd name="connsiteX1" fmla="*/ 266700 w 266700"/>
              <a:gd name="connsiteY1" fmla="*/ 52388 h 280988"/>
              <a:gd name="connsiteX2" fmla="*/ 0 w 266700"/>
              <a:gd name="connsiteY2" fmla="*/ 100013 h 280988"/>
              <a:gd name="connsiteX3" fmla="*/ 142875 w 266700"/>
              <a:gd name="connsiteY3" fmla="*/ 138113 h 280988"/>
              <a:gd name="connsiteX4" fmla="*/ 142875 w 266700"/>
              <a:gd name="connsiteY4" fmla="*/ 280988 h 28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280988">
                <a:moveTo>
                  <a:pt x="133350" y="0"/>
                </a:moveTo>
                <a:lnTo>
                  <a:pt x="266700" y="52388"/>
                </a:lnTo>
                <a:lnTo>
                  <a:pt x="0" y="100013"/>
                </a:lnTo>
                <a:lnTo>
                  <a:pt x="142875" y="138113"/>
                </a:lnTo>
                <a:lnTo>
                  <a:pt x="142875" y="280988"/>
                </a:lnTo>
              </a:path>
            </a:pathLst>
          </a:cu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nl-NL"/>
          </a:p>
        </p:txBody>
      </p:sp>
      <p:cxnSp>
        <p:nvCxnSpPr>
          <p:cNvPr id="47" name="Rechte verbindingslijn 46"/>
          <p:cNvCxnSpPr/>
          <p:nvPr/>
        </p:nvCxnSpPr>
        <p:spPr>
          <a:xfrm>
            <a:off x="6276895" y="3573016"/>
            <a:ext cx="3325712" cy="0"/>
          </a:xfrm>
          <a:prstGeom prst="line">
            <a:avLst/>
          </a:prstGeom>
          <a:ln>
            <a:prstDash val="lgDash"/>
          </a:ln>
        </p:spPr>
        <p:style>
          <a:lnRef idx="3">
            <a:schemeClr val="accent2"/>
          </a:lnRef>
          <a:fillRef idx="0">
            <a:schemeClr val="accent2"/>
          </a:fillRef>
          <a:effectRef idx="2">
            <a:schemeClr val="accent2"/>
          </a:effectRef>
          <a:fontRef idx="minor">
            <a:schemeClr val="tx1"/>
          </a:fontRef>
        </p:style>
      </p:cxnSp>
      <p:sp>
        <p:nvSpPr>
          <p:cNvPr id="48" name="Tekstvak 47"/>
          <p:cNvSpPr txBox="1"/>
          <p:nvPr/>
        </p:nvSpPr>
        <p:spPr>
          <a:xfrm>
            <a:off x="9643104" y="3388350"/>
            <a:ext cx="1024896" cy="369332"/>
          </a:xfrm>
          <a:prstGeom prst="rect">
            <a:avLst/>
          </a:prstGeom>
          <a:noFill/>
        </p:spPr>
        <p:txBody>
          <a:bodyPr wrap="none" rtlCol="0">
            <a:spAutoFit/>
          </a:bodyPr>
          <a:lstStyle/>
          <a:p>
            <a:r>
              <a:rPr lang="nl-NL" b="1" dirty="0"/>
              <a:t>spilkoers</a:t>
            </a:r>
          </a:p>
        </p:txBody>
      </p:sp>
      <p:cxnSp>
        <p:nvCxnSpPr>
          <p:cNvPr id="52" name="Rechte verbindingslijn met pijl 51"/>
          <p:cNvCxnSpPr/>
          <p:nvPr/>
        </p:nvCxnSpPr>
        <p:spPr>
          <a:xfrm flipV="1">
            <a:off x="6581911" y="3146234"/>
            <a:ext cx="0" cy="31939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53" name="Tekstvak 52"/>
          <p:cNvSpPr txBox="1"/>
          <p:nvPr/>
        </p:nvSpPr>
        <p:spPr>
          <a:xfrm>
            <a:off x="6672748" y="3146234"/>
            <a:ext cx="2354234" cy="369332"/>
          </a:xfrm>
          <a:prstGeom prst="rect">
            <a:avLst/>
          </a:prstGeom>
          <a:noFill/>
        </p:spPr>
        <p:txBody>
          <a:bodyPr wrap="none" rtlCol="0">
            <a:spAutoFit/>
          </a:bodyPr>
          <a:lstStyle/>
          <a:p>
            <a:r>
              <a:rPr lang="nl-NL" b="1" dirty="0"/>
              <a:t>+ 5% (fluctuatiemarge)</a:t>
            </a:r>
          </a:p>
        </p:txBody>
      </p:sp>
      <p:cxnSp>
        <p:nvCxnSpPr>
          <p:cNvPr id="54" name="Rechte verbindingslijn met pijl 53"/>
          <p:cNvCxnSpPr/>
          <p:nvPr/>
        </p:nvCxnSpPr>
        <p:spPr>
          <a:xfrm>
            <a:off x="6600056" y="3669103"/>
            <a:ext cx="0" cy="31939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55" name="Tekstvak 54"/>
          <p:cNvSpPr txBox="1"/>
          <p:nvPr/>
        </p:nvSpPr>
        <p:spPr>
          <a:xfrm>
            <a:off x="6690893" y="3669103"/>
            <a:ext cx="2309350" cy="369332"/>
          </a:xfrm>
          <a:prstGeom prst="rect">
            <a:avLst/>
          </a:prstGeom>
          <a:noFill/>
        </p:spPr>
        <p:txBody>
          <a:bodyPr wrap="none" rtlCol="0">
            <a:spAutoFit/>
          </a:bodyPr>
          <a:lstStyle/>
          <a:p>
            <a:r>
              <a:rPr lang="nl-NL" b="1" dirty="0"/>
              <a:t>- 5% (fluctuatiemarge)</a:t>
            </a:r>
          </a:p>
        </p:txBody>
      </p:sp>
      <p:cxnSp>
        <p:nvCxnSpPr>
          <p:cNvPr id="57" name="Rechte verbindingslijn 56"/>
          <p:cNvCxnSpPr/>
          <p:nvPr/>
        </p:nvCxnSpPr>
        <p:spPr>
          <a:xfrm>
            <a:off x="6276896" y="3068960"/>
            <a:ext cx="3203481" cy="0"/>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58" name="Rechte verbindingslijn 57"/>
          <p:cNvCxnSpPr/>
          <p:nvPr/>
        </p:nvCxnSpPr>
        <p:spPr>
          <a:xfrm>
            <a:off x="6312025" y="4064193"/>
            <a:ext cx="3203481" cy="0"/>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sp>
        <p:nvSpPr>
          <p:cNvPr id="59" name="Tekstvak 58"/>
          <p:cNvSpPr txBox="1"/>
          <p:nvPr/>
        </p:nvSpPr>
        <p:spPr>
          <a:xfrm>
            <a:off x="9454618" y="2710662"/>
            <a:ext cx="1233928" cy="646331"/>
          </a:xfrm>
          <a:prstGeom prst="rect">
            <a:avLst/>
          </a:prstGeom>
          <a:noFill/>
        </p:spPr>
        <p:txBody>
          <a:bodyPr wrap="none" rtlCol="0">
            <a:spAutoFit/>
          </a:bodyPr>
          <a:lstStyle/>
          <a:p>
            <a:r>
              <a:rPr lang="nl-NL" b="1" dirty="0"/>
              <a:t>interventie</a:t>
            </a:r>
          </a:p>
          <a:p>
            <a:r>
              <a:rPr lang="nl-NL" b="1" dirty="0"/>
              <a:t>grens</a:t>
            </a:r>
          </a:p>
        </p:txBody>
      </p:sp>
      <p:sp>
        <p:nvSpPr>
          <p:cNvPr id="60" name="Tekstvak 59"/>
          <p:cNvSpPr txBox="1"/>
          <p:nvPr/>
        </p:nvSpPr>
        <p:spPr>
          <a:xfrm>
            <a:off x="9480376" y="3862790"/>
            <a:ext cx="1233928" cy="646331"/>
          </a:xfrm>
          <a:prstGeom prst="rect">
            <a:avLst/>
          </a:prstGeom>
          <a:noFill/>
        </p:spPr>
        <p:txBody>
          <a:bodyPr wrap="none" rtlCol="0">
            <a:spAutoFit/>
          </a:bodyPr>
          <a:lstStyle/>
          <a:p>
            <a:r>
              <a:rPr lang="nl-NL" b="1" dirty="0"/>
              <a:t>interventie</a:t>
            </a:r>
          </a:p>
          <a:p>
            <a:r>
              <a:rPr lang="nl-NL" b="1" dirty="0"/>
              <a:t>grens</a:t>
            </a:r>
          </a:p>
        </p:txBody>
      </p:sp>
      <p:sp>
        <p:nvSpPr>
          <p:cNvPr id="61" name="Tekstvak 60"/>
          <p:cNvSpPr txBox="1"/>
          <p:nvPr/>
        </p:nvSpPr>
        <p:spPr>
          <a:xfrm>
            <a:off x="6672065" y="1628800"/>
            <a:ext cx="2860463" cy="400110"/>
          </a:xfrm>
          <a:prstGeom prst="rect">
            <a:avLst/>
          </a:prstGeom>
          <a:noFill/>
        </p:spPr>
        <p:txBody>
          <a:bodyPr wrap="none" rtlCol="0">
            <a:spAutoFit/>
          </a:bodyPr>
          <a:lstStyle/>
          <a:p>
            <a:r>
              <a:rPr lang="nl-NL" sz="2000" dirty="0"/>
              <a:t>Deense Kronen t.o.v. Euro</a:t>
            </a:r>
          </a:p>
        </p:txBody>
      </p:sp>
    </p:spTree>
    <p:extLst>
      <p:ext uri="{BB962C8B-B14F-4D97-AF65-F5344CB8AC3E}">
        <p14:creationId xmlns:p14="http://schemas.microsoft.com/office/powerpoint/2010/main" val="2324829220"/>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500"/>
                            </p:stCondLst>
                            <p:childTnLst>
                              <p:par>
                                <p:cTn id="21" presetID="10" presetClass="entr" presetSubtype="0" fill="hold" nodeType="afterEffect">
                                  <p:stCondLst>
                                    <p:cond delay="75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1750"/>
                            </p:stCondLst>
                            <p:childTnLst>
                              <p:par>
                                <p:cTn id="25" presetID="10" presetClass="entr" presetSubtype="0" fill="hold" nodeType="afterEffect">
                                  <p:stCondLst>
                                    <p:cond delay="75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par>
                          <p:cTn id="31" fill="hold">
                            <p:stCondLst>
                              <p:cond delay="3000"/>
                            </p:stCondLst>
                            <p:childTnLst>
                              <p:par>
                                <p:cTn id="32" presetID="10" presetClass="entr" presetSubtype="0" fill="hold" nodeType="afterEffect">
                                  <p:stCondLst>
                                    <p:cond delay="75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par>
                                <p:cTn id="35" presetID="10" presetClass="entr" presetSubtype="0" fill="hold" grpId="0" nodeType="withEffect">
                                  <p:stCondLst>
                                    <p:cond delay="75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par>
                          <p:cTn id="43" fill="hold">
                            <p:stCondLst>
                              <p:cond delay="500"/>
                            </p:stCondLst>
                            <p:childTnLst>
                              <p:par>
                                <p:cTn id="44" presetID="10" presetClass="entr" presetSubtype="0" fill="hold" nodeType="afterEffect">
                                  <p:stCondLst>
                                    <p:cond delay="50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par>
                                <p:cTn id="50" presetID="10" presetClass="entr" presetSubtype="0" fill="hold" nodeType="withEffect">
                                  <p:stCondLst>
                                    <p:cond delay="100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5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Effect transition="in" filter="fade">
                                      <p:cBhvr>
                                        <p:cTn id="65" dur="500"/>
                                        <p:tgtEl>
                                          <p:spTgt spid="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P spid="55" grpId="0"/>
      <p:bldP spid="59" grpId="0"/>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Vaste wisselkoersen</a:t>
            </a:r>
          </a:p>
        </p:txBody>
      </p:sp>
      <p:sp>
        <p:nvSpPr>
          <p:cNvPr id="3" name="Tijdelijke aanduiding voor inhoud 2"/>
          <p:cNvSpPr>
            <a:spLocks noGrp="1"/>
          </p:cNvSpPr>
          <p:nvPr>
            <p:ph sz="quarter" idx="13"/>
          </p:nvPr>
        </p:nvSpPr>
        <p:spPr>
          <a:xfrm>
            <a:off x="1981200" y="1285860"/>
            <a:ext cx="3466728" cy="5311492"/>
          </a:xfrm>
        </p:spPr>
        <p:txBody>
          <a:bodyPr>
            <a:normAutofit/>
          </a:bodyPr>
          <a:lstStyle/>
          <a:p>
            <a:pPr marL="0" indent="0">
              <a:spcBef>
                <a:spcPts val="0"/>
              </a:spcBef>
              <a:spcAft>
                <a:spcPts val="1200"/>
              </a:spcAft>
              <a:buNone/>
            </a:pPr>
            <a:r>
              <a:rPr lang="nl-NL" sz="2000" dirty="0"/>
              <a:t>Wanneer we op een moment naar vraag en aanbod op de valutamarkt kijken, kan zich de volgende situatie voor doen.</a:t>
            </a:r>
            <a:endParaRPr lang="nl-NL" sz="800" dirty="0"/>
          </a:p>
          <a:p>
            <a:pPr marL="0" indent="0">
              <a:spcBef>
                <a:spcPts val="0"/>
              </a:spcBef>
              <a:spcAft>
                <a:spcPts val="1200"/>
              </a:spcAft>
              <a:buNone/>
            </a:pPr>
            <a:r>
              <a:rPr lang="nl-NL" sz="2000" dirty="0"/>
              <a:t>De koers is te laag (buiten bandbreedte) - interventie is nodig</a:t>
            </a:r>
            <a:endParaRPr lang="nl-NL" sz="800" dirty="0"/>
          </a:p>
          <a:p>
            <a:pPr marL="0" indent="0">
              <a:spcBef>
                <a:spcPts val="0"/>
              </a:spcBef>
              <a:spcAft>
                <a:spcPts val="1200"/>
              </a:spcAft>
              <a:buNone/>
            </a:pPr>
            <a:r>
              <a:rPr lang="nl-NL" sz="2000" dirty="0"/>
              <a:t>Door zélf op de valutamarkt DKK te kopen (met €) kan de centrale bank de koers weer binnen de bandbreedte brengen.</a:t>
            </a:r>
          </a:p>
          <a:p>
            <a:pPr marL="0" indent="0">
              <a:spcBef>
                <a:spcPts val="0"/>
              </a:spcBef>
              <a:spcAft>
                <a:spcPts val="1200"/>
              </a:spcAft>
              <a:buNone/>
            </a:pPr>
            <a:r>
              <a:rPr lang="nl-NL" sz="2000" dirty="0"/>
              <a:t>Wanneer CB zélf kopen/ verkopen op de valutamarkt = </a:t>
            </a:r>
            <a:r>
              <a:rPr lang="nl-NL" sz="2000" b="1" dirty="0"/>
              <a:t>directe interventie</a:t>
            </a:r>
            <a:endParaRPr lang="nl-NL" sz="2000" dirty="0"/>
          </a:p>
        </p:txBody>
      </p:sp>
      <p:cxnSp>
        <p:nvCxnSpPr>
          <p:cNvPr id="5" name="Rechte verbindingslijn 4"/>
          <p:cNvCxnSpPr/>
          <p:nvPr/>
        </p:nvCxnSpPr>
        <p:spPr>
          <a:xfrm>
            <a:off x="6276895" y="2132856"/>
            <a:ext cx="0" cy="3240360"/>
          </a:xfrm>
          <a:prstGeom prst="line">
            <a:avLst/>
          </a:prstGeom>
          <a:ln w="38100"/>
        </p:spPr>
        <p:style>
          <a:lnRef idx="2">
            <a:schemeClr val="dk1"/>
          </a:lnRef>
          <a:fillRef idx="0">
            <a:schemeClr val="dk1"/>
          </a:fillRef>
          <a:effectRef idx="1">
            <a:schemeClr val="dk1"/>
          </a:effectRef>
          <a:fontRef idx="minor">
            <a:schemeClr val="tx1"/>
          </a:fontRef>
        </p:style>
      </p:cxnSp>
      <p:cxnSp>
        <p:nvCxnSpPr>
          <p:cNvPr id="6" name="Rechte verbindingslijn 5"/>
          <p:cNvCxnSpPr/>
          <p:nvPr/>
        </p:nvCxnSpPr>
        <p:spPr>
          <a:xfrm flipH="1">
            <a:off x="6276895" y="5661248"/>
            <a:ext cx="3592016"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7" name="Rechte verbindingslijn 6"/>
          <p:cNvCxnSpPr/>
          <p:nvPr/>
        </p:nvCxnSpPr>
        <p:spPr>
          <a:xfrm>
            <a:off x="6276895" y="213285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6276895" y="285293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6276895" y="357301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6276895" y="429309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6276895" y="501317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699697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771705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843713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915721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987729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7970048" y="6099119"/>
            <a:ext cx="2356543" cy="369332"/>
          </a:xfrm>
          <a:prstGeom prst="rect">
            <a:avLst/>
          </a:prstGeom>
          <a:noFill/>
        </p:spPr>
        <p:txBody>
          <a:bodyPr wrap="none" rtlCol="0">
            <a:spAutoFit/>
          </a:bodyPr>
          <a:lstStyle/>
          <a:p>
            <a:r>
              <a:rPr lang="nl-NL" dirty="0"/>
              <a:t>hoeveelheid DKK × </a:t>
            </a:r>
            <a:r>
              <a:rPr lang="nl-NL" dirty="0" err="1"/>
              <a:t>mln</a:t>
            </a:r>
            <a:endParaRPr lang="nl-NL" dirty="0"/>
          </a:p>
        </p:txBody>
      </p:sp>
      <p:sp>
        <p:nvSpPr>
          <p:cNvPr id="18" name="Tekstvak 17"/>
          <p:cNvSpPr txBox="1"/>
          <p:nvPr/>
        </p:nvSpPr>
        <p:spPr>
          <a:xfrm rot="16200000">
            <a:off x="4234650" y="3212135"/>
            <a:ext cx="2939907" cy="369332"/>
          </a:xfrm>
          <a:prstGeom prst="rect">
            <a:avLst/>
          </a:prstGeom>
          <a:noFill/>
        </p:spPr>
        <p:txBody>
          <a:bodyPr wrap="none" rtlCol="0">
            <a:spAutoFit/>
          </a:bodyPr>
          <a:lstStyle/>
          <a:p>
            <a:r>
              <a:rPr lang="nl-NL" dirty="0"/>
              <a:t>wisselkoers DKK (in €-centen)</a:t>
            </a:r>
          </a:p>
        </p:txBody>
      </p:sp>
      <p:sp>
        <p:nvSpPr>
          <p:cNvPr id="19" name="Tekstvak 18"/>
          <p:cNvSpPr txBox="1"/>
          <p:nvPr/>
        </p:nvSpPr>
        <p:spPr>
          <a:xfrm>
            <a:off x="5772839" y="4797152"/>
            <a:ext cx="418704" cy="369332"/>
          </a:xfrm>
          <a:prstGeom prst="rect">
            <a:avLst/>
          </a:prstGeom>
          <a:noFill/>
        </p:spPr>
        <p:txBody>
          <a:bodyPr wrap="none" rtlCol="0">
            <a:spAutoFit/>
          </a:bodyPr>
          <a:lstStyle/>
          <a:p>
            <a:r>
              <a:rPr lang="nl-NL" dirty="0"/>
              <a:t>11</a:t>
            </a:r>
          </a:p>
        </p:txBody>
      </p:sp>
      <p:sp>
        <p:nvSpPr>
          <p:cNvPr id="20" name="Tekstvak 19"/>
          <p:cNvSpPr txBox="1"/>
          <p:nvPr/>
        </p:nvSpPr>
        <p:spPr>
          <a:xfrm>
            <a:off x="5772839" y="4077072"/>
            <a:ext cx="418704" cy="369332"/>
          </a:xfrm>
          <a:prstGeom prst="rect">
            <a:avLst/>
          </a:prstGeom>
          <a:noFill/>
        </p:spPr>
        <p:txBody>
          <a:bodyPr wrap="none" rtlCol="0">
            <a:spAutoFit/>
          </a:bodyPr>
          <a:lstStyle/>
          <a:p>
            <a:r>
              <a:rPr lang="nl-NL" dirty="0"/>
              <a:t>12</a:t>
            </a:r>
          </a:p>
        </p:txBody>
      </p:sp>
      <p:sp>
        <p:nvSpPr>
          <p:cNvPr id="21" name="Tekstvak 20"/>
          <p:cNvSpPr txBox="1"/>
          <p:nvPr/>
        </p:nvSpPr>
        <p:spPr>
          <a:xfrm>
            <a:off x="5772839" y="3429000"/>
            <a:ext cx="418704" cy="369332"/>
          </a:xfrm>
          <a:prstGeom prst="rect">
            <a:avLst/>
          </a:prstGeom>
          <a:noFill/>
        </p:spPr>
        <p:txBody>
          <a:bodyPr wrap="none" rtlCol="0">
            <a:spAutoFit/>
          </a:bodyPr>
          <a:lstStyle/>
          <a:p>
            <a:r>
              <a:rPr lang="nl-NL" dirty="0"/>
              <a:t>13</a:t>
            </a:r>
          </a:p>
        </p:txBody>
      </p:sp>
      <p:sp>
        <p:nvSpPr>
          <p:cNvPr id="22" name="Tekstvak 21"/>
          <p:cNvSpPr txBox="1"/>
          <p:nvPr/>
        </p:nvSpPr>
        <p:spPr>
          <a:xfrm>
            <a:off x="5772839" y="2699628"/>
            <a:ext cx="418704" cy="369332"/>
          </a:xfrm>
          <a:prstGeom prst="rect">
            <a:avLst/>
          </a:prstGeom>
          <a:noFill/>
        </p:spPr>
        <p:txBody>
          <a:bodyPr wrap="none" rtlCol="0">
            <a:spAutoFit/>
          </a:bodyPr>
          <a:lstStyle/>
          <a:p>
            <a:r>
              <a:rPr lang="nl-NL" dirty="0"/>
              <a:t>14</a:t>
            </a:r>
          </a:p>
        </p:txBody>
      </p:sp>
      <p:sp>
        <p:nvSpPr>
          <p:cNvPr id="23" name="Tekstvak 22"/>
          <p:cNvSpPr txBox="1"/>
          <p:nvPr/>
        </p:nvSpPr>
        <p:spPr>
          <a:xfrm>
            <a:off x="5772839" y="1988840"/>
            <a:ext cx="418704" cy="369332"/>
          </a:xfrm>
          <a:prstGeom prst="rect">
            <a:avLst/>
          </a:prstGeom>
          <a:noFill/>
        </p:spPr>
        <p:txBody>
          <a:bodyPr wrap="none" rtlCol="0">
            <a:spAutoFit/>
          </a:bodyPr>
          <a:lstStyle/>
          <a:p>
            <a:r>
              <a:rPr lang="nl-NL" dirty="0"/>
              <a:t>15</a:t>
            </a:r>
          </a:p>
        </p:txBody>
      </p:sp>
      <p:sp>
        <p:nvSpPr>
          <p:cNvPr id="24" name="Tekstvak 23"/>
          <p:cNvSpPr txBox="1"/>
          <p:nvPr/>
        </p:nvSpPr>
        <p:spPr>
          <a:xfrm>
            <a:off x="6780951" y="5733256"/>
            <a:ext cx="418704" cy="369332"/>
          </a:xfrm>
          <a:prstGeom prst="rect">
            <a:avLst/>
          </a:prstGeom>
          <a:noFill/>
        </p:spPr>
        <p:txBody>
          <a:bodyPr wrap="none" rtlCol="0">
            <a:spAutoFit/>
          </a:bodyPr>
          <a:lstStyle/>
          <a:p>
            <a:r>
              <a:rPr lang="nl-NL" dirty="0"/>
              <a:t>10</a:t>
            </a:r>
          </a:p>
        </p:txBody>
      </p:sp>
      <p:sp>
        <p:nvSpPr>
          <p:cNvPr id="25" name="Tekstvak 24"/>
          <p:cNvSpPr txBox="1"/>
          <p:nvPr/>
        </p:nvSpPr>
        <p:spPr>
          <a:xfrm>
            <a:off x="7514375" y="5733256"/>
            <a:ext cx="418704" cy="369332"/>
          </a:xfrm>
          <a:prstGeom prst="rect">
            <a:avLst/>
          </a:prstGeom>
          <a:noFill/>
        </p:spPr>
        <p:txBody>
          <a:bodyPr wrap="none" rtlCol="0">
            <a:spAutoFit/>
          </a:bodyPr>
          <a:lstStyle/>
          <a:p>
            <a:r>
              <a:rPr lang="nl-NL" dirty="0"/>
              <a:t>20</a:t>
            </a:r>
          </a:p>
        </p:txBody>
      </p:sp>
      <p:sp>
        <p:nvSpPr>
          <p:cNvPr id="26" name="Tekstvak 25"/>
          <p:cNvSpPr txBox="1"/>
          <p:nvPr/>
        </p:nvSpPr>
        <p:spPr>
          <a:xfrm>
            <a:off x="8234455" y="5733256"/>
            <a:ext cx="418704" cy="369332"/>
          </a:xfrm>
          <a:prstGeom prst="rect">
            <a:avLst/>
          </a:prstGeom>
          <a:noFill/>
        </p:spPr>
        <p:txBody>
          <a:bodyPr wrap="none" rtlCol="0">
            <a:spAutoFit/>
          </a:bodyPr>
          <a:lstStyle/>
          <a:p>
            <a:r>
              <a:rPr lang="nl-NL" dirty="0"/>
              <a:t>30</a:t>
            </a:r>
          </a:p>
        </p:txBody>
      </p:sp>
      <p:sp>
        <p:nvSpPr>
          <p:cNvPr id="27" name="Tekstvak 26"/>
          <p:cNvSpPr txBox="1"/>
          <p:nvPr/>
        </p:nvSpPr>
        <p:spPr>
          <a:xfrm>
            <a:off x="8954535" y="5733256"/>
            <a:ext cx="418704" cy="369332"/>
          </a:xfrm>
          <a:prstGeom prst="rect">
            <a:avLst/>
          </a:prstGeom>
          <a:noFill/>
        </p:spPr>
        <p:txBody>
          <a:bodyPr wrap="none" rtlCol="0">
            <a:spAutoFit/>
          </a:bodyPr>
          <a:lstStyle/>
          <a:p>
            <a:r>
              <a:rPr lang="nl-NL" dirty="0"/>
              <a:t>40</a:t>
            </a:r>
          </a:p>
        </p:txBody>
      </p:sp>
      <p:sp>
        <p:nvSpPr>
          <p:cNvPr id="28" name="Tekstvak 27"/>
          <p:cNvSpPr txBox="1"/>
          <p:nvPr/>
        </p:nvSpPr>
        <p:spPr>
          <a:xfrm>
            <a:off x="9602607" y="5733256"/>
            <a:ext cx="418704" cy="369332"/>
          </a:xfrm>
          <a:prstGeom prst="rect">
            <a:avLst/>
          </a:prstGeom>
          <a:noFill/>
        </p:spPr>
        <p:txBody>
          <a:bodyPr wrap="none" rtlCol="0">
            <a:spAutoFit/>
          </a:bodyPr>
          <a:lstStyle/>
          <a:p>
            <a:r>
              <a:rPr lang="nl-NL" dirty="0"/>
              <a:t>50</a:t>
            </a:r>
          </a:p>
        </p:txBody>
      </p:sp>
      <p:sp>
        <p:nvSpPr>
          <p:cNvPr id="45" name="Vrije vorm 44"/>
          <p:cNvSpPr/>
          <p:nvPr/>
        </p:nvSpPr>
        <p:spPr>
          <a:xfrm>
            <a:off x="6141471" y="5372100"/>
            <a:ext cx="266700" cy="280988"/>
          </a:xfrm>
          <a:custGeom>
            <a:avLst/>
            <a:gdLst>
              <a:gd name="connsiteX0" fmla="*/ 133350 w 266700"/>
              <a:gd name="connsiteY0" fmla="*/ 0 h 280988"/>
              <a:gd name="connsiteX1" fmla="*/ 266700 w 266700"/>
              <a:gd name="connsiteY1" fmla="*/ 52388 h 280988"/>
              <a:gd name="connsiteX2" fmla="*/ 0 w 266700"/>
              <a:gd name="connsiteY2" fmla="*/ 100013 h 280988"/>
              <a:gd name="connsiteX3" fmla="*/ 142875 w 266700"/>
              <a:gd name="connsiteY3" fmla="*/ 138113 h 280988"/>
              <a:gd name="connsiteX4" fmla="*/ 142875 w 266700"/>
              <a:gd name="connsiteY4" fmla="*/ 280988 h 28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280988">
                <a:moveTo>
                  <a:pt x="133350" y="0"/>
                </a:moveTo>
                <a:lnTo>
                  <a:pt x="266700" y="52388"/>
                </a:lnTo>
                <a:lnTo>
                  <a:pt x="0" y="100013"/>
                </a:lnTo>
                <a:lnTo>
                  <a:pt x="142875" y="138113"/>
                </a:lnTo>
                <a:lnTo>
                  <a:pt x="142875" y="280988"/>
                </a:lnTo>
              </a:path>
            </a:pathLst>
          </a:cu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nl-NL"/>
          </a:p>
        </p:txBody>
      </p:sp>
      <p:cxnSp>
        <p:nvCxnSpPr>
          <p:cNvPr id="47" name="Rechte verbindingslijn 46"/>
          <p:cNvCxnSpPr/>
          <p:nvPr/>
        </p:nvCxnSpPr>
        <p:spPr>
          <a:xfrm>
            <a:off x="6276895" y="3573016"/>
            <a:ext cx="3325712" cy="0"/>
          </a:xfrm>
          <a:prstGeom prst="line">
            <a:avLst/>
          </a:prstGeom>
          <a:ln>
            <a:prstDash val="lgDash"/>
          </a:ln>
        </p:spPr>
        <p:style>
          <a:lnRef idx="3">
            <a:schemeClr val="accent2"/>
          </a:lnRef>
          <a:fillRef idx="0">
            <a:schemeClr val="accent2"/>
          </a:fillRef>
          <a:effectRef idx="2">
            <a:schemeClr val="accent2"/>
          </a:effectRef>
          <a:fontRef idx="minor">
            <a:schemeClr val="tx1"/>
          </a:fontRef>
        </p:style>
      </p:cxnSp>
      <p:sp>
        <p:nvSpPr>
          <p:cNvPr id="48" name="Tekstvak 47"/>
          <p:cNvSpPr txBox="1"/>
          <p:nvPr/>
        </p:nvSpPr>
        <p:spPr>
          <a:xfrm>
            <a:off x="9643104" y="3388350"/>
            <a:ext cx="1024896" cy="369332"/>
          </a:xfrm>
          <a:prstGeom prst="rect">
            <a:avLst/>
          </a:prstGeom>
          <a:noFill/>
        </p:spPr>
        <p:txBody>
          <a:bodyPr wrap="none" rtlCol="0">
            <a:spAutoFit/>
          </a:bodyPr>
          <a:lstStyle/>
          <a:p>
            <a:r>
              <a:rPr lang="nl-NL" b="1" dirty="0"/>
              <a:t>spilkoers</a:t>
            </a:r>
          </a:p>
        </p:txBody>
      </p:sp>
      <p:cxnSp>
        <p:nvCxnSpPr>
          <p:cNvPr id="57" name="Rechte verbindingslijn 56"/>
          <p:cNvCxnSpPr/>
          <p:nvPr/>
        </p:nvCxnSpPr>
        <p:spPr>
          <a:xfrm>
            <a:off x="6276896" y="3068960"/>
            <a:ext cx="3203481" cy="0"/>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58" name="Rechte verbindingslijn 57"/>
          <p:cNvCxnSpPr/>
          <p:nvPr/>
        </p:nvCxnSpPr>
        <p:spPr>
          <a:xfrm>
            <a:off x="6312025" y="4064193"/>
            <a:ext cx="3203481" cy="0"/>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sp>
        <p:nvSpPr>
          <p:cNvPr id="59" name="Tekstvak 58"/>
          <p:cNvSpPr txBox="1"/>
          <p:nvPr/>
        </p:nvSpPr>
        <p:spPr>
          <a:xfrm>
            <a:off x="9454618" y="2710662"/>
            <a:ext cx="1233928" cy="646331"/>
          </a:xfrm>
          <a:prstGeom prst="rect">
            <a:avLst/>
          </a:prstGeom>
          <a:noFill/>
        </p:spPr>
        <p:txBody>
          <a:bodyPr wrap="none" rtlCol="0">
            <a:spAutoFit/>
          </a:bodyPr>
          <a:lstStyle/>
          <a:p>
            <a:r>
              <a:rPr lang="nl-NL" b="1" dirty="0"/>
              <a:t>interventie</a:t>
            </a:r>
          </a:p>
          <a:p>
            <a:r>
              <a:rPr lang="nl-NL" b="1" dirty="0"/>
              <a:t>grens</a:t>
            </a:r>
          </a:p>
        </p:txBody>
      </p:sp>
      <p:sp>
        <p:nvSpPr>
          <p:cNvPr id="60" name="Tekstvak 59"/>
          <p:cNvSpPr txBox="1"/>
          <p:nvPr/>
        </p:nvSpPr>
        <p:spPr>
          <a:xfrm>
            <a:off x="9480376" y="3862790"/>
            <a:ext cx="1233928" cy="646331"/>
          </a:xfrm>
          <a:prstGeom prst="rect">
            <a:avLst/>
          </a:prstGeom>
          <a:noFill/>
        </p:spPr>
        <p:txBody>
          <a:bodyPr wrap="none" rtlCol="0">
            <a:spAutoFit/>
          </a:bodyPr>
          <a:lstStyle/>
          <a:p>
            <a:r>
              <a:rPr lang="nl-NL" b="1" dirty="0"/>
              <a:t>interventie</a:t>
            </a:r>
          </a:p>
          <a:p>
            <a:r>
              <a:rPr lang="nl-NL" b="1" dirty="0"/>
              <a:t>grens</a:t>
            </a:r>
          </a:p>
        </p:txBody>
      </p:sp>
      <p:sp>
        <p:nvSpPr>
          <p:cNvPr id="61" name="Tekstvak 60"/>
          <p:cNvSpPr txBox="1"/>
          <p:nvPr/>
        </p:nvSpPr>
        <p:spPr>
          <a:xfrm>
            <a:off x="6672065" y="1628800"/>
            <a:ext cx="2860463" cy="400110"/>
          </a:xfrm>
          <a:prstGeom prst="rect">
            <a:avLst/>
          </a:prstGeom>
          <a:noFill/>
        </p:spPr>
        <p:txBody>
          <a:bodyPr wrap="none" rtlCol="0">
            <a:spAutoFit/>
          </a:bodyPr>
          <a:lstStyle/>
          <a:p>
            <a:r>
              <a:rPr lang="nl-NL" sz="2000" dirty="0"/>
              <a:t>Deense Kronen t.o.v. Euro</a:t>
            </a:r>
          </a:p>
        </p:txBody>
      </p:sp>
      <p:sp>
        <p:nvSpPr>
          <p:cNvPr id="40" name="Rechthoek 39"/>
          <p:cNvSpPr/>
          <p:nvPr/>
        </p:nvSpPr>
        <p:spPr>
          <a:xfrm>
            <a:off x="6532761" y="2253118"/>
            <a:ext cx="409086" cy="369332"/>
          </a:xfrm>
          <a:prstGeom prst="rect">
            <a:avLst/>
          </a:prstGeom>
        </p:spPr>
        <p:txBody>
          <a:bodyPr wrap="none">
            <a:spAutoFit/>
          </a:bodyPr>
          <a:lstStyle/>
          <a:p>
            <a:r>
              <a:rPr lang="nl-NL" dirty="0" err="1"/>
              <a:t>Q</a:t>
            </a:r>
            <a:r>
              <a:rPr lang="nl-NL" baseline="-25000" dirty="0" err="1"/>
              <a:t>v</a:t>
            </a:r>
            <a:endParaRPr lang="nl-NL" dirty="0"/>
          </a:p>
        </p:txBody>
      </p:sp>
      <p:cxnSp>
        <p:nvCxnSpPr>
          <p:cNvPr id="41" name="Rechte verbindingslijn 40"/>
          <p:cNvCxnSpPr/>
          <p:nvPr/>
        </p:nvCxnSpPr>
        <p:spPr>
          <a:xfrm flipV="1">
            <a:off x="6384032" y="3642439"/>
            <a:ext cx="2928704" cy="1368152"/>
          </a:xfrm>
          <a:prstGeom prst="line">
            <a:avLst/>
          </a:prstGeom>
        </p:spPr>
        <p:style>
          <a:lnRef idx="3">
            <a:schemeClr val="accent4"/>
          </a:lnRef>
          <a:fillRef idx="0">
            <a:schemeClr val="accent4"/>
          </a:fillRef>
          <a:effectRef idx="2">
            <a:schemeClr val="accent4"/>
          </a:effectRef>
          <a:fontRef idx="minor">
            <a:schemeClr val="tx1"/>
          </a:fontRef>
        </p:style>
      </p:cxnSp>
      <p:sp>
        <p:nvSpPr>
          <p:cNvPr id="42" name="Rechthoek 41"/>
          <p:cNvSpPr/>
          <p:nvPr/>
        </p:nvSpPr>
        <p:spPr>
          <a:xfrm>
            <a:off x="9164246" y="3602361"/>
            <a:ext cx="413896" cy="369332"/>
          </a:xfrm>
          <a:prstGeom prst="rect">
            <a:avLst/>
          </a:prstGeom>
        </p:spPr>
        <p:txBody>
          <a:bodyPr wrap="none">
            <a:spAutoFit/>
          </a:bodyPr>
          <a:lstStyle/>
          <a:p>
            <a:r>
              <a:rPr lang="nl-NL" dirty="0" err="1"/>
              <a:t>Q</a:t>
            </a:r>
            <a:r>
              <a:rPr lang="nl-NL" baseline="-25000" dirty="0" err="1"/>
              <a:t>a</a:t>
            </a:r>
            <a:endParaRPr lang="nl-NL" dirty="0"/>
          </a:p>
        </p:txBody>
      </p:sp>
      <p:cxnSp>
        <p:nvCxnSpPr>
          <p:cNvPr id="43" name="Rechte verbindingslijn 42"/>
          <p:cNvCxnSpPr/>
          <p:nvPr/>
        </p:nvCxnSpPr>
        <p:spPr>
          <a:xfrm>
            <a:off x="6491080" y="2380756"/>
            <a:ext cx="2160240" cy="2848445"/>
          </a:xfrm>
          <a:prstGeom prst="line">
            <a:avLst/>
          </a:prstGeom>
        </p:spPr>
        <p:style>
          <a:lnRef idx="3">
            <a:schemeClr val="accent4"/>
          </a:lnRef>
          <a:fillRef idx="0">
            <a:schemeClr val="accent4"/>
          </a:fillRef>
          <a:effectRef idx="2">
            <a:schemeClr val="accent4"/>
          </a:effectRef>
          <a:fontRef idx="minor">
            <a:schemeClr val="tx1"/>
          </a:fontRef>
        </p:style>
      </p:cxnSp>
      <p:sp>
        <p:nvSpPr>
          <p:cNvPr id="44" name="Ovaal 43"/>
          <p:cNvSpPr/>
          <p:nvPr/>
        </p:nvSpPr>
        <p:spPr>
          <a:xfrm>
            <a:off x="7863434" y="4221064"/>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46" name="Rechte verbindingslijn 45"/>
          <p:cNvCxnSpPr/>
          <p:nvPr/>
        </p:nvCxnSpPr>
        <p:spPr>
          <a:xfrm>
            <a:off x="7176120" y="2204865"/>
            <a:ext cx="2160240" cy="2848445"/>
          </a:xfrm>
          <a:prstGeom prst="line">
            <a:avLst/>
          </a:prstGeom>
        </p:spPr>
        <p:style>
          <a:lnRef idx="3">
            <a:schemeClr val="accent1"/>
          </a:lnRef>
          <a:fillRef idx="0">
            <a:schemeClr val="accent1"/>
          </a:fillRef>
          <a:effectRef idx="2">
            <a:schemeClr val="accent1"/>
          </a:effectRef>
          <a:fontRef idx="minor">
            <a:schemeClr val="tx1"/>
          </a:fontRef>
        </p:style>
      </p:cxnSp>
      <p:sp>
        <p:nvSpPr>
          <p:cNvPr id="49" name="Rechthoek 48"/>
          <p:cNvSpPr/>
          <p:nvPr/>
        </p:nvSpPr>
        <p:spPr>
          <a:xfrm>
            <a:off x="7248128" y="2132856"/>
            <a:ext cx="460382" cy="369332"/>
          </a:xfrm>
          <a:prstGeom prst="rect">
            <a:avLst/>
          </a:prstGeom>
        </p:spPr>
        <p:txBody>
          <a:bodyPr wrap="none">
            <a:spAutoFit/>
          </a:bodyPr>
          <a:lstStyle/>
          <a:p>
            <a:r>
              <a:rPr lang="nl-NL" dirty="0" err="1"/>
              <a:t>Q’</a:t>
            </a:r>
            <a:r>
              <a:rPr lang="nl-NL" baseline="-25000" dirty="0" err="1"/>
              <a:t>v</a:t>
            </a:r>
            <a:endParaRPr lang="nl-NL" dirty="0"/>
          </a:p>
        </p:txBody>
      </p:sp>
      <p:sp>
        <p:nvSpPr>
          <p:cNvPr id="50" name="Ovaal 49"/>
          <p:cNvSpPr/>
          <p:nvPr/>
        </p:nvSpPr>
        <p:spPr>
          <a:xfrm>
            <a:off x="8462715" y="3923532"/>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51" name="Rechte verbindingslijn met pijl 50"/>
          <p:cNvCxnSpPr/>
          <p:nvPr/>
        </p:nvCxnSpPr>
        <p:spPr>
          <a:xfrm>
            <a:off x="6880046" y="2716212"/>
            <a:ext cx="59214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6" name="Rechte verbindingslijn met pijl 55"/>
          <p:cNvCxnSpPr/>
          <p:nvPr/>
        </p:nvCxnSpPr>
        <p:spPr>
          <a:xfrm>
            <a:off x="8234455" y="4514905"/>
            <a:ext cx="59214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47750290"/>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par>
                                <p:cTn id="34" presetID="10" presetClass="entr" presetSubtype="0" fill="hold" nodeType="withEffect">
                                  <p:stCondLst>
                                    <p:cond delay="75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10" presetClass="entr" presetSubtype="0" fill="hold" nodeType="withEffect">
                                  <p:stCondLst>
                                    <p:cond delay="75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childTnLst>
                          </p:cTn>
                        </p:par>
                        <p:par>
                          <p:cTn id="40" fill="hold">
                            <p:stCondLst>
                              <p:cond delay="1250"/>
                            </p:stCondLst>
                            <p:childTnLst>
                              <p:par>
                                <p:cTn id="41" presetID="10" presetClass="entr" presetSubtype="0" fill="hold" nodeType="afterEffect">
                                  <p:stCondLst>
                                    <p:cond delay="10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fade">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animBg="1"/>
      <p:bldP spid="49" grpId="0"/>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Vaste wisselkoersen</a:t>
            </a:r>
          </a:p>
        </p:txBody>
      </p:sp>
      <p:sp>
        <p:nvSpPr>
          <p:cNvPr id="3" name="Tijdelijke aanduiding voor inhoud 2"/>
          <p:cNvSpPr>
            <a:spLocks noGrp="1"/>
          </p:cNvSpPr>
          <p:nvPr>
            <p:ph sz="quarter" idx="13"/>
          </p:nvPr>
        </p:nvSpPr>
        <p:spPr>
          <a:xfrm>
            <a:off x="1981200" y="1285860"/>
            <a:ext cx="3394720" cy="5311492"/>
          </a:xfrm>
        </p:spPr>
        <p:txBody>
          <a:bodyPr>
            <a:normAutofit/>
          </a:bodyPr>
          <a:lstStyle/>
          <a:p>
            <a:pPr marL="0" indent="0">
              <a:buNone/>
            </a:pPr>
            <a:r>
              <a:rPr lang="nl-NL" sz="2000" dirty="0"/>
              <a:t>De CB kan ook </a:t>
            </a:r>
            <a:r>
              <a:rPr lang="nl-NL" sz="2000" b="1" dirty="0"/>
              <a:t>indirect interveniëren</a:t>
            </a:r>
            <a:r>
              <a:rPr lang="nl-NL" sz="2000" dirty="0"/>
              <a:t>;</a:t>
            </a:r>
          </a:p>
          <a:p>
            <a:pPr marL="0" indent="0">
              <a:buNone/>
            </a:pPr>
            <a:r>
              <a:rPr lang="nl-NL" sz="2000" dirty="0"/>
              <a:t>met de geldmarktrente.</a:t>
            </a:r>
          </a:p>
          <a:p>
            <a:pPr marL="0" indent="0">
              <a:buNone/>
            </a:pPr>
            <a:endParaRPr lang="nl-NL" sz="2000" dirty="0"/>
          </a:p>
          <a:p>
            <a:pPr marL="0" indent="0">
              <a:spcAft>
                <a:spcPts val="1200"/>
              </a:spcAft>
              <a:buNone/>
            </a:pPr>
            <a:r>
              <a:rPr lang="nl-NL" sz="2000" dirty="0"/>
              <a:t>Bij een te lage koers, kan</a:t>
            </a:r>
          </a:p>
          <a:p>
            <a:pPr marL="0" indent="0">
              <a:spcAft>
                <a:spcPts val="1200"/>
              </a:spcAft>
              <a:buNone/>
            </a:pPr>
            <a:r>
              <a:rPr lang="nl-NL" sz="2000" dirty="0"/>
              <a:t>de CB de rente verhogen,</a:t>
            </a:r>
          </a:p>
          <a:p>
            <a:pPr marL="0" indent="0">
              <a:spcAft>
                <a:spcPts val="1200"/>
              </a:spcAft>
              <a:buNone/>
            </a:pPr>
            <a:r>
              <a:rPr lang="nl-NL" sz="2000" dirty="0"/>
              <a:t>zodat beleggen in Denemarken aantrekkelijker wordt</a:t>
            </a:r>
          </a:p>
          <a:p>
            <a:pPr marL="0" indent="0">
              <a:spcAft>
                <a:spcPts val="1200"/>
              </a:spcAft>
              <a:buNone/>
            </a:pPr>
            <a:r>
              <a:rPr lang="nl-NL" sz="2000" dirty="0"/>
              <a:t>nu vragen de internationale beleggers meer DKK</a:t>
            </a:r>
          </a:p>
          <a:p>
            <a:pPr marL="0" indent="0">
              <a:spcAft>
                <a:spcPts val="1200"/>
              </a:spcAft>
              <a:buNone/>
            </a:pPr>
            <a:r>
              <a:rPr lang="nl-NL" sz="2000" dirty="0"/>
              <a:t>zodat de koers weer binnen de bandbreedte komt.</a:t>
            </a:r>
          </a:p>
        </p:txBody>
      </p:sp>
      <p:cxnSp>
        <p:nvCxnSpPr>
          <p:cNvPr id="5" name="Rechte verbindingslijn 4"/>
          <p:cNvCxnSpPr/>
          <p:nvPr/>
        </p:nvCxnSpPr>
        <p:spPr>
          <a:xfrm>
            <a:off x="6276895" y="2132856"/>
            <a:ext cx="0" cy="3240360"/>
          </a:xfrm>
          <a:prstGeom prst="line">
            <a:avLst/>
          </a:prstGeom>
          <a:ln w="38100"/>
        </p:spPr>
        <p:style>
          <a:lnRef idx="2">
            <a:schemeClr val="dk1"/>
          </a:lnRef>
          <a:fillRef idx="0">
            <a:schemeClr val="dk1"/>
          </a:fillRef>
          <a:effectRef idx="1">
            <a:schemeClr val="dk1"/>
          </a:effectRef>
          <a:fontRef idx="minor">
            <a:schemeClr val="tx1"/>
          </a:fontRef>
        </p:style>
      </p:cxnSp>
      <p:cxnSp>
        <p:nvCxnSpPr>
          <p:cNvPr id="6" name="Rechte verbindingslijn 5"/>
          <p:cNvCxnSpPr/>
          <p:nvPr/>
        </p:nvCxnSpPr>
        <p:spPr>
          <a:xfrm flipH="1">
            <a:off x="6276895" y="5661248"/>
            <a:ext cx="3592016"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7" name="Rechte verbindingslijn 6"/>
          <p:cNvCxnSpPr/>
          <p:nvPr/>
        </p:nvCxnSpPr>
        <p:spPr>
          <a:xfrm>
            <a:off x="6276895" y="213285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6276895" y="285293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6276895" y="357301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6276895" y="429309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6276895" y="5013176"/>
            <a:ext cx="3592016"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699697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771705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843713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915721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9877295" y="2132856"/>
            <a:ext cx="0" cy="352839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7970048" y="6099119"/>
            <a:ext cx="2356543" cy="369332"/>
          </a:xfrm>
          <a:prstGeom prst="rect">
            <a:avLst/>
          </a:prstGeom>
          <a:noFill/>
        </p:spPr>
        <p:txBody>
          <a:bodyPr wrap="none" rtlCol="0">
            <a:spAutoFit/>
          </a:bodyPr>
          <a:lstStyle/>
          <a:p>
            <a:r>
              <a:rPr lang="nl-NL" dirty="0"/>
              <a:t>hoeveelheid DKK × </a:t>
            </a:r>
            <a:r>
              <a:rPr lang="nl-NL" dirty="0" err="1"/>
              <a:t>mln</a:t>
            </a:r>
            <a:endParaRPr lang="nl-NL" dirty="0"/>
          </a:p>
        </p:txBody>
      </p:sp>
      <p:sp>
        <p:nvSpPr>
          <p:cNvPr id="18" name="Tekstvak 17"/>
          <p:cNvSpPr txBox="1"/>
          <p:nvPr/>
        </p:nvSpPr>
        <p:spPr>
          <a:xfrm rot="16200000">
            <a:off x="4234650" y="3212135"/>
            <a:ext cx="2939907" cy="369332"/>
          </a:xfrm>
          <a:prstGeom prst="rect">
            <a:avLst/>
          </a:prstGeom>
          <a:noFill/>
        </p:spPr>
        <p:txBody>
          <a:bodyPr wrap="none" rtlCol="0">
            <a:spAutoFit/>
          </a:bodyPr>
          <a:lstStyle/>
          <a:p>
            <a:r>
              <a:rPr lang="nl-NL" dirty="0"/>
              <a:t>wisselkoers DKK (in €-centen)</a:t>
            </a:r>
          </a:p>
        </p:txBody>
      </p:sp>
      <p:sp>
        <p:nvSpPr>
          <p:cNvPr id="19" name="Tekstvak 18"/>
          <p:cNvSpPr txBox="1"/>
          <p:nvPr/>
        </p:nvSpPr>
        <p:spPr>
          <a:xfrm>
            <a:off x="5772839" y="4797152"/>
            <a:ext cx="418704" cy="369332"/>
          </a:xfrm>
          <a:prstGeom prst="rect">
            <a:avLst/>
          </a:prstGeom>
          <a:noFill/>
        </p:spPr>
        <p:txBody>
          <a:bodyPr wrap="none" rtlCol="0">
            <a:spAutoFit/>
          </a:bodyPr>
          <a:lstStyle/>
          <a:p>
            <a:r>
              <a:rPr lang="nl-NL" dirty="0"/>
              <a:t>11</a:t>
            </a:r>
          </a:p>
        </p:txBody>
      </p:sp>
      <p:sp>
        <p:nvSpPr>
          <p:cNvPr id="20" name="Tekstvak 19"/>
          <p:cNvSpPr txBox="1"/>
          <p:nvPr/>
        </p:nvSpPr>
        <p:spPr>
          <a:xfrm>
            <a:off x="5772839" y="4077072"/>
            <a:ext cx="418704" cy="369332"/>
          </a:xfrm>
          <a:prstGeom prst="rect">
            <a:avLst/>
          </a:prstGeom>
          <a:noFill/>
        </p:spPr>
        <p:txBody>
          <a:bodyPr wrap="none" rtlCol="0">
            <a:spAutoFit/>
          </a:bodyPr>
          <a:lstStyle/>
          <a:p>
            <a:r>
              <a:rPr lang="nl-NL" dirty="0"/>
              <a:t>12</a:t>
            </a:r>
          </a:p>
        </p:txBody>
      </p:sp>
      <p:sp>
        <p:nvSpPr>
          <p:cNvPr id="21" name="Tekstvak 20"/>
          <p:cNvSpPr txBox="1"/>
          <p:nvPr/>
        </p:nvSpPr>
        <p:spPr>
          <a:xfrm>
            <a:off x="5772839" y="3429000"/>
            <a:ext cx="418704" cy="369332"/>
          </a:xfrm>
          <a:prstGeom prst="rect">
            <a:avLst/>
          </a:prstGeom>
          <a:noFill/>
        </p:spPr>
        <p:txBody>
          <a:bodyPr wrap="none" rtlCol="0">
            <a:spAutoFit/>
          </a:bodyPr>
          <a:lstStyle/>
          <a:p>
            <a:r>
              <a:rPr lang="nl-NL" dirty="0"/>
              <a:t>13</a:t>
            </a:r>
          </a:p>
        </p:txBody>
      </p:sp>
      <p:sp>
        <p:nvSpPr>
          <p:cNvPr id="22" name="Tekstvak 21"/>
          <p:cNvSpPr txBox="1"/>
          <p:nvPr/>
        </p:nvSpPr>
        <p:spPr>
          <a:xfrm>
            <a:off x="5772839" y="2699628"/>
            <a:ext cx="418704" cy="369332"/>
          </a:xfrm>
          <a:prstGeom prst="rect">
            <a:avLst/>
          </a:prstGeom>
          <a:noFill/>
        </p:spPr>
        <p:txBody>
          <a:bodyPr wrap="none" rtlCol="0">
            <a:spAutoFit/>
          </a:bodyPr>
          <a:lstStyle/>
          <a:p>
            <a:r>
              <a:rPr lang="nl-NL" dirty="0"/>
              <a:t>14</a:t>
            </a:r>
          </a:p>
        </p:txBody>
      </p:sp>
      <p:sp>
        <p:nvSpPr>
          <p:cNvPr id="23" name="Tekstvak 22"/>
          <p:cNvSpPr txBox="1"/>
          <p:nvPr/>
        </p:nvSpPr>
        <p:spPr>
          <a:xfrm>
            <a:off x="5772839" y="1988840"/>
            <a:ext cx="418704" cy="369332"/>
          </a:xfrm>
          <a:prstGeom prst="rect">
            <a:avLst/>
          </a:prstGeom>
          <a:noFill/>
        </p:spPr>
        <p:txBody>
          <a:bodyPr wrap="none" rtlCol="0">
            <a:spAutoFit/>
          </a:bodyPr>
          <a:lstStyle/>
          <a:p>
            <a:r>
              <a:rPr lang="nl-NL" dirty="0"/>
              <a:t>15</a:t>
            </a:r>
          </a:p>
        </p:txBody>
      </p:sp>
      <p:sp>
        <p:nvSpPr>
          <p:cNvPr id="24" name="Tekstvak 23"/>
          <p:cNvSpPr txBox="1"/>
          <p:nvPr/>
        </p:nvSpPr>
        <p:spPr>
          <a:xfrm>
            <a:off x="6780951" y="5733256"/>
            <a:ext cx="418704" cy="369332"/>
          </a:xfrm>
          <a:prstGeom prst="rect">
            <a:avLst/>
          </a:prstGeom>
          <a:noFill/>
        </p:spPr>
        <p:txBody>
          <a:bodyPr wrap="none" rtlCol="0">
            <a:spAutoFit/>
          </a:bodyPr>
          <a:lstStyle/>
          <a:p>
            <a:r>
              <a:rPr lang="nl-NL" dirty="0"/>
              <a:t>10</a:t>
            </a:r>
          </a:p>
        </p:txBody>
      </p:sp>
      <p:sp>
        <p:nvSpPr>
          <p:cNvPr id="25" name="Tekstvak 24"/>
          <p:cNvSpPr txBox="1"/>
          <p:nvPr/>
        </p:nvSpPr>
        <p:spPr>
          <a:xfrm>
            <a:off x="7514375" y="5733256"/>
            <a:ext cx="418704" cy="369332"/>
          </a:xfrm>
          <a:prstGeom prst="rect">
            <a:avLst/>
          </a:prstGeom>
          <a:noFill/>
        </p:spPr>
        <p:txBody>
          <a:bodyPr wrap="none" rtlCol="0">
            <a:spAutoFit/>
          </a:bodyPr>
          <a:lstStyle/>
          <a:p>
            <a:r>
              <a:rPr lang="nl-NL" dirty="0"/>
              <a:t>20</a:t>
            </a:r>
          </a:p>
        </p:txBody>
      </p:sp>
      <p:sp>
        <p:nvSpPr>
          <p:cNvPr id="26" name="Tekstvak 25"/>
          <p:cNvSpPr txBox="1"/>
          <p:nvPr/>
        </p:nvSpPr>
        <p:spPr>
          <a:xfrm>
            <a:off x="8234455" y="5733256"/>
            <a:ext cx="418704" cy="369332"/>
          </a:xfrm>
          <a:prstGeom prst="rect">
            <a:avLst/>
          </a:prstGeom>
          <a:noFill/>
        </p:spPr>
        <p:txBody>
          <a:bodyPr wrap="none" rtlCol="0">
            <a:spAutoFit/>
          </a:bodyPr>
          <a:lstStyle/>
          <a:p>
            <a:r>
              <a:rPr lang="nl-NL" dirty="0"/>
              <a:t>30</a:t>
            </a:r>
          </a:p>
        </p:txBody>
      </p:sp>
      <p:sp>
        <p:nvSpPr>
          <p:cNvPr id="27" name="Tekstvak 26"/>
          <p:cNvSpPr txBox="1"/>
          <p:nvPr/>
        </p:nvSpPr>
        <p:spPr>
          <a:xfrm>
            <a:off x="8954535" y="5733256"/>
            <a:ext cx="418704" cy="369332"/>
          </a:xfrm>
          <a:prstGeom prst="rect">
            <a:avLst/>
          </a:prstGeom>
          <a:noFill/>
        </p:spPr>
        <p:txBody>
          <a:bodyPr wrap="none" rtlCol="0">
            <a:spAutoFit/>
          </a:bodyPr>
          <a:lstStyle/>
          <a:p>
            <a:r>
              <a:rPr lang="nl-NL" dirty="0"/>
              <a:t>40</a:t>
            </a:r>
          </a:p>
        </p:txBody>
      </p:sp>
      <p:sp>
        <p:nvSpPr>
          <p:cNvPr id="28" name="Tekstvak 27"/>
          <p:cNvSpPr txBox="1"/>
          <p:nvPr/>
        </p:nvSpPr>
        <p:spPr>
          <a:xfrm>
            <a:off x="9602607" y="5733256"/>
            <a:ext cx="418704" cy="369332"/>
          </a:xfrm>
          <a:prstGeom prst="rect">
            <a:avLst/>
          </a:prstGeom>
          <a:noFill/>
        </p:spPr>
        <p:txBody>
          <a:bodyPr wrap="none" rtlCol="0">
            <a:spAutoFit/>
          </a:bodyPr>
          <a:lstStyle/>
          <a:p>
            <a:r>
              <a:rPr lang="nl-NL" dirty="0"/>
              <a:t>50</a:t>
            </a:r>
          </a:p>
        </p:txBody>
      </p:sp>
      <p:sp>
        <p:nvSpPr>
          <p:cNvPr id="45" name="Vrije vorm 44"/>
          <p:cNvSpPr/>
          <p:nvPr/>
        </p:nvSpPr>
        <p:spPr>
          <a:xfrm>
            <a:off x="6141471" y="5372100"/>
            <a:ext cx="266700" cy="280988"/>
          </a:xfrm>
          <a:custGeom>
            <a:avLst/>
            <a:gdLst>
              <a:gd name="connsiteX0" fmla="*/ 133350 w 266700"/>
              <a:gd name="connsiteY0" fmla="*/ 0 h 280988"/>
              <a:gd name="connsiteX1" fmla="*/ 266700 w 266700"/>
              <a:gd name="connsiteY1" fmla="*/ 52388 h 280988"/>
              <a:gd name="connsiteX2" fmla="*/ 0 w 266700"/>
              <a:gd name="connsiteY2" fmla="*/ 100013 h 280988"/>
              <a:gd name="connsiteX3" fmla="*/ 142875 w 266700"/>
              <a:gd name="connsiteY3" fmla="*/ 138113 h 280988"/>
              <a:gd name="connsiteX4" fmla="*/ 142875 w 266700"/>
              <a:gd name="connsiteY4" fmla="*/ 280988 h 28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280988">
                <a:moveTo>
                  <a:pt x="133350" y="0"/>
                </a:moveTo>
                <a:lnTo>
                  <a:pt x="266700" y="52388"/>
                </a:lnTo>
                <a:lnTo>
                  <a:pt x="0" y="100013"/>
                </a:lnTo>
                <a:lnTo>
                  <a:pt x="142875" y="138113"/>
                </a:lnTo>
                <a:lnTo>
                  <a:pt x="142875" y="280988"/>
                </a:lnTo>
              </a:path>
            </a:pathLst>
          </a:cu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nl-NL"/>
          </a:p>
        </p:txBody>
      </p:sp>
      <p:cxnSp>
        <p:nvCxnSpPr>
          <p:cNvPr id="47" name="Rechte verbindingslijn 46"/>
          <p:cNvCxnSpPr/>
          <p:nvPr/>
        </p:nvCxnSpPr>
        <p:spPr>
          <a:xfrm>
            <a:off x="6276895" y="3573016"/>
            <a:ext cx="3325712" cy="0"/>
          </a:xfrm>
          <a:prstGeom prst="line">
            <a:avLst/>
          </a:prstGeom>
          <a:ln>
            <a:prstDash val="lgDash"/>
          </a:ln>
        </p:spPr>
        <p:style>
          <a:lnRef idx="3">
            <a:schemeClr val="accent2"/>
          </a:lnRef>
          <a:fillRef idx="0">
            <a:schemeClr val="accent2"/>
          </a:fillRef>
          <a:effectRef idx="2">
            <a:schemeClr val="accent2"/>
          </a:effectRef>
          <a:fontRef idx="minor">
            <a:schemeClr val="tx1"/>
          </a:fontRef>
        </p:style>
      </p:cxnSp>
      <p:sp>
        <p:nvSpPr>
          <p:cNvPr id="48" name="Tekstvak 47"/>
          <p:cNvSpPr txBox="1"/>
          <p:nvPr/>
        </p:nvSpPr>
        <p:spPr>
          <a:xfrm>
            <a:off x="9643104" y="3388350"/>
            <a:ext cx="1024896" cy="369332"/>
          </a:xfrm>
          <a:prstGeom prst="rect">
            <a:avLst/>
          </a:prstGeom>
          <a:noFill/>
        </p:spPr>
        <p:txBody>
          <a:bodyPr wrap="none" rtlCol="0">
            <a:spAutoFit/>
          </a:bodyPr>
          <a:lstStyle/>
          <a:p>
            <a:r>
              <a:rPr lang="nl-NL" b="1" dirty="0"/>
              <a:t>spilkoers</a:t>
            </a:r>
          </a:p>
        </p:txBody>
      </p:sp>
      <p:cxnSp>
        <p:nvCxnSpPr>
          <p:cNvPr id="57" name="Rechte verbindingslijn 56"/>
          <p:cNvCxnSpPr/>
          <p:nvPr/>
        </p:nvCxnSpPr>
        <p:spPr>
          <a:xfrm>
            <a:off x="6276896" y="3068960"/>
            <a:ext cx="3203481" cy="0"/>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58" name="Rechte verbindingslijn 57"/>
          <p:cNvCxnSpPr/>
          <p:nvPr/>
        </p:nvCxnSpPr>
        <p:spPr>
          <a:xfrm>
            <a:off x="6312025" y="4064193"/>
            <a:ext cx="3203481" cy="0"/>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sp>
        <p:nvSpPr>
          <p:cNvPr id="59" name="Tekstvak 58"/>
          <p:cNvSpPr txBox="1"/>
          <p:nvPr/>
        </p:nvSpPr>
        <p:spPr>
          <a:xfrm>
            <a:off x="9454618" y="2710662"/>
            <a:ext cx="1233928" cy="646331"/>
          </a:xfrm>
          <a:prstGeom prst="rect">
            <a:avLst/>
          </a:prstGeom>
          <a:noFill/>
        </p:spPr>
        <p:txBody>
          <a:bodyPr wrap="none" rtlCol="0">
            <a:spAutoFit/>
          </a:bodyPr>
          <a:lstStyle/>
          <a:p>
            <a:r>
              <a:rPr lang="nl-NL" b="1" dirty="0"/>
              <a:t>interventie</a:t>
            </a:r>
          </a:p>
          <a:p>
            <a:r>
              <a:rPr lang="nl-NL" b="1" dirty="0"/>
              <a:t>grens</a:t>
            </a:r>
          </a:p>
        </p:txBody>
      </p:sp>
      <p:sp>
        <p:nvSpPr>
          <p:cNvPr id="60" name="Tekstvak 59"/>
          <p:cNvSpPr txBox="1"/>
          <p:nvPr/>
        </p:nvSpPr>
        <p:spPr>
          <a:xfrm>
            <a:off x="9480376" y="3862790"/>
            <a:ext cx="1233928" cy="646331"/>
          </a:xfrm>
          <a:prstGeom prst="rect">
            <a:avLst/>
          </a:prstGeom>
          <a:noFill/>
        </p:spPr>
        <p:txBody>
          <a:bodyPr wrap="none" rtlCol="0">
            <a:spAutoFit/>
          </a:bodyPr>
          <a:lstStyle/>
          <a:p>
            <a:r>
              <a:rPr lang="nl-NL" b="1" dirty="0"/>
              <a:t>interventie</a:t>
            </a:r>
          </a:p>
          <a:p>
            <a:r>
              <a:rPr lang="nl-NL" b="1" dirty="0"/>
              <a:t>grens</a:t>
            </a:r>
          </a:p>
        </p:txBody>
      </p:sp>
      <p:sp>
        <p:nvSpPr>
          <p:cNvPr id="61" name="Tekstvak 60"/>
          <p:cNvSpPr txBox="1"/>
          <p:nvPr/>
        </p:nvSpPr>
        <p:spPr>
          <a:xfrm>
            <a:off x="6672065" y="1628800"/>
            <a:ext cx="2860463" cy="400110"/>
          </a:xfrm>
          <a:prstGeom prst="rect">
            <a:avLst/>
          </a:prstGeom>
          <a:noFill/>
        </p:spPr>
        <p:txBody>
          <a:bodyPr wrap="none" rtlCol="0">
            <a:spAutoFit/>
          </a:bodyPr>
          <a:lstStyle/>
          <a:p>
            <a:r>
              <a:rPr lang="nl-NL" sz="2000" dirty="0"/>
              <a:t>Deense Kronen t.o.v. Euro</a:t>
            </a:r>
          </a:p>
        </p:txBody>
      </p:sp>
      <p:sp>
        <p:nvSpPr>
          <p:cNvPr id="36" name="Rechthoek 35"/>
          <p:cNvSpPr/>
          <p:nvPr/>
        </p:nvSpPr>
        <p:spPr>
          <a:xfrm>
            <a:off x="6532761" y="2253118"/>
            <a:ext cx="409086" cy="369332"/>
          </a:xfrm>
          <a:prstGeom prst="rect">
            <a:avLst/>
          </a:prstGeom>
        </p:spPr>
        <p:txBody>
          <a:bodyPr wrap="none">
            <a:spAutoFit/>
          </a:bodyPr>
          <a:lstStyle/>
          <a:p>
            <a:r>
              <a:rPr lang="nl-NL" dirty="0" err="1"/>
              <a:t>Q</a:t>
            </a:r>
            <a:r>
              <a:rPr lang="nl-NL" baseline="-25000" dirty="0" err="1"/>
              <a:t>v</a:t>
            </a:r>
            <a:endParaRPr lang="nl-NL" dirty="0"/>
          </a:p>
        </p:txBody>
      </p:sp>
      <p:cxnSp>
        <p:nvCxnSpPr>
          <p:cNvPr id="37" name="Rechte verbindingslijn 36"/>
          <p:cNvCxnSpPr/>
          <p:nvPr/>
        </p:nvCxnSpPr>
        <p:spPr>
          <a:xfrm flipV="1">
            <a:off x="6384032" y="3642439"/>
            <a:ext cx="2928704" cy="1368152"/>
          </a:xfrm>
          <a:prstGeom prst="line">
            <a:avLst/>
          </a:prstGeom>
        </p:spPr>
        <p:style>
          <a:lnRef idx="3">
            <a:schemeClr val="accent4"/>
          </a:lnRef>
          <a:fillRef idx="0">
            <a:schemeClr val="accent4"/>
          </a:fillRef>
          <a:effectRef idx="2">
            <a:schemeClr val="accent4"/>
          </a:effectRef>
          <a:fontRef idx="minor">
            <a:schemeClr val="tx1"/>
          </a:fontRef>
        </p:style>
      </p:cxnSp>
      <p:sp>
        <p:nvSpPr>
          <p:cNvPr id="38" name="Rechthoek 37"/>
          <p:cNvSpPr/>
          <p:nvPr/>
        </p:nvSpPr>
        <p:spPr>
          <a:xfrm>
            <a:off x="9164246" y="3602361"/>
            <a:ext cx="413896" cy="369332"/>
          </a:xfrm>
          <a:prstGeom prst="rect">
            <a:avLst/>
          </a:prstGeom>
        </p:spPr>
        <p:txBody>
          <a:bodyPr wrap="none">
            <a:spAutoFit/>
          </a:bodyPr>
          <a:lstStyle/>
          <a:p>
            <a:r>
              <a:rPr lang="nl-NL" dirty="0" err="1"/>
              <a:t>Q</a:t>
            </a:r>
            <a:r>
              <a:rPr lang="nl-NL" baseline="-25000" dirty="0" err="1"/>
              <a:t>a</a:t>
            </a:r>
            <a:endParaRPr lang="nl-NL" dirty="0"/>
          </a:p>
        </p:txBody>
      </p:sp>
      <p:cxnSp>
        <p:nvCxnSpPr>
          <p:cNvPr id="39" name="Rechte verbindingslijn 38"/>
          <p:cNvCxnSpPr/>
          <p:nvPr/>
        </p:nvCxnSpPr>
        <p:spPr>
          <a:xfrm>
            <a:off x="6491080" y="2380756"/>
            <a:ext cx="2160240" cy="2848445"/>
          </a:xfrm>
          <a:prstGeom prst="line">
            <a:avLst/>
          </a:prstGeom>
        </p:spPr>
        <p:style>
          <a:lnRef idx="3">
            <a:schemeClr val="accent4"/>
          </a:lnRef>
          <a:fillRef idx="0">
            <a:schemeClr val="accent4"/>
          </a:fillRef>
          <a:effectRef idx="2">
            <a:schemeClr val="accent4"/>
          </a:effectRef>
          <a:fontRef idx="minor">
            <a:schemeClr val="tx1"/>
          </a:fontRef>
        </p:style>
      </p:cxnSp>
      <p:sp>
        <p:nvSpPr>
          <p:cNvPr id="40" name="Ovaal 39"/>
          <p:cNvSpPr/>
          <p:nvPr/>
        </p:nvSpPr>
        <p:spPr>
          <a:xfrm>
            <a:off x="7863434" y="4221064"/>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41" name="Rechte verbindingslijn 40"/>
          <p:cNvCxnSpPr/>
          <p:nvPr/>
        </p:nvCxnSpPr>
        <p:spPr>
          <a:xfrm>
            <a:off x="7176120" y="2204865"/>
            <a:ext cx="2160240" cy="2848445"/>
          </a:xfrm>
          <a:prstGeom prst="line">
            <a:avLst/>
          </a:prstGeom>
        </p:spPr>
        <p:style>
          <a:lnRef idx="3">
            <a:schemeClr val="accent1"/>
          </a:lnRef>
          <a:fillRef idx="0">
            <a:schemeClr val="accent1"/>
          </a:fillRef>
          <a:effectRef idx="2">
            <a:schemeClr val="accent1"/>
          </a:effectRef>
          <a:fontRef idx="minor">
            <a:schemeClr val="tx1"/>
          </a:fontRef>
        </p:style>
      </p:cxnSp>
      <p:sp>
        <p:nvSpPr>
          <p:cNvPr id="42" name="Rechthoek 41"/>
          <p:cNvSpPr/>
          <p:nvPr/>
        </p:nvSpPr>
        <p:spPr>
          <a:xfrm>
            <a:off x="7248128" y="2132856"/>
            <a:ext cx="460382" cy="369332"/>
          </a:xfrm>
          <a:prstGeom prst="rect">
            <a:avLst/>
          </a:prstGeom>
        </p:spPr>
        <p:txBody>
          <a:bodyPr wrap="none">
            <a:spAutoFit/>
          </a:bodyPr>
          <a:lstStyle/>
          <a:p>
            <a:r>
              <a:rPr lang="nl-NL" dirty="0" err="1"/>
              <a:t>Q’</a:t>
            </a:r>
            <a:r>
              <a:rPr lang="nl-NL" baseline="-25000" dirty="0" err="1"/>
              <a:t>v</a:t>
            </a:r>
            <a:endParaRPr lang="nl-NL" dirty="0"/>
          </a:p>
        </p:txBody>
      </p:sp>
      <p:sp>
        <p:nvSpPr>
          <p:cNvPr id="43" name="Ovaal 42"/>
          <p:cNvSpPr/>
          <p:nvPr/>
        </p:nvSpPr>
        <p:spPr>
          <a:xfrm>
            <a:off x="8462715" y="3923532"/>
            <a:ext cx="124991" cy="1249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44" name="Rechte verbindingslijn met pijl 43"/>
          <p:cNvCxnSpPr/>
          <p:nvPr/>
        </p:nvCxnSpPr>
        <p:spPr>
          <a:xfrm>
            <a:off x="6880046" y="2716212"/>
            <a:ext cx="59214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6" name="Rechte verbindingslijn met pijl 45"/>
          <p:cNvCxnSpPr/>
          <p:nvPr/>
        </p:nvCxnSpPr>
        <p:spPr>
          <a:xfrm>
            <a:off x="8234455" y="4514905"/>
            <a:ext cx="59214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13552874"/>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500"/>
                            </p:stCondLst>
                            <p:childTnLst>
                              <p:par>
                                <p:cTn id="33" presetID="10" presetClass="entr" presetSubtype="0" fill="hold" nodeType="afterEffect">
                                  <p:stCondLst>
                                    <p:cond delay="10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nodeType="withEffect">
                                  <p:stCondLst>
                                    <p:cond delay="100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par>
                          <p:cTn id="39" fill="hold">
                            <p:stCondLst>
                              <p:cond delay="2000"/>
                            </p:stCondLst>
                            <p:childTnLst>
                              <p:par>
                                <p:cTn id="40" presetID="10" presetClass="entr" presetSubtype="0" fill="hold" nodeType="afterEffect">
                                  <p:stCondLst>
                                    <p:cond delay="25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2" grpId="0"/>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p:txBody>
          <a:bodyPr>
            <a:normAutofit/>
          </a:bodyPr>
          <a:lstStyle/>
          <a:p>
            <a:r>
              <a:rPr lang="nl-NL" sz="2400" dirty="0"/>
              <a:t>Maken het valutarisico lager.</a:t>
            </a:r>
            <a:br>
              <a:rPr lang="nl-NL" sz="2400" dirty="0"/>
            </a:br>
            <a:r>
              <a:rPr lang="nl-NL" sz="2400" dirty="0"/>
              <a:t>Dat</a:t>
            </a:r>
          </a:p>
          <a:p>
            <a:pPr lvl="1"/>
            <a:r>
              <a:rPr lang="nl-NL" dirty="0"/>
              <a:t>bevordert internationale handel</a:t>
            </a:r>
            <a:br>
              <a:rPr lang="nl-NL" dirty="0"/>
            </a:br>
            <a:r>
              <a:rPr lang="nl-NL" sz="2000" dirty="0"/>
              <a:t>(bedrijven zijn -ook bij langere contracten- zekerder over hun kosten/opbrengsten)</a:t>
            </a:r>
          </a:p>
          <a:p>
            <a:pPr lvl="1"/>
            <a:r>
              <a:rPr lang="nl-NL" dirty="0"/>
              <a:t>zorgt dat geld zijn meest productieve aanwending vindt</a:t>
            </a:r>
            <a:br>
              <a:rPr lang="nl-NL" dirty="0"/>
            </a:br>
            <a:r>
              <a:rPr lang="nl-NL" sz="2000" dirty="0"/>
              <a:t>(beleggers en investeerders durven hun geld nu ook in het buitenland te gebruiken als dat meer oplevert)</a:t>
            </a:r>
          </a:p>
          <a:p>
            <a:pPr lvl="1"/>
            <a:endParaRPr lang="nl-NL" sz="2000" dirty="0"/>
          </a:p>
          <a:p>
            <a:r>
              <a:rPr lang="nl-NL" sz="2400" dirty="0"/>
              <a:t>Maar: er kunnen structurele </a:t>
            </a:r>
            <a:r>
              <a:rPr lang="nl-NL" sz="2400" dirty="0" err="1"/>
              <a:t>betalingsbalansoneven</a:t>
            </a:r>
            <a:r>
              <a:rPr lang="nl-NL" sz="2400" dirty="0"/>
              <a:t>-wichtigheden ontstaan (Griekenland!)</a:t>
            </a:r>
          </a:p>
        </p:txBody>
      </p:sp>
      <p:sp>
        <p:nvSpPr>
          <p:cNvPr id="5" name="Titel 4"/>
          <p:cNvSpPr>
            <a:spLocks noGrp="1"/>
          </p:cNvSpPr>
          <p:nvPr>
            <p:ph type="title"/>
          </p:nvPr>
        </p:nvSpPr>
        <p:spPr/>
        <p:txBody>
          <a:bodyPr/>
          <a:lstStyle/>
          <a:p>
            <a:r>
              <a:rPr lang="nl-NL" dirty="0"/>
              <a:t>Vaste wisselkoersen</a:t>
            </a:r>
          </a:p>
        </p:txBody>
      </p:sp>
    </p:spTree>
    <p:extLst>
      <p:ext uri="{BB962C8B-B14F-4D97-AF65-F5344CB8AC3E}">
        <p14:creationId xmlns:p14="http://schemas.microsoft.com/office/powerpoint/2010/main" val="884552187"/>
      </p:ext>
    </p:extLst>
  </p:cSld>
  <p:clrMapOvr>
    <a:masterClrMapping/>
  </p:clrMapOvr>
  <mc:AlternateContent xmlns:mc="http://schemas.openxmlformats.org/markup-compatibility/2006" xmlns:p14="http://schemas.microsoft.com/office/powerpoint/2010/main">
    <mc:Choice Requires="p14">
      <p:transition spd="slow" p14:dur="175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2396068" y="1412777"/>
            <a:ext cx="7408333" cy="4713387"/>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r>
              <a:rPr lang="nl-NL" sz="1600" dirty="0">
                <a:latin typeface="Arial" panose="020B0604020202020204" pitchFamily="34" charset="0"/>
                <a:cs typeface="Arial" panose="020B0604020202020204" pitchFamily="34" charset="0"/>
              </a:rPr>
              <a:t>Vormen van economische samenwerking zijn:</a:t>
            </a:r>
          </a:p>
          <a:p>
            <a:pPr marL="457200" indent="-457200">
              <a:buAutoNum type="arabicPeriod"/>
            </a:pPr>
            <a:r>
              <a:rPr lang="nl-NL" sz="1600" dirty="0">
                <a:latin typeface="Arial" panose="020B0604020202020204" pitchFamily="34" charset="0"/>
                <a:cs typeface="Arial" panose="020B0604020202020204" pitchFamily="34" charset="0"/>
              </a:rPr>
              <a:t>Een vrijhandelszone - Landen aangesloten bij een vrijhandelszone heffen onderling geen invoerheffingen.</a:t>
            </a:r>
          </a:p>
          <a:p>
            <a:pPr marL="457200" indent="-457200">
              <a:buAutoNum type="arabicPeriod"/>
            </a:pPr>
            <a:r>
              <a:rPr lang="nl-NL" sz="1600" dirty="0">
                <a:latin typeface="Arial" panose="020B0604020202020204" pitchFamily="34" charset="0"/>
                <a:cs typeface="Arial" panose="020B0604020202020204" pitchFamily="34" charset="0"/>
              </a:rPr>
              <a:t>Een douane unie – Net als bij een vrijhandelszone is in een douane-unie vrij verkeer van goederen mogelijk. Landen aangesloten bij een douane-unie hanteren echter een gemeenschappelijk invoertarief voor niet-leden.</a:t>
            </a:r>
          </a:p>
          <a:p>
            <a:pPr marL="457200" indent="-457200">
              <a:buAutoNum type="arabicPeriod"/>
            </a:pPr>
            <a:r>
              <a:rPr lang="nl-NL" sz="1600" dirty="0">
                <a:latin typeface="Arial" panose="020B0604020202020204" pitchFamily="34" charset="0"/>
                <a:cs typeface="Arial" panose="020B0604020202020204" pitchFamily="34" charset="0"/>
              </a:rPr>
              <a:t>Een gemeenschappelijke markt – Een douane unie met daarbij vrij verkeer van productiefactoren, zoals arbeid en kapitaal. Je kunt dus met jouw diploma’s in een andere lidstaat gaan werken. Ook kun je daar je geld beleggen.</a:t>
            </a:r>
          </a:p>
          <a:p>
            <a:pPr marL="457200" indent="-457200">
              <a:buAutoNum type="arabicPeriod"/>
            </a:pPr>
            <a:r>
              <a:rPr lang="nl-NL" sz="1600" dirty="0">
                <a:latin typeface="Arial" panose="020B0604020202020204" pitchFamily="34" charset="0"/>
                <a:cs typeface="Arial" panose="020B0604020202020204" pitchFamily="34" charset="0"/>
              </a:rPr>
              <a:t>Een economische unie – Als een gemeenschappelijke markt alleen stellen de lidstaten hun economische en sociale beleid op elkaar af.</a:t>
            </a:r>
          </a:p>
          <a:p>
            <a:pPr marL="457200" indent="-457200">
              <a:buAutoNum type="arabicPeriod"/>
            </a:pPr>
            <a:r>
              <a:rPr lang="nl-NL" sz="1600" dirty="0">
                <a:latin typeface="Arial" panose="020B0604020202020204" pitchFamily="34" charset="0"/>
                <a:cs typeface="Arial" panose="020B0604020202020204" pitchFamily="34" charset="0"/>
              </a:rPr>
              <a:t>Een monetaire unie – Als een economische unie maar uitgebreid met één gemeenschappelijke valuta en één centrale bank</a:t>
            </a:r>
          </a:p>
          <a:p>
            <a:pPr marL="457200" indent="-457200">
              <a:buAutoNum type="arabicPeriod"/>
            </a:pPr>
            <a:r>
              <a:rPr lang="nl-NL" sz="1600" dirty="0">
                <a:latin typeface="Arial" panose="020B0604020202020204" pitchFamily="34" charset="0"/>
                <a:cs typeface="Arial" panose="020B0604020202020204" pitchFamily="34" charset="0"/>
              </a:rPr>
              <a:t>Verenigde Staten – politieke eenheid</a:t>
            </a:r>
          </a:p>
        </p:txBody>
      </p:sp>
      <p:sp>
        <p:nvSpPr>
          <p:cNvPr id="3" name="Titel 2"/>
          <p:cNvSpPr>
            <a:spLocks noGrp="1"/>
          </p:cNvSpPr>
          <p:nvPr>
            <p:ph type="title"/>
          </p:nvPr>
        </p:nvSpPr>
        <p:spPr>
          <a:xfrm>
            <a:off x="1981200" y="338328"/>
            <a:ext cx="8229600" cy="858424"/>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nl-NL" sz="3200" dirty="0"/>
              <a:t>Internationale economische samenwerking</a:t>
            </a:r>
          </a:p>
        </p:txBody>
      </p:sp>
    </p:spTree>
    <p:extLst>
      <p:ext uri="{BB962C8B-B14F-4D97-AF65-F5344CB8AC3E}">
        <p14:creationId xmlns:p14="http://schemas.microsoft.com/office/powerpoint/2010/main" val="3324400595"/>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FFA8DC3-D143-7743-89AD-1DF0FDDEA9EE}"/>
              </a:ext>
            </a:extLst>
          </p:cNvPr>
          <p:cNvSpPr txBox="1"/>
          <p:nvPr/>
        </p:nvSpPr>
        <p:spPr>
          <a:xfrm>
            <a:off x="2162338" y="282259"/>
            <a:ext cx="7867324" cy="1200328"/>
          </a:xfrm>
          <a:prstGeom prst="rect">
            <a:avLst/>
          </a:prstGeom>
          <a:solidFill>
            <a:schemeClr val="accent5">
              <a:lumMod val="20000"/>
              <a:lumOff val="80000"/>
            </a:schemeClr>
          </a:solidFill>
        </p:spPr>
        <p:txBody>
          <a:bodyPr wrap="square" rtlCol="0">
            <a:spAutoFit/>
          </a:bodyPr>
          <a:lstStyle/>
          <a:p>
            <a:r>
              <a:rPr lang="nl-NL" sz="2400" dirty="0"/>
              <a:t>Voor de twee denkbeeldige landen Oranjeland en </a:t>
            </a:r>
            <a:r>
              <a:rPr lang="nl-NL" sz="2400" dirty="0" err="1"/>
              <a:t>Reeland</a:t>
            </a:r>
            <a:r>
              <a:rPr lang="nl-NL" sz="2400" dirty="0"/>
              <a:t> gelden de onderstaande gegevens. Alle bedragen in miljarden geldeenheden behalve de quota</a:t>
            </a:r>
            <a:r>
              <a:rPr lang="nl-NL" dirty="0"/>
              <a:t>.</a:t>
            </a:r>
          </a:p>
        </p:txBody>
      </p:sp>
      <p:pic>
        <p:nvPicPr>
          <p:cNvPr id="3" name="Afbeelding 2" descr="Schermafbeelding 2016-11-30 om 22.09.49.png">
            <a:extLst>
              <a:ext uri="{FF2B5EF4-FFF2-40B4-BE49-F238E27FC236}">
                <a16:creationId xmlns:a16="http://schemas.microsoft.com/office/drawing/2014/main" id="{D95EEDF1-B634-1349-B884-D443A3F6C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429" y="2565399"/>
            <a:ext cx="8940800" cy="2197713"/>
          </a:xfrm>
          <a:prstGeom prst="rect">
            <a:avLst/>
          </a:prstGeom>
        </p:spPr>
      </p:pic>
      <p:sp>
        <p:nvSpPr>
          <p:cNvPr id="4" name="Tekstvak 3">
            <a:extLst>
              <a:ext uri="{FF2B5EF4-FFF2-40B4-BE49-F238E27FC236}">
                <a16:creationId xmlns:a16="http://schemas.microsoft.com/office/drawing/2014/main" id="{E53BE889-FF64-424C-A62F-6FA03E516954}"/>
              </a:ext>
            </a:extLst>
          </p:cNvPr>
          <p:cNvSpPr txBox="1"/>
          <p:nvPr/>
        </p:nvSpPr>
        <p:spPr>
          <a:xfrm>
            <a:off x="4032150" y="3765821"/>
            <a:ext cx="829068" cy="369332"/>
          </a:xfrm>
          <a:prstGeom prst="rect">
            <a:avLst/>
          </a:prstGeom>
          <a:noFill/>
        </p:spPr>
        <p:txBody>
          <a:bodyPr wrap="square" rtlCol="0">
            <a:spAutoFit/>
          </a:bodyPr>
          <a:lstStyle/>
          <a:p>
            <a:r>
              <a:rPr lang="nl-NL" dirty="0"/>
              <a:t>180</a:t>
            </a:r>
          </a:p>
        </p:txBody>
      </p:sp>
      <p:sp>
        <p:nvSpPr>
          <p:cNvPr id="5" name="Tekstvak 4">
            <a:extLst>
              <a:ext uri="{FF2B5EF4-FFF2-40B4-BE49-F238E27FC236}">
                <a16:creationId xmlns:a16="http://schemas.microsoft.com/office/drawing/2014/main" id="{EF86F7FE-7807-594B-8094-CA5FDB65EE20}"/>
              </a:ext>
            </a:extLst>
          </p:cNvPr>
          <p:cNvSpPr txBox="1"/>
          <p:nvPr/>
        </p:nvSpPr>
        <p:spPr>
          <a:xfrm>
            <a:off x="9482830" y="3765821"/>
            <a:ext cx="546832" cy="369332"/>
          </a:xfrm>
          <a:prstGeom prst="rect">
            <a:avLst/>
          </a:prstGeom>
          <a:noFill/>
        </p:spPr>
        <p:txBody>
          <a:bodyPr wrap="square" rtlCol="0">
            <a:spAutoFit/>
          </a:bodyPr>
          <a:lstStyle/>
          <a:p>
            <a:r>
              <a:rPr lang="nl-NL" dirty="0"/>
              <a:t>900</a:t>
            </a:r>
          </a:p>
        </p:txBody>
      </p:sp>
      <p:sp>
        <p:nvSpPr>
          <p:cNvPr id="6" name="Tekstvak 5">
            <a:extLst>
              <a:ext uri="{FF2B5EF4-FFF2-40B4-BE49-F238E27FC236}">
                <a16:creationId xmlns:a16="http://schemas.microsoft.com/office/drawing/2014/main" id="{8A89E98B-F258-C54E-AC39-61EB601D704D}"/>
              </a:ext>
            </a:extLst>
          </p:cNvPr>
          <p:cNvSpPr txBox="1"/>
          <p:nvPr/>
        </p:nvSpPr>
        <p:spPr>
          <a:xfrm>
            <a:off x="6766310" y="3783462"/>
            <a:ext cx="652670" cy="369332"/>
          </a:xfrm>
          <a:prstGeom prst="rect">
            <a:avLst/>
          </a:prstGeom>
          <a:noFill/>
        </p:spPr>
        <p:txBody>
          <a:bodyPr wrap="square" rtlCol="0">
            <a:spAutoFit/>
          </a:bodyPr>
          <a:lstStyle/>
          <a:p>
            <a:r>
              <a:rPr lang="nl-NL" dirty="0"/>
              <a:t>0,22</a:t>
            </a:r>
          </a:p>
        </p:txBody>
      </p:sp>
      <p:sp>
        <p:nvSpPr>
          <p:cNvPr id="7" name="Tekstvak 6">
            <a:extLst>
              <a:ext uri="{FF2B5EF4-FFF2-40B4-BE49-F238E27FC236}">
                <a16:creationId xmlns:a16="http://schemas.microsoft.com/office/drawing/2014/main" id="{09B51903-1308-1E4F-A0F1-DB4E2A8C3DFF}"/>
              </a:ext>
            </a:extLst>
          </p:cNvPr>
          <p:cNvSpPr txBox="1"/>
          <p:nvPr/>
        </p:nvSpPr>
        <p:spPr>
          <a:xfrm>
            <a:off x="3185443" y="4304442"/>
            <a:ext cx="617391" cy="369332"/>
          </a:xfrm>
          <a:prstGeom prst="rect">
            <a:avLst/>
          </a:prstGeom>
          <a:noFill/>
        </p:spPr>
        <p:txBody>
          <a:bodyPr wrap="square" rtlCol="0">
            <a:spAutoFit/>
          </a:bodyPr>
          <a:lstStyle/>
          <a:p>
            <a:r>
              <a:rPr lang="nl-NL" dirty="0"/>
              <a:t>80</a:t>
            </a:r>
          </a:p>
        </p:txBody>
      </p:sp>
      <p:sp>
        <p:nvSpPr>
          <p:cNvPr id="8" name="Tekstvak 7">
            <a:extLst>
              <a:ext uri="{FF2B5EF4-FFF2-40B4-BE49-F238E27FC236}">
                <a16:creationId xmlns:a16="http://schemas.microsoft.com/office/drawing/2014/main" id="{1A7A86BC-46B1-CD4B-AE20-47A0CEAC2C79}"/>
              </a:ext>
            </a:extLst>
          </p:cNvPr>
          <p:cNvSpPr txBox="1"/>
          <p:nvPr/>
        </p:nvSpPr>
        <p:spPr>
          <a:xfrm>
            <a:off x="5372770" y="4304442"/>
            <a:ext cx="687950" cy="369332"/>
          </a:xfrm>
          <a:prstGeom prst="rect">
            <a:avLst/>
          </a:prstGeom>
          <a:noFill/>
        </p:spPr>
        <p:txBody>
          <a:bodyPr wrap="square" rtlCol="0">
            <a:spAutoFit/>
          </a:bodyPr>
          <a:lstStyle/>
          <a:p>
            <a:r>
              <a:rPr lang="nl-NL" dirty="0"/>
              <a:t>20</a:t>
            </a:r>
          </a:p>
        </p:txBody>
      </p:sp>
      <p:sp>
        <p:nvSpPr>
          <p:cNvPr id="9" name="Tekstvak 8">
            <a:extLst>
              <a:ext uri="{FF2B5EF4-FFF2-40B4-BE49-F238E27FC236}">
                <a16:creationId xmlns:a16="http://schemas.microsoft.com/office/drawing/2014/main" id="{27BE40AA-E61C-FB41-B113-63288E878FA8}"/>
              </a:ext>
            </a:extLst>
          </p:cNvPr>
          <p:cNvSpPr txBox="1"/>
          <p:nvPr/>
        </p:nvSpPr>
        <p:spPr>
          <a:xfrm>
            <a:off x="8283327" y="4304442"/>
            <a:ext cx="529193" cy="369332"/>
          </a:xfrm>
          <a:prstGeom prst="rect">
            <a:avLst/>
          </a:prstGeom>
          <a:noFill/>
        </p:spPr>
        <p:txBody>
          <a:bodyPr wrap="square" rtlCol="0">
            <a:spAutoFit/>
          </a:bodyPr>
          <a:lstStyle/>
          <a:p>
            <a:r>
              <a:rPr lang="nl-NL" dirty="0"/>
              <a:t>0,3</a:t>
            </a:r>
          </a:p>
        </p:txBody>
      </p:sp>
      <p:sp>
        <p:nvSpPr>
          <p:cNvPr id="10" name="Tekstvak 9">
            <a:extLst>
              <a:ext uri="{FF2B5EF4-FFF2-40B4-BE49-F238E27FC236}">
                <a16:creationId xmlns:a16="http://schemas.microsoft.com/office/drawing/2014/main" id="{19E4BD6D-B9B0-6C40-A6F3-248243620EA4}"/>
              </a:ext>
            </a:extLst>
          </p:cNvPr>
          <p:cNvSpPr txBox="1"/>
          <p:nvPr/>
        </p:nvSpPr>
        <p:spPr>
          <a:xfrm>
            <a:off x="2162338" y="4919008"/>
            <a:ext cx="8043722" cy="1938992"/>
          </a:xfrm>
          <a:prstGeom prst="rect">
            <a:avLst/>
          </a:prstGeom>
          <a:solidFill>
            <a:schemeClr val="accent2">
              <a:lumMod val="20000"/>
              <a:lumOff val="80000"/>
            </a:schemeClr>
          </a:solidFill>
        </p:spPr>
        <p:txBody>
          <a:bodyPr wrap="square" rtlCol="0">
            <a:spAutoFit/>
          </a:bodyPr>
          <a:lstStyle/>
          <a:p>
            <a:r>
              <a:rPr lang="nl-NL" sz="2400" dirty="0"/>
              <a:t>Handelsquote Oranjeland = 0,42</a:t>
            </a:r>
          </a:p>
          <a:p>
            <a:r>
              <a:rPr lang="nl-NL" sz="2400" dirty="0"/>
              <a:t>Handelsquote </a:t>
            </a:r>
            <a:r>
              <a:rPr lang="nl-NL" sz="2400" dirty="0" err="1"/>
              <a:t>Reeland</a:t>
            </a:r>
            <a:r>
              <a:rPr lang="nl-NL" sz="2400" dirty="0"/>
              <a:t> = 0,7</a:t>
            </a:r>
          </a:p>
          <a:p>
            <a:endParaRPr lang="nl-NL" sz="2400" dirty="0"/>
          </a:p>
          <a:p>
            <a:r>
              <a:rPr lang="nl-NL" sz="2400" dirty="0"/>
              <a:t>Hoewel </a:t>
            </a:r>
            <a:r>
              <a:rPr lang="nl-NL" sz="2400" dirty="0" err="1"/>
              <a:t>Reeland</a:t>
            </a:r>
            <a:r>
              <a:rPr lang="nl-NL" sz="2400" dirty="0"/>
              <a:t> een absoluut kleinere export- en importwaarde heeft, kent het toch een meer open economie</a:t>
            </a:r>
          </a:p>
        </p:txBody>
      </p:sp>
    </p:spTree>
    <p:extLst>
      <p:ext uri="{BB962C8B-B14F-4D97-AF65-F5344CB8AC3E}">
        <p14:creationId xmlns:p14="http://schemas.microsoft.com/office/powerpoint/2010/main" val="344492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1000"/>
                                        <p:tgtEl>
                                          <p:spTgt spid="10">
                                            <p:txEl>
                                              <p:pRg st="0" end="0"/>
                                            </p:txEl>
                                          </p:spTgt>
                                        </p:tgtEl>
                                      </p:cBhvr>
                                    </p:animEffect>
                                    <p:anim calcmode="lin" valueType="num">
                                      <p:cBhvr>
                                        <p:cTn id="5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xEl>
                                              <p:pRg st="1" end="1"/>
                                            </p:txEl>
                                          </p:spTgt>
                                        </p:tgtEl>
                                        <p:attrNameLst>
                                          <p:attrName>style.visibility</p:attrName>
                                        </p:attrNameLst>
                                      </p:cBhvr>
                                      <p:to>
                                        <p:strVal val="visible"/>
                                      </p:to>
                                    </p:set>
                                    <p:animEffect transition="in" filter="fade">
                                      <p:cBhvr>
                                        <p:cTn id="54" dur="1000"/>
                                        <p:tgtEl>
                                          <p:spTgt spid="10">
                                            <p:txEl>
                                              <p:pRg st="1" end="1"/>
                                            </p:txEl>
                                          </p:spTgt>
                                        </p:tgtEl>
                                      </p:cBhvr>
                                    </p:animEffect>
                                    <p:anim calcmode="lin" valueType="num">
                                      <p:cBhvr>
                                        <p:cTn id="5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
                                            <p:txEl>
                                              <p:pRg st="3" end="3"/>
                                            </p:txEl>
                                          </p:spTgt>
                                        </p:tgtEl>
                                        <p:attrNameLst>
                                          <p:attrName>style.visibility</p:attrName>
                                        </p:attrNameLst>
                                      </p:cBhvr>
                                      <p:to>
                                        <p:strVal val="visible"/>
                                      </p:to>
                                    </p:set>
                                    <p:animEffect transition="in" filter="fade">
                                      <p:cBhvr>
                                        <p:cTn id="61" dur="1000"/>
                                        <p:tgtEl>
                                          <p:spTgt spid="10">
                                            <p:txEl>
                                              <p:pRg st="3" end="3"/>
                                            </p:txEl>
                                          </p:spTgt>
                                        </p:tgtEl>
                                      </p:cBhvr>
                                    </p:animEffect>
                                    <p:anim calcmode="lin" valueType="num">
                                      <p:cBhvr>
                                        <p:cTn id="6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nvGraphicFramePr>
        <p:xfrm>
          <a:off x="1991546" y="1052736"/>
          <a:ext cx="8424934" cy="5071425"/>
        </p:xfrm>
        <a:graphic>
          <a:graphicData uri="http://schemas.openxmlformats.org/drawingml/2006/table">
            <a:tbl>
              <a:tblPr firstRow="1" bandRow="1">
                <a:tableStyleId>{5C22544A-7EE6-4342-B048-85BDC9FD1C3A}</a:tableStyleId>
              </a:tblPr>
              <a:tblGrid>
                <a:gridCol w="1203562">
                  <a:extLst>
                    <a:ext uri="{9D8B030D-6E8A-4147-A177-3AD203B41FA5}">
                      <a16:colId xmlns:a16="http://schemas.microsoft.com/office/drawing/2014/main" val="20000"/>
                    </a:ext>
                  </a:extLst>
                </a:gridCol>
                <a:gridCol w="1203562">
                  <a:extLst>
                    <a:ext uri="{9D8B030D-6E8A-4147-A177-3AD203B41FA5}">
                      <a16:colId xmlns:a16="http://schemas.microsoft.com/office/drawing/2014/main" val="20001"/>
                    </a:ext>
                  </a:extLst>
                </a:gridCol>
                <a:gridCol w="1203562">
                  <a:extLst>
                    <a:ext uri="{9D8B030D-6E8A-4147-A177-3AD203B41FA5}">
                      <a16:colId xmlns:a16="http://schemas.microsoft.com/office/drawing/2014/main" val="20002"/>
                    </a:ext>
                  </a:extLst>
                </a:gridCol>
                <a:gridCol w="1203562">
                  <a:extLst>
                    <a:ext uri="{9D8B030D-6E8A-4147-A177-3AD203B41FA5}">
                      <a16:colId xmlns:a16="http://schemas.microsoft.com/office/drawing/2014/main" val="20003"/>
                    </a:ext>
                  </a:extLst>
                </a:gridCol>
                <a:gridCol w="1203562">
                  <a:extLst>
                    <a:ext uri="{9D8B030D-6E8A-4147-A177-3AD203B41FA5}">
                      <a16:colId xmlns:a16="http://schemas.microsoft.com/office/drawing/2014/main" val="20004"/>
                    </a:ext>
                  </a:extLst>
                </a:gridCol>
                <a:gridCol w="1203562">
                  <a:extLst>
                    <a:ext uri="{9D8B030D-6E8A-4147-A177-3AD203B41FA5}">
                      <a16:colId xmlns:a16="http://schemas.microsoft.com/office/drawing/2014/main" val="20005"/>
                    </a:ext>
                  </a:extLst>
                </a:gridCol>
                <a:gridCol w="1203562">
                  <a:extLst>
                    <a:ext uri="{9D8B030D-6E8A-4147-A177-3AD203B41FA5}">
                      <a16:colId xmlns:a16="http://schemas.microsoft.com/office/drawing/2014/main" val="20006"/>
                    </a:ext>
                  </a:extLst>
                </a:gridCol>
              </a:tblGrid>
              <a:tr h="936105">
                <a:tc>
                  <a:txBody>
                    <a:bodyPr/>
                    <a:lstStyle/>
                    <a:p>
                      <a:endParaRPr lang="nl-NL" sz="1400" dirty="0">
                        <a:latin typeface="Arial" panose="020B0604020202020204" pitchFamily="34" charset="0"/>
                        <a:cs typeface="Arial" panose="020B0604020202020204" pitchFamily="34" charset="0"/>
                      </a:endParaRPr>
                    </a:p>
                  </a:txBody>
                  <a:tcPr/>
                </a:tc>
                <a:tc>
                  <a:txBody>
                    <a:bodyPr/>
                    <a:lstStyle/>
                    <a:p>
                      <a:r>
                        <a:rPr lang="nl-NL" sz="1200" dirty="0">
                          <a:latin typeface="Arial" panose="020B0604020202020204" pitchFamily="34" charset="0"/>
                          <a:cs typeface="Arial" panose="020B0604020202020204" pitchFamily="34" charset="0"/>
                        </a:rPr>
                        <a:t>Geen</a:t>
                      </a:r>
                      <a:r>
                        <a:rPr lang="nl-NL" sz="1200" baseline="0" dirty="0">
                          <a:latin typeface="Arial" panose="020B0604020202020204" pitchFamily="34" charset="0"/>
                          <a:cs typeface="Arial" panose="020B0604020202020204" pitchFamily="34" charset="0"/>
                        </a:rPr>
                        <a:t> onderlinge </a:t>
                      </a:r>
                      <a:r>
                        <a:rPr lang="nl-NL" sz="1200" baseline="0" dirty="0" err="1">
                          <a:latin typeface="Arial" panose="020B0604020202020204" pitchFamily="34" charset="0"/>
                          <a:cs typeface="Arial" panose="020B0604020202020204" pitchFamily="34" charset="0"/>
                        </a:rPr>
                        <a:t>invoer-heffingen</a:t>
                      </a:r>
                      <a:endParaRPr lang="nl-NL" sz="1200" dirty="0">
                        <a:latin typeface="Arial" panose="020B0604020202020204" pitchFamily="34" charset="0"/>
                        <a:cs typeface="Arial" panose="020B0604020202020204" pitchFamily="34" charset="0"/>
                      </a:endParaRPr>
                    </a:p>
                  </a:txBody>
                  <a:tcPr/>
                </a:tc>
                <a:tc>
                  <a:txBody>
                    <a:bodyPr/>
                    <a:lstStyle/>
                    <a:p>
                      <a:r>
                        <a:rPr lang="nl-NL" sz="1200" dirty="0" err="1">
                          <a:latin typeface="Arial" panose="020B0604020202020204" pitchFamily="34" charset="0"/>
                          <a:cs typeface="Arial" panose="020B0604020202020204" pitchFamily="34" charset="0"/>
                        </a:rPr>
                        <a:t>Gemeen-schappelijk</a:t>
                      </a:r>
                      <a:r>
                        <a:rPr lang="nl-NL" sz="1200" dirty="0">
                          <a:latin typeface="Arial" panose="020B0604020202020204" pitchFamily="34" charset="0"/>
                          <a:cs typeface="Arial" panose="020B0604020202020204" pitchFamily="34" charset="0"/>
                        </a:rPr>
                        <a:t> buitentarief</a:t>
                      </a:r>
                    </a:p>
                  </a:txBody>
                  <a:tcPr/>
                </a:tc>
                <a:tc>
                  <a:txBody>
                    <a:bodyPr/>
                    <a:lstStyle/>
                    <a:p>
                      <a:r>
                        <a:rPr lang="nl-NL" sz="1200" dirty="0">
                          <a:latin typeface="Arial" panose="020B0604020202020204" pitchFamily="34" charset="0"/>
                          <a:cs typeface="Arial" panose="020B0604020202020204" pitchFamily="34" charset="0"/>
                        </a:rPr>
                        <a:t>Vrij verkeer van </a:t>
                      </a:r>
                      <a:r>
                        <a:rPr lang="nl-NL" sz="1200" dirty="0" err="1">
                          <a:latin typeface="Arial" panose="020B0604020202020204" pitchFamily="34" charset="0"/>
                          <a:cs typeface="Arial" panose="020B0604020202020204" pitchFamily="34" charset="0"/>
                        </a:rPr>
                        <a:t>produc-tiefactoren</a:t>
                      </a:r>
                      <a:endParaRPr lang="nl-NL" sz="1200" dirty="0">
                        <a:latin typeface="Arial" panose="020B0604020202020204" pitchFamily="34" charset="0"/>
                        <a:cs typeface="Arial" panose="020B0604020202020204" pitchFamily="34" charset="0"/>
                      </a:endParaRPr>
                    </a:p>
                  </a:txBody>
                  <a:tcPr/>
                </a:tc>
                <a:tc>
                  <a:txBody>
                    <a:bodyPr/>
                    <a:lstStyle/>
                    <a:p>
                      <a:r>
                        <a:rPr lang="nl-NL" sz="1200" dirty="0">
                          <a:latin typeface="Arial" panose="020B0604020202020204" pitchFamily="34" charset="0"/>
                          <a:cs typeface="Arial" panose="020B0604020202020204" pitchFamily="34" charset="0"/>
                        </a:rPr>
                        <a:t>Afstemmen sociaal en economische politiek</a:t>
                      </a:r>
                    </a:p>
                  </a:txBody>
                  <a:tcPr/>
                </a:tc>
                <a:tc>
                  <a:txBody>
                    <a:bodyPr/>
                    <a:lstStyle/>
                    <a:p>
                      <a:r>
                        <a:rPr lang="nl-NL" sz="1200" dirty="0">
                          <a:latin typeface="Arial" panose="020B0604020202020204" pitchFamily="34" charset="0"/>
                          <a:cs typeface="Arial" panose="020B0604020202020204" pitchFamily="34" charset="0"/>
                        </a:rPr>
                        <a:t>Eén valuta en centrale</a:t>
                      </a:r>
                      <a:r>
                        <a:rPr lang="nl-NL" sz="1200" baseline="0" dirty="0">
                          <a:latin typeface="Arial" panose="020B0604020202020204" pitchFamily="34" charset="0"/>
                          <a:cs typeface="Arial" panose="020B0604020202020204" pitchFamily="34" charset="0"/>
                        </a:rPr>
                        <a:t> bank</a:t>
                      </a:r>
                      <a:endParaRPr lang="nl-NL" sz="1200" dirty="0">
                        <a:latin typeface="Arial" panose="020B0604020202020204" pitchFamily="34" charset="0"/>
                        <a:cs typeface="Arial" panose="020B0604020202020204" pitchFamily="34" charset="0"/>
                      </a:endParaRPr>
                    </a:p>
                  </a:txBody>
                  <a:tcPr/>
                </a:tc>
                <a:tc>
                  <a:txBody>
                    <a:bodyPr/>
                    <a:lstStyle/>
                    <a:p>
                      <a:r>
                        <a:rPr lang="nl-NL" sz="1200" dirty="0">
                          <a:latin typeface="Arial" panose="020B0604020202020204" pitchFamily="34" charset="0"/>
                          <a:cs typeface="Arial" panose="020B0604020202020204" pitchFamily="34" charset="0"/>
                        </a:rPr>
                        <a:t>Een politieke eenheid</a:t>
                      </a:r>
                    </a:p>
                  </a:txBody>
                  <a:tcPr/>
                </a:tc>
                <a:extLst>
                  <a:ext uri="{0D108BD9-81ED-4DB2-BD59-A6C34878D82A}">
                    <a16:rowId xmlns:a16="http://schemas.microsoft.com/office/drawing/2014/main" val="10000"/>
                  </a:ext>
                </a:extLst>
              </a:tr>
              <a:tr h="689220">
                <a:tc>
                  <a:txBody>
                    <a:bodyPr/>
                    <a:lstStyle/>
                    <a:p>
                      <a:r>
                        <a:rPr lang="nl-NL" sz="1200" dirty="0" err="1">
                          <a:latin typeface="Arial" panose="020B0604020202020204" pitchFamily="34" charset="0"/>
                          <a:cs typeface="Arial" panose="020B0604020202020204" pitchFamily="34" charset="0"/>
                        </a:rPr>
                        <a:t>Vrijhandels-zone</a:t>
                      </a:r>
                      <a:endParaRPr lang="nl-NL" sz="12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689220">
                <a:tc>
                  <a:txBody>
                    <a:bodyPr/>
                    <a:lstStyle/>
                    <a:p>
                      <a:r>
                        <a:rPr lang="nl-NL" sz="1200" dirty="0">
                          <a:latin typeface="Arial" panose="020B0604020202020204" pitchFamily="34" charset="0"/>
                          <a:cs typeface="Arial" panose="020B0604020202020204" pitchFamily="34" charset="0"/>
                        </a:rPr>
                        <a:t>Douane-unie</a:t>
                      </a: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689220">
                <a:tc>
                  <a:txBody>
                    <a:bodyPr/>
                    <a:lstStyle/>
                    <a:p>
                      <a:r>
                        <a:rPr lang="nl-NL" sz="1200" dirty="0">
                          <a:latin typeface="Arial" panose="020B0604020202020204" pitchFamily="34" charset="0"/>
                          <a:cs typeface="Arial" panose="020B0604020202020204" pitchFamily="34" charset="0"/>
                        </a:rPr>
                        <a:t>Gemeen-</a:t>
                      </a:r>
                    </a:p>
                    <a:p>
                      <a:r>
                        <a:rPr lang="nl-NL" sz="1200" dirty="0">
                          <a:latin typeface="Arial" panose="020B0604020202020204" pitchFamily="34" charset="0"/>
                          <a:cs typeface="Arial" panose="020B0604020202020204" pitchFamily="34" charset="0"/>
                        </a:rPr>
                        <a:t>schappelijke.</a:t>
                      </a:r>
                    </a:p>
                    <a:p>
                      <a:r>
                        <a:rPr lang="nl-NL" sz="1200" dirty="0">
                          <a:latin typeface="Arial" panose="020B0604020202020204" pitchFamily="34" charset="0"/>
                          <a:cs typeface="Arial" panose="020B0604020202020204" pitchFamily="34" charset="0"/>
                        </a:rPr>
                        <a:t>markt</a:t>
                      </a: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689220">
                <a:tc>
                  <a:txBody>
                    <a:bodyPr/>
                    <a:lstStyle/>
                    <a:p>
                      <a:r>
                        <a:rPr lang="nl-NL" sz="1200" dirty="0">
                          <a:latin typeface="Arial" panose="020B0604020202020204" pitchFamily="34" charset="0"/>
                          <a:cs typeface="Arial" panose="020B0604020202020204" pitchFamily="34" charset="0"/>
                        </a:rPr>
                        <a:t>Economische Unie</a:t>
                      </a: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689220">
                <a:tc>
                  <a:txBody>
                    <a:bodyPr/>
                    <a:lstStyle/>
                    <a:p>
                      <a:r>
                        <a:rPr lang="nl-NL" sz="1200" dirty="0">
                          <a:latin typeface="Arial" panose="020B0604020202020204" pitchFamily="34" charset="0"/>
                          <a:cs typeface="Arial" panose="020B0604020202020204" pitchFamily="34" charset="0"/>
                        </a:rPr>
                        <a:t>Monetaire Unie</a:t>
                      </a: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689220">
                <a:tc>
                  <a:txBody>
                    <a:bodyPr/>
                    <a:lstStyle/>
                    <a:p>
                      <a:r>
                        <a:rPr lang="nl-NL" sz="1200" dirty="0">
                          <a:latin typeface="Arial" panose="020B0604020202020204" pitchFamily="34" charset="0"/>
                          <a:cs typeface="Arial" panose="020B0604020202020204" pitchFamily="34" charset="0"/>
                        </a:rPr>
                        <a:t>Verenigde Staten</a:t>
                      </a: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tc>
                  <a:txBody>
                    <a:bodyPr/>
                    <a:lstStyle/>
                    <a:p>
                      <a:pPr algn="ctr"/>
                      <a:endParaRPr lang="nl-NL"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3" name="Tekstvak 2"/>
          <p:cNvSpPr txBox="1"/>
          <p:nvPr/>
        </p:nvSpPr>
        <p:spPr>
          <a:xfrm>
            <a:off x="4511824" y="332657"/>
            <a:ext cx="403244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400" dirty="0"/>
              <a:t>Economische integratie</a:t>
            </a:r>
          </a:p>
        </p:txBody>
      </p:sp>
      <p:sp>
        <p:nvSpPr>
          <p:cNvPr id="4" name="Tekstvak 3"/>
          <p:cNvSpPr txBox="1"/>
          <p:nvPr/>
        </p:nvSpPr>
        <p:spPr>
          <a:xfrm>
            <a:off x="5994872" y="5593928"/>
            <a:ext cx="504056" cy="369332"/>
          </a:xfrm>
          <a:prstGeom prst="rect">
            <a:avLst/>
          </a:prstGeom>
          <a:noFill/>
        </p:spPr>
        <p:txBody>
          <a:bodyPr wrap="square" rtlCol="0">
            <a:spAutoFit/>
          </a:bodyPr>
          <a:lstStyle/>
          <a:p>
            <a:r>
              <a:rPr lang="nl-NL" dirty="0"/>
              <a:t>Ja</a:t>
            </a:r>
          </a:p>
        </p:txBody>
      </p:sp>
      <p:sp>
        <p:nvSpPr>
          <p:cNvPr id="5" name="Tekstvak 4"/>
          <p:cNvSpPr txBox="1"/>
          <p:nvPr/>
        </p:nvSpPr>
        <p:spPr>
          <a:xfrm>
            <a:off x="4655840" y="2045970"/>
            <a:ext cx="648072" cy="369332"/>
          </a:xfrm>
          <a:prstGeom prst="rect">
            <a:avLst/>
          </a:prstGeom>
          <a:noFill/>
        </p:spPr>
        <p:txBody>
          <a:bodyPr wrap="square" rtlCol="0">
            <a:spAutoFit/>
          </a:bodyPr>
          <a:lstStyle/>
          <a:p>
            <a:r>
              <a:rPr lang="nl-NL" dirty="0"/>
              <a:t>Nee</a:t>
            </a:r>
          </a:p>
        </p:txBody>
      </p:sp>
      <p:sp>
        <p:nvSpPr>
          <p:cNvPr id="6" name="Tekstvak 5"/>
          <p:cNvSpPr txBox="1"/>
          <p:nvPr/>
        </p:nvSpPr>
        <p:spPr>
          <a:xfrm>
            <a:off x="3554748" y="4197052"/>
            <a:ext cx="504056" cy="369332"/>
          </a:xfrm>
          <a:prstGeom prst="rect">
            <a:avLst/>
          </a:prstGeom>
          <a:noFill/>
        </p:spPr>
        <p:txBody>
          <a:bodyPr wrap="square" rtlCol="0">
            <a:spAutoFit/>
          </a:bodyPr>
          <a:lstStyle/>
          <a:p>
            <a:r>
              <a:rPr lang="nl-NL" dirty="0"/>
              <a:t>Ja</a:t>
            </a:r>
          </a:p>
        </p:txBody>
      </p:sp>
      <p:sp>
        <p:nvSpPr>
          <p:cNvPr id="7" name="Tekstvak 6"/>
          <p:cNvSpPr txBox="1"/>
          <p:nvPr/>
        </p:nvSpPr>
        <p:spPr>
          <a:xfrm>
            <a:off x="3539716" y="3474630"/>
            <a:ext cx="504056" cy="369332"/>
          </a:xfrm>
          <a:prstGeom prst="rect">
            <a:avLst/>
          </a:prstGeom>
          <a:noFill/>
        </p:spPr>
        <p:txBody>
          <a:bodyPr wrap="square" rtlCol="0">
            <a:spAutoFit/>
          </a:bodyPr>
          <a:lstStyle/>
          <a:p>
            <a:r>
              <a:rPr lang="nl-NL" dirty="0"/>
              <a:t>Ja</a:t>
            </a:r>
          </a:p>
        </p:txBody>
      </p:sp>
      <p:sp>
        <p:nvSpPr>
          <p:cNvPr id="8" name="Tekstvak 7"/>
          <p:cNvSpPr txBox="1"/>
          <p:nvPr/>
        </p:nvSpPr>
        <p:spPr>
          <a:xfrm>
            <a:off x="3539716" y="2798316"/>
            <a:ext cx="504056" cy="369332"/>
          </a:xfrm>
          <a:prstGeom prst="rect">
            <a:avLst/>
          </a:prstGeom>
          <a:noFill/>
        </p:spPr>
        <p:txBody>
          <a:bodyPr wrap="square" rtlCol="0">
            <a:spAutoFit/>
          </a:bodyPr>
          <a:lstStyle/>
          <a:p>
            <a:r>
              <a:rPr lang="nl-NL" dirty="0"/>
              <a:t>Ja</a:t>
            </a:r>
          </a:p>
        </p:txBody>
      </p:sp>
      <p:sp>
        <p:nvSpPr>
          <p:cNvPr id="9" name="Tekstvak 8"/>
          <p:cNvSpPr txBox="1"/>
          <p:nvPr/>
        </p:nvSpPr>
        <p:spPr>
          <a:xfrm>
            <a:off x="3563876" y="2060848"/>
            <a:ext cx="504056" cy="369332"/>
          </a:xfrm>
          <a:prstGeom prst="rect">
            <a:avLst/>
          </a:prstGeom>
          <a:noFill/>
        </p:spPr>
        <p:txBody>
          <a:bodyPr wrap="square" rtlCol="0">
            <a:spAutoFit/>
          </a:bodyPr>
          <a:lstStyle/>
          <a:p>
            <a:r>
              <a:rPr lang="nl-NL" dirty="0"/>
              <a:t>Ja</a:t>
            </a:r>
          </a:p>
        </p:txBody>
      </p:sp>
      <p:sp>
        <p:nvSpPr>
          <p:cNvPr id="10" name="Tekstvak 9"/>
          <p:cNvSpPr txBox="1"/>
          <p:nvPr/>
        </p:nvSpPr>
        <p:spPr>
          <a:xfrm>
            <a:off x="4799856" y="2780928"/>
            <a:ext cx="504056" cy="369332"/>
          </a:xfrm>
          <a:prstGeom prst="rect">
            <a:avLst/>
          </a:prstGeom>
          <a:noFill/>
        </p:spPr>
        <p:txBody>
          <a:bodyPr wrap="square" rtlCol="0">
            <a:spAutoFit/>
          </a:bodyPr>
          <a:lstStyle/>
          <a:p>
            <a:r>
              <a:rPr lang="nl-NL" dirty="0"/>
              <a:t>Ja</a:t>
            </a:r>
          </a:p>
        </p:txBody>
      </p:sp>
      <p:sp>
        <p:nvSpPr>
          <p:cNvPr id="11" name="Tekstvak 10"/>
          <p:cNvSpPr txBox="1"/>
          <p:nvPr/>
        </p:nvSpPr>
        <p:spPr>
          <a:xfrm>
            <a:off x="6023992" y="4192364"/>
            <a:ext cx="504056" cy="369332"/>
          </a:xfrm>
          <a:prstGeom prst="rect">
            <a:avLst/>
          </a:prstGeom>
          <a:noFill/>
        </p:spPr>
        <p:txBody>
          <a:bodyPr wrap="square" rtlCol="0">
            <a:spAutoFit/>
          </a:bodyPr>
          <a:lstStyle/>
          <a:p>
            <a:r>
              <a:rPr lang="nl-NL" dirty="0"/>
              <a:t>Ja</a:t>
            </a:r>
          </a:p>
        </p:txBody>
      </p:sp>
      <p:sp>
        <p:nvSpPr>
          <p:cNvPr id="12" name="Tekstvak 11"/>
          <p:cNvSpPr txBox="1"/>
          <p:nvPr/>
        </p:nvSpPr>
        <p:spPr>
          <a:xfrm>
            <a:off x="6009556" y="3446388"/>
            <a:ext cx="504056" cy="369332"/>
          </a:xfrm>
          <a:prstGeom prst="rect">
            <a:avLst/>
          </a:prstGeom>
          <a:noFill/>
        </p:spPr>
        <p:txBody>
          <a:bodyPr wrap="square" rtlCol="0">
            <a:spAutoFit/>
          </a:bodyPr>
          <a:lstStyle/>
          <a:p>
            <a:r>
              <a:rPr lang="nl-NL" dirty="0"/>
              <a:t>Ja</a:t>
            </a:r>
          </a:p>
        </p:txBody>
      </p:sp>
      <p:sp>
        <p:nvSpPr>
          <p:cNvPr id="13" name="Tekstvak 12"/>
          <p:cNvSpPr txBox="1"/>
          <p:nvPr/>
        </p:nvSpPr>
        <p:spPr>
          <a:xfrm>
            <a:off x="7162068" y="4187676"/>
            <a:ext cx="504056" cy="369332"/>
          </a:xfrm>
          <a:prstGeom prst="rect">
            <a:avLst/>
          </a:prstGeom>
          <a:noFill/>
        </p:spPr>
        <p:txBody>
          <a:bodyPr wrap="square" rtlCol="0">
            <a:spAutoFit/>
          </a:bodyPr>
          <a:lstStyle/>
          <a:p>
            <a:r>
              <a:rPr lang="nl-NL" dirty="0"/>
              <a:t>Ja</a:t>
            </a:r>
          </a:p>
        </p:txBody>
      </p:sp>
      <p:sp>
        <p:nvSpPr>
          <p:cNvPr id="14" name="Tekstvak 13"/>
          <p:cNvSpPr txBox="1"/>
          <p:nvPr/>
        </p:nvSpPr>
        <p:spPr>
          <a:xfrm>
            <a:off x="7176120" y="4916636"/>
            <a:ext cx="504056" cy="369332"/>
          </a:xfrm>
          <a:prstGeom prst="rect">
            <a:avLst/>
          </a:prstGeom>
          <a:noFill/>
        </p:spPr>
        <p:txBody>
          <a:bodyPr wrap="square" rtlCol="0">
            <a:spAutoFit/>
          </a:bodyPr>
          <a:lstStyle/>
          <a:p>
            <a:r>
              <a:rPr lang="nl-NL" dirty="0"/>
              <a:t>Ja</a:t>
            </a:r>
          </a:p>
        </p:txBody>
      </p:sp>
      <p:sp>
        <p:nvSpPr>
          <p:cNvPr id="15" name="Tekstvak 14"/>
          <p:cNvSpPr txBox="1"/>
          <p:nvPr/>
        </p:nvSpPr>
        <p:spPr>
          <a:xfrm>
            <a:off x="8400256" y="4916636"/>
            <a:ext cx="504056" cy="369332"/>
          </a:xfrm>
          <a:prstGeom prst="rect">
            <a:avLst/>
          </a:prstGeom>
          <a:noFill/>
        </p:spPr>
        <p:txBody>
          <a:bodyPr wrap="square" rtlCol="0">
            <a:spAutoFit/>
          </a:bodyPr>
          <a:lstStyle/>
          <a:p>
            <a:r>
              <a:rPr lang="nl-NL" dirty="0"/>
              <a:t>Ja</a:t>
            </a:r>
          </a:p>
        </p:txBody>
      </p:sp>
      <p:sp>
        <p:nvSpPr>
          <p:cNvPr id="16" name="Tekstvak 15"/>
          <p:cNvSpPr txBox="1"/>
          <p:nvPr/>
        </p:nvSpPr>
        <p:spPr>
          <a:xfrm>
            <a:off x="7176120" y="5581228"/>
            <a:ext cx="504056" cy="369332"/>
          </a:xfrm>
          <a:prstGeom prst="rect">
            <a:avLst/>
          </a:prstGeom>
          <a:noFill/>
        </p:spPr>
        <p:txBody>
          <a:bodyPr wrap="square" rtlCol="0">
            <a:spAutoFit/>
          </a:bodyPr>
          <a:lstStyle/>
          <a:p>
            <a:r>
              <a:rPr lang="nl-NL" dirty="0"/>
              <a:t>Ja</a:t>
            </a:r>
          </a:p>
        </p:txBody>
      </p:sp>
      <p:sp>
        <p:nvSpPr>
          <p:cNvPr id="17" name="Tekstvak 16"/>
          <p:cNvSpPr txBox="1"/>
          <p:nvPr/>
        </p:nvSpPr>
        <p:spPr>
          <a:xfrm>
            <a:off x="8400256" y="5589240"/>
            <a:ext cx="504056" cy="369332"/>
          </a:xfrm>
          <a:prstGeom prst="rect">
            <a:avLst/>
          </a:prstGeom>
          <a:noFill/>
        </p:spPr>
        <p:txBody>
          <a:bodyPr wrap="square" rtlCol="0">
            <a:spAutoFit/>
          </a:bodyPr>
          <a:lstStyle/>
          <a:p>
            <a:r>
              <a:rPr lang="nl-NL" dirty="0"/>
              <a:t>Ja</a:t>
            </a:r>
          </a:p>
        </p:txBody>
      </p:sp>
      <p:sp>
        <p:nvSpPr>
          <p:cNvPr id="18" name="Tekstvak 17"/>
          <p:cNvSpPr txBox="1"/>
          <p:nvPr/>
        </p:nvSpPr>
        <p:spPr>
          <a:xfrm>
            <a:off x="9624392" y="5552380"/>
            <a:ext cx="504056" cy="369332"/>
          </a:xfrm>
          <a:prstGeom prst="rect">
            <a:avLst/>
          </a:prstGeom>
          <a:noFill/>
        </p:spPr>
        <p:txBody>
          <a:bodyPr wrap="square" rtlCol="0">
            <a:spAutoFit/>
          </a:bodyPr>
          <a:lstStyle/>
          <a:p>
            <a:r>
              <a:rPr lang="nl-NL" dirty="0"/>
              <a:t>Ja</a:t>
            </a:r>
          </a:p>
        </p:txBody>
      </p:sp>
      <p:sp>
        <p:nvSpPr>
          <p:cNvPr id="19" name="Tekstvak 18"/>
          <p:cNvSpPr txBox="1"/>
          <p:nvPr/>
        </p:nvSpPr>
        <p:spPr>
          <a:xfrm>
            <a:off x="4799856" y="4208606"/>
            <a:ext cx="504056" cy="369332"/>
          </a:xfrm>
          <a:prstGeom prst="rect">
            <a:avLst/>
          </a:prstGeom>
          <a:noFill/>
        </p:spPr>
        <p:txBody>
          <a:bodyPr wrap="square" rtlCol="0">
            <a:spAutoFit/>
          </a:bodyPr>
          <a:lstStyle/>
          <a:p>
            <a:r>
              <a:rPr lang="nl-NL" dirty="0"/>
              <a:t>Ja</a:t>
            </a:r>
          </a:p>
        </p:txBody>
      </p:sp>
      <p:sp>
        <p:nvSpPr>
          <p:cNvPr id="20" name="Tekstvak 19"/>
          <p:cNvSpPr txBox="1"/>
          <p:nvPr/>
        </p:nvSpPr>
        <p:spPr>
          <a:xfrm>
            <a:off x="4799856" y="3474630"/>
            <a:ext cx="504056" cy="369332"/>
          </a:xfrm>
          <a:prstGeom prst="rect">
            <a:avLst/>
          </a:prstGeom>
          <a:noFill/>
        </p:spPr>
        <p:txBody>
          <a:bodyPr wrap="square" rtlCol="0">
            <a:spAutoFit/>
          </a:bodyPr>
          <a:lstStyle/>
          <a:p>
            <a:r>
              <a:rPr lang="nl-NL" dirty="0"/>
              <a:t>Ja</a:t>
            </a:r>
          </a:p>
        </p:txBody>
      </p:sp>
      <p:sp>
        <p:nvSpPr>
          <p:cNvPr id="21" name="Tekstvak 20"/>
          <p:cNvSpPr txBox="1"/>
          <p:nvPr/>
        </p:nvSpPr>
        <p:spPr>
          <a:xfrm>
            <a:off x="3560652" y="5593928"/>
            <a:ext cx="504056" cy="369332"/>
          </a:xfrm>
          <a:prstGeom prst="rect">
            <a:avLst/>
          </a:prstGeom>
          <a:noFill/>
        </p:spPr>
        <p:txBody>
          <a:bodyPr wrap="square" rtlCol="0">
            <a:spAutoFit/>
          </a:bodyPr>
          <a:lstStyle/>
          <a:p>
            <a:r>
              <a:rPr lang="nl-NL" dirty="0"/>
              <a:t>Ja</a:t>
            </a:r>
          </a:p>
        </p:txBody>
      </p:sp>
      <p:sp>
        <p:nvSpPr>
          <p:cNvPr id="22" name="Tekstvak 21"/>
          <p:cNvSpPr txBox="1"/>
          <p:nvPr/>
        </p:nvSpPr>
        <p:spPr>
          <a:xfrm>
            <a:off x="3539716" y="4916636"/>
            <a:ext cx="504056" cy="369332"/>
          </a:xfrm>
          <a:prstGeom prst="rect">
            <a:avLst/>
          </a:prstGeom>
          <a:noFill/>
        </p:spPr>
        <p:txBody>
          <a:bodyPr wrap="square" rtlCol="0">
            <a:spAutoFit/>
          </a:bodyPr>
          <a:lstStyle/>
          <a:p>
            <a:r>
              <a:rPr lang="nl-NL" dirty="0"/>
              <a:t>Ja</a:t>
            </a:r>
          </a:p>
        </p:txBody>
      </p:sp>
      <p:sp>
        <p:nvSpPr>
          <p:cNvPr id="23" name="Tekstvak 22"/>
          <p:cNvSpPr txBox="1"/>
          <p:nvPr/>
        </p:nvSpPr>
        <p:spPr>
          <a:xfrm>
            <a:off x="6009556" y="4928190"/>
            <a:ext cx="504056" cy="369332"/>
          </a:xfrm>
          <a:prstGeom prst="rect">
            <a:avLst/>
          </a:prstGeom>
          <a:noFill/>
        </p:spPr>
        <p:txBody>
          <a:bodyPr wrap="square" rtlCol="0">
            <a:spAutoFit/>
          </a:bodyPr>
          <a:lstStyle/>
          <a:p>
            <a:r>
              <a:rPr lang="nl-NL" dirty="0"/>
              <a:t>Ja</a:t>
            </a:r>
          </a:p>
        </p:txBody>
      </p:sp>
      <p:sp>
        <p:nvSpPr>
          <p:cNvPr id="24" name="Tekstvak 23"/>
          <p:cNvSpPr txBox="1"/>
          <p:nvPr/>
        </p:nvSpPr>
        <p:spPr>
          <a:xfrm>
            <a:off x="4799856" y="5593928"/>
            <a:ext cx="504056" cy="369332"/>
          </a:xfrm>
          <a:prstGeom prst="rect">
            <a:avLst/>
          </a:prstGeom>
          <a:noFill/>
        </p:spPr>
        <p:txBody>
          <a:bodyPr wrap="square" rtlCol="0">
            <a:spAutoFit/>
          </a:bodyPr>
          <a:lstStyle/>
          <a:p>
            <a:r>
              <a:rPr lang="nl-NL" dirty="0"/>
              <a:t>Ja</a:t>
            </a:r>
          </a:p>
        </p:txBody>
      </p:sp>
      <p:sp>
        <p:nvSpPr>
          <p:cNvPr id="25" name="Tekstvak 24"/>
          <p:cNvSpPr txBox="1"/>
          <p:nvPr/>
        </p:nvSpPr>
        <p:spPr>
          <a:xfrm>
            <a:off x="4799856" y="4916636"/>
            <a:ext cx="504056" cy="369332"/>
          </a:xfrm>
          <a:prstGeom prst="rect">
            <a:avLst/>
          </a:prstGeom>
          <a:noFill/>
        </p:spPr>
        <p:txBody>
          <a:bodyPr wrap="square" rtlCol="0">
            <a:spAutoFit/>
          </a:bodyPr>
          <a:lstStyle/>
          <a:p>
            <a:r>
              <a:rPr lang="nl-NL" dirty="0"/>
              <a:t>Ja</a:t>
            </a:r>
          </a:p>
        </p:txBody>
      </p:sp>
      <p:sp>
        <p:nvSpPr>
          <p:cNvPr id="26" name="Tekstvak 25"/>
          <p:cNvSpPr txBox="1"/>
          <p:nvPr/>
        </p:nvSpPr>
        <p:spPr>
          <a:xfrm>
            <a:off x="7018052" y="2060848"/>
            <a:ext cx="648072" cy="369332"/>
          </a:xfrm>
          <a:prstGeom prst="rect">
            <a:avLst/>
          </a:prstGeom>
          <a:noFill/>
        </p:spPr>
        <p:txBody>
          <a:bodyPr wrap="square" rtlCol="0">
            <a:spAutoFit/>
          </a:bodyPr>
          <a:lstStyle/>
          <a:p>
            <a:r>
              <a:rPr lang="nl-NL" dirty="0"/>
              <a:t>Nee</a:t>
            </a:r>
          </a:p>
        </p:txBody>
      </p:sp>
      <p:sp>
        <p:nvSpPr>
          <p:cNvPr id="27" name="Tekstvak 26"/>
          <p:cNvSpPr txBox="1"/>
          <p:nvPr/>
        </p:nvSpPr>
        <p:spPr>
          <a:xfrm>
            <a:off x="8281256" y="4192364"/>
            <a:ext cx="648072" cy="369332"/>
          </a:xfrm>
          <a:prstGeom prst="rect">
            <a:avLst/>
          </a:prstGeom>
          <a:noFill/>
        </p:spPr>
        <p:txBody>
          <a:bodyPr wrap="square" rtlCol="0">
            <a:spAutoFit/>
          </a:bodyPr>
          <a:lstStyle/>
          <a:p>
            <a:r>
              <a:rPr lang="nl-NL" dirty="0"/>
              <a:t>Nee</a:t>
            </a:r>
          </a:p>
        </p:txBody>
      </p:sp>
      <p:sp>
        <p:nvSpPr>
          <p:cNvPr id="28" name="Tekstvak 27"/>
          <p:cNvSpPr txBox="1"/>
          <p:nvPr/>
        </p:nvSpPr>
        <p:spPr>
          <a:xfrm>
            <a:off x="8281256" y="3467432"/>
            <a:ext cx="648072" cy="369332"/>
          </a:xfrm>
          <a:prstGeom prst="rect">
            <a:avLst/>
          </a:prstGeom>
          <a:noFill/>
        </p:spPr>
        <p:txBody>
          <a:bodyPr wrap="square" rtlCol="0">
            <a:spAutoFit/>
          </a:bodyPr>
          <a:lstStyle/>
          <a:p>
            <a:r>
              <a:rPr lang="nl-NL" dirty="0"/>
              <a:t>Nee</a:t>
            </a:r>
          </a:p>
        </p:txBody>
      </p:sp>
      <p:sp>
        <p:nvSpPr>
          <p:cNvPr id="29" name="Tekstvak 28"/>
          <p:cNvSpPr txBox="1"/>
          <p:nvPr/>
        </p:nvSpPr>
        <p:spPr>
          <a:xfrm>
            <a:off x="8276084" y="2766050"/>
            <a:ext cx="648072" cy="369332"/>
          </a:xfrm>
          <a:prstGeom prst="rect">
            <a:avLst/>
          </a:prstGeom>
          <a:noFill/>
        </p:spPr>
        <p:txBody>
          <a:bodyPr wrap="square" rtlCol="0">
            <a:spAutoFit/>
          </a:bodyPr>
          <a:lstStyle/>
          <a:p>
            <a:r>
              <a:rPr lang="nl-NL" dirty="0"/>
              <a:t>Nee</a:t>
            </a:r>
          </a:p>
        </p:txBody>
      </p:sp>
      <p:sp>
        <p:nvSpPr>
          <p:cNvPr id="30" name="Tekstvak 29"/>
          <p:cNvSpPr txBox="1"/>
          <p:nvPr/>
        </p:nvSpPr>
        <p:spPr>
          <a:xfrm>
            <a:off x="8276084" y="2060848"/>
            <a:ext cx="648072" cy="369332"/>
          </a:xfrm>
          <a:prstGeom prst="rect">
            <a:avLst/>
          </a:prstGeom>
          <a:noFill/>
        </p:spPr>
        <p:txBody>
          <a:bodyPr wrap="square" rtlCol="0">
            <a:spAutoFit/>
          </a:bodyPr>
          <a:lstStyle/>
          <a:p>
            <a:r>
              <a:rPr lang="nl-NL" dirty="0"/>
              <a:t>Nee</a:t>
            </a:r>
          </a:p>
        </p:txBody>
      </p:sp>
      <p:sp>
        <p:nvSpPr>
          <p:cNvPr id="31" name="Tekstvak 30"/>
          <p:cNvSpPr txBox="1"/>
          <p:nvPr/>
        </p:nvSpPr>
        <p:spPr>
          <a:xfrm>
            <a:off x="9449420" y="2060848"/>
            <a:ext cx="648072" cy="369332"/>
          </a:xfrm>
          <a:prstGeom prst="rect">
            <a:avLst/>
          </a:prstGeom>
          <a:noFill/>
        </p:spPr>
        <p:txBody>
          <a:bodyPr wrap="square" rtlCol="0">
            <a:spAutoFit/>
          </a:bodyPr>
          <a:lstStyle/>
          <a:p>
            <a:r>
              <a:rPr lang="nl-NL" dirty="0"/>
              <a:t>Nee</a:t>
            </a:r>
          </a:p>
        </p:txBody>
      </p:sp>
      <p:sp>
        <p:nvSpPr>
          <p:cNvPr id="32" name="Tekstvak 31"/>
          <p:cNvSpPr txBox="1"/>
          <p:nvPr/>
        </p:nvSpPr>
        <p:spPr>
          <a:xfrm>
            <a:off x="9449420" y="2766050"/>
            <a:ext cx="648072" cy="369332"/>
          </a:xfrm>
          <a:prstGeom prst="rect">
            <a:avLst/>
          </a:prstGeom>
          <a:noFill/>
        </p:spPr>
        <p:txBody>
          <a:bodyPr wrap="square" rtlCol="0">
            <a:spAutoFit/>
          </a:bodyPr>
          <a:lstStyle/>
          <a:p>
            <a:r>
              <a:rPr lang="nl-NL" dirty="0"/>
              <a:t>Nee</a:t>
            </a:r>
          </a:p>
        </p:txBody>
      </p:sp>
      <p:sp>
        <p:nvSpPr>
          <p:cNvPr id="33" name="Tekstvak 32"/>
          <p:cNvSpPr txBox="1"/>
          <p:nvPr/>
        </p:nvSpPr>
        <p:spPr>
          <a:xfrm>
            <a:off x="9449420" y="3467432"/>
            <a:ext cx="648072" cy="369332"/>
          </a:xfrm>
          <a:prstGeom prst="rect">
            <a:avLst/>
          </a:prstGeom>
          <a:noFill/>
        </p:spPr>
        <p:txBody>
          <a:bodyPr wrap="square" rtlCol="0">
            <a:spAutoFit/>
          </a:bodyPr>
          <a:lstStyle/>
          <a:p>
            <a:r>
              <a:rPr lang="nl-NL" dirty="0"/>
              <a:t>Nee</a:t>
            </a:r>
          </a:p>
        </p:txBody>
      </p:sp>
      <p:sp>
        <p:nvSpPr>
          <p:cNvPr id="34" name="Tekstvak 33"/>
          <p:cNvSpPr txBox="1"/>
          <p:nvPr/>
        </p:nvSpPr>
        <p:spPr>
          <a:xfrm>
            <a:off x="9480376" y="4178632"/>
            <a:ext cx="648072" cy="369332"/>
          </a:xfrm>
          <a:prstGeom prst="rect">
            <a:avLst/>
          </a:prstGeom>
          <a:noFill/>
        </p:spPr>
        <p:txBody>
          <a:bodyPr wrap="square" rtlCol="0">
            <a:spAutoFit/>
          </a:bodyPr>
          <a:lstStyle/>
          <a:p>
            <a:r>
              <a:rPr lang="nl-NL" dirty="0"/>
              <a:t>Nee</a:t>
            </a:r>
          </a:p>
        </p:txBody>
      </p:sp>
      <p:sp>
        <p:nvSpPr>
          <p:cNvPr id="35" name="Tekstvak 34"/>
          <p:cNvSpPr txBox="1"/>
          <p:nvPr/>
        </p:nvSpPr>
        <p:spPr>
          <a:xfrm>
            <a:off x="9480376" y="4914458"/>
            <a:ext cx="648072" cy="369332"/>
          </a:xfrm>
          <a:prstGeom prst="rect">
            <a:avLst/>
          </a:prstGeom>
          <a:noFill/>
        </p:spPr>
        <p:txBody>
          <a:bodyPr wrap="square" rtlCol="0">
            <a:spAutoFit/>
          </a:bodyPr>
          <a:lstStyle/>
          <a:p>
            <a:r>
              <a:rPr lang="nl-NL" dirty="0"/>
              <a:t>Nee</a:t>
            </a:r>
          </a:p>
        </p:txBody>
      </p:sp>
      <p:sp>
        <p:nvSpPr>
          <p:cNvPr id="36" name="Tekstvak 35"/>
          <p:cNvSpPr txBox="1"/>
          <p:nvPr/>
        </p:nvSpPr>
        <p:spPr>
          <a:xfrm>
            <a:off x="7075996" y="2766050"/>
            <a:ext cx="648072" cy="369332"/>
          </a:xfrm>
          <a:prstGeom prst="rect">
            <a:avLst/>
          </a:prstGeom>
          <a:noFill/>
        </p:spPr>
        <p:txBody>
          <a:bodyPr wrap="square" rtlCol="0">
            <a:spAutoFit/>
          </a:bodyPr>
          <a:lstStyle/>
          <a:p>
            <a:r>
              <a:rPr lang="nl-NL" dirty="0"/>
              <a:t>Nee</a:t>
            </a:r>
          </a:p>
        </p:txBody>
      </p:sp>
      <p:sp>
        <p:nvSpPr>
          <p:cNvPr id="37" name="Tekstvak 36"/>
          <p:cNvSpPr txBox="1"/>
          <p:nvPr/>
        </p:nvSpPr>
        <p:spPr>
          <a:xfrm>
            <a:off x="7104112" y="3451076"/>
            <a:ext cx="648072" cy="369332"/>
          </a:xfrm>
          <a:prstGeom prst="rect">
            <a:avLst/>
          </a:prstGeom>
          <a:noFill/>
        </p:spPr>
        <p:txBody>
          <a:bodyPr wrap="square" rtlCol="0">
            <a:spAutoFit/>
          </a:bodyPr>
          <a:lstStyle/>
          <a:p>
            <a:r>
              <a:rPr lang="nl-NL" dirty="0"/>
              <a:t>Nee</a:t>
            </a:r>
          </a:p>
        </p:txBody>
      </p:sp>
      <p:sp>
        <p:nvSpPr>
          <p:cNvPr id="38" name="Tekstvak 37"/>
          <p:cNvSpPr txBox="1"/>
          <p:nvPr/>
        </p:nvSpPr>
        <p:spPr>
          <a:xfrm>
            <a:off x="5845300" y="2045970"/>
            <a:ext cx="648072" cy="369332"/>
          </a:xfrm>
          <a:prstGeom prst="rect">
            <a:avLst/>
          </a:prstGeom>
          <a:noFill/>
        </p:spPr>
        <p:txBody>
          <a:bodyPr wrap="square" rtlCol="0">
            <a:spAutoFit/>
          </a:bodyPr>
          <a:lstStyle/>
          <a:p>
            <a:r>
              <a:rPr lang="nl-NL" dirty="0"/>
              <a:t>Nee</a:t>
            </a:r>
          </a:p>
        </p:txBody>
      </p:sp>
      <p:sp>
        <p:nvSpPr>
          <p:cNvPr id="39" name="Tekstvak 38"/>
          <p:cNvSpPr txBox="1"/>
          <p:nvPr/>
        </p:nvSpPr>
        <p:spPr>
          <a:xfrm>
            <a:off x="5879976" y="2757006"/>
            <a:ext cx="648072" cy="369332"/>
          </a:xfrm>
          <a:prstGeom prst="rect">
            <a:avLst/>
          </a:prstGeom>
          <a:noFill/>
        </p:spPr>
        <p:txBody>
          <a:bodyPr wrap="square" rtlCol="0">
            <a:spAutoFit/>
          </a:bodyPr>
          <a:lstStyle/>
          <a:p>
            <a:r>
              <a:rPr lang="nl-NL" dirty="0"/>
              <a:t>Nee</a:t>
            </a:r>
          </a:p>
        </p:txBody>
      </p:sp>
    </p:spTree>
    <p:extLst>
      <p:ext uri="{BB962C8B-B14F-4D97-AF65-F5344CB8AC3E}">
        <p14:creationId xmlns:p14="http://schemas.microsoft.com/office/powerpoint/2010/main" val="3890989519"/>
      </p:ext>
    </p:extLst>
  </p:cSld>
  <p:clrMapOvr>
    <a:masterClrMapping/>
  </p:clrMapOvr>
  <mc:AlternateContent xmlns:mc="http://schemas.openxmlformats.org/markup-compatibility/2006" xmlns:p14="http://schemas.microsoft.com/office/powerpoint/2010/main">
    <mc:Choice Requires="p14">
      <p:transition spd="slow" p14:dur="1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1000"/>
                                        <p:tgtEl>
                                          <p:spTgt spid="36"/>
                                        </p:tgtEl>
                                      </p:cBhvr>
                                    </p:animEffect>
                                    <p:anim calcmode="lin" valueType="num">
                                      <p:cBhvr>
                                        <p:cTn id="55" dur="1000" fill="hold"/>
                                        <p:tgtEl>
                                          <p:spTgt spid="36"/>
                                        </p:tgtEl>
                                        <p:attrNameLst>
                                          <p:attrName>ppt_x</p:attrName>
                                        </p:attrNameLst>
                                      </p:cBhvr>
                                      <p:tavLst>
                                        <p:tav tm="0">
                                          <p:val>
                                            <p:strVal val="#ppt_x"/>
                                          </p:val>
                                        </p:tav>
                                        <p:tav tm="100000">
                                          <p:val>
                                            <p:strVal val="#ppt_x"/>
                                          </p:val>
                                        </p:tav>
                                      </p:tavLst>
                                    </p:anim>
                                    <p:anim calcmode="lin" valueType="num">
                                      <p:cBhvr>
                                        <p:cTn id="56" dur="1000" fill="hold"/>
                                        <p:tgtEl>
                                          <p:spTgt spid="3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0"/>
                                        <p:tgtEl>
                                          <p:spTgt spid="32"/>
                                        </p:tgtEl>
                                      </p:cBhvr>
                                    </p:animEffect>
                                    <p:anim calcmode="lin" valueType="num">
                                      <p:cBhvr>
                                        <p:cTn id="65" dur="1000" fill="hold"/>
                                        <p:tgtEl>
                                          <p:spTgt spid="32"/>
                                        </p:tgtEl>
                                        <p:attrNameLst>
                                          <p:attrName>ppt_x</p:attrName>
                                        </p:attrNameLst>
                                      </p:cBhvr>
                                      <p:tavLst>
                                        <p:tav tm="0">
                                          <p:val>
                                            <p:strVal val="#ppt_x"/>
                                          </p:val>
                                        </p:tav>
                                        <p:tav tm="100000">
                                          <p:val>
                                            <p:strVal val="#ppt_x"/>
                                          </p:val>
                                        </p:tav>
                                      </p:tavLst>
                                    </p:anim>
                                    <p:anim calcmode="lin" valueType="num">
                                      <p:cBhvr>
                                        <p:cTn id="6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0"/>
                                        <p:tgtEl>
                                          <p:spTgt spid="12"/>
                                        </p:tgtEl>
                                      </p:cBhvr>
                                    </p:animEffect>
                                    <p:anim calcmode="lin" valueType="num">
                                      <p:cBhvr>
                                        <p:cTn id="82" dur="1000" fill="hold"/>
                                        <p:tgtEl>
                                          <p:spTgt spid="12"/>
                                        </p:tgtEl>
                                        <p:attrNameLst>
                                          <p:attrName>ppt_x</p:attrName>
                                        </p:attrNameLst>
                                      </p:cBhvr>
                                      <p:tavLst>
                                        <p:tav tm="0">
                                          <p:val>
                                            <p:strVal val="#ppt_x"/>
                                          </p:val>
                                        </p:tav>
                                        <p:tav tm="100000">
                                          <p:val>
                                            <p:strVal val="#ppt_x"/>
                                          </p:val>
                                        </p:tav>
                                      </p:tavLst>
                                    </p:anim>
                                    <p:anim calcmode="lin" valueType="num">
                                      <p:cBhvr>
                                        <p:cTn id="83" dur="1000" fill="hold"/>
                                        <p:tgtEl>
                                          <p:spTgt spid="12"/>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1000"/>
                                        <p:tgtEl>
                                          <p:spTgt spid="37"/>
                                        </p:tgtEl>
                                      </p:cBhvr>
                                    </p:animEffect>
                                    <p:anim calcmode="lin" valueType="num">
                                      <p:cBhvr>
                                        <p:cTn id="87" dur="1000" fill="hold"/>
                                        <p:tgtEl>
                                          <p:spTgt spid="37"/>
                                        </p:tgtEl>
                                        <p:attrNameLst>
                                          <p:attrName>ppt_x</p:attrName>
                                        </p:attrNameLst>
                                      </p:cBhvr>
                                      <p:tavLst>
                                        <p:tav tm="0">
                                          <p:val>
                                            <p:strVal val="#ppt_x"/>
                                          </p:val>
                                        </p:tav>
                                        <p:tav tm="100000">
                                          <p:val>
                                            <p:strVal val="#ppt_x"/>
                                          </p:val>
                                        </p:tav>
                                      </p:tavLst>
                                    </p:anim>
                                    <p:anim calcmode="lin" valueType="num">
                                      <p:cBhvr>
                                        <p:cTn id="88" dur="1000" fill="hold"/>
                                        <p:tgtEl>
                                          <p:spTgt spid="3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1000"/>
                                        <p:tgtEl>
                                          <p:spTgt spid="28"/>
                                        </p:tgtEl>
                                      </p:cBhvr>
                                    </p:animEffect>
                                    <p:anim calcmode="lin" valueType="num">
                                      <p:cBhvr>
                                        <p:cTn id="92" dur="1000" fill="hold"/>
                                        <p:tgtEl>
                                          <p:spTgt spid="28"/>
                                        </p:tgtEl>
                                        <p:attrNameLst>
                                          <p:attrName>ppt_x</p:attrName>
                                        </p:attrNameLst>
                                      </p:cBhvr>
                                      <p:tavLst>
                                        <p:tav tm="0">
                                          <p:val>
                                            <p:strVal val="#ppt_x"/>
                                          </p:val>
                                        </p:tav>
                                        <p:tav tm="100000">
                                          <p:val>
                                            <p:strVal val="#ppt_x"/>
                                          </p:val>
                                        </p:tav>
                                      </p:tavLst>
                                    </p:anim>
                                    <p:anim calcmode="lin" valueType="num">
                                      <p:cBhvr>
                                        <p:cTn id="93" dur="1000" fill="hold"/>
                                        <p:tgtEl>
                                          <p:spTgt spid="2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anim calcmode="lin" valueType="num">
                                      <p:cBhvr>
                                        <p:cTn id="97" dur="1000" fill="hold"/>
                                        <p:tgtEl>
                                          <p:spTgt spid="33"/>
                                        </p:tgtEl>
                                        <p:attrNameLst>
                                          <p:attrName>ppt_x</p:attrName>
                                        </p:attrNameLst>
                                      </p:cBhvr>
                                      <p:tavLst>
                                        <p:tav tm="0">
                                          <p:val>
                                            <p:strVal val="#ppt_x"/>
                                          </p:val>
                                        </p:tav>
                                        <p:tav tm="100000">
                                          <p:val>
                                            <p:strVal val="#ppt_x"/>
                                          </p:val>
                                        </p:tav>
                                      </p:tavLst>
                                    </p:anim>
                                    <p:anim calcmode="lin" valueType="num">
                                      <p:cBhvr>
                                        <p:cTn id="9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1000"/>
                                        <p:tgtEl>
                                          <p:spTgt spid="6"/>
                                        </p:tgtEl>
                                      </p:cBhvr>
                                    </p:animEffect>
                                    <p:anim calcmode="lin" valueType="num">
                                      <p:cBhvr>
                                        <p:cTn id="104" dur="1000" fill="hold"/>
                                        <p:tgtEl>
                                          <p:spTgt spid="6"/>
                                        </p:tgtEl>
                                        <p:attrNameLst>
                                          <p:attrName>ppt_x</p:attrName>
                                        </p:attrNameLst>
                                      </p:cBhvr>
                                      <p:tavLst>
                                        <p:tav tm="0">
                                          <p:val>
                                            <p:strVal val="#ppt_x"/>
                                          </p:val>
                                        </p:tav>
                                        <p:tav tm="100000">
                                          <p:val>
                                            <p:strVal val="#ppt_x"/>
                                          </p:val>
                                        </p:tav>
                                      </p:tavLst>
                                    </p:anim>
                                    <p:anim calcmode="lin" valueType="num">
                                      <p:cBhvr>
                                        <p:cTn id="105" dur="1000" fill="hold"/>
                                        <p:tgtEl>
                                          <p:spTgt spid="6"/>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1000"/>
                                        <p:tgtEl>
                                          <p:spTgt spid="19"/>
                                        </p:tgtEl>
                                      </p:cBhvr>
                                    </p:animEffect>
                                    <p:anim calcmode="lin" valueType="num">
                                      <p:cBhvr>
                                        <p:cTn id="109" dur="1000" fill="hold"/>
                                        <p:tgtEl>
                                          <p:spTgt spid="19"/>
                                        </p:tgtEl>
                                        <p:attrNameLst>
                                          <p:attrName>ppt_x</p:attrName>
                                        </p:attrNameLst>
                                      </p:cBhvr>
                                      <p:tavLst>
                                        <p:tav tm="0">
                                          <p:val>
                                            <p:strVal val="#ppt_x"/>
                                          </p:val>
                                        </p:tav>
                                        <p:tav tm="100000">
                                          <p:val>
                                            <p:strVal val="#ppt_x"/>
                                          </p:val>
                                        </p:tav>
                                      </p:tavLst>
                                    </p:anim>
                                    <p:anim calcmode="lin" valueType="num">
                                      <p:cBhvr>
                                        <p:cTn id="110" dur="1000" fill="hold"/>
                                        <p:tgtEl>
                                          <p:spTgt spid="19"/>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fade">
                                      <p:cBhvr>
                                        <p:cTn id="113" dur="1000"/>
                                        <p:tgtEl>
                                          <p:spTgt spid="11"/>
                                        </p:tgtEl>
                                      </p:cBhvr>
                                    </p:animEffect>
                                    <p:anim calcmode="lin" valueType="num">
                                      <p:cBhvr>
                                        <p:cTn id="114" dur="1000" fill="hold"/>
                                        <p:tgtEl>
                                          <p:spTgt spid="11"/>
                                        </p:tgtEl>
                                        <p:attrNameLst>
                                          <p:attrName>ppt_x</p:attrName>
                                        </p:attrNameLst>
                                      </p:cBhvr>
                                      <p:tavLst>
                                        <p:tav tm="0">
                                          <p:val>
                                            <p:strVal val="#ppt_x"/>
                                          </p:val>
                                        </p:tav>
                                        <p:tav tm="100000">
                                          <p:val>
                                            <p:strVal val="#ppt_x"/>
                                          </p:val>
                                        </p:tav>
                                      </p:tavLst>
                                    </p:anim>
                                    <p:anim calcmode="lin" valueType="num">
                                      <p:cBhvr>
                                        <p:cTn id="115" dur="1000" fill="hold"/>
                                        <p:tgtEl>
                                          <p:spTgt spid="11"/>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fade">
                                      <p:cBhvr>
                                        <p:cTn id="118" dur="1000"/>
                                        <p:tgtEl>
                                          <p:spTgt spid="13"/>
                                        </p:tgtEl>
                                      </p:cBhvr>
                                    </p:animEffect>
                                    <p:anim calcmode="lin" valueType="num">
                                      <p:cBhvr>
                                        <p:cTn id="119" dur="1000" fill="hold"/>
                                        <p:tgtEl>
                                          <p:spTgt spid="13"/>
                                        </p:tgtEl>
                                        <p:attrNameLst>
                                          <p:attrName>ppt_x</p:attrName>
                                        </p:attrNameLst>
                                      </p:cBhvr>
                                      <p:tavLst>
                                        <p:tav tm="0">
                                          <p:val>
                                            <p:strVal val="#ppt_x"/>
                                          </p:val>
                                        </p:tav>
                                        <p:tav tm="100000">
                                          <p:val>
                                            <p:strVal val="#ppt_x"/>
                                          </p:val>
                                        </p:tav>
                                      </p:tavLst>
                                    </p:anim>
                                    <p:anim calcmode="lin" valueType="num">
                                      <p:cBhvr>
                                        <p:cTn id="120" dur="1000" fill="hold"/>
                                        <p:tgtEl>
                                          <p:spTgt spid="13"/>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1000"/>
                                        <p:tgtEl>
                                          <p:spTgt spid="27"/>
                                        </p:tgtEl>
                                      </p:cBhvr>
                                    </p:animEffect>
                                    <p:anim calcmode="lin" valueType="num">
                                      <p:cBhvr>
                                        <p:cTn id="124" dur="1000" fill="hold"/>
                                        <p:tgtEl>
                                          <p:spTgt spid="27"/>
                                        </p:tgtEl>
                                        <p:attrNameLst>
                                          <p:attrName>ppt_x</p:attrName>
                                        </p:attrNameLst>
                                      </p:cBhvr>
                                      <p:tavLst>
                                        <p:tav tm="0">
                                          <p:val>
                                            <p:strVal val="#ppt_x"/>
                                          </p:val>
                                        </p:tav>
                                        <p:tav tm="100000">
                                          <p:val>
                                            <p:strVal val="#ppt_x"/>
                                          </p:val>
                                        </p:tav>
                                      </p:tavLst>
                                    </p:anim>
                                    <p:anim calcmode="lin" valueType="num">
                                      <p:cBhvr>
                                        <p:cTn id="125" dur="1000" fill="hold"/>
                                        <p:tgtEl>
                                          <p:spTgt spid="27"/>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fade">
                                      <p:cBhvr>
                                        <p:cTn id="128" dur="1000"/>
                                        <p:tgtEl>
                                          <p:spTgt spid="34"/>
                                        </p:tgtEl>
                                      </p:cBhvr>
                                    </p:animEffect>
                                    <p:anim calcmode="lin" valueType="num">
                                      <p:cBhvr>
                                        <p:cTn id="129" dur="1000" fill="hold"/>
                                        <p:tgtEl>
                                          <p:spTgt spid="34"/>
                                        </p:tgtEl>
                                        <p:attrNameLst>
                                          <p:attrName>ppt_x</p:attrName>
                                        </p:attrNameLst>
                                      </p:cBhvr>
                                      <p:tavLst>
                                        <p:tav tm="0">
                                          <p:val>
                                            <p:strVal val="#ppt_x"/>
                                          </p:val>
                                        </p:tav>
                                        <p:tav tm="100000">
                                          <p:val>
                                            <p:strVal val="#ppt_x"/>
                                          </p:val>
                                        </p:tav>
                                      </p:tavLst>
                                    </p:anim>
                                    <p:anim calcmode="lin" valueType="num">
                                      <p:cBhvr>
                                        <p:cTn id="1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1000"/>
                                        <p:tgtEl>
                                          <p:spTgt spid="22"/>
                                        </p:tgtEl>
                                      </p:cBhvr>
                                    </p:animEffect>
                                    <p:anim calcmode="lin" valueType="num">
                                      <p:cBhvr>
                                        <p:cTn id="136" dur="1000" fill="hold"/>
                                        <p:tgtEl>
                                          <p:spTgt spid="22"/>
                                        </p:tgtEl>
                                        <p:attrNameLst>
                                          <p:attrName>ppt_x</p:attrName>
                                        </p:attrNameLst>
                                      </p:cBhvr>
                                      <p:tavLst>
                                        <p:tav tm="0">
                                          <p:val>
                                            <p:strVal val="#ppt_x"/>
                                          </p:val>
                                        </p:tav>
                                        <p:tav tm="100000">
                                          <p:val>
                                            <p:strVal val="#ppt_x"/>
                                          </p:val>
                                        </p:tav>
                                      </p:tavLst>
                                    </p:anim>
                                    <p:anim calcmode="lin" valueType="num">
                                      <p:cBhvr>
                                        <p:cTn id="137" dur="1000" fill="hold"/>
                                        <p:tgtEl>
                                          <p:spTgt spid="22"/>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25"/>
                                        </p:tgtEl>
                                        <p:attrNameLst>
                                          <p:attrName>style.visibility</p:attrName>
                                        </p:attrNameLst>
                                      </p:cBhvr>
                                      <p:to>
                                        <p:strVal val="visible"/>
                                      </p:to>
                                    </p:set>
                                    <p:animEffect transition="in" filter="fade">
                                      <p:cBhvr>
                                        <p:cTn id="140" dur="1000"/>
                                        <p:tgtEl>
                                          <p:spTgt spid="25"/>
                                        </p:tgtEl>
                                      </p:cBhvr>
                                    </p:animEffect>
                                    <p:anim calcmode="lin" valueType="num">
                                      <p:cBhvr>
                                        <p:cTn id="141" dur="1000" fill="hold"/>
                                        <p:tgtEl>
                                          <p:spTgt spid="25"/>
                                        </p:tgtEl>
                                        <p:attrNameLst>
                                          <p:attrName>ppt_x</p:attrName>
                                        </p:attrNameLst>
                                      </p:cBhvr>
                                      <p:tavLst>
                                        <p:tav tm="0">
                                          <p:val>
                                            <p:strVal val="#ppt_x"/>
                                          </p:val>
                                        </p:tav>
                                        <p:tav tm="100000">
                                          <p:val>
                                            <p:strVal val="#ppt_x"/>
                                          </p:val>
                                        </p:tav>
                                      </p:tavLst>
                                    </p:anim>
                                    <p:anim calcmode="lin" valueType="num">
                                      <p:cBhvr>
                                        <p:cTn id="142" dur="1000" fill="hold"/>
                                        <p:tgtEl>
                                          <p:spTgt spid="25"/>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23"/>
                                        </p:tgtEl>
                                        <p:attrNameLst>
                                          <p:attrName>style.visibility</p:attrName>
                                        </p:attrNameLst>
                                      </p:cBhvr>
                                      <p:to>
                                        <p:strVal val="visible"/>
                                      </p:to>
                                    </p:set>
                                    <p:animEffect transition="in" filter="fade">
                                      <p:cBhvr>
                                        <p:cTn id="145" dur="1000"/>
                                        <p:tgtEl>
                                          <p:spTgt spid="23"/>
                                        </p:tgtEl>
                                      </p:cBhvr>
                                    </p:animEffect>
                                    <p:anim calcmode="lin" valueType="num">
                                      <p:cBhvr>
                                        <p:cTn id="146" dur="1000" fill="hold"/>
                                        <p:tgtEl>
                                          <p:spTgt spid="23"/>
                                        </p:tgtEl>
                                        <p:attrNameLst>
                                          <p:attrName>ppt_x</p:attrName>
                                        </p:attrNameLst>
                                      </p:cBhvr>
                                      <p:tavLst>
                                        <p:tav tm="0">
                                          <p:val>
                                            <p:strVal val="#ppt_x"/>
                                          </p:val>
                                        </p:tav>
                                        <p:tav tm="100000">
                                          <p:val>
                                            <p:strVal val="#ppt_x"/>
                                          </p:val>
                                        </p:tav>
                                      </p:tavLst>
                                    </p:anim>
                                    <p:anim calcmode="lin" valueType="num">
                                      <p:cBhvr>
                                        <p:cTn id="147" dur="1000" fill="hold"/>
                                        <p:tgtEl>
                                          <p:spTgt spid="23"/>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14"/>
                                        </p:tgtEl>
                                        <p:attrNameLst>
                                          <p:attrName>style.visibility</p:attrName>
                                        </p:attrNameLst>
                                      </p:cBhvr>
                                      <p:to>
                                        <p:strVal val="visible"/>
                                      </p:to>
                                    </p:set>
                                    <p:animEffect transition="in" filter="fade">
                                      <p:cBhvr>
                                        <p:cTn id="150" dur="1000"/>
                                        <p:tgtEl>
                                          <p:spTgt spid="14"/>
                                        </p:tgtEl>
                                      </p:cBhvr>
                                    </p:animEffect>
                                    <p:anim calcmode="lin" valueType="num">
                                      <p:cBhvr>
                                        <p:cTn id="151" dur="1000" fill="hold"/>
                                        <p:tgtEl>
                                          <p:spTgt spid="14"/>
                                        </p:tgtEl>
                                        <p:attrNameLst>
                                          <p:attrName>ppt_x</p:attrName>
                                        </p:attrNameLst>
                                      </p:cBhvr>
                                      <p:tavLst>
                                        <p:tav tm="0">
                                          <p:val>
                                            <p:strVal val="#ppt_x"/>
                                          </p:val>
                                        </p:tav>
                                        <p:tav tm="100000">
                                          <p:val>
                                            <p:strVal val="#ppt_x"/>
                                          </p:val>
                                        </p:tav>
                                      </p:tavLst>
                                    </p:anim>
                                    <p:anim calcmode="lin" valueType="num">
                                      <p:cBhvr>
                                        <p:cTn id="152" dur="1000" fill="hold"/>
                                        <p:tgtEl>
                                          <p:spTgt spid="14"/>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15"/>
                                        </p:tgtEl>
                                        <p:attrNameLst>
                                          <p:attrName>style.visibility</p:attrName>
                                        </p:attrNameLst>
                                      </p:cBhvr>
                                      <p:to>
                                        <p:strVal val="visible"/>
                                      </p:to>
                                    </p:set>
                                    <p:animEffect transition="in" filter="fade">
                                      <p:cBhvr>
                                        <p:cTn id="155" dur="1000"/>
                                        <p:tgtEl>
                                          <p:spTgt spid="15"/>
                                        </p:tgtEl>
                                      </p:cBhvr>
                                    </p:animEffect>
                                    <p:anim calcmode="lin" valueType="num">
                                      <p:cBhvr>
                                        <p:cTn id="156" dur="1000" fill="hold"/>
                                        <p:tgtEl>
                                          <p:spTgt spid="15"/>
                                        </p:tgtEl>
                                        <p:attrNameLst>
                                          <p:attrName>ppt_x</p:attrName>
                                        </p:attrNameLst>
                                      </p:cBhvr>
                                      <p:tavLst>
                                        <p:tav tm="0">
                                          <p:val>
                                            <p:strVal val="#ppt_x"/>
                                          </p:val>
                                        </p:tav>
                                        <p:tav tm="100000">
                                          <p:val>
                                            <p:strVal val="#ppt_x"/>
                                          </p:val>
                                        </p:tav>
                                      </p:tavLst>
                                    </p:anim>
                                    <p:anim calcmode="lin" valueType="num">
                                      <p:cBhvr>
                                        <p:cTn id="157" dur="1000" fill="hold"/>
                                        <p:tgtEl>
                                          <p:spTgt spid="15"/>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35"/>
                                        </p:tgtEl>
                                        <p:attrNameLst>
                                          <p:attrName>style.visibility</p:attrName>
                                        </p:attrNameLst>
                                      </p:cBhvr>
                                      <p:to>
                                        <p:strVal val="visible"/>
                                      </p:to>
                                    </p:set>
                                    <p:animEffect transition="in" filter="fade">
                                      <p:cBhvr>
                                        <p:cTn id="160" dur="1000"/>
                                        <p:tgtEl>
                                          <p:spTgt spid="35"/>
                                        </p:tgtEl>
                                      </p:cBhvr>
                                    </p:animEffect>
                                    <p:anim calcmode="lin" valueType="num">
                                      <p:cBhvr>
                                        <p:cTn id="161" dur="1000" fill="hold"/>
                                        <p:tgtEl>
                                          <p:spTgt spid="35"/>
                                        </p:tgtEl>
                                        <p:attrNameLst>
                                          <p:attrName>ppt_x</p:attrName>
                                        </p:attrNameLst>
                                      </p:cBhvr>
                                      <p:tavLst>
                                        <p:tav tm="0">
                                          <p:val>
                                            <p:strVal val="#ppt_x"/>
                                          </p:val>
                                        </p:tav>
                                        <p:tav tm="100000">
                                          <p:val>
                                            <p:strVal val="#ppt_x"/>
                                          </p:val>
                                        </p:tav>
                                      </p:tavLst>
                                    </p:anim>
                                    <p:anim calcmode="lin" valueType="num">
                                      <p:cBhvr>
                                        <p:cTn id="16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21"/>
                                        </p:tgtEl>
                                        <p:attrNameLst>
                                          <p:attrName>style.visibility</p:attrName>
                                        </p:attrNameLst>
                                      </p:cBhvr>
                                      <p:to>
                                        <p:strVal val="visible"/>
                                      </p:to>
                                    </p:set>
                                    <p:animEffect transition="in" filter="fade">
                                      <p:cBhvr>
                                        <p:cTn id="167" dur="1000"/>
                                        <p:tgtEl>
                                          <p:spTgt spid="21"/>
                                        </p:tgtEl>
                                      </p:cBhvr>
                                    </p:animEffect>
                                    <p:anim calcmode="lin" valueType="num">
                                      <p:cBhvr>
                                        <p:cTn id="168" dur="1000" fill="hold"/>
                                        <p:tgtEl>
                                          <p:spTgt spid="21"/>
                                        </p:tgtEl>
                                        <p:attrNameLst>
                                          <p:attrName>ppt_x</p:attrName>
                                        </p:attrNameLst>
                                      </p:cBhvr>
                                      <p:tavLst>
                                        <p:tav tm="0">
                                          <p:val>
                                            <p:strVal val="#ppt_x"/>
                                          </p:val>
                                        </p:tav>
                                        <p:tav tm="100000">
                                          <p:val>
                                            <p:strVal val="#ppt_x"/>
                                          </p:val>
                                        </p:tav>
                                      </p:tavLst>
                                    </p:anim>
                                    <p:anim calcmode="lin" valueType="num">
                                      <p:cBhvr>
                                        <p:cTn id="169" dur="1000" fill="hold"/>
                                        <p:tgtEl>
                                          <p:spTgt spid="21"/>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24"/>
                                        </p:tgtEl>
                                        <p:attrNameLst>
                                          <p:attrName>style.visibility</p:attrName>
                                        </p:attrNameLst>
                                      </p:cBhvr>
                                      <p:to>
                                        <p:strVal val="visible"/>
                                      </p:to>
                                    </p:set>
                                    <p:animEffect transition="in" filter="fade">
                                      <p:cBhvr>
                                        <p:cTn id="172" dur="1000"/>
                                        <p:tgtEl>
                                          <p:spTgt spid="24"/>
                                        </p:tgtEl>
                                      </p:cBhvr>
                                    </p:animEffect>
                                    <p:anim calcmode="lin" valueType="num">
                                      <p:cBhvr>
                                        <p:cTn id="173" dur="1000" fill="hold"/>
                                        <p:tgtEl>
                                          <p:spTgt spid="24"/>
                                        </p:tgtEl>
                                        <p:attrNameLst>
                                          <p:attrName>ppt_x</p:attrName>
                                        </p:attrNameLst>
                                      </p:cBhvr>
                                      <p:tavLst>
                                        <p:tav tm="0">
                                          <p:val>
                                            <p:strVal val="#ppt_x"/>
                                          </p:val>
                                        </p:tav>
                                        <p:tav tm="100000">
                                          <p:val>
                                            <p:strVal val="#ppt_x"/>
                                          </p:val>
                                        </p:tav>
                                      </p:tavLst>
                                    </p:anim>
                                    <p:anim calcmode="lin" valueType="num">
                                      <p:cBhvr>
                                        <p:cTn id="174" dur="1000" fill="hold"/>
                                        <p:tgtEl>
                                          <p:spTgt spid="24"/>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4"/>
                                        </p:tgtEl>
                                        <p:attrNameLst>
                                          <p:attrName>style.visibility</p:attrName>
                                        </p:attrNameLst>
                                      </p:cBhvr>
                                      <p:to>
                                        <p:strVal val="visible"/>
                                      </p:to>
                                    </p:set>
                                    <p:animEffect transition="in" filter="fade">
                                      <p:cBhvr>
                                        <p:cTn id="177" dur="1000"/>
                                        <p:tgtEl>
                                          <p:spTgt spid="4"/>
                                        </p:tgtEl>
                                      </p:cBhvr>
                                    </p:animEffect>
                                    <p:anim calcmode="lin" valueType="num">
                                      <p:cBhvr>
                                        <p:cTn id="178" dur="1000" fill="hold"/>
                                        <p:tgtEl>
                                          <p:spTgt spid="4"/>
                                        </p:tgtEl>
                                        <p:attrNameLst>
                                          <p:attrName>ppt_x</p:attrName>
                                        </p:attrNameLst>
                                      </p:cBhvr>
                                      <p:tavLst>
                                        <p:tav tm="0">
                                          <p:val>
                                            <p:strVal val="#ppt_x"/>
                                          </p:val>
                                        </p:tav>
                                        <p:tav tm="100000">
                                          <p:val>
                                            <p:strVal val="#ppt_x"/>
                                          </p:val>
                                        </p:tav>
                                      </p:tavLst>
                                    </p:anim>
                                    <p:anim calcmode="lin" valueType="num">
                                      <p:cBhvr>
                                        <p:cTn id="179" dur="1000" fill="hold"/>
                                        <p:tgtEl>
                                          <p:spTgt spid="4"/>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16"/>
                                        </p:tgtEl>
                                        <p:attrNameLst>
                                          <p:attrName>style.visibility</p:attrName>
                                        </p:attrNameLst>
                                      </p:cBhvr>
                                      <p:to>
                                        <p:strVal val="visible"/>
                                      </p:to>
                                    </p:set>
                                    <p:animEffect transition="in" filter="fade">
                                      <p:cBhvr>
                                        <p:cTn id="182" dur="1000"/>
                                        <p:tgtEl>
                                          <p:spTgt spid="16"/>
                                        </p:tgtEl>
                                      </p:cBhvr>
                                    </p:animEffect>
                                    <p:anim calcmode="lin" valueType="num">
                                      <p:cBhvr>
                                        <p:cTn id="183" dur="1000" fill="hold"/>
                                        <p:tgtEl>
                                          <p:spTgt spid="16"/>
                                        </p:tgtEl>
                                        <p:attrNameLst>
                                          <p:attrName>ppt_x</p:attrName>
                                        </p:attrNameLst>
                                      </p:cBhvr>
                                      <p:tavLst>
                                        <p:tav tm="0">
                                          <p:val>
                                            <p:strVal val="#ppt_x"/>
                                          </p:val>
                                        </p:tav>
                                        <p:tav tm="100000">
                                          <p:val>
                                            <p:strVal val="#ppt_x"/>
                                          </p:val>
                                        </p:tav>
                                      </p:tavLst>
                                    </p:anim>
                                    <p:anim calcmode="lin" valueType="num">
                                      <p:cBhvr>
                                        <p:cTn id="184" dur="1000" fill="hold"/>
                                        <p:tgtEl>
                                          <p:spTgt spid="16"/>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17"/>
                                        </p:tgtEl>
                                        <p:attrNameLst>
                                          <p:attrName>style.visibility</p:attrName>
                                        </p:attrNameLst>
                                      </p:cBhvr>
                                      <p:to>
                                        <p:strVal val="visible"/>
                                      </p:to>
                                    </p:set>
                                    <p:animEffect transition="in" filter="fade">
                                      <p:cBhvr>
                                        <p:cTn id="187" dur="1000"/>
                                        <p:tgtEl>
                                          <p:spTgt spid="17"/>
                                        </p:tgtEl>
                                      </p:cBhvr>
                                    </p:animEffect>
                                    <p:anim calcmode="lin" valueType="num">
                                      <p:cBhvr>
                                        <p:cTn id="188" dur="1000" fill="hold"/>
                                        <p:tgtEl>
                                          <p:spTgt spid="17"/>
                                        </p:tgtEl>
                                        <p:attrNameLst>
                                          <p:attrName>ppt_x</p:attrName>
                                        </p:attrNameLst>
                                      </p:cBhvr>
                                      <p:tavLst>
                                        <p:tav tm="0">
                                          <p:val>
                                            <p:strVal val="#ppt_x"/>
                                          </p:val>
                                        </p:tav>
                                        <p:tav tm="100000">
                                          <p:val>
                                            <p:strVal val="#ppt_x"/>
                                          </p:val>
                                        </p:tav>
                                      </p:tavLst>
                                    </p:anim>
                                    <p:anim calcmode="lin" valueType="num">
                                      <p:cBhvr>
                                        <p:cTn id="189" dur="1000" fill="hold"/>
                                        <p:tgtEl>
                                          <p:spTgt spid="17"/>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18"/>
                                        </p:tgtEl>
                                        <p:attrNameLst>
                                          <p:attrName>style.visibility</p:attrName>
                                        </p:attrNameLst>
                                      </p:cBhvr>
                                      <p:to>
                                        <p:strVal val="visible"/>
                                      </p:to>
                                    </p:set>
                                    <p:animEffect transition="in" filter="fade">
                                      <p:cBhvr>
                                        <p:cTn id="192" dur="1000"/>
                                        <p:tgtEl>
                                          <p:spTgt spid="18"/>
                                        </p:tgtEl>
                                      </p:cBhvr>
                                    </p:animEffect>
                                    <p:anim calcmode="lin" valueType="num">
                                      <p:cBhvr>
                                        <p:cTn id="193" dur="1000" fill="hold"/>
                                        <p:tgtEl>
                                          <p:spTgt spid="18"/>
                                        </p:tgtEl>
                                        <p:attrNameLst>
                                          <p:attrName>ppt_x</p:attrName>
                                        </p:attrNameLst>
                                      </p:cBhvr>
                                      <p:tavLst>
                                        <p:tav tm="0">
                                          <p:val>
                                            <p:strVal val="#ppt_x"/>
                                          </p:val>
                                        </p:tav>
                                        <p:tav tm="100000">
                                          <p:val>
                                            <p:strVal val="#ppt_x"/>
                                          </p:val>
                                        </p:tav>
                                      </p:tavLst>
                                    </p:anim>
                                    <p:anim calcmode="lin" valueType="num">
                                      <p:cBhvr>
                                        <p:cTn id="19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338328"/>
            <a:ext cx="8229600" cy="786416"/>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nl-NL" dirty="0"/>
              <a:t>Europa in 14 minuten</a:t>
            </a:r>
          </a:p>
        </p:txBody>
      </p:sp>
    </p:spTree>
    <p:extLst>
      <p:ext uri="{BB962C8B-B14F-4D97-AF65-F5344CB8AC3E}">
        <p14:creationId xmlns:p14="http://schemas.microsoft.com/office/powerpoint/2010/main" val="2808093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991544" y="1628801"/>
            <a:ext cx="8229600" cy="4525963"/>
          </a:xfr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r>
              <a:rPr lang="nl-NL" dirty="0"/>
              <a:t>EGKS, Euratom en EEG</a:t>
            </a:r>
          </a:p>
          <a:p>
            <a:pPr marL="0" indent="0">
              <a:buNone/>
            </a:pPr>
            <a:r>
              <a:rPr lang="nl-NL" dirty="0"/>
              <a:t>De doelen die de Europese gemeenschap had geformuleerd waren:</a:t>
            </a:r>
          </a:p>
          <a:p>
            <a:pPr marL="514350" indent="-514350">
              <a:buAutoNum type="arabicPeriod"/>
            </a:pPr>
            <a:r>
              <a:rPr lang="nl-NL" dirty="0"/>
              <a:t>het streven naar een evenwichtige en duurzame economische groei,</a:t>
            </a:r>
          </a:p>
          <a:p>
            <a:pPr marL="514350" indent="-514350">
              <a:buAutoNum type="arabicPeriod"/>
            </a:pPr>
            <a:r>
              <a:rPr lang="nl-NL" dirty="0"/>
              <a:t>een hoog niveau van werkgelegenheid en van sociale bescherming,</a:t>
            </a:r>
          </a:p>
          <a:p>
            <a:pPr marL="514350" indent="-514350">
              <a:buAutoNum type="arabicPeriod"/>
            </a:pPr>
            <a:r>
              <a:rPr lang="nl-NL" dirty="0"/>
              <a:t>gelijke behandeling van mannen en vrouwen,</a:t>
            </a:r>
          </a:p>
          <a:p>
            <a:pPr marL="514350" indent="-514350">
              <a:buAutoNum type="arabicPeriod"/>
            </a:pPr>
            <a:r>
              <a:rPr lang="nl-NL" dirty="0"/>
              <a:t>een stabiel prijsniveau,</a:t>
            </a:r>
          </a:p>
          <a:p>
            <a:pPr marL="514350" indent="-514350">
              <a:buAutoNum type="arabicPeriod"/>
            </a:pPr>
            <a:r>
              <a:rPr lang="nl-NL" dirty="0"/>
              <a:t>eerlijke concurrentie binnen de EEG,</a:t>
            </a:r>
          </a:p>
          <a:p>
            <a:pPr marL="514350" indent="-514350">
              <a:buAutoNum type="arabicPeriod"/>
            </a:pPr>
            <a:r>
              <a:rPr lang="nl-NL" dirty="0"/>
              <a:t>En uiteraard vrede in Europa!</a:t>
            </a:r>
          </a:p>
        </p:txBody>
      </p:sp>
      <p:sp>
        <p:nvSpPr>
          <p:cNvPr id="2" name="Titel 1"/>
          <p:cNvSpPr>
            <a:spLocks noGrp="1"/>
          </p:cNvSpPr>
          <p:nvPr>
            <p:ph type="title"/>
          </p:nvPr>
        </p:nvSpPr>
        <p:spPr>
          <a:xfrm>
            <a:off x="1981200" y="274638"/>
            <a:ext cx="8229600" cy="1138138"/>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nl-NL" sz="3600" dirty="0"/>
              <a:t>Doelen van de Europese Gemeenschap</a:t>
            </a:r>
          </a:p>
        </p:txBody>
      </p:sp>
    </p:spTree>
    <p:extLst>
      <p:ext uri="{BB962C8B-B14F-4D97-AF65-F5344CB8AC3E}">
        <p14:creationId xmlns:p14="http://schemas.microsoft.com/office/powerpoint/2010/main" val="121198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981200" y="1916833"/>
            <a:ext cx="8229600" cy="4209331"/>
          </a:xfrm>
        </p:spPr>
        <p:style>
          <a:lnRef idx="1">
            <a:schemeClr val="accent2"/>
          </a:lnRef>
          <a:fillRef idx="2">
            <a:schemeClr val="accent2"/>
          </a:fillRef>
          <a:effectRef idx="1">
            <a:schemeClr val="accent2"/>
          </a:effectRef>
          <a:fontRef idx="minor">
            <a:schemeClr val="dk1"/>
          </a:fontRef>
        </p:style>
        <p:txBody>
          <a:bodyPr>
            <a:normAutofit fontScale="92500"/>
          </a:bodyPr>
          <a:lstStyle/>
          <a:p>
            <a:r>
              <a:rPr lang="nl-NL" dirty="0"/>
              <a:t>Het ging in deze akte vooral om vier soorten vrijheden:</a:t>
            </a:r>
          </a:p>
          <a:p>
            <a:pPr marL="514350" indent="-514350">
              <a:buAutoNum type="arabicPeriod"/>
            </a:pPr>
            <a:r>
              <a:rPr lang="nl-NL" dirty="0"/>
              <a:t>vrij verkeer van personen (arbeid); (Schengen)</a:t>
            </a:r>
          </a:p>
          <a:p>
            <a:pPr marL="514350" indent="-514350">
              <a:buAutoNum type="arabicPeriod"/>
            </a:pPr>
            <a:r>
              <a:rPr lang="nl-NL" dirty="0"/>
              <a:t>vrij verkeer van goederen;</a:t>
            </a:r>
          </a:p>
          <a:p>
            <a:pPr marL="514350" indent="-514350">
              <a:buAutoNum type="arabicPeriod"/>
            </a:pPr>
            <a:r>
              <a:rPr lang="nl-NL" dirty="0"/>
              <a:t>vrij verkeer van diensten;</a:t>
            </a:r>
          </a:p>
          <a:p>
            <a:pPr marL="514350" indent="-514350">
              <a:buAutoNum type="arabicPeriod"/>
            </a:pPr>
            <a:r>
              <a:rPr lang="nl-NL" dirty="0"/>
              <a:t>vrij verkeer van kapitaal.</a:t>
            </a:r>
          </a:p>
          <a:p>
            <a:pPr marL="0" indent="0">
              <a:buNone/>
            </a:pPr>
            <a:r>
              <a:rPr lang="nl-NL" dirty="0">
                <a:sym typeface="Wingdings" pitchFamily="2" charset="2"/>
              </a:rPr>
              <a:t>In 1992 </a:t>
            </a:r>
            <a:r>
              <a:rPr lang="nl-NL" b="1" i="1" dirty="0">
                <a:sym typeface="Wingdings" pitchFamily="2" charset="2"/>
              </a:rPr>
              <a:t>Verdrag van </a:t>
            </a:r>
            <a:r>
              <a:rPr lang="nl-NL" b="1" i="1" dirty="0" err="1">
                <a:sym typeface="Wingdings" pitchFamily="2" charset="2"/>
              </a:rPr>
              <a:t>maastricht</a:t>
            </a:r>
            <a:r>
              <a:rPr lang="nl-NL" b="1" i="1" dirty="0">
                <a:sym typeface="Wingdings" pitchFamily="2" charset="2"/>
              </a:rPr>
              <a:t> </a:t>
            </a:r>
            <a:r>
              <a:rPr lang="nl-NL" dirty="0">
                <a:sym typeface="Wingdings" pitchFamily="2" charset="2"/>
              </a:rPr>
              <a:t>EEG  EU. Buitenlands beleid en gemeenschappelijke munt staan hierbij centraal</a:t>
            </a:r>
          </a:p>
          <a:p>
            <a:pPr marL="0" indent="0">
              <a:buNone/>
            </a:pPr>
            <a:r>
              <a:rPr lang="nl-NL" dirty="0">
                <a:sym typeface="Wingdings" pitchFamily="2" charset="2"/>
              </a:rPr>
              <a:t>1999 Invoering </a:t>
            </a:r>
            <a:r>
              <a:rPr lang="nl-NL" b="1" i="1" dirty="0">
                <a:sym typeface="Wingdings" pitchFamily="2" charset="2"/>
              </a:rPr>
              <a:t>EMU</a:t>
            </a:r>
            <a:r>
              <a:rPr lang="nl-NL" dirty="0">
                <a:sym typeface="Wingdings" pitchFamily="2" charset="2"/>
              </a:rPr>
              <a:t> (Europese Monetaire Unie)</a:t>
            </a:r>
          </a:p>
        </p:txBody>
      </p:sp>
      <p:sp>
        <p:nvSpPr>
          <p:cNvPr id="2" name="Titel 1"/>
          <p:cNvSpPr>
            <a:spLocks noGrp="1"/>
          </p:cNvSpPr>
          <p:nvPr>
            <p:ph type="title"/>
          </p:nvPr>
        </p:nvSpPr>
        <p:spPr>
          <a:xfrm>
            <a:off x="1981200" y="274638"/>
            <a:ext cx="8229600" cy="634082"/>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nl-NL" dirty="0"/>
              <a:t>Europese Akte (1986)</a:t>
            </a:r>
          </a:p>
        </p:txBody>
      </p:sp>
    </p:spTree>
    <p:extLst>
      <p:ext uri="{BB962C8B-B14F-4D97-AF65-F5344CB8AC3E}">
        <p14:creationId xmlns:p14="http://schemas.microsoft.com/office/powerpoint/2010/main" val="8555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981200" y="2420889"/>
            <a:ext cx="8229600" cy="3312368"/>
          </a:xfrm>
        </p:spPr>
        <p:style>
          <a:lnRef idx="1">
            <a:schemeClr val="accent4"/>
          </a:lnRef>
          <a:fillRef idx="2">
            <a:schemeClr val="accent4"/>
          </a:fillRef>
          <a:effectRef idx="1">
            <a:schemeClr val="accent4"/>
          </a:effectRef>
          <a:fontRef idx="minor">
            <a:schemeClr val="dk1"/>
          </a:fontRef>
        </p:style>
        <p:txBody>
          <a:bodyPr>
            <a:normAutofit/>
          </a:bodyPr>
          <a:lstStyle/>
          <a:p>
            <a:pPr>
              <a:buFont typeface="Arial" charset="0"/>
              <a:buChar char="•"/>
            </a:pPr>
            <a:r>
              <a:rPr lang="nl-NL" dirty="0"/>
              <a:t>Het belangrijkste besluitvormingsorgaan van de EU is de </a:t>
            </a:r>
            <a:r>
              <a:rPr lang="nl-NL" b="1" dirty="0"/>
              <a:t>Raad van Ministers</a:t>
            </a:r>
            <a:r>
              <a:rPr lang="nl-NL" dirty="0"/>
              <a:t>. Hierin zijn alle lidstaten direct vertegenwoordigd. De </a:t>
            </a:r>
            <a:r>
              <a:rPr lang="nl-NL" dirty="0" err="1"/>
              <a:t>amenstelling</a:t>
            </a:r>
            <a:r>
              <a:rPr lang="nl-NL" dirty="0"/>
              <a:t> van de Raad varieert per onderwerp.</a:t>
            </a:r>
          </a:p>
          <a:p>
            <a:r>
              <a:rPr lang="nl-NL" dirty="0"/>
              <a:t>In ons Nederlandse politieke stelsel. Daar ligt de wetgevende macht </a:t>
            </a:r>
            <a:r>
              <a:rPr lang="nl-NL" b="1" i="1" dirty="0"/>
              <a:t>uitsluitend</a:t>
            </a:r>
            <a:r>
              <a:rPr lang="nl-NL" dirty="0"/>
              <a:t> bij het Parlement.</a:t>
            </a:r>
          </a:p>
          <a:p>
            <a:r>
              <a:rPr lang="nl-NL" b="1" dirty="0"/>
              <a:t>Europese Raad </a:t>
            </a:r>
            <a:r>
              <a:rPr lang="nl-NL" dirty="0"/>
              <a:t>(regeringsleiders en staatshoofden)</a:t>
            </a:r>
          </a:p>
        </p:txBody>
      </p:sp>
      <p:sp>
        <p:nvSpPr>
          <p:cNvPr id="2" name="Titel 1"/>
          <p:cNvSpPr>
            <a:spLocks noGrp="1"/>
          </p:cNvSpPr>
          <p:nvPr>
            <p:ph type="title"/>
          </p:nvPr>
        </p:nvSpPr>
        <p:spPr>
          <a:xfrm>
            <a:off x="1981200" y="274638"/>
            <a:ext cx="8229600" cy="778098"/>
          </a:xfrm>
        </p:spPr>
        <p:style>
          <a:lnRef idx="2">
            <a:schemeClr val="accent5">
              <a:shade val="50000"/>
            </a:schemeClr>
          </a:lnRef>
          <a:fillRef idx="1">
            <a:schemeClr val="accent5"/>
          </a:fillRef>
          <a:effectRef idx="0">
            <a:schemeClr val="accent5"/>
          </a:effectRef>
          <a:fontRef idx="minor">
            <a:schemeClr val="lt1"/>
          </a:fontRef>
        </p:style>
        <p:txBody>
          <a:bodyPr/>
          <a:lstStyle/>
          <a:p>
            <a:r>
              <a:rPr lang="nl-NL" dirty="0"/>
              <a:t>Raad van Ministers</a:t>
            </a:r>
          </a:p>
        </p:txBody>
      </p:sp>
    </p:spTree>
    <p:extLst>
      <p:ext uri="{BB962C8B-B14F-4D97-AF65-F5344CB8AC3E}">
        <p14:creationId xmlns:p14="http://schemas.microsoft.com/office/powerpoint/2010/main" val="290253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396068" y="1844825"/>
            <a:ext cx="7408333" cy="4896543"/>
          </a:xfrm>
        </p:spPr>
        <p:style>
          <a:lnRef idx="1">
            <a:schemeClr val="accent2"/>
          </a:lnRef>
          <a:fillRef idx="2">
            <a:schemeClr val="accent2"/>
          </a:fillRef>
          <a:effectRef idx="1">
            <a:schemeClr val="accent2"/>
          </a:effectRef>
          <a:fontRef idx="minor">
            <a:schemeClr val="dk1"/>
          </a:fontRef>
        </p:style>
        <p:txBody>
          <a:bodyPr>
            <a:normAutofit fontScale="92500"/>
          </a:bodyPr>
          <a:lstStyle/>
          <a:p>
            <a:r>
              <a:rPr lang="nl-NL" dirty="0"/>
              <a:t>Beheert en bestuurt.</a:t>
            </a:r>
          </a:p>
          <a:p>
            <a:r>
              <a:rPr lang="nl-NL" dirty="0"/>
              <a:t>is verantwoording verschuldigd aan het Parlement</a:t>
            </a:r>
          </a:p>
          <a:p>
            <a:r>
              <a:rPr lang="nl-NL" dirty="0"/>
              <a:t>bevat uit ieder land van de EU een lid</a:t>
            </a:r>
          </a:p>
          <a:p>
            <a:r>
              <a:rPr lang="nl-NL" i="1" dirty="0"/>
              <a:t>Zij neemt het initiatief voor wetsvoorstellen </a:t>
            </a:r>
            <a:r>
              <a:rPr lang="nl-NL" dirty="0"/>
              <a:t>en legt die ter goedkeuring voor aan de Raad van Ministers en het Europese Parlement. </a:t>
            </a:r>
          </a:p>
          <a:p>
            <a:r>
              <a:rPr lang="nl-NL" i="1" dirty="0"/>
              <a:t>Zij draagt zorg voor de uitvoering</a:t>
            </a:r>
            <a:r>
              <a:rPr lang="nl-NL" dirty="0"/>
              <a:t> van de Europese wetten, de begroting en van de programma’s die door het parlement en de Raad zijn goedgekeurd.</a:t>
            </a:r>
          </a:p>
          <a:p>
            <a:r>
              <a:rPr lang="nl-NL" dirty="0"/>
              <a:t>Zij heeft daarbij een belangrijke controlerende taak (de waakhond van de Europese Unie)</a:t>
            </a:r>
          </a:p>
        </p:txBody>
      </p:sp>
      <p:sp>
        <p:nvSpPr>
          <p:cNvPr id="2" name="Titel 1"/>
          <p:cNvSpPr>
            <a:spLocks noGrp="1"/>
          </p:cNvSpPr>
          <p:nvPr>
            <p:ph type="title"/>
          </p:nvPr>
        </p:nvSpPr>
        <p:spPr>
          <a:xfrm>
            <a:off x="1981200" y="274638"/>
            <a:ext cx="8229600" cy="778098"/>
          </a:xfrm>
        </p:spPr>
        <p:style>
          <a:lnRef idx="2">
            <a:schemeClr val="accent5">
              <a:shade val="50000"/>
            </a:schemeClr>
          </a:lnRef>
          <a:fillRef idx="1">
            <a:schemeClr val="accent5"/>
          </a:fillRef>
          <a:effectRef idx="0">
            <a:schemeClr val="accent5"/>
          </a:effectRef>
          <a:fontRef idx="minor">
            <a:schemeClr val="lt1"/>
          </a:fontRef>
        </p:style>
        <p:txBody>
          <a:bodyPr/>
          <a:lstStyle/>
          <a:p>
            <a:r>
              <a:rPr lang="nl-NL" dirty="0"/>
              <a:t>Europese Commissie</a:t>
            </a:r>
          </a:p>
        </p:txBody>
      </p:sp>
    </p:spTree>
    <p:extLst>
      <p:ext uri="{BB962C8B-B14F-4D97-AF65-F5344CB8AC3E}">
        <p14:creationId xmlns:p14="http://schemas.microsoft.com/office/powerpoint/2010/main" val="21011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391834" y="2276872"/>
            <a:ext cx="7408333" cy="3450696"/>
          </a:xfrm>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pPr marL="0" indent="0">
              <a:buNone/>
            </a:pPr>
            <a:r>
              <a:rPr lang="nl-NL" b="1" dirty="0"/>
              <a:t>Verordening</a:t>
            </a:r>
          </a:p>
          <a:p>
            <a:pPr marL="0" indent="0">
              <a:buNone/>
            </a:pPr>
            <a:r>
              <a:rPr lang="nl-NL" dirty="0"/>
              <a:t>Een "verordening" is een bindend besluit dat in de hele EU van toepassing is. </a:t>
            </a:r>
          </a:p>
          <a:p>
            <a:endParaRPr lang="nl-NL" b="1" dirty="0"/>
          </a:p>
          <a:p>
            <a:pPr marL="0" indent="0">
              <a:buNone/>
            </a:pPr>
            <a:r>
              <a:rPr lang="nl-NL" b="1" dirty="0"/>
              <a:t>Richtlijn</a:t>
            </a:r>
          </a:p>
          <a:p>
            <a:pPr marL="0" indent="0">
              <a:buNone/>
            </a:pPr>
            <a:r>
              <a:rPr lang="nl-NL" dirty="0"/>
              <a:t>Een "richtlijn" is een wettelijk besluit dat een bepaald doel vastlegt dat alle EU-landen moeten bereiken. Maar zij mogen zelf bepalen hoe zij dat doen maar elk EU-land moet die maatregelen zelf in zijn eigen wetgeving vastleggen.</a:t>
            </a:r>
          </a:p>
          <a:p>
            <a:endParaRPr lang="nl-NL" dirty="0"/>
          </a:p>
        </p:txBody>
      </p:sp>
      <p:sp>
        <p:nvSpPr>
          <p:cNvPr id="2" name="Titel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nl-NL" dirty="0"/>
              <a:t>Wetten: verordening en richtlijn</a:t>
            </a:r>
          </a:p>
        </p:txBody>
      </p:sp>
    </p:spTree>
    <p:extLst>
      <p:ext uri="{BB962C8B-B14F-4D97-AF65-F5344CB8AC3E}">
        <p14:creationId xmlns:p14="http://schemas.microsoft.com/office/powerpoint/2010/main" val="5997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981200" y="1196752"/>
            <a:ext cx="8229600" cy="5256584"/>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r>
              <a:rPr lang="nl-NL" b="1" dirty="0"/>
              <a:t>Wetgevende functie</a:t>
            </a:r>
          </a:p>
          <a:p>
            <a:r>
              <a:rPr lang="nl-NL" dirty="0"/>
              <a:t>Zij is onder andere betrokken bij de totstandkoming van de Europese wetgeving. Zij kan zich uitspreken over de wetsvoorstellen, kan eventueel wijzigingen aanbrengen, maar niet op elk terrein. Bij een aantal onderwerpen heeft zij niet meer dan een adviserende taak</a:t>
            </a:r>
          </a:p>
          <a:p>
            <a:r>
              <a:rPr lang="nl-NL" b="1" dirty="0"/>
              <a:t>Budgettaire functie</a:t>
            </a:r>
          </a:p>
          <a:p>
            <a:r>
              <a:rPr lang="nl-NL" dirty="0"/>
              <a:t>Het EP moet de begroting van de EU goedkeuren.</a:t>
            </a:r>
            <a:endParaRPr lang="nl-NL" b="1" dirty="0"/>
          </a:p>
          <a:p>
            <a:r>
              <a:rPr lang="nl-NL" b="1" dirty="0"/>
              <a:t>Initiatief functie</a:t>
            </a:r>
          </a:p>
          <a:p>
            <a:r>
              <a:rPr lang="nl-NL" dirty="0"/>
              <a:t>Ook kan het EP allerlei politieke initiatieven nemen, waarbij zij aandringt op nieuw beleid of aanpassing van bestaand beleid </a:t>
            </a:r>
            <a:endParaRPr lang="nl-NL" b="1" dirty="0"/>
          </a:p>
          <a:p>
            <a:r>
              <a:rPr lang="nl-NL" b="1" dirty="0"/>
              <a:t>Controlerende functie</a:t>
            </a:r>
          </a:p>
          <a:p>
            <a:r>
              <a:rPr lang="nl-NL" dirty="0"/>
              <a:t>over de Europese Commissie. Zij heeft zeggenschap over de samenstelling van deze commissie en kan deze zelfs (met </a:t>
            </a:r>
            <a:r>
              <a:rPr lang="nl-NL" dirty="0" err="1"/>
              <a:t>tweederde</a:t>
            </a:r>
            <a:r>
              <a:rPr lang="nl-NL" dirty="0"/>
              <a:t> meerderheid) naar huis sturen.</a:t>
            </a:r>
          </a:p>
        </p:txBody>
      </p:sp>
      <p:sp>
        <p:nvSpPr>
          <p:cNvPr id="2" name="Titel 1"/>
          <p:cNvSpPr>
            <a:spLocks noGrp="1"/>
          </p:cNvSpPr>
          <p:nvPr>
            <p:ph type="title"/>
          </p:nvPr>
        </p:nvSpPr>
        <p:spPr>
          <a:xfrm>
            <a:off x="1981200" y="274638"/>
            <a:ext cx="8229600" cy="778098"/>
          </a:xfrm>
        </p:spPr>
        <p:style>
          <a:lnRef idx="2">
            <a:schemeClr val="accent5">
              <a:shade val="50000"/>
            </a:schemeClr>
          </a:lnRef>
          <a:fillRef idx="1">
            <a:schemeClr val="accent5"/>
          </a:fillRef>
          <a:effectRef idx="0">
            <a:schemeClr val="accent5"/>
          </a:effectRef>
          <a:fontRef idx="minor">
            <a:schemeClr val="lt1"/>
          </a:fontRef>
        </p:style>
        <p:txBody>
          <a:bodyPr/>
          <a:lstStyle/>
          <a:p>
            <a:r>
              <a:rPr lang="nl-NL" dirty="0"/>
              <a:t>Europees Parlement</a:t>
            </a:r>
          </a:p>
        </p:txBody>
      </p:sp>
    </p:spTree>
    <p:extLst>
      <p:ext uri="{BB962C8B-B14F-4D97-AF65-F5344CB8AC3E}">
        <p14:creationId xmlns:p14="http://schemas.microsoft.com/office/powerpoint/2010/main" val="51844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051884" y="692696"/>
            <a:ext cx="234026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t>Europese commissie</a:t>
            </a:r>
          </a:p>
          <a:p>
            <a:r>
              <a:rPr lang="nl-NL" dirty="0"/>
              <a:t>Maakt een wetsvoorstel</a:t>
            </a:r>
          </a:p>
        </p:txBody>
      </p:sp>
      <p:sp>
        <p:nvSpPr>
          <p:cNvPr id="4" name="Tekstvak 3"/>
          <p:cNvSpPr txBox="1"/>
          <p:nvPr/>
        </p:nvSpPr>
        <p:spPr>
          <a:xfrm>
            <a:off x="6528048" y="1811533"/>
            <a:ext cx="261029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Europees Parlement  komt met een </a:t>
            </a:r>
            <a:r>
              <a:rPr lang="nl-NL" dirty="0" err="1"/>
              <a:t>wijzingingsvoorstel</a:t>
            </a:r>
            <a:endParaRPr lang="nl-NL" dirty="0"/>
          </a:p>
        </p:txBody>
      </p:sp>
      <p:sp>
        <p:nvSpPr>
          <p:cNvPr id="5" name="Tekstvak 4"/>
          <p:cNvSpPr txBox="1"/>
          <p:nvPr/>
        </p:nvSpPr>
        <p:spPr>
          <a:xfrm>
            <a:off x="3143652" y="1815674"/>
            <a:ext cx="234026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Europees Parlement neemt het wetsvoorstel over</a:t>
            </a:r>
          </a:p>
        </p:txBody>
      </p:sp>
      <p:sp>
        <p:nvSpPr>
          <p:cNvPr id="6" name="Tekstvak 5"/>
          <p:cNvSpPr txBox="1"/>
          <p:nvPr/>
        </p:nvSpPr>
        <p:spPr>
          <a:xfrm>
            <a:off x="3163622" y="2967335"/>
            <a:ext cx="2340260"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Raad van Ministers is akkoord.  Wet is </a:t>
            </a:r>
            <a:r>
              <a:rPr lang="nl-NL" b="1" i="1" dirty="0"/>
              <a:t>goedgekeurd</a:t>
            </a:r>
          </a:p>
        </p:txBody>
      </p:sp>
      <p:sp>
        <p:nvSpPr>
          <p:cNvPr id="7" name="Tekstvak 6"/>
          <p:cNvSpPr txBox="1"/>
          <p:nvPr/>
        </p:nvSpPr>
        <p:spPr>
          <a:xfrm>
            <a:off x="6528048" y="2967335"/>
            <a:ext cx="2610290"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Raad van Ministers past het  wetsvoorstel aan</a:t>
            </a:r>
          </a:p>
          <a:p>
            <a:endParaRPr lang="nl-NL" dirty="0"/>
          </a:p>
        </p:txBody>
      </p:sp>
      <p:sp>
        <p:nvSpPr>
          <p:cNvPr id="8" name="Tekstvak 7"/>
          <p:cNvSpPr txBox="1"/>
          <p:nvPr/>
        </p:nvSpPr>
        <p:spPr>
          <a:xfrm>
            <a:off x="1703512" y="4077072"/>
            <a:ext cx="234026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Europees Parlement stemt voor </a:t>
            </a:r>
            <a:r>
              <a:rPr lang="nl-NL" b="1" i="1" dirty="0"/>
              <a:t>(goedgekeurd)</a:t>
            </a:r>
          </a:p>
        </p:txBody>
      </p:sp>
      <p:sp>
        <p:nvSpPr>
          <p:cNvPr id="9" name="Tekstvak 8"/>
          <p:cNvSpPr txBox="1"/>
          <p:nvPr/>
        </p:nvSpPr>
        <p:spPr>
          <a:xfrm>
            <a:off x="5081381" y="4031446"/>
            <a:ext cx="234026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Europees Parlement past het wetsvoorstel nog een keer aan</a:t>
            </a:r>
          </a:p>
        </p:txBody>
      </p:sp>
      <p:sp>
        <p:nvSpPr>
          <p:cNvPr id="10" name="Tekstvak 9"/>
          <p:cNvSpPr txBox="1"/>
          <p:nvPr/>
        </p:nvSpPr>
        <p:spPr>
          <a:xfrm>
            <a:off x="7968208" y="4031446"/>
            <a:ext cx="234026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dirty="0"/>
              <a:t>Europees Parlement stemt tegen </a:t>
            </a:r>
            <a:r>
              <a:rPr lang="nl-NL" b="1" i="1" dirty="0"/>
              <a:t>(verworpen)</a:t>
            </a:r>
          </a:p>
        </p:txBody>
      </p:sp>
      <p:sp>
        <p:nvSpPr>
          <p:cNvPr id="11" name="Tekstvak 10"/>
          <p:cNvSpPr txBox="1"/>
          <p:nvPr/>
        </p:nvSpPr>
        <p:spPr>
          <a:xfrm>
            <a:off x="3222616" y="5301208"/>
            <a:ext cx="2340260"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Raad van Ministers stemt voor </a:t>
            </a:r>
            <a:r>
              <a:rPr lang="nl-NL" b="1" i="1" dirty="0"/>
              <a:t>(goedgekeurd)</a:t>
            </a:r>
          </a:p>
        </p:txBody>
      </p:sp>
      <p:sp>
        <p:nvSpPr>
          <p:cNvPr id="12" name="Tekstvak 11"/>
          <p:cNvSpPr txBox="1"/>
          <p:nvPr/>
        </p:nvSpPr>
        <p:spPr>
          <a:xfrm>
            <a:off x="6528048" y="5301208"/>
            <a:ext cx="2340260"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dirty="0"/>
              <a:t>Raad van </a:t>
            </a:r>
            <a:r>
              <a:rPr lang="nl-NL" dirty="0" err="1"/>
              <a:t>Minsters</a:t>
            </a:r>
            <a:r>
              <a:rPr lang="nl-NL" dirty="0"/>
              <a:t> stemt tegen (wet  is (</a:t>
            </a:r>
            <a:r>
              <a:rPr lang="nl-NL" b="1" i="1" dirty="0"/>
              <a:t>verworpen)</a:t>
            </a:r>
          </a:p>
        </p:txBody>
      </p:sp>
      <p:sp>
        <p:nvSpPr>
          <p:cNvPr id="3" name="PIJL-OMLAAG 2"/>
          <p:cNvSpPr/>
          <p:nvPr/>
        </p:nvSpPr>
        <p:spPr>
          <a:xfrm>
            <a:off x="4043772" y="2739005"/>
            <a:ext cx="270010" cy="228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PIJL-OMLAAG 12"/>
          <p:cNvSpPr/>
          <p:nvPr/>
        </p:nvSpPr>
        <p:spPr>
          <a:xfrm>
            <a:off x="7536161" y="2734863"/>
            <a:ext cx="297033" cy="2324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5" name="Rechte verbindingslijn met pijl 14"/>
          <p:cNvCxnSpPr>
            <a:stCxn id="5" idx="3"/>
          </p:cNvCxnSpPr>
          <p:nvPr/>
        </p:nvCxnSpPr>
        <p:spPr>
          <a:xfrm>
            <a:off x="5483912" y="2277340"/>
            <a:ext cx="1044136" cy="100764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Rechte verbindingslijn met pijl 16"/>
          <p:cNvCxnSpPr>
            <a:stCxn id="4" idx="1"/>
          </p:cNvCxnSpPr>
          <p:nvPr/>
        </p:nvCxnSpPr>
        <p:spPr>
          <a:xfrm flipH="1">
            <a:off x="5562876" y="2273198"/>
            <a:ext cx="965172" cy="10117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Rechte verbindingslijn met pijl 20"/>
          <p:cNvCxnSpPr/>
          <p:nvPr/>
        </p:nvCxnSpPr>
        <p:spPr>
          <a:xfrm flipH="1">
            <a:off x="4043772" y="3645024"/>
            <a:ext cx="2419408" cy="72008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Rechte verbindingslijn met pijl 22"/>
          <p:cNvCxnSpPr>
            <a:endCxn id="9" idx="3"/>
          </p:cNvCxnSpPr>
          <p:nvPr/>
        </p:nvCxnSpPr>
        <p:spPr>
          <a:xfrm flipH="1">
            <a:off x="7421642" y="3890665"/>
            <a:ext cx="114519" cy="60244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5" name="Rechte verbindingslijn met pijl 24"/>
          <p:cNvCxnSpPr>
            <a:endCxn id="10" idx="1"/>
          </p:cNvCxnSpPr>
          <p:nvPr/>
        </p:nvCxnSpPr>
        <p:spPr>
          <a:xfrm>
            <a:off x="7709360" y="3890665"/>
            <a:ext cx="258849" cy="60244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9" name="PIJL-OMLAAG 28"/>
          <p:cNvSpPr/>
          <p:nvPr/>
        </p:nvSpPr>
        <p:spPr>
          <a:xfrm>
            <a:off x="5081382" y="4954776"/>
            <a:ext cx="201265" cy="3464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PIJL-OMLAAG 29"/>
          <p:cNvSpPr/>
          <p:nvPr/>
        </p:nvSpPr>
        <p:spPr>
          <a:xfrm>
            <a:off x="6888088" y="4941168"/>
            <a:ext cx="180020" cy="3464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bogen pijl omhoog 13"/>
          <p:cNvSpPr/>
          <p:nvPr/>
        </p:nvSpPr>
        <p:spPr>
          <a:xfrm rot="16200000">
            <a:off x="8364252" y="-135396"/>
            <a:ext cx="720080" cy="266429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Rechthoek 15"/>
          <p:cNvSpPr/>
          <p:nvPr/>
        </p:nvSpPr>
        <p:spPr>
          <a:xfrm>
            <a:off x="9840416" y="1556792"/>
            <a:ext cx="216024" cy="24482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57764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367808" y="620688"/>
            <a:ext cx="4176464"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800" dirty="0"/>
              <a:t>De invoering van de euro</a:t>
            </a:r>
          </a:p>
        </p:txBody>
      </p:sp>
      <p:sp>
        <p:nvSpPr>
          <p:cNvPr id="5" name="Tekstvak 4"/>
          <p:cNvSpPr txBox="1"/>
          <p:nvPr/>
        </p:nvSpPr>
        <p:spPr>
          <a:xfrm>
            <a:off x="2171564" y="1628800"/>
            <a:ext cx="439248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Eenwording van Duitsland (superstaat)</a:t>
            </a:r>
          </a:p>
        </p:txBody>
      </p:sp>
      <p:sp>
        <p:nvSpPr>
          <p:cNvPr id="6" name="Tekstvak 5"/>
          <p:cNvSpPr txBox="1"/>
          <p:nvPr/>
        </p:nvSpPr>
        <p:spPr>
          <a:xfrm>
            <a:off x="2188903" y="2276872"/>
            <a:ext cx="570729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Als Duitsland de D-mark inlevert </a:t>
            </a:r>
            <a:r>
              <a:rPr lang="nl-NL" dirty="0">
                <a:sym typeface="Wingdings" panose="05000000000000000000" pitchFamily="2" charset="2"/>
              </a:rPr>
              <a:t> minder kans op oorlog  </a:t>
            </a:r>
            <a:endParaRPr lang="nl-NL" dirty="0"/>
          </a:p>
        </p:txBody>
      </p:sp>
      <p:sp>
        <p:nvSpPr>
          <p:cNvPr id="7" name="Tekstvak 6"/>
          <p:cNvSpPr txBox="1"/>
          <p:nvPr/>
        </p:nvSpPr>
        <p:spPr>
          <a:xfrm>
            <a:off x="2188902" y="3081211"/>
            <a:ext cx="439248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Frankrijk wilde niet de zwakste schakel zijn</a:t>
            </a:r>
          </a:p>
        </p:txBody>
      </p:sp>
      <p:sp>
        <p:nvSpPr>
          <p:cNvPr id="8" name="Tekstvak 7"/>
          <p:cNvSpPr txBox="1"/>
          <p:nvPr/>
        </p:nvSpPr>
        <p:spPr>
          <a:xfrm>
            <a:off x="2188902" y="3717033"/>
            <a:ext cx="439248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De zuidelijke landen moesten daarom ook meedoen</a:t>
            </a:r>
          </a:p>
        </p:txBody>
      </p:sp>
      <p:sp>
        <p:nvSpPr>
          <p:cNvPr id="9" name="Tekstvak 8"/>
          <p:cNvSpPr txBox="1"/>
          <p:nvPr/>
        </p:nvSpPr>
        <p:spPr>
          <a:xfrm>
            <a:off x="2208852" y="4581128"/>
            <a:ext cx="439248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Italië was er al vanaf het begin bij (1950)</a:t>
            </a:r>
          </a:p>
        </p:txBody>
      </p:sp>
      <p:sp>
        <p:nvSpPr>
          <p:cNvPr id="10" name="Tekstvak 9"/>
          <p:cNvSpPr txBox="1"/>
          <p:nvPr/>
        </p:nvSpPr>
        <p:spPr>
          <a:xfrm>
            <a:off x="2229639" y="5181359"/>
            <a:ext cx="439248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Griekenland leek het niet slechter te doen</a:t>
            </a:r>
          </a:p>
        </p:txBody>
      </p:sp>
      <p:sp>
        <p:nvSpPr>
          <p:cNvPr id="11" name="AutoShape 2" descr="data:image/jpeg;base64,/9j/4AAQSkZJRgABAQAAAQABAAD/2wCEAAkGBwgHBgkIBwgKCgkLDRYPDQwMDRsUFRAWIB0iIiAdHx8kKDQsJCYxJx8fLT0tMTU3Ojo6Iys/RD84QzQ5OjcBCgoKDQwNGg8PGjclHyU3Nzc3Nzc3Nzc3Nzc3Nzc3Nzc3Nzc3Nzc3Nzc3Nzc3Nzc3Nzc3Nzc3Nzc3Nzc3Nzc3N//AABEIAMcAYgMBEQACEQEDEQH/xAAcAAABBAMBAAAAAAAAAAAAAAAABAUGBwEDCAL/xABAEAABAwMCAwUEBwcBCQAAAAABAgMEAAUREiEGMUEHEyJRYRQygZEVFkJUcaHRI1JVkrHB4WIIFyQzNUVzgrL/xAAbAQEAAgMBAQAAAAAAAAAAAAAABAUBAwYCB//EADgRAAIBAwEFAwoFBAMAAAAAAAABAgMEESEFEjFBURRhkQYTIlJxgaGx4fAWMkJT8RUjwdEzNHL/2gAMAwEAAhEDEQA/ALxoAoDGaAZLuwn6dskhTrpPtC0Jb14QP2LhJ09TsNznHTGTkCMwHpcWdm1sx5kxLckPuR3dS5Cu8SEqdSdISQc7KOdlBO1AYYCUwkJmM5Zaub3eM3Z5KRIUUE5JGpOQcnBwPLkKAkPDTs56yw48hl9CVR9piXE8vs4B8WdONyPxoBlW0wza7WJCor0RuVMQpme+QlzxrworIOVJ0k+LmCo8xQCFCpARAVI9mduS2YJZW66sSGfEMpShQ1EEBRJz+/q93cB4sKmPpeD7MpJmqRJ+khnx5CxjX12VsnPTONqAmVAFAFAFAFARLtF9ricMzplru/0bOQA626txICykH9n4ttxn+tAVDw72v8UKuEZq4y7a7HSsIeU+2lsqBO6sggZA+HoTQF+QLpa57C5EKbGebBGtaHAdJIGAryO42NALSlKhggEc6AzgUBgoSRggEUAaUk5xuOtAGlIJ2AJ5+tAes0AUAUBgnFAJZdzgwkqVMmxo4T7xdeSjH45NARftKv3D9vsQj3t9tPt7biYq9KlYVo97KAVAbgak/vUBy5MgmIht9LzUhhwkJda1aSRzSdQBB3BwRyIoCV9kVth3rjOPCuagY6kl0tqklrvFpIKRt75zvp26nO2CB1XQBQBQGtx5tsEuLQgAZJUrGB50BXHFnbBw9bYRFmkfSMxeQhLKfAk4z4if7ZoCJ23tOc4mukVcyfFsIi61uKdJWh1GE+EEYIUTqG2Dg9aAu+FLYmxm5EVxLjTiQpKk9RQCigMGgOVe2OAmBx/cEe0PSFuhLzi3dOcqGcDHQDAHXagGC78QzrtFjx5a091HQ2hCEZCfAkpCtOcaiMAkc8CgGxuQ62242lZ0ODxJ5g+uPP1oCYdlPEVm4a4mRMvkLvWyNDcoAkxVH7QT12+I6UB05Yr5bOIIQm2eWiVHzp1oBGDjOCDyO/KgHDIoAyKA5d7W713/ABzcjarhcNGj2d8OKUgAjIUgDY6OXPrnpigIDhVAGD1oC/ewTixy5uy7NLaYS8zHS6h1CVBTqUnSSvcjIynljnQFyUAlui5jdvfXbWWnpiU5ZbdXpSpXkT0oDlm+Rrjde0V528wtK3rilEhtK9aEjUEkBXUYqLc1lCjNxeqT+RMp2Vw0pum93jw5Fi3Wwdn9oW2i5x4UZbhwlK3VZ/HAOw9TXIULza1ws0m37kSZU7eH5hq4jtnCdobbfj2WHIjaO8W4JJOQQSAlIVnfbxbgZqbY1b24k41Kri//AD8za7Sm6MqsFnGuNeHPXgPvDVv4RjRLbxExaokZLq29AlAOYJXjYEnxDGRjfI/EV6tbu+p3/Z6kt5cHp8SJUp0nS30sFvsMMx0d3HaQ0jJOlCQkZPM4FdUQBBcR3kpLS0lSAytwNA471QxsfT09R5Vthot5cfka5avBqt+tp2N+w9mU80ovRgcpQoY3HQbnHrtXurqpPOcPR9TENMaY7iuu0p3hJy6ymbnw+87c0tDTJSAgLPQk9R64PlVXXrqLccPJ02y9l1a0Y1U4uLfBrL+/eRCNYbJAYjquMWOZEgeHvBhDY8zjy2qkld3NWTVOTwvFkyta07mclQpJRj0WrN/1csgxAfiR1yDyfZbI0k8gcgb88DqBXntl081ot7vRmlW9NLtEKacejXj995Jux+2Wi3XyaXFIbu6QpltoJACm/CSoHqcjl5fjV1ZVvOreb4mvbNCCpQqUKSUHrlcc9C36nnOFb8W9on0e5PtQtslqUgltLvehOARssYz6EVDrXO7mONTo9n7D88oV99OL1xj4FV25al3eKtaipRkIJUo5JOoVU19aUvYzq7pKNtNLo/kNvanHdXxpdZIbJZSphorH7xZScfIH5VK2FOKsqcc66v3bzPnV0v7jYj4i4wkXy02+3vRW2TESEd60cd4MAYwBsNs4G1SLTZsLatOqpZ3uT5B3U3DcTx1xz9pY3YsqLxLbF2K7RQqNbgh9rnh1XelWSf8AScDHXNeo2FNXUrr9T+GmPfnvNbqycFDkXnU41GqRGbkpCXU5wcpIJBSfMEbisqTjwMNJ8TxHiNRlKUgKKle8taipR+J3xWZTcuJhRS4FNdrFxtlyvEVy3vh51plTT5TnAwo4G/XdX5VVXUoyksHdeT9CvRoyVVYTeV4fwNE2Q4+Yl1VEWIzKAjJdQN87Y3J5nqOgqopQUd6ipav2mKC81v2s5JOT+1y4ju/eJbsh+DCZTIjpcbdeOttR2AIKSSMdevU15pT81bebk8KXc+PxISo0401UlL0mmkteb58RmtV0QONIc9UfWkSUfs1HrskHbO457VOtF5rdXHBcTtpLZrpN4eH/ALOgcD0q+PnZQvaTPXP4sllxtTfc6WUpWjSoADruepznyIqouJb1Rn0TYlBUbOOHnOow2r/qkP8A86P/AKFRK3/FL2Mm3n/Xqex/IeuOITlvnSnXHEKcl+2TPD9hCWA0gH18eai7MqqrCMYr8u5H3uW8/kfP60XF5fPL+BHeJLKxBDc8NRtTUrukMObCUpHcp0YBHh2cJORz571abPu5TmqfHKz7M7z+OiNNWmks/fI6T4aYSxYYCBb2rce4SVRGfdZURkpHxJq4Iw50AUAhuM5MNIBQVKVyHIfOqvaW04WKWU23w6eJvo0HVfEruRwdZX33XSy8C4sqIDx6nNcfPa9xKTaaXuOnhtG4hFRzw7jwngqxJJJilzPR0hf9RWP6tdesaq11Ur/nSfuPTvB1jc5w0JJ+02lKT8wNvhXlbVul+r5ninWlCW8km/YbIXCdpgzGJcdD6XmXAtB73O4Oa2U9rXMZp5Xgbq1/Xq03Tk9HpwJ+i4x1ISoqxkZwTyrsIbWt5RUs8e9HNO2mnwKg7W4EKJxAh6ItsPSEa5DSeaVdFH8f7etLuMVPKOx8na1WpbOM1ouD/wAe7/JDrctLVwiuLICUPIUSegBFQaq3qckujLi6TlQml0fyJ5xXGt8m8gXFiYrVHDCO5cRhSdaVHwncAkBJUdh+dUthOrGh/ba451T6Y+HHBxytFXTln74+PcRHjWOqIhPEq3FKuntCA00pwERFIWeSVHxe6MbEczjFXWya8lNW8NIpZzj82Uu7Hi+iIe0KVOEvQ++/6ci27Bx+zK4fizrpGLUhbetxDC0OJCQCSvZXLA5c9xVn/UKKck3qnjg+fDHX75akSnbVKjSjzFdv43jSUyXHorrbDL6m+/C0lOkKwCRnUD1wRmtb2rbqrGk+LenT25N09n1Y4xq2k+fP75ErSrUkKHI1ZEEZuIHFkNoCfBnJV61y/lHVqbsIJejxz38ifZKOW86jNXIJZLExWDJtjx3ZC9LSSo9T0H41KtbOtdS3aSz8ka51Y01mQ6x7PhlffKSVqHhwPdNdNbeTyjSkqrTk1p3MgzvcyW6tBe3DZQ2lGnOkAZ86uqVjRpwjDHBYIsqsm2yB9oXBbd0nJuMWR3Ul3CXErGUEAYyPXkKh7WuadtuzabbL/Y21JUaboyWYrh1Ij/u+mffY3yV+lUn9apJ/lfwLv+sU/VfwJXDg93EQxd0MPPaEtl8Zw4lJykHPI/1/IVVWvvTcqDaXHHT7+BR1JxU3uZS5e8YuL+B41zRPuMRBcuziPAZCitO3RKc4BxsOf96sNn7WnQcKUv8AjT5aeL+fzINW2Uk5LiOVk4QtNlElbLZSJTemS3rPdK/9Sdhzxv8AaNRrrade53VJ8Ho+fibKVGNJ70eJ6v1pfu0RUe3qZjMurCnlqScu493py259cfPzbXMLeW9Uy2uHd1J9nXhSqKc03jgTTgxqXHsbMefMMt9olJWeg6DzO3U12mzLyF3Q3o8tCl2k4O4coR3Ux8dbS6goWkKSRgg1NqU41IuE1lMhRbi8oTNW6O0BhsE4KTnqPWodLZdrS4R5Y9q7+ptlcVJcWYVbIynUL7oDT0HI/CvE9kWkqkam4tPDwMq4qJNZFTbaGxhCUpHkBVhCnGCxFYRpcm9We69mDGB5UBplxkSWS25yJ5+VRbu1p3VLzdTge6dSVOW9EbHbIMfsXSDn7Q6Vz9Xyag1/bnr39CZG+f6kND7XduLaUUqwcHG4NcxXpO3qunnLXQnxe/FMT+ztj3dafRLigPlnFa/OS+0jO6jIjtggkFWNxrUVY+Zp5yQ3UbK8ZMm6LJdjOBTSsb7p6Gpdne1bSopU37V1NdWlGosSJHCnNy28pOFgeJPlXe2G0KV5DMeK4roVFWjKk9RXVgagoAoAoAoAoBHdH+4iOKCsKI0p/E1W7WuVb2k5Zw3ovazdbw36iRF6+ct5LoKwZCgCgN0aM7JXoZTk9SeQqXaWVa7nuUkaqlWNNZkSG3wURWwcDvCkBRBO9d3s7Z0LSGV+ZrUqq1Z1H3C2rM0BQBQBQBQBQCC7xnpTCUMgE6wTk+lVO2LStd0VTpdeZItqkacm5CBqyuFCu9UEr+yQcj41TUfJybg/OPEuWNV7/vxJMr1ZW6anrPKbPgAcHPIOPyqJX8nrqD9DEl4GyN5TfHQTIhvuMqdQ2SlJwfP5VBp7NualJ1Yxyl4+BulWgpbrZuj2uS8nVp0D/XsflUm22HdV472N1d/Hw/g1zuqcHjORbGtr0SU24lZWnOFAbYGKubTY9axrxqRlvLg+WmOfHmRqlzGrBxawPArpiCZoAoAoAoAoAoAoAoAO9AeDpbB5BI3PTFeVFLgG8iZy4wmI7ch2ZHQw5ju3FupCV5GRg8jtvXoHt6fEYdbaflMNuO/8tC3ACv8AAHnQAZ0USkxFSGRJUMhkuDWR56efQ0ApoAoAoAoAoAoAoAoAoBDd4kefCdiykd624k5aJOF46EdR5g7GgIjAYdgWXhWS62pt9iziM4h6Ct7RltvIwndCsp5Y8WCNjigES7dOhWNUQNH26ZZmY3drhFwhYCglCVJOkaSrcE4T72SM0A4vxnkiRASy6Lk9eI8kPhpWlbaVNFS9eMD9mhSNznbHUUBOKAKAKAKAKAKAKAKAKAZeK2GXrTI9pluRGu6Uhb7R0rQFbZSehBwduZA/CgOdrN2i8SWu9sRzxI5Jt0Z5TfeSBrS41ncnYqOQNuooC/43GlgnxQ9bJ7UxanQymO0tIdUvyCVEZ2yfUA4zQD686hhlbrqglCBkkmgIc92hwJVxgRLAfpIvOFDojjWWxpzkkdAM5xk7AY3oCbj1oDNAFAFAFAFAFANF84ms9gaadu85qM28sobUs+8ocx8KAZbx2g2GLwsu/RnjOh96GimPjXuoJOx8s9cZ28xQHK1wWy7NkORUlLCnVFpJTpIQTsMAnG3TJoB14P4lVwtc/pFm3RZclAAZVJ1HujncpAI3IyMnlQCzjDjy88VSXzKkvNQXVBSYSXD3acctuvLnQDBb7jMtsgyLfKejPlCkd4yspVpIwRkUB0n2OcXN8RWhcJT8l2VBbbDnfoAwCMbL1Er3STk4O9AWLQBQBQBQBQBQFKf7STMIQbRIIT7eXVIQe8Oe6AycJzjmU748qApFyfKdgMQXX1KjMKWppvogrxqPx0j5UAmzQGKAKAzQFw/7OFtkrvdxuiXEpitxvZ1J1+JS1KSobeQCTv50B0DQBQBQBQBQBQHOvbBapsriUomcQInhGsttiOlJioUrIbODvgY3O/Ko1W5VOWMZLvZ+xZ3lLzjlur2cfkQP6un70P5P81q7auhP/DD/AHfh9Q+rp+9D+T/NO2roPww/3fh9Q+rp+9D+T/NO2roPww/3fh9Q+rp+9D+T/NO2roPww/3fh9Q+rp+9D+T/ADTtq6D8MP8Ad+H1H3gph3h7iSDcU3N2O026O/LLeSpvPiSR1BrKvVnga6nk1UUW4VMvpj6nVCTq3GMelTTmTNAFAFAB5UBCO0m/Xnh1mJKti2BHdUWnA43qIXjIxv5A/Ko1zUnTw4l3sayt7yUoVc5WqKWnS3Z0t6VIKS88srWUpCQSeZwKrJNybbO5pUo0oKEeCE9eTYFAFAFAFAekEJWkqSFgHdJJwfTasriYkm00ng6VsNzi3i2szYS0qaWn7OfCRzG4B2q6hJTjlHy+5t6lvVdOotUONezQFAFAYPI4oCo+2mRK9vt7C1f8MEKcQkJUPFkA5PI/DcZ9ar7xveSOv8mowVOc+eV993+StKgnUhQBQBQBQBQEs4R4IuF9kIXKjSI8AjJkEBJ5baQfeH4fOpFK3lN66Ipto7XpWsWoSTl0/jgWzwFYnuHrCIUrT35dWtZTy3OB+QFWFCm6cMM5Hat5G7uXUhwwl9+8kdbiuCgCgCgK07aJsZMKDCWwtUlai4hzJAQBgEeRJz+VQr2SwkdN5NUp+cnVT9FaNdf4KiqvOyCsAKAKA3wWG5Mtlh14MIcWEl1QyE56n0rKWWaq03Tg5JZxyLo4a7ObRbzHlySuZJCAo94QWwrY5Ax0x1Jqzp2sI4b1OHvduXFfepw9GPdxJuhISkJHIVKKQ9UAUAUAUAUAycU2uJcoKfa4TUgNHIKxugdcflVVtl1I2rlTWq59FzJthXqUavoSaz8SIjhuyn/t0f5H9a4nttz67Lzttz67D6t2X+Gx/kf1rz2+59djttz67D6t2X+Gx/kf1p2+59djtlz67D6t2X+Gx/kf1p2+59djtlz67D6t2X+HMfI/rTt9z67M9tufXZM+HvZmbe1FjoS0lkaUtjoK7XY99C4t1Fv0lo/9lBeRm6rnLXPMdquCIFAFAFAFAFAYUkKBChkHmK8yipLD4BaaiORb4i0qUtsJ6lQ2qvuNl2dROU4pd/A3wuKsXoyOPhtLywySWwfCT1rgLqNKNaSovMeWS3puTit7ia6jnsKAKA9IWptQWhWlQ5EVtpVZ0pqcHho8yipLDJHa5q5bau8RpUnAOOtd9sraE7ym3OOGiouKKpPR6C+rYjhQBQBQBQBQCC8PFqCvHNXh+dVG26/mbOWP1aeP0JFrDeqruI1Xz/iXAVjBkKwAoBVb4zcl/u3F6RjOB9qrXZVnSu625Ulju5sjXFWVOGUiTsoS20lCfdSMCvoFKnGlTUI8FoVEm5NtnuthgKAKAKAKAKASzoiZjYQpSkgKzkVAv7CF7TUJtrXOhto1XSllCdq0x0oUhWVBWNzzHxqHR2Fawg4PVPx8TbK7qN5RrkWZpe7Kig+R3BrRc+T1CprSbi/FHuF7OP5tRGzaXHWCvXpcBICTyOPWqqjsCdWi5b2JZaxyeO83zvIxljkKI1lSBmQ4SfJHKp1t5NwSzXlr3cPkap3r/QhUi2stOIcYy2pKsnfOR5VZ09kW9GpGpQ9Fp+3TpqaHczknGeovTyq1SwRzNZAUAUB//9k="/>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0296" y="440388"/>
            <a:ext cx="933450" cy="1895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kstvak 12"/>
          <p:cNvSpPr txBox="1"/>
          <p:nvPr/>
        </p:nvSpPr>
        <p:spPr>
          <a:xfrm>
            <a:off x="2245306" y="5733257"/>
            <a:ext cx="439248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Waaraan moesten landen dan eigenlijk voldoen</a:t>
            </a:r>
          </a:p>
        </p:txBody>
      </p:sp>
      <p:sp>
        <p:nvSpPr>
          <p:cNvPr id="14" name="Tekstvak 13"/>
          <p:cNvSpPr txBox="1"/>
          <p:nvPr/>
        </p:nvSpPr>
        <p:spPr>
          <a:xfrm>
            <a:off x="7536160" y="5871755"/>
            <a:ext cx="29523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dirty="0"/>
              <a:t>Convergentie criteria</a:t>
            </a:r>
          </a:p>
        </p:txBody>
      </p:sp>
      <p:sp>
        <p:nvSpPr>
          <p:cNvPr id="12" name="PIJL-RECHTS 11"/>
          <p:cNvSpPr/>
          <p:nvPr/>
        </p:nvSpPr>
        <p:spPr>
          <a:xfrm>
            <a:off x="6816080" y="6056421"/>
            <a:ext cx="576064"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3135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1000"/>
                                        <p:tgtEl>
                                          <p:spTgt spid="4099"/>
                                        </p:tgtEl>
                                      </p:cBhvr>
                                    </p:animEffect>
                                    <p:anim calcmode="lin" valueType="num">
                                      <p:cBhvr>
                                        <p:cTn id="15" dur="1000" fill="hold"/>
                                        <p:tgtEl>
                                          <p:spTgt spid="4099"/>
                                        </p:tgtEl>
                                        <p:attrNameLst>
                                          <p:attrName>ppt_x</p:attrName>
                                        </p:attrNameLst>
                                      </p:cBhvr>
                                      <p:tavLst>
                                        <p:tav tm="0">
                                          <p:val>
                                            <p:strVal val="#ppt_x"/>
                                          </p:val>
                                        </p:tav>
                                        <p:tav tm="100000">
                                          <p:val>
                                            <p:strVal val="#ppt_x"/>
                                          </p:val>
                                        </p:tav>
                                      </p:tavLst>
                                    </p:anim>
                                    <p:anim calcmode="lin" valueType="num">
                                      <p:cBhvr>
                                        <p:cTn id="16"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D23685A-473A-4A46-B3F2-F5CCA601DB1D}"/>
              </a:ext>
            </a:extLst>
          </p:cNvPr>
          <p:cNvSpPr txBox="1"/>
          <p:nvPr/>
        </p:nvSpPr>
        <p:spPr>
          <a:xfrm>
            <a:off x="4444008" y="522391"/>
            <a:ext cx="4392488" cy="5847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3200" dirty="0"/>
              <a:t>De betalingsbalans</a:t>
            </a:r>
          </a:p>
        </p:txBody>
      </p:sp>
      <p:sp>
        <p:nvSpPr>
          <p:cNvPr id="3" name="Tekstvak 2">
            <a:extLst>
              <a:ext uri="{FF2B5EF4-FFF2-40B4-BE49-F238E27FC236}">
                <a16:creationId xmlns:a16="http://schemas.microsoft.com/office/drawing/2014/main" id="{250087B1-4AE9-A548-897E-EA5D018A7BEA}"/>
              </a:ext>
            </a:extLst>
          </p:cNvPr>
          <p:cNvSpPr txBox="1"/>
          <p:nvPr/>
        </p:nvSpPr>
        <p:spPr>
          <a:xfrm>
            <a:off x="3219872" y="1746528"/>
            <a:ext cx="6624736"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nl-NL" altLang="nl-NL" dirty="0"/>
              <a:t>Een systematisch overzicht van alle economische transacties van een land met het buitenland gedurende één jaar</a:t>
            </a:r>
          </a:p>
        </p:txBody>
      </p:sp>
      <p:pic>
        <p:nvPicPr>
          <p:cNvPr id="4" name="Picture 5">
            <a:extLst>
              <a:ext uri="{FF2B5EF4-FFF2-40B4-BE49-F238E27FC236}">
                <a16:creationId xmlns:a16="http://schemas.microsoft.com/office/drawing/2014/main" id="{AFBB8283-0CDD-5E44-AA5B-E906286A8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151" y="3565637"/>
            <a:ext cx="4246612" cy="25354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6">
            <a:extLst>
              <a:ext uri="{FF2B5EF4-FFF2-40B4-BE49-F238E27FC236}">
                <a16:creationId xmlns:a16="http://schemas.microsoft.com/office/drawing/2014/main" id="{DFC1271B-50B9-2344-A571-EF44D6A51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768" y="3565637"/>
            <a:ext cx="2286000" cy="2295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Gekromde PIJL-OMLAAG 5">
            <a:extLst>
              <a:ext uri="{FF2B5EF4-FFF2-40B4-BE49-F238E27FC236}">
                <a16:creationId xmlns:a16="http://schemas.microsoft.com/office/drawing/2014/main" id="{3AF048DE-CDC1-304F-8855-E1F22D3102D3}"/>
              </a:ext>
            </a:extLst>
          </p:cNvPr>
          <p:cNvSpPr/>
          <p:nvPr/>
        </p:nvSpPr>
        <p:spPr>
          <a:xfrm>
            <a:off x="4227984" y="3474720"/>
            <a:ext cx="2592288"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Gekromde PIJL-OMLAAG 6">
            <a:extLst>
              <a:ext uri="{FF2B5EF4-FFF2-40B4-BE49-F238E27FC236}">
                <a16:creationId xmlns:a16="http://schemas.microsoft.com/office/drawing/2014/main" id="{985A4B07-F801-3C4C-8982-8C3D768020BF}"/>
              </a:ext>
            </a:extLst>
          </p:cNvPr>
          <p:cNvSpPr/>
          <p:nvPr/>
        </p:nvSpPr>
        <p:spPr>
          <a:xfrm>
            <a:off x="3795936" y="4482831"/>
            <a:ext cx="4176464" cy="5760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Gekromde PIJL-OMLAAG 7">
            <a:extLst>
              <a:ext uri="{FF2B5EF4-FFF2-40B4-BE49-F238E27FC236}">
                <a16:creationId xmlns:a16="http://schemas.microsoft.com/office/drawing/2014/main" id="{98033D6F-85C6-C242-AD75-0FBE3F159D0E}"/>
              </a:ext>
            </a:extLst>
          </p:cNvPr>
          <p:cNvSpPr/>
          <p:nvPr/>
        </p:nvSpPr>
        <p:spPr>
          <a:xfrm>
            <a:off x="3219872" y="3258696"/>
            <a:ext cx="5760640" cy="12241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Gekromde PIJL-OMLAAG 12">
            <a:extLst>
              <a:ext uri="{FF2B5EF4-FFF2-40B4-BE49-F238E27FC236}">
                <a16:creationId xmlns:a16="http://schemas.microsoft.com/office/drawing/2014/main" id="{EB3F58C1-2AB0-644E-9F06-B0CEA86DCAF3}"/>
              </a:ext>
            </a:extLst>
          </p:cNvPr>
          <p:cNvSpPr/>
          <p:nvPr/>
        </p:nvSpPr>
        <p:spPr>
          <a:xfrm rot="10800000">
            <a:off x="2859832" y="4689223"/>
            <a:ext cx="5760640" cy="123431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0" name="Gekromde PIJL-OMLAAG 13">
            <a:extLst>
              <a:ext uri="{FF2B5EF4-FFF2-40B4-BE49-F238E27FC236}">
                <a16:creationId xmlns:a16="http://schemas.microsoft.com/office/drawing/2014/main" id="{87DD65D7-819E-D048-857C-6AB2DC618DC3}"/>
              </a:ext>
            </a:extLst>
          </p:cNvPr>
          <p:cNvSpPr/>
          <p:nvPr/>
        </p:nvSpPr>
        <p:spPr>
          <a:xfrm rot="10800000">
            <a:off x="3818764" y="4124892"/>
            <a:ext cx="2713476"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217339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981200" y="1916832"/>
            <a:ext cx="8229600" cy="4680520"/>
          </a:xfrm>
        </p:spPr>
        <p:style>
          <a:lnRef idx="1">
            <a:schemeClr val="accent3"/>
          </a:lnRef>
          <a:fillRef idx="2">
            <a:schemeClr val="accent3"/>
          </a:fillRef>
          <a:effectRef idx="1">
            <a:schemeClr val="accent3"/>
          </a:effectRef>
          <a:fontRef idx="minor">
            <a:schemeClr val="dk1"/>
          </a:fontRef>
        </p:style>
        <p:txBody>
          <a:bodyPr>
            <a:noAutofit/>
          </a:bodyPr>
          <a:lstStyle/>
          <a:p>
            <a:pPr marL="457200" indent="-457200">
              <a:buAutoNum type="arabicParenR"/>
            </a:pPr>
            <a:r>
              <a:rPr lang="nl-NL" sz="2400" dirty="0"/>
              <a:t>het </a:t>
            </a:r>
            <a:r>
              <a:rPr lang="nl-NL" sz="2400" b="1" dirty="0"/>
              <a:t>inflatiepercentage </a:t>
            </a:r>
          </a:p>
          <a:p>
            <a:pPr marL="457200" indent="-457200">
              <a:buAutoNum type="arabicParenR"/>
            </a:pPr>
            <a:r>
              <a:rPr lang="nl-NL" sz="2400" dirty="0"/>
              <a:t>het </a:t>
            </a:r>
            <a:r>
              <a:rPr lang="nl-NL" sz="2400" b="1" dirty="0"/>
              <a:t>jaarlijkse overheidstekort</a:t>
            </a:r>
            <a:r>
              <a:rPr lang="nl-NL" sz="2400" dirty="0"/>
              <a:t>: de verhouding tussen het jaarlijkse financieringstekort en het bruto binnenlandse product (BBP) mag niet meer dan 3% bedragen. </a:t>
            </a:r>
          </a:p>
          <a:p>
            <a:pPr marL="457200" indent="-457200">
              <a:buAutoNum type="arabicParenR"/>
            </a:pPr>
            <a:r>
              <a:rPr lang="nl-NL" sz="2400" dirty="0"/>
              <a:t>de </a:t>
            </a:r>
            <a:r>
              <a:rPr lang="nl-NL" sz="2400" b="1" dirty="0"/>
              <a:t>staatsschuld</a:t>
            </a:r>
            <a:r>
              <a:rPr lang="nl-NL" sz="2400" dirty="0"/>
              <a:t>: de verhouding tussen de staatsschuld en het BBP mag niet meer dan 60% bedragen. </a:t>
            </a:r>
          </a:p>
          <a:p>
            <a:pPr marL="457200" indent="-457200">
              <a:buAutoNum type="arabicParenR"/>
            </a:pPr>
            <a:r>
              <a:rPr lang="nl-NL" sz="2400" dirty="0"/>
              <a:t>de </a:t>
            </a:r>
            <a:r>
              <a:rPr lang="nl-NL" sz="2400" b="1" dirty="0"/>
              <a:t>wisselkoers </a:t>
            </a:r>
            <a:r>
              <a:rPr lang="nl-NL" sz="2400" dirty="0"/>
              <a:t>van de valuta moet gedurende minimaal twee jaar zonder devaluatie ten opzichte van de munten van andere lidstaten in het EMS hebben gefunctioneerd.</a:t>
            </a:r>
          </a:p>
          <a:p>
            <a:pPr marL="457200" indent="-457200">
              <a:buAutoNum type="arabicParenR"/>
            </a:pPr>
            <a:r>
              <a:rPr lang="nl-NL" sz="2400" dirty="0"/>
              <a:t> de </a:t>
            </a:r>
            <a:r>
              <a:rPr lang="nl-NL" sz="2400" b="1" dirty="0"/>
              <a:t>nominale lange rente</a:t>
            </a:r>
            <a:endParaRPr lang="nl-NL" sz="2400" dirty="0"/>
          </a:p>
        </p:txBody>
      </p:sp>
      <p:sp>
        <p:nvSpPr>
          <p:cNvPr id="2" name="Titel 1"/>
          <p:cNvSpPr>
            <a:spLocks noGrp="1"/>
          </p:cNvSpPr>
          <p:nvPr>
            <p:ph type="title"/>
          </p:nvPr>
        </p:nvSpPr>
        <p:spPr>
          <a:xfrm>
            <a:off x="1981200" y="274638"/>
            <a:ext cx="8229600" cy="1354162"/>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nl-NL" sz="3600" dirty="0"/>
              <a:t>Toetreding tot de EMU en de convergentiecriteria</a:t>
            </a:r>
          </a:p>
        </p:txBody>
      </p:sp>
    </p:spTree>
    <p:extLst>
      <p:ext uri="{BB962C8B-B14F-4D97-AF65-F5344CB8AC3E}">
        <p14:creationId xmlns:p14="http://schemas.microsoft.com/office/powerpoint/2010/main" val="197971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079776" y="476672"/>
            <a:ext cx="4680520"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2800" dirty="0"/>
              <a:t>Wie voldeed aan de criteria?</a:t>
            </a:r>
          </a:p>
        </p:txBody>
      </p:sp>
      <p:sp>
        <p:nvSpPr>
          <p:cNvPr id="10" name="Tekstvak 9"/>
          <p:cNvSpPr txBox="1"/>
          <p:nvPr/>
        </p:nvSpPr>
        <p:spPr>
          <a:xfrm>
            <a:off x="2171564" y="1628800"/>
            <a:ext cx="439248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err="1"/>
              <a:t>Ìn</a:t>
            </a:r>
            <a:r>
              <a:rPr lang="nl-NL" dirty="0"/>
              <a:t> 1999 voldeed alleen Luxemburg</a:t>
            </a:r>
          </a:p>
        </p:txBody>
      </p:sp>
      <p:sp>
        <p:nvSpPr>
          <p:cNvPr id="11" name="Tekstvak 10"/>
          <p:cNvSpPr txBox="1"/>
          <p:nvPr/>
        </p:nvSpPr>
        <p:spPr>
          <a:xfrm>
            <a:off x="2142904" y="2348881"/>
            <a:ext cx="439248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Dat zou een politieke afgang zijn voor de superstaat Europa</a:t>
            </a:r>
          </a:p>
        </p:txBody>
      </p:sp>
      <p:sp>
        <p:nvSpPr>
          <p:cNvPr id="12" name="Tekstvak 11"/>
          <p:cNvSpPr txBox="1"/>
          <p:nvPr/>
        </p:nvSpPr>
        <p:spPr>
          <a:xfrm>
            <a:off x="2124688" y="3411520"/>
            <a:ext cx="439248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Als een land kon aantonen dat er plannen zijn om de criteria te gaan voldoen</a:t>
            </a:r>
          </a:p>
        </p:txBody>
      </p:sp>
      <p:sp>
        <p:nvSpPr>
          <p:cNvPr id="13" name="Tekstvak 12"/>
          <p:cNvSpPr txBox="1"/>
          <p:nvPr/>
        </p:nvSpPr>
        <p:spPr>
          <a:xfrm>
            <a:off x="2142904" y="4293096"/>
            <a:ext cx="439248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err="1"/>
              <a:t>Stabiliteits</a:t>
            </a:r>
            <a:r>
              <a:rPr lang="nl-NL" dirty="0"/>
              <a:t> en groeipact</a:t>
            </a:r>
          </a:p>
        </p:txBody>
      </p:sp>
      <p:sp>
        <p:nvSpPr>
          <p:cNvPr id="14" name="Tekstvak 13"/>
          <p:cNvSpPr txBox="1"/>
          <p:nvPr/>
        </p:nvSpPr>
        <p:spPr>
          <a:xfrm>
            <a:off x="2124688" y="4869160"/>
            <a:ext cx="3456384"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nl-NL" dirty="0"/>
              <a:t>Als het financieringstekort langer dan drie jaar achtereen boven de 3 % zit, kan de Europese Commissie de betreffende lidstaten een boete opleggen</a:t>
            </a:r>
          </a:p>
        </p:txBody>
      </p:sp>
      <p:sp>
        <p:nvSpPr>
          <p:cNvPr id="15" name="Tekstvak 14"/>
          <p:cNvSpPr txBox="1"/>
          <p:nvPr/>
        </p:nvSpPr>
        <p:spPr>
          <a:xfrm>
            <a:off x="6744072" y="1628801"/>
            <a:ext cx="3908751"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nl-NL" dirty="0"/>
              <a:t>De ECB kreeg volledige verantwoordelijkheid over de euro</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160" y="2667282"/>
            <a:ext cx="1943100" cy="1943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60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122"/>
                                        </p:tgtEl>
                                        <p:attrNameLst>
                                          <p:attrName>style.visibility</p:attrName>
                                        </p:attrNameLst>
                                      </p:cBhvr>
                                      <p:to>
                                        <p:strVal val="visible"/>
                                      </p:to>
                                    </p:set>
                                    <p:animEffect transition="in" filter="fade">
                                      <p:cBhvr>
                                        <p:cTn id="49" dur="1000"/>
                                        <p:tgtEl>
                                          <p:spTgt spid="5122"/>
                                        </p:tgtEl>
                                      </p:cBhvr>
                                    </p:animEffect>
                                    <p:anim calcmode="lin" valueType="num">
                                      <p:cBhvr>
                                        <p:cTn id="50" dur="1000" fill="hold"/>
                                        <p:tgtEl>
                                          <p:spTgt spid="5122"/>
                                        </p:tgtEl>
                                        <p:attrNameLst>
                                          <p:attrName>ppt_x</p:attrName>
                                        </p:attrNameLst>
                                      </p:cBhvr>
                                      <p:tavLst>
                                        <p:tav tm="0">
                                          <p:val>
                                            <p:strVal val="#ppt_x"/>
                                          </p:val>
                                        </p:tav>
                                        <p:tav tm="100000">
                                          <p:val>
                                            <p:strVal val="#ppt_x"/>
                                          </p:val>
                                        </p:tav>
                                      </p:tavLst>
                                    </p:anim>
                                    <p:anim calcmode="lin" valueType="num">
                                      <p:cBhvr>
                                        <p:cTn id="51"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1" y="517466"/>
            <a:ext cx="7251245" cy="58638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682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981200" y="1628801"/>
            <a:ext cx="8229600" cy="4281339"/>
          </a:xfrm>
        </p:spPr>
        <p:txBody>
          <a:bodyPr/>
          <a:lstStyle/>
          <a:p>
            <a:pPr marL="0" indent="0">
              <a:buNone/>
            </a:pPr>
            <a:r>
              <a:rPr lang="nl-NL" dirty="0"/>
              <a:t>Problemen verschillen in grootte: Noord- en </a:t>
            </a:r>
            <a:r>
              <a:rPr lang="nl-NL" dirty="0" err="1"/>
              <a:t>Zuideuropa</a:t>
            </a:r>
            <a:endParaRPr lang="nl-NL" dirty="0"/>
          </a:p>
          <a:p>
            <a:pPr marL="0" indent="0">
              <a:buNone/>
            </a:pPr>
            <a:r>
              <a:rPr lang="nl-NL" dirty="0"/>
              <a:t>Oorzaken: kredietcrisis en foutieve besteding </a:t>
            </a:r>
            <a:r>
              <a:rPr lang="nl-NL" dirty="0" err="1"/>
              <a:t>europese</a:t>
            </a:r>
            <a:r>
              <a:rPr lang="nl-NL" dirty="0"/>
              <a:t> gelden</a:t>
            </a:r>
          </a:p>
          <a:p>
            <a:pPr marL="0" indent="0">
              <a:buNone/>
            </a:pPr>
            <a:endParaRPr lang="nl-NL" dirty="0"/>
          </a:p>
          <a:p>
            <a:pPr marL="0" indent="0">
              <a:buNone/>
            </a:pPr>
            <a:r>
              <a:rPr lang="nl-NL" dirty="0"/>
              <a:t>De prijs van de euro: deel 1 en deel 2.</a:t>
            </a:r>
          </a:p>
          <a:p>
            <a:pPr marL="0" indent="0">
              <a:buNone/>
            </a:pPr>
            <a:r>
              <a:rPr lang="nl-NL" dirty="0"/>
              <a:t>Maak een verslag van één A4</a:t>
            </a:r>
          </a:p>
        </p:txBody>
      </p:sp>
      <p:sp>
        <p:nvSpPr>
          <p:cNvPr id="2" name="Titel 1"/>
          <p:cNvSpPr>
            <a:spLocks noGrp="1"/>
          </p:cNvSpPr>
          <p:nvPr>
            <p:ph type="title"/>
          </p:nvPr>
        </p:nvSpPr>
        <p:spPr>
          <a:xfrm>
            <a:off x="1981200" y="274638"/>
            <a:ext cx="8229600" cy="634082"/>
          </a:xfrm>
        </p:spPr>
        <p:txBody>
          <a:bodyPr>
            <a:normAutofit fontScale="90000"/>
          </a:bodyPr>
          <a:lstStyle/>
          <a:p>
            <a:r>
              <a:rPr lang="nl-NL" dirty="0"/>
              <a:t>Huidige schuldencrisis</a:t>
            </a:r>
          </a:p>
        </p:txBody>
      </p:sp>
    </p:spTree>
    <p:extLst>
      <p:ext uri="{BB962C8B-B14F-4D97-AF65-F5344CB8AC3E}">
        <p14:creationId xmlns:p14="http://schemas.microsoft.com/office/powerpoint/2010/main" val="998246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357" y="836712"/>
            <a:ext cx="6929685" cy="51125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9608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434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50A468-FED5-BC42-8D9C-0415D8BEFA4C}"/>
              </a:ext>
            </a:extLst>
          </p:cNvPr>
          <p:cNvSpPr/>
          <p:nvPr/>
        </p:nvSpPr>
        <p:spPr>
          <a:xfrm>
            <a:off x="2696210" y="861880"/>
            <a:ext cx="7129463" cy="6492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nl-NL" dirty="0"/>
              <a:t>Ontvangsten			Goederenrekening		     	Uitgaven</a:t>
            </a:r>
          </a:p>
        </p:txBody>
      </p:sp>
      <p:sp>
        <p:nvSpPr>
          <p:cNvPr id="3" name="Rechthoek 2">
            <a:extLst>
              <a:ext uri="{FF2B5EF4-FFF2-40B4-BE49-F238E27FC236}">
                <a16:creationId xmlns:a16="http://schemas.microsoft.com/office/drawing/2014/main" id="{13A343A0-A6AF-D641-B24B-B271F9E968F8}"/>
              </a:ext>
            </a:extLst>
          </p:cNvPr>
          <p:cNvSpPr/>
          <p:nvPr/>
        </p:nvSpPr>
        <p:spPr>
          <a:xfrm>
            <a:off x="2718435" y="1831842"/>
            <a:ext cx="7129463" cy="647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nl-NL" dirty="0"/>
              <a:t>Ontvangsten			Dienstenrekening		     	Uitgaven</a:t>
            </a:r>
          </a:p>
        </p:txBody>
      </p:sp>
      <p:sp>
        <p:nvSpPr>
          <p:cNvPr id="4" name="Rechthoek 3">
            <a:extLst>
              <a:ext uri="{FF2B5EF4-FFF2-40B4-BE49-F238E27FC236}">
                <a16:creationId xmlns:a16="http://schemas.microsoft.com/office/drawing/2014/main" id="{B2DC2D38-4A96-7348-8FAF-1FA92EC2087F}"/>
              </a:ext>
            </a:extLst>
          </p:cNvPr>
          <p:cNvSpPr/>
          <p:nvPr/>
        </p:nvSpPr>
        <p:spPr>
          <a:xfrm>
            <a:off x="2718435" y="2812917"/>
            <a:ext cx="7129463" cy="647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nl-NL" dirty="0"/>
              <a:t>Ontvangsten			Inkomensrekening		     	Uitgaven</a:t>
            </a:r>
          </a:p>
          <a:p>
            <a:pPr>
              <a:defRPr/>
            </a:pPr>
            <a:r>
              <a:rPr lang="nl-NL" dirty="0"/>
              <a:t>		           	( + Inkomensoverdrachten)</a:t>
            </a:r>
          </a:p>
        </p:txBody>
      </p:sp>
      <p:sp>
        <p:nvSpPr>
          <p:cNvPr id="5" name="Rechthoek 4">
            <a:extLst>
              <a:ext uri="{FF2B5EF4-FFF2-40B4-BE49-F238E27FC236}">
                <a16:creationId xmlns:a16="http://schemas.microsoft.com/office/drawing/2014/main" id="{76EDA5B8-36EB-C947-88DE-7E1FFC4EDE70}"/>
              </a:ext>
            </a:extLst>
          </p:cNvPr>
          <p:cNvSpPr/>
          <p:nvPr/>
        </p:nvSpPr>
        <p:spPr>
          <a:xfrm>
            <a:off x="2708910" y="3820980"/>
            <a:ext cx="7127875" cy="647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nl-NL" dirty="0"/>
              <a:t>Ontvangsten			Lopende rekening		     	Uitgaven</a:t>
            </a:r>
          </a:p>
        </p:txBody>
      </p:sp>
      <p:sp>
        <p:nvSpPr>
          <p:cNvPr id="6" name="Rechthoek 5">
            <a:extLst>
              <a:ext uri="{FF2B5EF4-FFF2-40B4-BE49-F238E27FC236}">
                <a16:creationId xmlns:a16="http://schemas.microsoft.com/office/drawing/2014/main" id="{4B812B00-F060-4D45-A676-3C95CDDE1140}"/>
              </a:ext>
            </a:extLst>
          </p:cNvPr>
          <p:cNvSpPr/>
          <p:nvPr/>
        </p:nvSpPr>
        <p:spPr>
          <a:xfrm>
            <a:off x="2694623" y="4757605"/>
            <a:ext cx="7127875" cy="647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nl-NL" dirty="0"/>
              <a:t>Ontvangsten			Financiële rekening	     		Uitgaven</a:t>
            </a:r>
          </a:p>
        </p:txBody>
      </p:sp>
      <p:sp>
        <p:nvSpPr>
          <p:cNvPr id="7" name="Rechthoek 6">
            <a:extLst>
              <a:ext uri="{FF2B5EF4-FFF2-40B4-BE49-F238E27FC236}">
                <a16:creationId xmlns:a16="http://schemas.microsoft.com/office/drawing/2014/main" id="{1EAEDB52-7057-DA49-97FD-74E31BFDD382}"/>
              </a:ext>
            </a:extLst>
          </p:cNvPr>
          <p:cNvSpPr/>
          <p:nvPr/>
        </p:nvSpPr>
        <p:spPr>
          <a:xfrm>
            <a:off x="2694623" y="5692642"/>
            <a:ext cx="7127875" cy="647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nl-NL" dirty="0"/>
              <a:t>Ontvangsten		   	Totale rekening		     	Uitgaven</a:t>
            </a:r>
          </a:p>
        </p:txBody>
      </p:sp>
      <p:sp>
        <p:nvSpPr>
          <p:cNvPr id="8" name="Rechthoek 7">
            <a:extLst>
              <a:ext uri="{FF2B5EF4-FFF2-40B4-BE49-F238E27FC236}">
                <a16:creationId xmlns:a16="http://schemas.microsoft.com/office/drawing/2014/main" id="{DD8FDCD5-F306-794F-A1CE-934BC597F82B}"/>
              </a:ext>
            </a:extLst>
          </p:cNvPr>
          <p:cNvSpPr/>
          <p:nvPr/>
        </p:nvSpPr>
        <p:spPr>
          <a:xfrm>
            <a:off x="2718435" y="3601905"/>
            <a:ext cx="7129463"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9" name="Rechthoek 8">
            <a:extLst>
              <a:ext uri="{FF2B5EF4-FFF2-40B4-BE49-F238E27FC236}">
                <a16:creationId xmlns:a16="http://schemas.microsoft.com/office/drawing/2014/main" id="{AD02AB94-8851-3A48-A992-18B7E8BDB6EF}"/>
              </a:ext>
            </a:extLst>
          </p:cNvPr>
          <p:cNvSpPr/>
          <p:nvPr/>
        </p:nvSpPr>
        <p:spPr>
          <a:xfrm>
            <a:off x="2700973" y="5468805"/>
            <a:ext cx="7134225" cy="68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0" name="Tekstvak 17">
            <a:extLst>
              <a:ext uri="{FF2B5EF4-FFF2-40B4-BE49-F238E27FC236}">
                <a16:creationId xmlns:a16="http://schemas.microsoft.com/office/drawing/2014/main" id="{28158332-62A1-BC4B-9415-2CD0DB9DF861}"/>
              </a:ext>
            </a:extLst>
          </p:cNvPr>
          <p:cNvSpPr txBox="1">
            <a:spLocks noChangeArrowheads="1"/>
          </p:cNvSpPr>
          <p:nvPr/>
        </p:nvSpPr>
        <p:spPr bwMode="auto">
          <a:xfrm>
            <a:off x="9968548" y="3460617"/>
            <a:ext cx="2889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a:t>+</a:t>
            </a:r>
          </a:p>
        </p:txBody>
      </p:sp>
      <p:sp>
        <p:nvSpPr>
          <p:cNvPr id="11" name="Tekstvak 18">
            <a:extLst>
              <a:ext uri="{FF2B5EF4-FFF2-40B4-BE49-F238E27FC236}">
                <a16:creationId xmlns:a16="http://schemas.microsoft.com/office/drawing/2014/main" id="{6582CCC5-B670-B54C-A73C-AE4DF07E40FD}"/>
              </a:ext>
            </a:extLst>
          </p:cNvPr>
          <p:cNvSpPr txBox="1">
            <a:spLocks noChangeArrowheads="1"/>
          </p:cNvSpPr>
          <p:nvPr/>
        </p:nvSpPr>
        <p:spPr bwMode="auto">
          <a:xfrm>
            <a:off x="9968548" y="5349742"/>
            <a:ext cx="4333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a:t>+</a:t>
            </a:r>
          </a:p>
        </p:txBody>
      </p:sp>
      <p:sp>
        <p:nvSpPr>
          <p:cNvPr id="12" name="Tekstvak 11">
            <a:extLst>
              <a:ext uri="{FF2B5EF4-FFF2-40B4-BE49-F238E27FC236}">
                <a16:creationId xmlns:a16="http://schemas.microsoft.com/office/drawing/2014/main" id="{6A238DCF-8C85-334E-AD3F-3AFC17230656}"/>
              </a:ext>
            </a:extLst>
          </p:cNvPr>
          <p:cNvSpPr txBox="1"/>
          <p:nvPr/>
        </p:nvSpPr>
        <p:spPr>
          <a:xfrm>
            <a:off x="4352568" y="0"/>
            <a:ext cx="4392488" cy="5847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NL" sz="3200" dirty="0"/>
              <a:t>De betalingsbalans</a:t>
            </a:r>
          </a:p>
        </p:txBody>
      </p:sp>
    </p:spTree>
    <p:extLst>
      <p:ext uri="{BB962C8B-B14F-4D97-AF65-F5344CB8AC3E}">
        <p14:creationId xmlns:p14="http://schemas.microsoft.com/office/powerpoint/2010/main" val="20051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80DA8367-3CBD-D046-87F5-DE1DDD4B8B01}"/>
              </a:ext>
            </a:extLst>
          </p:cNvPr>
          <p:cNvSpPr txBox="1">
            <a:spLocks/>
          </p:cNvSpPr>
          <p:nvPr/>
        </p:nvSpPr>
        <p:spPr>
          <a:xfrm>
            <a:off x="1981200" y="352089"/>
            <a:ext cx="8229600" cy="576064"/>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nl-NL"/>
              <a:t>Voorbeelden van transacties</a:t>
            </a:r>
            <a:endParaRPr lang="nl-NL" altLang="nl-NL" dirty="0"/>
          </a:p>
        </p:txBody>
      </p:sp>
      <p:sp>
        <p:nvSpPr>
          <p:cNvPr id="3" name="Tekstvak 2">
            <a:extLst>
              <a:ext uri="{FF2B5EF4-FFF2-40B4-BE49-F238E27FC236}">
                <a16:creationId xmlns:a16="http://schemas.microsoft.com/office/drawing/2014/main" id="{4D5609F0-4CB2-1A46-B1DA-B4E30F7A37C7}"/>
              </a:ext>
            </a:extLst>
          </p:cNvPr>
          <p:cNvSpPr txBox="1"/>
          <p:nvPr/>
        </p:nvSpPr>
        <p:spPr>
          <a:xfrm>
            <a:off x="2711624" y="1216184"/>
            <a:ext cx="748883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indent="0">
              <a:buFont typeface="Symbol" pitchFamily="18" charset="2"/>
              <a:buNone/>
              <a:defRPr/>
            </a:pPr>
            <a:r>
              <a:rPr lang="pt-BR" dirty="0"/>
              <a:t>1 </a:t>
            </a:r>
            <a:r>
              <a:rPr lang="pt-BR" dirty="0" err="1"/>
              <a:t>Hoogovens</a:t>
            </a:r>
            <a:r>
              <a:rPr lang="pt-BR" dirty="0"/>
              <a:t> </a:t>
            </a:r>
            <a:r>
              <a:rPr lang="pt-BR" dirty="0" err="1"/>
              <a:t>voert</a:t>
            </a:r>
            <a:r>
              <a:rPr lang="pt-BR" dirty="0"/>
              <a:t> </a:t>
            </a:r>
            <a:r>
              <a:rPr lang="pt-BR" dirty="0" err="1"/>
              <a:t>ijzererts</a:t>
            </a:r>
            <a:r>
              <a:rPr lang="pt-BR" dirty="0"/>
              <a:t> in</a:t>
            </a:r>
          </a:p>
        </p:txBody>
      </p:sp>
      <p:sp>
        <p:nvSpPr>
          <p:cNvPr id="4" name="Tekstvak 3">
            <a:extLst>
              <a:ext uri="{FF2B5EF4-FFF2-40B4-BE49-F238E27FC236}">
                <a16:creationId xmlns:a16="http://schemas.microsoft.com/office/drawing/2014/main" id="{2C0A129B-29C4-7144-9C3C-80AB0125C6E5}"/>
              </a:ext>
            </a:extLst>
          </p:cNvPr>
          <p:cNvSpPr txBox="1"/>
          <p:nvPr/>
        </p:nvSpPr>
        <p:spPr>
          <a:xfrm>
            <a:off x="2711624" y="1648232"/>
            <a:ext cx="748883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indent="0">
              <a:buFont typeface="Symbol" pitchFamily="18" charset="2"/>
              <a:buNone/>
              <a:defRPr/>
            </a:pPr>
            <a:r>
              <a:rPr lang="pt-BR" dirty="0"/>
              <a:t>2 </a:t>
            </a:r>
            <a:r>
              <a:rPr lang="pt-BR" dirty="0" err="1"/>
              <a:t>Een</a:t>
            </a:r>
            <a:r>
              <a:rPr lang="pt-BR" dirty="0"/>
              <a:t> </a:t>
            </a:r>
            <a:r>
              <a:rPr lang="pt-BR" dirty="0" err="1"/>
              <a:t>Nederlandse</a:t>
            </a:r>
            <a:r>
              <a:rPr lang="pt-BR" dirty="0"/>
              <a:t> </a:t>
            </a:r>
            <a:r>
              <a:rPr lang="pt-BR" dirty="0" err="1"/>
              <a:t>onderneming</a:t>
            </a:r>
            <a:r>
              <a:rPr lang="pt-BR" dirty="0"/>
              <a:t> </a:t>
            </a:r>
            <a:r>
              <a:rPr lang="pt-BR" dirty="0" err="1"/>
              <a:t>bouwt</a:t>
            </a:r>
            <a:r>
              <a:rPr lang="pt-BR" dirty="0"/>
              <a:t> </a:t>
            </a:r>
            <a:r>
              <a:rPr lang="pt-BR" dirty="0" err="1"/>
              <a:t>een</a:t>
            </a:r>
            <a:r>
              <a:rPr lang="pt-BR" dirty="0"/>
              <a:t> </a:t>
            </a:r>
            <a:r>
              <a:rPr lang="pt-BR" dirty="0" err="1"/>
              <a:t>haven</a:t>
            </a:r>
            <a:r>
              <a:rPr lang="pt-BR" dirty="0"/>
              <a:t> in </a:t>
            </a:r>
            <a:r>
              <a:rPr lang="pt-BR" dirty="0" err="1"/>
              <a:t>Saoedi</a:t>
            </a:r>
            <a:r>
              <a:rPr lang="pt-BR" dirty="0"/>
              <a:t> </a:t>
            </a:r>
            <a:r>
              <a:rPr lang="pt-BR" dirty="0" err="1"/>
              <a:t>Arabie</a:t>
            </a:r>
            <a:endParaRPr lang="nl-NL" dirty="0"/>
          </a:p>
        </p:txBody>
      </p:sp>
      <p:sp>
        <p:nvSpPr>
          <p:cNvPr id="5" name="Tekstvak 4">
            <a:extLst>
              <a:ext uri="{FF2B5EF4-FFF2-40B4-BE49-F238E27FC236}">
                <a16:creationId xmlns:a16="http://schemas.microsoft.com/office/drawing/2014/main" id="{33994116-6E84-E047-8356-C7DDA96F1764}"/>
              </a:ext>
            </a:extLst>
          </p:cNvPr>
          <p:cNvSpPr txBox="1"/>
          <p:nvPr/>
        </p:nvSpPr>
        <p:spPr>
          <a:xfrm>
            <a:off x="2711624" y="2152288"/>
            <a:ext cx="748883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indent="0">
              <a:buFont typeface="Symbol" pitchFamily="18" charset="2"/>
              <a:buNone/>
              <a:defRPr/>
            </a:pPr>
            <a:r>
              <a:rPr lang="nl-NL" dirty="0"/>
              <a:t>3 Het ABP (belegger) </a:t>
            </a:r>
            <a:r>
              <a:rPr lang="pt-BR" dirty="0" err="1"/>
              <a:t>ontvangt</a:t>
            </a:r>
            <a:r>
              <a:rPr lang="pt-BR" dirty="0"/>
              <a:t> </a:t>
            </a:r>
            <a:r>
              <a:rPr lang="pt-BR" dirty="0" err="1"/>
              <a:t>dividend</a:t>
            </a:r>
            <a:r>
              <a:rPr lang="pt-BR" dirty="0"/>
              <a:t> van </a:t>
            </a:r>
            <a:r>
              <a:rPr lang="pt-BR" dirty="0" err="1"/>
              <a:t>een</a:t>
            </a:r>
            <a:r>
              <a:rPr lang="pt-BR" dirty="0"/>
              <a:t> </a:t>
            </a:r>
            <a:r>
              <a:rPr lang="pt-BR" dirty="0" err="1"/>
              <a:t>Duits</a:t>
            </a:r>
            <a:r>
              <a:rPr lang="pt-BR" dirty="0"/>
              <a:t> </a:t>
            </a:r>
            <a:r>
              <a:rPr lang="pt-BR" dirty="0" err="1"/>
              <a:t>bedrijf</a:t>
            </a:r>
            <a:endParaRPr lang="nl-NL" dirty="0"/>
          </a:p>
        </p:txBody>
      </p:sp>
      <p:sp>
        <p:nvSpPr>
          <p:cNvPr id="6" name="Tekstvak 5">
            <a:extLst>
              <a:ext uri="{FF2B5EF4-FFF2-40B4-BE49-F238E27FC236}">
                <a16:creationId xmlns:a16="http://schemas.microsoft.com/office/drawing/2014/main" id="{DF05C532-C9F6-344B-8AD7-B3116EABFA60}"/>
              </a:ext>
            </a:extLst>
          </p:cNvPr>
          <p:cNvSpPr txBox="1"/>
          <p:nvPr/>
        </p:nvSpPr>
        <p:spPr>
          <a:xfrm>
            <a:off x="2711624" y="2656344"/>
            <a:ext cx="748883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indent="0">
              <a:buFont typeface="Symbol" pitchFamily="18" charset="2"/>
              <a:buNone/>
              <a:defRPr/>
            </a:pPr>
            <a:r>
              <a:rPr lang="pt-BR" dirty="0"/>
              <a:t>4 </a:t>
            </a:r>
            <a:r>
              <a:rPr lang="pt-BR" dirty="0" err="1"/>
              <a:t>Nederland</a:t>
            </a:r>
            <a:r>
              <a:rPr lang="pt-BR" dirty="0"/>
              <a:t> </a:t>
            </a:r>
            <a:r>
              <a:rPr lang="pt-BR" dirty="0" err="1"/>
              <a:t>schenk</a:t>
            </a:r>
            <a:r>
              <a:rPr lang="pt-BR" dirty="0"/>
              <a:t> </a:t>
            </a:r>
            <a:r>
              <a:rPr lang="pt-BR" dirty="0" err="1"/>
              <a:t>Kameroen</a:t>
            </a:r>
            <a:r>
              <a:rPr lang="pt-BR" dirty="0"/>
              <a:t> € 2 </a:t>
            </a:r>
            <a:r>
              <a:rPr lang="pt-BR" dirty="0" err="1"/>
              <a:t>miljoen</a:t>
            </a:r>
            <a:endParaRPr lang="nl-NL" dirty="0"/>
          </a:p>
        </p:txBody>
      </p:sp>
      <p:sp>
        <p:nvSpPr>
          <p:cNvPr id="7" name="Tekstvak 6">
            <a:extLst>
              <a:ext uri="{FF2B5EF4-FFF2-40B4-BE49-F238E27FC236}">
                <a16:creationId xmlns:a16="http://schemas.microsoft.com/office/drawing/2014/main" id="{5B276508-E3C2-1140-9800-ADB3E19B05F3}"/>
              </a:ext>
            </a:extLst>
          </p:cNvPr>
          <p:cNvSpPr txBox="1"/>
          <p:nvPr/>
        </p:nvSpPr>
        <p:spPr>
          <a:xfrm>
            <a:off x="2711624" y="3160400"/>
            <a:ext cx="748883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indent="0">
              <a:buFont typeface="Symbol" pitchFamily="18" charset="2"/>
              <a:buNone/>
              <a:defRPr/>
            </a:pPr>
            <a:r>
              <a:rPr lang="pt-BR" dirty="0"/>
              <a:t>5 </a:t>
            </a:r>
            <a:r>
              <a:rPr lang="pt-BR" dirty="0" err="1"/>
              <a:t>Kameroen</a:t>
            </a:r>
            <a:r>
              <a:rPr lang="pt-BR" dirty="0"/>
              <a:t> </a:t>
            </a:r>
            <a:r>
              <a:rPr lang="pt-BR" dirty="0" err="1"/>
              <a:t>lost</a:t>
            </a:r>
            <a:r>
              <a:rPr lang="pt-BR" dirty="0"/>
              <a:t> </a:t>
            </a:r>
            <a:r>
              <a:rPr lang="pt-BR" dirty="0" err="1"/>
              <a:t>een</a:t>
            </a:r>
            <a:r>
              <a:rPr lang="pt-BR" dirty="0"/>
              <a:t> </a:t>
            </a:r>
            <a:r>
              <a:rPr lang="pt-BR" dirty="0" err="1"/>
              <a:t>eerder</a:t>
            </a:r>
            <a:r>
              <a:rPr lang="pt-BR" dirty="0"/>
              <a:t> </a:t>
            </a:r>
            <a:r>
              <a:rPr lang="pt-BR" dirty="0" err="1"/>
              <a:t>verstrekte</a:t>
            </a:r>
            <a:r>
              <a:rPr lang="pt-BR" dirty="0"/>
              <a:t> </a:t>
            </a:r>
            <a:r>
              <a:rPr lang="pt-BR" dirty="0" err="1"/>
              <a:t>lening</a:t>
            </a:r>
            <a:r>
              <a:rPr lang="pt-BR" dirty="0"/>
              <a:t> van </a:t>
            </a:r>
            <a:r>
              <a:rPr lang="pt-BR" dirty="0" err="1"/>
              <a:t>Nederland</a:t>
            </a:r>
            <a:r>
              <a:rPr lang="pt-BR" dirty="0"/>
              <a:t> </a:t>
            </a:r>
            <a:r>
              <a:rPr lang="pt-BR" dirty="0" err="1"/>
              <a:t>af</a:t>
            </a:r>
            <a:endParaRPr lang="nl-NL" dirty="0"/>
          </a:p>
        </p:txBody>
      </p:sp>
      <p:sp>
        <p:nvSpPr>
          <p:cNvPr id="8" name="Tekstvak 7">
            <a:extLst>
              <a:ext uri="{FF2B5EF4-FFF2-40B4-BE49-F238E27FC236}">
                <a16:creationId xmlns:a16="http://schemas.microsoft.com/office/drawing/2014/main" id="{CF362AE3-425F-6448-A630-3C18BE45160F}"/>
              </a:ext>
            </a:extLst>
          </p:cNvPr>
          <p:cNvSpPr txBox="1"/>
          <p:nvPr/>
        </p:nvSpPr>
        <p:spPr>
          <a:xfrm>
            <a:off x="2711624" y="3592448"/>
            <a:ext cx="748883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indent="0">
              <a:buFont typeface="Symbol" pitchFamily="18" charset="2"/>
              <a:buNone/>
              <a:defRPr/>
            </a:pPr>
            <a:r>
              <a:rPr lang="pt-BR" dirty="0"/>
              <a:t>6 </a:t>
            </a:r>
            <a:r>
              <a:rPr lang="pt-BR" dirty="0" err="1"/>
              <a:t>Kameroen</a:t>
            </a:r>
            <a:r>
              <a:rPr lang="pt-BR" dirty="0"/>
              <a:t> </a:t>
            </a:r>
            <a:r>
              <a:rPr lang="pt-BR" dirty="0" err="1"/>
              <a:t>betaalt</a:t>
            </a:r>
            <a:r>
              <a:rPr lang="pt-BR" dirty="0"/>
              <a:t> rente over </a:t>
            </a:r>
            <a:r>
              <a:rPr lang="pt-BR" dirty="0" err="1"/>
              <a:t>een</a:t>
            </a:r>
            <a:r>
              <a:rPr lang="pt-BR" dirty="0"/>
              <a:t> </a:t>
            </a:r>
            <a:r>
              <a:rPr lang="pt-BR" dirty="0" err="1"/>
              <a:t>Nederlandse</a:t>
            </a:r>
            <a:r>
              <a:rPr lang="pt-BR" dirty="0"/>
              <a:t> </a:t>
            </a:r>
            <a:r>
              <a:rPr lang="pt-BR" dirty="0" err="1"/>
              <a:t>lening</a:t>
            </a:r>
            <a:endParaRPr lang="nl-NL" dirty="0"/>
          </a:p>
        </p:txBody>
      </p:sp>
      <p:sp>
        <p:nvSpPr>
          <p:cNvPr id="9" name="Tekstvak 8">
            <a:extLst>
              <a:ext uri="{FF2B5EF4-FFF2-40B4-BE49-F238E27FC236}">
                <a16:creationId xmlns:a16="http://schemas.microsoft.com/office/drawing/2014/main" id="{99CA79CF-41A9-C94C-8923-679F196FC1E1}"/>
              </a:ext>
            </a:extLst>
          </p:cNvPr>
          <p:cNvSpPr txBox="1"/>
          <p:nvPr/>
        </p:nvSpPr>
        <p:spPr>
          <a:xfrm>
            <a:off x="2711624" y="4096504"/>
            <a:ext cx="74888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indent="0">
              <a:buFont typeface="Symbol" pitchFamily="18" charset="2"/>
              <a:buNone/>
              <a:defRPr/>
            </a:pPr>
            <a:r>
              <a:rPr lang="nl-NL" dirty="0"/>
              <a:t>7 Poolse</a:t>
            </a:r>
            <a:r>
              <a:rPr lang="pt-BR" dirty="0"/>
              <a:t> </a:t>
            </a:r>
            <a:r>
              <a:rPr lang="pt-BR" dirty="0" err="1"/>
              <a:t>werknemers</a:t>
            </a:r>
            <a:r>
              <a:rPr lang="pt-BR" dirty="0"/>
              <a:t> </a:t>
            </a:r>
            <a:r>
              <a:rPr lang="pt-BR" dirty="0" err="1"/>
              <a:t>sturen</a:t>
            </a:r>
            <a:r>
              <a:rPr lang="pt-BR" dirty="0"/>
              <a:t> </a:t>
            </a:r>
            <a:r>
              <a:rPr lang="pt-BR" dirty="0" err="1"/>
              <a:t>geld</a:t>
            </a:r>
            <a:r>
              <a:rPr lang="pt-BR" dirty="0"/>
              <a:t> </a:t>
            </a:r>
            <a:r>
              <a:rPr lang="pt-BR" dirty="0" err="1"/>
              <a:t>naar</a:t>
            </a:r>
            <a:r>
              <a:rPr lang="pt-BR" dirty="0"/>
              <a:t> </a:t>
            </a:r>
            <a:r>
              <a:rPr lang="pt-BR" dirty="0" err="1"/>
              <a:t>huis</a:t>
            </a:r>
            <a:endParaRPr lang="nl-NL" dirty="0"/>
          </a:p>
        </p:txBody>
      </p:sp>
      <p:sp>
        <p:nvSpPr>
          <p:cNvPr id="10" name="Tekstvak 9">
            <a:extLst>
              <a:ext uri="{FF2B5EF4-FFF2-40B4-BE49-F238E27FC236}">
                <a16:creationId xmlns:a16="http://schemas.microsoft.com/office/drawing/2014/main" id="{BAE64BB2-73CB-4C42-8008-8BAB37ED8CD1}"/>
              </a:ext>
            </a:extLst>
          </p:cNvPr>
          <p:cNvSpPr txBox="1"/>
          <p:nvPr/>
        </p:nvSpPr>
        <p:spPr>
          <a:xfrm>
            <a:off x="2711624" y="5608672"/>
            <a:ext cx="7488832"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indent="0">
              <a:buFont typeface="Symbol" pitchFamily="18" charset="2"/>
              <a:buNone/>
              <a:defRPr/>
            </a:pPr>
            <a:r>
              <a:rPr lang="pt-BR" dirty="0"/>
              <a:t>10 </a:t>
            </a:r>
            <a:r>
              <a:rPr lang="pt-BR" dirty="0" err="1"/>
              <a:t>Een</a:t>
            </a:r>
            <a:r>
              <a:rPr lang="pt-BR" dirty="0"/>
              <a:t> </a:t>
            </a:r>
            <a:r>
              <a:rPr lang="pt-BR" dirty="0" err="1"/>
              <a:t>Duitser</a:t>
            </a:r>
            <a:r>
              <a:rPr lang="pt-BR" dirty="0"/>
              <a:t> </a:t>
            </a:r>
            <a:r>
              <a:rPr lang="pt-BR" dirty="0" err="1"/>
              <a:t>uit</a:t>
            </a:r>
            <a:r>
              <a:rPr lang="pt-BR" dirty="0"/>
              <a:t> </a:t>
            </a:r>
            <a:r>
              <a:rPr lang="pt-BR" dirty="0" err="1"/>
              <a:t>Gronau</a:t>
            </a:r>
            <a:r>
              <a:rPr lang="pt-BR" dirty="0"/>
              <a:t> </a:t>
            </a:r>
            <a:r>
              <a:rPr lang="pt-BR" dirty="0" err="1"/>
              <a:t>ontvangt</a:t>
            </a:r>
            <a:r>
              <a:rPr lang="pt-BR" dirty="0"/>
              <a:t> </a:t>
            </a:r>
            <a:r>
              <a:rPr lang="pt-BR" dirty="0" err="1"/>
              <a:t>salaris</a:t>
            </a:r>
            <a:r>
              <a:rPr lang="pt-BR" dirty="0"/>
              <a:t> van </a:t>
            </a:r>
            <a:r>
              <a:rPr lang="pt-BR" dirty="0" err="1"/>
              <a:t>het</a:t>
            </a:r>
            <a:r>
              <a:rPr lang="pt-BR" dirty="0"/>
              <a:t> </a:t>
            </a:r>
            <a:r>
              <a:rPr lang="pt-BR" dirty="0" err="1"/>
              <a:t>bedrijf</a:t>
            </a:r>
            <a:r>
              <a:rPr lang="pt-BR" dirty="0"/>
              <a:t> in</a:t>
            </a:r>
          </a:p>
          <a:p>
            <a:pPr marL="0" indent="0">
              <a:buFont typeface="Symbol" pitchFamily="18" charset="2"/>
              <a:buNone/>
              <a:defRPr/>
            </a:pPr>
            <a:r>
              <a:rPr lang="pt-BR" dirty="0"/>
              <a:t>     Enschede </a:t>
            </a:r>
            <a:r>
              <a:rPr lang="pt-BR" dirty="0" err="1"/>
              <a:t>waar</a:t>
            </a:r>
            <a:r>
              <a:rPr lang="pt-BR" dirty="0"/>
              <a:t> </a:t>
            </a:r>
            <a:r>
              <a:rPr lang="pt-BR" dirty="0" err="1"/>
              <a:t>hij</a:t>
            </a:r>
            <a:r>
              <a:rPr lang="pt-BR" dirty="0"/>
              <a:t> </a:t>
            </a:r>
            <a:r>
              <a:rPr lang="pt-BR" dirty="0" err="1"/>
              <a:t>werkt</a:t>
            </a:r>
            <a:endParaRPr lang="nl-NL" dirty="0"/>
          </a:p>
        </p:txBody>
      </p:sp>
      <p:sp>
        <p:nvSpPr>
          <p:cNvPr id="11" name="Tekstvak 10">
            <a:extLst>
              <a:ext uri="{FF2B5EF4-FFF2-40B4-BE49-F238E27FC236}">
                <a16:creationId xmlns:a16="http://schemas.microsoft.com/office/drawing/2014/main" id="{6ABB530A-20F3-9846-9E0B-842EF2D01F49}"/>
              </a:ext>
            </a:extLst>
          </p:cNvPr>
          <p:cNvSpPr txBox="1"/>
          <p:nvPr/>
        </p:nvSpPr>
        <p:spPr>
          <a:xfrm>
            <a:off x="2711624" y="5104616"/>
            <a:ext cx="74888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indent="0">
              <a:buFont typeface="Symbol" pitchFamily="18" charset="2"/>
              <a:buNone/>
              <a:defRPr/>
            </a:pPr>
            <a:r>
              <a:rPr lang="pt-BR" dirty="0"/>
              <a:t>9 </a:t>
            </a:r>
            <a:r>
              <a:rPr lang="pt-BR" dirty="0" err="1"/>
              <a:t>Amerikanen</a:t>
            </a:r>
            <a:r>
              <a:rPr lang="pt-BR" dirty="0"/>
              <a:t> </a:t>
            </a:r>
            <a:r>
              <a:rPr lang="pt-BR" dirty="0" err="1"/>
              <a:t>kopen</a:t>
            </a:r>
            <a:r>
              <a:rPr lang="pt-BR" dirty="0"/>
              <a:t> </a:t>
            </a:r>
            <a:r>
              <a:rPr lang="pt-BR" dirty="0" err="1"/>
              <a:t>Nederlandse</a:t>
            </a:r>
            <a:r>
              <a:rPr lang="pt-BR" dirty="0"/>
              <a:t> </a:t>
            </a:r>
            <a:r>
              <a:rPr lang="pt-BR" dirty="0" err="1"/>
              <a:t>bloemen</a:t>
            </a:r>
            <a:endParaRPr lang="nl-NL" dirty="0"/>
          </a:p>
        </p:txBody>
      </p:sp>
      <p:sp>
        <p:nvSpPr>
          <p:cNvPr id="12" name="Tekstvak 11">
            <a:extLst>
              <a:ext uri="{FF2B5EF4-FFF2-40B4-BE49-F238E27FC236}">
                <a16:creationId xmlns:a16="http://schemas.microsoft.com/office/drawing/2014/main" id="{F012B2B0-ABE7-1F46-ABA9-DDBF312BC9C7}"/>
              </a:ext>
            </a:extLst>
          </p:cNvPr>
          <p:cNvSpPr txBox="1"/>
          <p:nvPr/>
        </p:nvSpPr>
        <p:spPr>
          <a:xfrm>
            <a:off x="2711624" y="4600560"/>
            <a:ext cx="74888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indent="0">
              <a:buFont typeface="Symbol" pitchFamily="18" charset="2"/>
              <a:buNone/>
              <a:defRPr/>
            </a:pPr>
            <a:r>
              <a:rPr lang="pt-BR" dirty="0"/>
              <a:t>8 </a:t>
            </a:r>
            <a:r>
              <a:rPr lang="pt-BR" dirty="0" err="1"/>
              <a:t>Nederlandse</a:t>
            </a:r>
            <a:r>
              <a:rPr lang="pt-BR" dirty="0"/>
              <a:t> </a:t>
            </a:r>
            <a:r>
              <a:rPr lang="pt-BR" dirty="0" err="1"/>
              <a:t>toeristen</a:t>
            </a:r>
            <a:r>
              <a:rPr lang="pt-BR" dirty="0"/>
              <a:t> </a:t>
            </a:r>
            <a:r>
              <a:rPr lang="pt-BR" dirty="0" err="1"/>
              <a:t>verblijven</a:t>
            </a:r>
            <a:r>
              <a:rPr lang="pt-BR" dirty="0"/>
              <a:t> in </a:t>
            </a:r>
            <a:r>
              <a:rPr lang="pt-BR" dirty="0" err="1"/>
              <a:t>het</a:t>
            </a:r>
            <a:r>
              <a:rPr lang="pt-BR" dirty="0"/>
              <a:t> </a:t>
            </a:r>
            <a:r>
              <a:rPr lang="pt-BR" dirty="0" err="1"/>
              <a:t>buitenland</a:t>
            </a:r>
            <a:endParaRPr lang="nl-NL" dirty="0"/>
          </a:p>
        </p:txBody>
      </p:sp>
    </p:spTree>
    <p:extLst>
      <p:ext uri="{BB962C8B-B14F-4D97-AF65-F5344CB8AC3E}">
        <p14:creationId xmlns:p14="http://schemas.microsoft.com/office/powerpoint/2010/main" val="79760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heckerboard(across)">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E070D7C-76EE-4D4F-9DD5-AC54F76ADA5B}"/>
              </a:ext>
            </a:extLst>
          </p:cNvPr>
          <p:cNvSpPr/>
          <p:nvPr/>
        </p:nvSpPr>
        <p:spPr>
          <a:xfrm>
            <a:off x="2741930" y="857523"/>
            <a:ext cx="7129463"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dirty="0"/>
              <a:t>Ontvangsten		Goederenrekening		      Uitgaven</a:t>
            </a:r>
          </a:p>
        </p:txBody>
      </p:sp>
      <p:sp>
        <p:nvSpPr>
          <p:cNvPr id="3" name="Rechthoek 2">
            <a:extLst>
              <a:ext uri="{FF2B5EF4-FFF2-40B4-BE49-F238E27FC236}">
                <a16:creationId xmlns:a16="http://schemas.microsoft.com/office/drawing/2014/main" id="{4BBE13BB-06E0-2E4E-9960-C8540AEFC635}"/>
              </a:ext>
            </a:extLst>
          </p:cNvPr>
          <p:cNvSpPr/>
          <p:nvPr/>
        </p:nvSpPr>
        <p:spPr>
          <a:xfrm>
            <a:off x="2764155" y="1827485"/>
            <a:ext cx="7129463"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dirty="0"/>
              <a:t>Ontvangsten		Dienstenrekening		     Uitgaven</a:t>
            </a:r>
          </a:p>
        </p:txBody>
      </p:sp>
      <p:sp>
        <p:nvSpPr>
          <p:cNvPr id="4" name="Rechthoek 3">
            <a:extLst>
              <a:ext uri="{FF2B5EF4-FFF2-40B4-BE49-F238E27FC236}">
                <a16:creationId xmlns:a16="http://schemas.microsoft.com/office/drawing/2014/main" id="{B0E2860A-69F1-4941-AA76-FB9C8EC8CDAE}"/>
              </a:ext>
            </a:extLst>
          </p:cNvPr>
          <p:cNvSpPr/>
          <p:nvPr/>
        </p:nvSpPr>
        <p:spPr>
          <a:xfrm>
            <a:off x="2764155" y="2808560"/>
            <a:ext cx="7129463"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dirty="0"/>
              <a:t>Ontvangsten		Inkomensrekening		     Uitgaven</a:t>
            </a:r>
          </a:p>
          <a:p>
            <a:pPr>
              <a:defRPr/>
            </a:pPr>
            <a:r>
              <a:rPr lang="nl-NL" dirty="0"/>
              <a:t>		           ( + Inkomensoverdrachten)</a:t>
            </a:r>
          </a:p>
        </p:txBody>
      </p:sp>
      <p:sp>
        <p:nvSpPr>
          <p:cNvPr id="5" name="Rechthoek 4">
            <a:extLst>
              <a:ext uri="{FF2B5EF4-FFF2-40B4-BE49-F238E27FC236}">
                <a16:creationId xmlns:a16="http://schemas.microsoft.com/office/drawing/2014/main" id="{E9D327D8-615C-8B49-AAAB-D4FDD09544F1}"/>
              </a:ext>
            </a:extLst>
          </p:cNvPr>
          <p:cNvSpPr/>
          <p:nvPr/>
        </p:nvSpPr>
        <p:spPr>
          <a:xfrm>
            <a:off x="2754630" y="3816623"/>
            <a:ext cx="712787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dirty="0"/>
              <a:t>Ontvangsten		Lopende rekening		     Uitgaven</a:t>
            </a:r>
          </a:p>
        </p:txBody>
      </p:sp>
      <p:sp>
        <p:nvSpPr>
          <p:cNvPr id="6" name="Rechthoek 5">
            <a:extLst>
              <a:ext uri="{FF2B5EF4-FFF2-40B4-BE49-F238E27FC236}">
                <a16:creationId xmlns:a16="http://schemas.microsoft.com/office/drawing/2014/main" id="{E02EC099-25F5-C745-9483-854200F4B28B}"/>
              </a:ext>
            </a:extLst>
          </p:cNvPr>
          <p:cNvSpPr/>
          <p:nvPr/>
        </p:nvSpPr>
        <p:spPr>
          <a:xfrm>
            <a:off x="2740343" y="4753248"/>
            <a:ext cx="712787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dirty="0"/>
              <a:t>Ontvangsten		Financiële rekening	     Uitgaven</a:t>
            </a:r>
          </a:p>
        </p:txBody>
      </p:sp>
      <p:sp>
        <p:nvSpPr>
          <p:cNvPr id="7" name="Rechthoek 6">
            <a:extLst>
              <a:ext uri="{FF2B5EF4-FFF2-40B4-BE49-F238E27FC236}">
                <a16:creationId xmlns:a16="http://schemas.microsoft.com/office/drawing/2014/main" id="{359A81DD-603C-2C48-B8F9-E941B0C3CBCF}"/>
              </a:ext>
            </a:extLst>
          </p:cNvPr>
          <p:cNvSpPr/>
          <p:nvPr/>
        </p:nvSpPr>
        <p:spPr>
          <a:xfrm>
            <a:off x="2740343" y="5688285"/>
            <a:ext cx="712787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dirty="0"/>
              <a:t>Ontvangsten		   Totale rekening		     Uitgaven</a:t>
            </a:r>
          </a:p>
        </p:txBody>
      </p:sp>
      <p:cxnSp>
        <p:nvCxnSpPr>
          <p:cNvPr id="8" name="Rechte verbindingslijn 7">
            <a:extLst>
              <a:ext uri="{FF2B5EF4-FFF2-40B4-BE49-F238E27FC236}">
                <a16:creationId xmlns:a16="http://schemas.microsoft.com/office/drawing/2014/main" id="{FEBC452D-23DD-2E44-80ED-52EC646D34AC}"/>
              </a:ext>
            </a:extLst>
          </p:cNvPr>
          <p:cNvCxnSpPr/>
          <p:nvPr/>
        </p:nvCxnSpPr>
        <p:spPr>
          <a:xfrm>
            <a:off x="4758055" y="857523"/>
            <a:ext cx="73025" cy="5478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3BF26522-DF69-8E4C-B8FC-C0D0C497AC93}"/>
              </a:ext>
            </a:extLst>
          </p:cNvPr>
          <p:cNvCxnSpPr/>
          <p:nvPr/>
        </p:nvCxnSpPr>
        <p:spPr>
          <a:xfrm>
            <a:off x="7998688" y="936104"/>
            <a:ext cx="0" cy="5478462"/>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BDFA00ED-0ACE-A74E-932A-5E3DCF4A1FE1}"/>
              </a:ext>
            </a:extLst>
          </p:cNvPr>
          <p:cNvSpPr/>
          <p:nvPr/>
        </p:nvSpPr>
        <p:spPr>
          <a:xfrm>
            <a:off x="2764155" y="3597548"/>
            <a:ext cx="7129463"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1" name="Rechthoek 10">
            <a:extLst>
              <a:ext uri="{FF2B5EF4-FFF2-40B4-BE49-F238E27FC236}">
                <a16:creationId xmlns:a16="http://schemas.microsoft.com/office/drawing/2014/main" id="{E30C3EAE-6742-554A-9BE9-AE7A12751E84}"/>
              </a:ext>
            </a:extLst>
          </p:cNvPr>
          <p:cNvSpPr/>
          <p:nvPr/>
        </p:nvSpPr>
        <p:spPr>
          <a:xfrm>
            <a:off x="2746693" y="5464448"/>
            <a:ext cx="7134225" cy="68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2" name="Tekstvak 17">
            <a:extLst>
              <a:ext uri="{FF2B5EF4-FFF2-40B4-BE49-F238E27FC236}">
                <a16:creationId xmlns:a16="http://schemas.microsoft.com/office/drawing/2014/main" id="{34D59E1F-47AD-A144-92B2-4A0FF3E82638}"/>
              </a:ext>
            </a:extLst>
          </p:cNvPr>
          <p:cNvSpPr txBox="1">
            <a:spLocks noChangeArrowheads="1"/>
          </p:cNvSpPr>
          <p:nvPr/>
        </p:nvSpPr>
        <p:spPr bwMode="auto">
          <a:xfrm>
            <a:off x="10014268" y="3456260"/>
            <a:ext cx="2889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a:t>+</a:t>
            </a:r>
          </a:p>
        </p:txBody>
      </p:sp>
      <p:sp>
        <p:nvSpPr>
          <p:cNvPr id="13" name="Tekstvak 18">
            <a:extLst>
              <a:ext uri="{FF2B5EF4-FFF2-40B4-BE49-F238E27FC236}">
                <a16:creationId xmlns:a16="http://schemas.microsoft.com/office/drawing/2014/main" id="{F069B627-9C5B-2E41-8E36-03135C4C42B4}"/>
              </a:ext>
            </a:extLst>
          </p:cNvPr>
          <p:cNvSpPr txBox="1">
            <a:spLocks noChangeArrowheads="1"/>
          </p:cNvSpPr>
          <p:nvPr/>
        </p:nvSpPr>
        <p:spPr bwMode="auto">
          <a:xfrm>
            <a:off x="10014268" y="5345385"/>
            <a:ext cx="4333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a:t>+</a:t>
            </a:r>
          </a:p>
        </p:txBody>
      </p:sp>
      <p:sp>
        <p:nvSpPr>
          <p:cNvPr id="14" name="Tekstvak 1">
            <a:extLst>
              <a:ext uri="{FF2B5EF4-FFF2-40B4-BE49-F238E27FC236}">
                <a16:creationId xmlns:a16="http://schemas.microsoft.com/office/drawing/2014/main" id="{B28C9548-66F9-164D-9277-354C71AF9C60}"/>
              </a:ext>
            </a:extLst>
          </p:cNvPr>
          <p:cNvSpPr txBox="1">
            <a:spLocks noChangeArrowheads="1"/>
          </p:cNvSpPr>
          <p:nvPr/>
        </p:nvSpPr>
        <p:spPr bwMode="auto">
          <a:xfrm>
            <a:off x="8175610" y="1196300"/>
            <a:ext cx="3127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1</a:t>
            </a:r>
          </a:p>
        </p:txBody>
      </p:sp>
      <p:sp>
        <p:nvSpPr>
          <p:cNvPr id="15" name="Tekstvak 2">
            <a:extLst>
              <a:ext uri="{FF2B5EF4-FFF2-40B4-BE49-F238E27FC236}">
                <a16:creationId xmlns:a16="http://schemas.microsoft.com/office/drawing/2014/main" id="{C9B8CD86-6B44-AC4C-A36F-DA453765C747}"/>
              </a:ext>
            </a:extLst>
          </p:cNvPr>
          <p:cNvSpPr txBox="1">
            <a:spLocks noChangeArrowheads="1"/>
          </p:cNvSpPr>
          <p:nvPr/>
        </p:nvSpPr>
        <p:spPr bwMode="auto">
          <a:xfrm>
            <a:off x="2887981" y="2151335"/>
            <a:ext cx="5032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2</a:t>
            </a:r>
          </a:p>
        </p:txBody>
      </p:sp>
      <p:sp>
        <p:nvSpPr>
          <p:cNvPr id="16" name="Tekstvak 11">
            <a:extLst>
              <a:ext uri="{FF2B5EF4-FFF2-40B4-BE49-F238E27FC236}">
                <a16:creationId xmlns:a16="http://schemas.microsoft.com/office/drawing/2014/main" id="{7E000462-C2C3-5F4F-9B87-B39022680647}"/>
              </a:ext>
            </a:extLst>
          </p:cNvPr>
          <p:cNvSpPr txBox="1">
            <a:spLocks noChangeArrowheads="1"/>
          </p:cNvSpPr>
          <p:nvPr/>
        </p:nvSpPr>
        <p:spPr bwMode="auto">
          <a:xfrm>
            <a:off x="3138805" y="3099841"/>
            <a:ext cx="2524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3</a:t>
            </a:r>
          </a:p>
        </p:txBody>
      </p:sp>
      <p:sp>
        <p:nvSpPr>
          <p:cNvPr id="17" name="Tekstvak 14">
            <a:extLst>
              <a:ext uri="{FF2B5EF4-FFF2-40B4-BE49-F238E27FC236}">
                <a16:creationId xmlns:a16="http://schemas.microsoft.com/office/drawing/2014/main" id="{F50DEDA6-A9B1-D143-BDAD-66A28B635F05}"/>
              </a:ext>
            </a:extLst>
          </p:cNvPr>
          <p:cNvSpPr txBox="1">
            <a:spLocks noChangeArrowheads="1"/>
          </p:cNvSpPr>
          <p:nvPr/>
        </p:nvSpPr>
        <p:spPr bwMode="auto">
          <a:xfrm>
            <a:off x="8287068" y="5086060"/>
            <a:ext cx="3127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4</a:t>
            </a:r>
          </a:p>
        </p:txBody>
      </p:sp>
      <p:sp>
        <p:nvSpPr>
          <p:cNvPr id="18" name="Tekstvak 15">
            <a:extLst>
              <a:ext uri="{FF2B5EF4-FFF2-40B4-BE49-F238E27FC236}">
                <a16:creationId xmlns:a16="http://schemas.microsoft.com/office/drawing/2014/main" id="{55145A48-3142-9C45-B4EB-8DA73ABABBBE}"/>
              </a:ext>
            </a:extLst>
          </p:cNvPr>
          <p:cNvSpPr txBox="1">
            <a:spLocks noChangeArrowheads="1"/>
          </p:cNvSpPr>
          <p:nvPr/>
        </p:nvSpPr>
        <p:spPr bwMode="auto">
          <a:xfrm>
            <a:off x="3138805" y="5106057"/>
            <a:ext cx="2524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5</a:t>
            </a:r>
          </a:p>
        </p:txBody>
      </p:sp>
      <p:sp>
        <p:nvSpPr>
          <p:cNvPr id="19" name="Tekstvak 19">
            <a:extLst>
              <a:ext uri="{FF2B5EF4-FFF2-40B4-BE49-F238E27FC236}">
                <a16:creationId xmlns:a16="http://schemas.microsoft.com/office/drawing/2014/main" id="{AAB34893-9CA2-8044-91C4-2160175B7C16}"/>
              </a:ext>
            </a:extLst>
          </p:cNvPr>
          <p:cNvSpPr txBox="1">
            <a:spLocks noChangeArrowheads="1"/>
          </p:cNvSpPr>
          <p:nvPr/>
        </p:nvSpPr>
        <p:spPr bwMode="auto">
          <a:xfrm>
            <a:off x="3605530" y="3119710"/>
            <a:ext cx="2889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6</a:t>
            </a:r>
          </a:p>
        </p:txBody>
      </p:sp>
      <p:sp>
        <p:nvSpPr>
          <p:cNvPr id="20" name="Tekstvak 20">
            <a:extLst>
              <a:ext uri="{FF2B5EF4-FFF2-40B4-BE49-F238E27FC236}">
                <a16:creationId xmlns:a16="http://schemas.microsoft.com/office/drawing/2014/main" id="{BC6DE69F-0911-B64D-8847-37C26A603B0D}"/>
              </a:ext>
            </a:extLst>
          </p:cNvPr>
          <p:cNvSpPr txBox="1">
            <a:spLocks noChangeArrowheads="1"/>
          </p:cNvSpPr>
          <p:nvPr/>
        </p:nvSpPr>
        <p:spPr bwMode="auto">
          <a:xfrm>
            <a:off x="8371025" y="3099841"/>
            <a:ext cx="276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7</a:t>
            </a:r>
          </a:p>
        </p:txBody>
      </p:sp>
      <p:sp>
        <p:nvSpPr>
          <p:cNvPr id="21" name="Tekstvak 21">
            <a:extLst>
              <a:ext uri="{FF2B5EF4-FFF2-40B4-BE49-F238E27FC236}">
                <a16:creationId xmlns:a16="http://schemas.microsoft.com/office/drawing/2014/main" id="{DFCCA9E3-9D2E-BD4C-8B6C-C84AF2BA80BC}"/>
              </a:ext>
            </a:extLst>
          </p:cNvPr>
          <p:cNvSpPr txBox="1">
            <a:spLocks noChangeArrowheads="1"/>
          </p:cNvSpPr>
          <p:nvPr/>
        </p:nvSpPr>
        <p:spPr bwMode="auto">
          <a:xfrm>
            <a:off x="8232913" y="2193890"/>
            <a:ext cx="2762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8</a:t>
            </a:r>
          </a:p>
        </p:txBody>
      </p:sp>
      <p:sp>
        <p:nvSpPr>
          <p:cNvPr id="22" name="Tekstvak 22">
            <a:extLst>
              <a:ext uri="{FF2B5EF4-FFF2-40B4-BE49-F238E27FC236}">
                <a16:creationId xmlns:a16="http://schemas.microsoft.com/office/drawing/2014/main" id="{412C3F35-3CB4-2E42-B0BD-A6EF7D0ED3DF}"/>
              </a:ext>
            </a:extLst>
          </p:cNvPr>
          <p:cNvSpPr txBox="1">
            <a:spLocks noChangeArrowheads="1"/>
          </p:cNvSpPr>
          <p:nvPr/>
        </p:nvSpPr>
        <p:spPr bwMode="auto">
          <a:xfrm>
            <a:off x="2923699" y="1210434"/>
            <a:ext cx="3413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9</a:t>
            </a:r>
          </a:p>
        </p:txBody>
      </p:sp>
      <p:sp>
        <p:nvSpPr>
          <p:cNvPr id="23" name="Tekstvak 23">
            <a:extLst>
              <a:ext uri="{FF2B5EF4-FFF2-40B4-BE49-F238E27FC236}">
                <a16:creationId xmlns:a16="http://schemas.microsoft.com/office/drawing/2014/main" id="{A2C2182F-2DB0-9B45-B410-8D3FDA6771F5}"/>
              </a:ext>
            </a:extLst>
          </p:cNvPr>
          <p:cNvSpPr txBox="1">
            <a:spLocks noChangeArrowheads="1"/>
          </p:cNvSpPr>
          <p:nvPr/>
        </p:nvSpPr>
        <p:spPr bwMode="auto">
          <a:xfrm>
            <a:off x="8722043" y="3118122"/>
            <a:ext cx="5032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altLang="nl-NL" dirty="0"/>
              <a:t>10</a:t>
            </a:r>
          </a:p>
        </p:txBody>
      </p:sp>
      <p:sp>
        <p:nvSpPr>
          <p:cNvPr id="24" name="Tekstvak 23">
            <a:extLst>
              <a:ext uri="{FF2B5EF4-FFF2-40B4-BE49-F238E27FC236}">
                <a16:creationId xmlns:a16="http://schemas.microsoft.com/office/drawing/2014/main" id="{F2C12EA4-289C-3E4E-8BDE-2C0792139E35}"/>
              </a:ext>
            </a:extLst>
          </p:cNvPr>
          <p:cNvSpPr txBox="1"/>
          <p:nvPr/>
        </p:nvSpPr>
        <p:spPr>
          <a:xfrm>
            <a:off x="2742104" y="144016"/>
            <a:ext cx="748883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indent="0">
              <a:buFont typeface="Symbol" pitchFamily="18" charset="2"/>
              <a:buNone/>
              <a:defRPr/>
            </a:pPr>
            <a:r>
              <a:rPr lang="pt-BR" dirty="0"/>
              <a:t>1 </a:t>
            </a:r>
            <a:r>
              <a:rPr lang="pt-BR" dirty="0" err="1"/>
              <a:t>Hoogovens</a:t>
            </a:r>
            <a:r>
              <a:rPr lang="pt-BR" dirty="0"/>
              <a:t> </a:t>
            </a:r>
            <a:r>
              <a:rPr lang="pt-BR" dirty="0" err="1"/>
              <a:t>voert</a:t>
            </a:r>
            <a:r>
              <a:rPr lang="pt-BR" dirty="0"/>
              <a:t> </a:t>
            </a:r>
            <a:r>
              <a:rPr lang="pt-BR" dirty="0" err="1"/>
              <a:t>ijzererts</a:t>
            </a:r>
            <a:r>
              <a:rPr lang="pt-BR" dirty="0"/>
              <a:t> in</a:t>
            </a:r>
          </a:p>
        </p:txBody>
      </p:sp>
      <p:sp>
        <p:nvSpPr>
          <p:cNvPr id="25" name="Tekstvak 24">
            <a:extLst>
              <a:ext uri="{FF2B5EF4-FFF2-40B4-BE49-F238E27FC236}">
                <a16:creationId xmlns:a16="http://schemas.microsoft.com/office/drawing/2014/main" id="{4594609C-C47E-4148-B6C9-C5AF8D7653E5}"/>
              </a:ext>
            </a:extLst>
          </p:cNvPr>
          <p:cNvSpPr txBox="1"/>
          <p:nvPr/>
        </p:nvSpPr>
        <p:spPr>
          <a:xfrm>
            <a:off x="2742104" y="144016"/>
            <a:ext cx="748883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indent="0">
              <a:buFont typeface="Symbol" pitchFamily="18" charset="2"/>
              <a:buNone/>
              <a:defRPr/>
            </a:pPr>
            <a:r>
              <a:rPr lang="pt-BR" dirty="0"/>
              <a:t>2 </a:t>
            </a:r>
            <a:r>
              <a:rPr lang="pt-BR" dirty="0" err="1"/>
              <a:t>Een</a:t>
            </a:r>
            <a:r>
              <a:rPr lang="pt-BR" dirty="0"/>
              <a:t> </a:t>
            </a:r>
            <a:r>
              <a:rPr lang="pt-BR" dirty="0" err="1"/>
              <a:t>Nederlandse</a:t>
            </a:r>
            <a:r>
              <a:rPr lang="pt-BR" dirty="0"/>
              <a:t> </a:t>
            </a:r>
            <a:r>
              <a:rPr lang="pt-BR" dirty="0" err="1"/>
              <a:t>onderneming</a:t>
            </a:r>
            <a:r>
              <a:rPr lang="pt-BR" dirty="0"/>
              <a:t> </a:t>
            </a:r>
            <a:r>
              <a:rPr lang="pt-BR" dirty="0" err="1"/>
              <a:t>bouwt</a:t>
            </a:r>
            <a:r>
              <a:rPr lang="pt-BR" dirty="0"/>
              <a:t> </a:t>
            </a:r>
            <a:r>
              <a:rPr lang="pt-BR" dirty="0" err="1"/>
              <a:t>een</a:t>
            </a:r>
            <a:r>
              <a:rPr lang="pt-BR" dirty="0"/>
              <a:t> </a:t>
            </a:r>
            <a:r>
              <a:rPr lang="pt-BR" dirty="0" err="1"/>
              <a:t>haven</a:t>
            </a:r>
            <a:r>
              <a:rPr lang="pt-BR" dirty="0"/>
              <a:t> in </a:t>
            </a:r>
            <a:r>
              <a:rPr lang="pt-BR" dirty="0" err="1"/>
              <a:t>Saoedi</a:t>
            </a:r>
            <a:r>
              <a:rPr lang="pt-BR" dirty="0"/>
              <a:t> </a:t>
            </a:r>
            <a:r>
              <a:rPr lang="pt-BR" dirty="0" err="1"/>
              <a:t>Arabie</a:t>
            </a:r>
            <a:endParaRPr lang="nl-NL" dirty="0"/>
          </a:p>
        </p:txBody>
      </p:sp>
      <p:sp>
        <p:nvSpPr>
          <p:cNvPr id="26" name="Tekstvak 25">
            <a:extLst>
              <a:ext uri="{FF2B5EF4-FFF2-40B4-BE49-F238E27FC236}">
                <a16:creationId xmlns:a16="http://schemas.microsoft.com/office/drawing/2014/main" id="{656884EC-C6D0-9340-8D07-5A97680D38F6}"/>
              </a:ext>
            </a:extLst>
          </p:cNvPr>
          <p:cNvSpPr txBox="1"/>
          <p:nvPr/>
        </p:nvSpPr>
        <p:spPr>
          <a:xfrm>
            <a:off x="2742104" y="144016"/>
            <a:ext cx="748883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indent="0">
              <a:buFont typeface="Symbol" pitchFamily="18" charset="2"/>
              <a:buNone/>
              <a:defRPr/>
            </a:pPr>
            <a:r>
              <a:rPr lang="nl-NL" dirty="0"/>
              <a:t>3 Het ABP (belegger) </a:t>
            </a:r>
            <a:r>
              <a:rPr lang="pt-BR" dirty="0" err="1"/>
              <a:t>ontvangt</a:t>
            </a:r>
            <a:r>
              <a:rPr lang="pt-BR" dirty="0"/>
              <a:t> </a:t>
            </a:r>
            <a:r>
              <a:rPr lang="pt-BR" dirty="0" err="1"/>
              <a:t>dividend</a:t>
            </a:r>
            <a:r>
              <a:rPr lang="pt-BR" dirty="0"/>
              <a:t> van </a:t>
            </a:r>
            <a:r>
              <a:rPr lang="pt-BR" dirty="0" err="1"/>
              <a:t>een</a:t>
            </a:r>
            <a:r>
              <a:rPr lang="pt-BR" dirty="0"/>
              <a:t> </a:t>
            </a:r>
            <a:r>
              <a:rPr lang="pt-BR" dirty="0" err="1"/>
              <a:t>Duits</a:t>
            </a:r>
            <a:r>
              <a:rPr lang="pt-BR" dirty="0"/>
              <a:t> </a:t>
            </a:r>
            <a:r>
              <a:rPr lang="pt-BR" dirty="0" err="1"/>
              <a:t>bedrijf</a:t>
            </a:r>
            <a:endParaRPr lang="nl-NL" dirty="0"/>
          </a:p>
        </p:txBody>
      </p:sp>
      <p:sp>
        <p:nvSpPr>
          <p:cNvPr id="27" name="Tekstvak 26">
            <a:extLst>
              <a:ext uri="{FF2B5EF4-FFF2-40B4-BE49-F238E27FC236}">
                <a16:creationId xmlns:a16="http://schemas.microsoft.com/office/drawing/2014/main" id="{25E173E3-9601-404D-B2B6-6918886DEA3E}"/>
              </a:ext>
            </a:extLst>
          </p:cNvPr>
          <p:cNvSpPr txBox="1"/>
          <p:nvPr/>
        </p:nvSpPr>
        <p:spPr>
          <a:xfrm>
            <a:off x="2742104" y="144016"/>
            <a:ext cx="748883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indent="0">
              <a:buFont typeface="Symbol" pitchFamily="18" charset="2"/>
              <a:buNone/>
              <a:defRPr/>
            </a:pPr>
            <a:r>
              <a:rPr lang="pt-BR" dirty="0"/>
              <a:t>4 </a:t>
            </a:r>
            <a:r>
              <a:rPr lang="pt-BR" dirty="0" err="1"/>
              <a:t>Nederland</a:t>
            </a:r>
            <a:r>
              <a:rPr lang="pt-BR" dirty="0"/>
              <a:t> </a:t>
            </a:r>
            <a:r>
              <a:rPr lang="pt-BR" dirty="0" err="1"/>
              <a:t>schenk</a:t>
            </a:r>
            <a:r>
              <a:rPr lang="pt-BR" dirty="0"/>
              <a:t> </a:t>
            </a:r>
            <a:r>
              <a:rPr lang="pt-BR" dirty="0" err="1"/>
              <a:t>Kameroen</a:t>
            </a:r>
            <a:r>
              <a:rPr lang="pt-BR" dirty="0"/>
              <a:t> € 2 </a:t>
            </a:r>
            <a:r>
              <a:rPr lang="pt-BR" dirty="0" err="1"/>
              <a:t>miljoen</a:t>
            </a:r>
            <a:endParaRPr lang="nl-NL" dirty="0"/>
          </a:p>
        </p:txBody>
      </p:sp>
      <p:sp>
        <p:nvSpPr>
          <p:cNvPr id="28" name="Tekstvak 27">
            <a:extLst>
              <a:ext uri="{FF2B5EF4-FFF2-40B4-BE49-F238E27FC236}">
                <a16:creationId xmlns:a16="http://schemas.microsoft.com/office/drawing/2014/main" id="{4BE9CF2B-D462-084F-8B96-FFA6CC42E386}"/>
              </a:ext>
            </a:extLst>
          </p:cNvPr>
          <p:cNvSpPr txBox="1"/>
          <p:nvPr/>
        </p:nvSpPr>
        <p:spPr>
          <a:xfrm>
            <a:off x="2742104" y="144016"/>
            <a:ext cx="748883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indent="0">
              <a:buFont typeface="Symbol" pitchFamily="18" charset="2"/>
              <a:buNone/>
              <a:defRPr/>
            </a:pPr>
            <a:r>
              <a:rPr lang="pt-BR" dirty="0"/>
              <a:t>5 </a:t>
            </a:r>
            <a:r>
              <a:rPr lang="pt-BR" dirty="0" err="1"/>
              <a:t>Kameroen</a:t>
            </a:r>
            <a:r>
              <a:rPr lang="pt-BR" dirty="0"/>
              <a:t> </a:t>
            </a:r>
            <a:r>
              <a:rPr lang="pt-BR" dirty="0" err="1"/>
              <a:t>lost</a:t>
            </a:r>
            <a:r>
              <a:rPr lang="pt-BR" dirty="0"/>
              <a:t> </a:t>
            </a:r>
            <a:r>
              <a:rPr lang="pt-BR" dirty="0" err="1"/>
              <a:t>een</a:t>
            </a:r>
            <a:r>
              <a:rPr lang="pt-BR" dirty="0"/>
              <a:t> </a:t>
            </a:r>
            <a:r>
              <a:rPr lang="pt-BR" dirty="0" err="1"/>
              <a:t>eerder</a:t>
            </a:r>
            <a:r>
              <a:rPr lang="pt-BR" dirty="0"/>
              <a:t> </a:t>
            </a:r>
            <a:r>
              <a:rPr lang="pt-BR" dirty="0" err="1"/>
              <a:t>verstrekte</a:t>
            </a:r>
            <a:r>
              <a:rPr lang="pt-BR" dirty="0"/>
              <a:t> </a:t>
            </a:r>
            <a:r>
              <a:rPr lang="pt-BR" dirty="0" err="1"/>
              <a:t>lening</a:t>
            </a:r>
            <a:r>
              <a:rPr lang="pt-BR" dirty="0"/>
              <a:t> van </a:t>
            </a:r>
            <a:r>
              <a:rPr lang="pt-BR" dirty="0" err="1"/>
              <a:t>Nederland</a:t>
            </a:r>
            <a:r>
              <a:rPr lang="pt-BR" dirty="0"/>
              <a:t> </a:t>
            </a:r>
            <a:r>
              <a:rPr lang="pt-BR" dirty="0" err="1"/>
              <a:t>af</a:t>
            </a:r>
            <a:endParaRPr lang="nl-NL" dirty="0"/>
          </a:p>
        </p:txBody>
      </p:sp>
      <p:sp>
        <p:nvSpPr>
          <p:cNvPr id="29" name="Tekstvak 28">
            <a:extLst>
              <a:ext uri="{FF2B5EF4-FFF2-40B4-BE49-F238E27FC236}">
                <a16:creationId xmlns:a16="http://schemas.microsoft.com/office/drawing/2014/main" id="{3D047886-599C-984D-AE9F-C5572AD00FF2}"/>
              </a:ext>
            </a:extLst>
          </p:cNvPr>
          <p:cNvSpPr txBox="1"/>
          <p:nvPr/>
        </p:nvSpPr>
        <p:spPr>
          <a:xfrm>
            <a:off x="2742104" y="144016"/>
            <a:ext cx="748883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indent="0">
              <a:buFont typeface="Symbol" pitchFamily="18" charset="2"/>
              <a:buNone/>
              <a:defRPr/>
            </a:pPr>
            <a:r>
              <a:rPr lang="pt-BR" dirty="0"/>
              <a:t>6 </a:t>
            </a:r>
            <a:r>
              <a:rPr lang="pt-BR" dirty="0" err="1"/>
              <a:t>Kameroen</a:t>
            </a:r>
            <a:r>
              <a:rPr lang="pt-BR" dirty="0"/>
              <a:t> </a:t>
            </a:r>
            <a:r>
              <a:rPr lang="pt-BR" dirty="0" err="1"/>
              <a:t>betaalt</a:t>
            </a:r>
            <a:r>
              <a:rPr lang="pt-BR" dirty="0"/>
              <a:t> rente over </a:t>
            </a:r>
            <a:r>
              <a:rPr lang="pt-BR" dirty="0" err="1"/>
              <a:t>een</a:t>
            </a:r>
            <a:r>
              <a:rPr lang="pt-BR" dirty="0"/>
              <a:t> </a:t>
            </a:r>
            <a:r>
              <a:rPr lang="pt-BR" dirty="0" err="1"/>
              <a:t>Nederlandse</a:t>
            </a:r>
            <a:r>
              <a:rPr lang="pt-BR" dirty="0"/>
              <a:t> </a:t>
            </a:r>
            <a:r>
              <a:rPr lang="pt-BR" dirty="0" err="1"/>
              <a:t>lening</a:t>
            </a:r>
            <a:endParaRPr lang="nl-NL" dirty="0"/>
          </a:p>
        </p:txBody>
      </p:sp>
      <p:sp>
        <p:nvSpPr>
          <p:cNvPr id="30" name="Tekstvak 29">
            <a:extLst>
              <a:ext uri="{FF2B5EF4-FFF2-40B4-BE49-F238E27FC236}">
                <a16:creationId xmlns:a16="http://schemas.microsoft.com/office/drawing/2014/main" id="{2C58C983-7A2C-4D43-8308-07E68080A480}"/>
              </a:ext>
            </a:extLst>
          </p:cNvPr>
          <p:cNvSpPr txBox="1"/>
          <p:nvPr/>
        </p:nvSpPr>
        <p:spPr>
          <a:xfrm>
            <a:off x="2742104" y="144016"/>
            <a:ext cx="74888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indent="0">
              <a:buFont typeface="Symbol" pitchFamily="18" charset="2"/>
              <a:buNone/>
              <a:defRPr/>
            </a:pPr>
            <a:r>
              <a:rPr lang="nl-NL" dirty="0"/>
              <a:t>7 Poolse</a:t>
            </a:r>
            <a:r>
              <a:rPr lang="pt-BR" dirty="0"/>
              <a:t> </a:t>
            </a:r>
            <a:r>
              <a:rPr lang="pt-BR" dirty="0" err="1"/>
              <a:t>werknemers</a:t>
            </a:r>
            <a:r>
              <a:rPr lang="pt-BR" dirty="0"/>
              <a:t> </a:t>
            </a:r>
            <a:r>
              <a:rPr lang="pt-BR" dirty="0" err="1"/>
              <a:t>sturen</a:t>
            </a:r>
            <a:r>
              <a:rPr lang="pt-BR" dirty="0"/>
              <a:t> </a:t>
            </a:r>
            <a:r>
              <a:rPr lang="pt-BR" dirty="0" err="1"/>
              <a:t>geld</a:t>
            </a:r>
            <a:r>
              <a:rPr lang="pt-BR" dirty="0"/>
              <a:t> </a:t>
            </a:r>
            <a:r>
              <a:rPr lang="pt-BR" dirty="0" err="1"/>
              <a:t>naar</a:t>
            </a:r>
            <a:r>
              <a:rPr lang="pt-BR" dirty="0"/>
              <a:t> </a:t>
            </a:r>
            <a:r>
              <a:rPr lang="pt-BR" dirty="0" err="1"/>
              <a:t>huis</a:t>
            </a:r>
            <a:endParaRPr lang="nl-NL" dirty="0"/>
          </a:p>
        </p:txBody>
      </p:sp>
      <p:sp>
        <p:nvSpPr>
          <p:cNvPr id="31" name="Tekstvak 30">
            <a:extLst>
              <a:ext uri="{FF2B5EF4-FFF2-40B4-BE49-F238E27FC236}">
                <a16:creationId xmlns:a16="http://schemas.microsoft.com/office/drawing/2014/main" id="{75FC2EEE-A06F-E44E-A6C1-3753A95F7C7D}"/>
              </a:ext>
            </a:extLst>
          </p:cNvPr>
          <p:cNvSpPr txBox="1"/>
          <p:nvPr/>
        </p:nvSpPr>
        <p:spPr>
          <a:xfrm>
            <a:off x="2742104" y="144016"/>
            <a:ext cx="74888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indent="0">
              <a:buFont typeface="Symbol" pitchFamily="18" charset="2"/>
              <a:buNone/>
              <a:defRPr/>
            </a:pPr>
            <a:r>
              <a:rPr lang="pt-BR" dirty="0"/>
              <a:t>8 </a:t>
            </a:r>
            <a:r>
              <a:rPr lang="pt-BR" dirty="0" err="1"/>
              <a:t>Nederlandse</a:t>
            </a:r>
            <a:r>
              <a:rPr lang="pt-BR" dirty="0"/>
              <a:t> </a:t>
            </a:r>
            <a:r>
              <a:rPr lang="pt-BR" dirty="0" err="1"/>
              <a:t>toeristen</a:t>
            </a:r>
            <a:r>
              <a:rPr lang="pt-BR" dirty="0"/>
              <a:t> </a:t>
            </a:r>
            <a:r>
              <a:rPr lang="pt-BR" dirty="0" err="1"/>
              <a:t>verblijven</a:t>
            </a:r>
            <a:r>
              <a:rPr lang="pt-BR" dirty="0"/>
              <a:t> in </a:t>
            </a:r>
            <a:r>
              <a:rPr lang="pt-BR" dirty="0" err="1"/>
              <a:t>het</a:t>
            </a:r>
            <a:r>
              <a:rPr lang="pt-BR" dirty="0"/>
              <a:t> </a:t>
            </a:r>
            <a:r>
              <a:rPr lang="pt-BR" dirty="0" err="1"/>
              <a:t>buitenland</a:t>
            </a:r>
            <a:endParaRPr lang="nl-NL" dirty="0"/>
          </a:p>
        </p:txBody>
      </p:sp>
      <p:sp>
        <p:nvSpPr>
          <p:cNvPr id="32" name="Tekstvak 31">
            <a:extLst>
              <a:ext uri="{FF2B5EF4-FFF2-40B4-BE49-F238E27FC236}">
                <a16:creationId xmlns:a16="http://schemas.microsoft.com/office/drawing/2014/main" id="{9AC78C9B-1AD8-7F4D-AEE5-D00BC394E9D0}"/>
              </a:ext>
            </a:extLst>
          </p:cNvPr>
          <p:cNvSpPr txBox="1"/>
          <p:nvPr/>
        </p:nvSpPr>
        <p:spPr>
          <a:xfrm>
            <a:off x="2742104" y="144016"/>
            <a:ext cx="74888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indent="0">
              <a:buFont typeface="Symbol" pitchFamily="18" charset="2"/>
              <a:buNone/>
              <a:defRPr/>
            </a:pPr>
            <a:r>
              <a:rPr lang="pt-BR" dirty="0"/>
              <a:t>9 </a:t>
            </a:r>
            <a:r>
              <a:rPr lang="pt-BR" dirty="0" err="1"/>
              <a:t>Amerikanen</a:t>
            </a:r>
            <a:r>
              <a:rPr lang="pt-BR" dirty="0"/>
              <a:t> </a:t>
            </a:r>
            <a:r>
              <a:rPr lang="pt-BR" dirty="0" err="1"/>
              <a:t>kopen</a:t>
            </a:r>
            <a:r>
              <a:rPr lang="pt-BR" dirty="0"/>
              <a:t> </a:t>
            </a:r>
            <a:r>
              <a:rPr lang="pt-BR" dirty="0" err="1"/>
              <a:t>Nederlandse</a:t>
            </a:r>
            <a:r>
              <a:rPr lang="pt-BR" dirty="0"/>
              <a:t> </a:t>
            </a:r>
            <a:r>
              <a:rPr lang="pt-BR" dirty="0" err="1"/>
              <a:t>bloemen</a:t>
            </a:r>
            <a:endParaRPr lang="nl-NL" dirty="0"/>
          </a:p>
        </p:txBody>
      </p:sp>
      <p:sp>
        <p:nvSpPr>
          <p:cNvPr id="33" name="Tekstvak 32">
            <a:extLst>
              <a:ext uri="{FF2B5EF4-FFF2-40B4-BE49-F238E27FC236}">
                <a16:creationId xmlns:a16="http://schemas.microsoft.com/office/drawing/2014/main" id="{3801BE6C-A13F-6944-9E33-C593EB4B4C5E}"/>
              </a:ext>
            </a:extLst>
          </p:cNvPr>
          <p:cNvSpPr txBox="1"/>
          <p:nvPr/>
        </p:nvSpPr>
        <p:spPr>
          <a:xfrm>
            <a:off x="2742104" y="0"/>
            <a:ext cx="7488832"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indent="0">
              <a:buFont typeface="Symbol" pitchFamily="18" charset="2"/>
              <a:buNone/>
              <a:defRPr/>
            </a:pPr>
            <a:r>
              <a:rPr lang="pt-BR" dirty="0"/>
              <a:t>10 </a:t>
            </a:r>
            <a:r>
              <a:rPr lang="pt-BR" dirty="0" err="1"/>
              <a:t>Een</a:t>
            </a:r>
            <a:r>
              <a:rPr lang="pt-BR" dirty="0"/>
              <a:t> </a:t>
            </a:r>
            <a:r>
              <a:rPr lang="pt-BR" dirty="0" err="1"/>
              <a:t>Duitser</a:t>
            </a:r>
            <a:r>
              <a:rPr lang="pt-BR" dirty="0"/>
              <a:t> </a:t>
            </a:r>
            <a:r>
              <a:rPr lang="pt-BR" dirty="0" err="1"/>
              <a:t>uit</a:t>
            </a:r>
            <a:r>
              <a:rPr lang="pt-BR" dirty="0"/>
              <a:t> </a:t>
            </a:r>
            <a:r>
              <a:rPr lang="pt-BR" dirty="0" err="1"/>
              <a:t>Gronau</a:t>
            </a:r>
            <a:r>
              <a:rPr lang="pt-BR" dirty="0"/>
              <a:t> </a:t>
            </a:r>
            <a:r>
              <a:rPr lang="pt-BR" dirty="0" err="1"/>
              <a:t>ontvangt</a:t>
            </a:r>
            <a:r>
              <a:rPr lang="pt-BR" dirty="0"/>
              <a:t> </a:t>
            </a:r>
            <a:r>
              <a:rPr lang="pt-BR" dirty="0" err="1"/>
              <a:t>salaris</a:t>
            </a:r>
            <a:r>
              <a:rPr lang="pt-BR" dirty="0"/>
              <a:t> van </a:t>
            </a:r>
            <a:r>
              <a:rPr lang="pt-BR" dirty="0" err="1"/>
              <a:t>het</a:t>
            </a:r>
            <a:r>
              <a:rPr lang="pt-BR" dirty="0"/>
              <a:t> </a:t>
            </a:r>
            <a:r>
              <a:rPr lang="pt-BR" dirty="0" err="1"/>
              <a:t>bedrijf</a:t>
            </a:r>
            <a:r>
              <a:rPr lang="pt-BR" dirty="0"/>
              <a:t> in</a:t>
            </a:r>
          </a:p>
          <a:p>
            <a:pPr marL="0" indent="0">
              <a:buFont typeface="Symbol" pitchFamily="18" charset="2"/>
              <a:buNone/>
              <a:defRPr/>
            </a:pPr>
            <a:r>
              <a:rPr lang="pt-BR" dirty="0"/>
              <a:t>     Enschede </a:t>
            </a:r>
            <a:r>
              <a:rPr lang="pt-BR" dirty="0" err="1"/>
              <a:t>waar</a:t>
            </a:r>
            <a:r>
              <a:rPr lang="pt-BR" dirty="0"/>
              <a:t> </a:t>
            </a:r>
            <a:r>
              <a:rPr lang="pt-BR" dirty="0" err="1"/>
              <a:t>hij</a:t>
            </a:r>
            <a:r>
              <a:rPr lang="pt-BR" dirty="0"/>
              <a:t> </a:t>
            </a:r>
            <a:r>
              <a:rPr lang="pt-BR" dirty="0" err="1"/>
              <a:t>werkt</a:t>
            </a:r>
            <a:endParaRPr lang="nl-NL" dirty="0"/>
          </a:p>
        </p:txBody>
      </p:sp>
    </p:spTree>
    <p:extLst>
      <p:ext uri="{BB962C8B-B14F-4D97-AF65-F5344CB8AC3E}">
        <p14:creationId xmlns:p14="http://schemas.microsoft.com/office/powerpoint/2010/main" val="23613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heckerboard(across)">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heckerboard(across)">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across)">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checkerboard(across)">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checkerboard(across)">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heckerboard(across)">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heckerboard(across)">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checkerboard(across)">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checkerboard(across)">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checkerboard(across)">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checkerboard(across)">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checkerboard(across)">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checkerboard(across)">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checkerboard(across)">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checkerboard(across)">
                                      <p:cBhvr>
                                        <p:cTn id="91" dur="500"/>
                                        <p:tgtEl>
                                          <p:spTgt spid="22"/>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checkerboard(across)">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checkerboard(across)">
                                      <p:cBhvr>
                                        <p:cTn id="10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EAD528C-AB60-634A-A9D2-F4B9FE8574F0}"/>
              </a:ext>
            </a:extLst>
          </p:cNvPr>
          <p:cNvSpPr txBox="1">
            <a:spLocks/>
          </p:cNvSpPr>
          <p:nvPr/>
        </p:nvSpPr>
        <p:spPr>
          <a:xfrm>
            <a:off x="2395538" y="1773238"/>
            <a:ext cx="7408862" cy="4352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tLang="nl-NL"/>
              <a:t>Export van goederen, diensten en productiefactoren leveren ontvangsten  op.  Import van goederen, diensten en productiefactoren vormen uitgaven</a:t>
            </a:r>
          </a:p>
          <a:p>
            <a:r>
              <a:rPr lang="nl-NL" altLang="nl-NL"/>
              <a:t>Export van kapitaal zijn uitgaven en import van kapitaal zijn ontvangsten.</a:t>
            </a:r>
            <a:endParaRPr lang="nl-NL" altLang="nl-NL" dirty="0"/>
          </a:p>
        </p:txBody>
      </p:sp>
      <p:sp>
        <p:nvSpPr>
          <p:cNvPr id="3" name="Titel 2">
            <a:extLst>
              <a:ext uri="{FF2B5EF4-FFF2-40B4-BE49-F238E27FC236}">
                <a16:creationId xmlns:a16="http://schemas.microsoft.com/office/drawing/2014/main" id="{66EABBC0-A3A2-4A4D-B9E7-5FFB89807F32}"/>
              </a:ext>
            </a:extLst>
          </p:cNvPr>
          <p:cNvSpPr txBox="1">
            <a:spLocks/>
          </p:cNvSpPr>
          <p:nvPr/>
        </p:nvSpPr>
        <p:spPr>
          <a:xfrm>
            <a:off x="1981200" y="338139"/>
            <a:ext cx="8229600" cy="71459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nl-NL"/>
              <a:t>Let op</a:t>
            </a:r>
            <a:endParaRPr lang="nl-NL" altLang="nl-NL" dirty="0"/>
          </a:p>
        </p:txBody>
      </p:sp>
      <p:pic>
        <p:nvPicPr>
          <p:cNvPr id="4" name="Picture 3">
            <a:extLst>
              <a:ext uri="{FF2B5EF4-FFF2-40B4-BE49-F238E27FC236}">
                <a16:creationId xmlns:a16="http://schemas.microsoft.com/office/drawing/2014/main" id="{1A29FEF1-E238-7240-B1BF-56A02E44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3967484"/>
            <a:ext cx="3810000" cy="2419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708086C-CECE-E849-822B-857A5793F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040" y="3967484"/>
            <a:ext cx="3712829" cy="24569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16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3581</Words>
  <Application>Microsoft Macintosh PowerPoint</Application>
  <PresentationFormat>Breedbeeld</PresentationFormat>
  <Paragraphs>785</Paragraphs>
  <Slides>55</Slides>
  <Notes>0</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55</vt:i4>
      </vt:variant>
    </vt:vector>
  </HeadingPairs>
  <TitlesOfParts>
    <vt:vector size="63" baseType="lpstr">
      <vt:lpstr>Arial</vt:lpstr>
      <vt:lpstr>Calibri</vt:lpstr>
      <vt:lpstr>Calibri Light</vt:lpstr>
      <vt:lpstr>Courier New</vt:lpstr>
      <vt:lpstr>Symbol</vt:lpstr>
      <vt:lpstr>Wingdings</vt:lpstr>
      <vt:lpstr>Kantoorthema</vt:lpstr>
      <vt:lpstr>Packager Shell-object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Comparatief kostenvoordeel</vt:lpstr>
      <vt:lpstr>PowerPoint-presentatie</vt:lpstr>
      <vt:lpstr>PowerPoint-presentatie</vt:lpstr>
      <vt:lpstr>PowerPoint-presentatie</vt:lpstr>
      <vt:lpstr>PowerPoint-presentatie</vt:lpstr>
      <vt:lpstr>PowerPoint-presentatie</vt:lpstr>
      <vt:lpstr>Ruilen: tegen welke prijs?</vt:lpstr>
      <vt:lpstr>Beperking van de vrijhandel (protectie)</vt:lpstr>
      <vt:lpstr>Protectie maatregelen</vt:lpstr>
      <vt:lpstr>PowerPoint-presentatie</vt:lpstr>
      <vt:lpstr>PowerPoint-presentatie</vt:lpstr>
      <vt:lpstr>PowerPoint-presentatie</vt:lpstr>
      <vt:lpstr>Voorbeelden van vraag en aanbod (valutamarkt)</vt:lpstr>
      <vt:lpstr>Evenwichtskoers en appreciatie</vt:lpstr>
      <vt:lpstr>Betalingsbalans</vt:lpstr>
      <vt:lpstr>Betalingsbalans</vt:lpstr>
      <vt:lpstr>Betalingsbalans rekenhulp</vt:lpstr>
      <vt:lpstr>Betalingsbalans en wisselkoers</vt:lpstr>
      <vt:lpstr>Valutamarkt: flexibele wisselkoersen</vt:lpstr>
      <vt:lpstr>Valutamarkt: flexibele wisselkoersen</vt:lpstr>
      <vt:lpstr>Flexibele wisselkoersen</vt:lpstr>
      <vt:lpstr>PowerPoint-presentatie</vt:lpstr>
      <vt:lpstr>Valutaoorlog</vt:lpstr>
      <vt:lpstr>Wisselkoers-manipulatie</vt:lpstr>
      <vt:lpstr>Vaste wisselkoersen</vt:lpstr>
      <vt:lpstr>Vaste wisselkoersen</vt:lpstr>
      <vt:lpstr>Vaste wisselkoersen</vt:lpstr>
      <vt:lpstr>Vaste wisselkoersen</vt:lpstr>
      <vt:lpstr>Internationale economische samenwerking</vt:lpstr>
      <vt:lpstr>PowerPoint-presentatie</vt:lpstr>
      <vt:lpstr>Europa in 14 minuten</vt:lpstr>
      <vt:lpstr>Doelen van de Europese Gemeenschap</vt:lpstr>
      <vt:lpstr>Europese Akte (1986)</vt:lpstr>
      <vt:lpstr>Raad van Ministers</vt:lpstr>
      <vt:lpstr>Europese Commissie</vt:lpstr>
      <vt:lpstr>Wetten: verordening en richtlijn</vt:lpstr>
      <vt:lpstr>Europees Parlement</vt:lpstr>
      <vt:lpstr>PowerPoint-presentatie</vt:lpstr>
      <vt:lpstr>PowerPoint-presentatie</vt:lpstr>
      <vt:lpstr>Toetreding tot de EMU en de convergentiecriteria</vt:lpstr>
      <vt:lpstr>PowerPoint-presentatie</vt:lpstr>
      <vt:lpstr>PowerPoint-presentatie</vt:lpstr>
      <vt:lpstr>Huidige schuldencrisis</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Vermeulen, H.</dc:creator>
  <cp:lastModifiedBy>Vermeulen, H.</cp:lastModifiedBy>
  <cp:revision>3</cp:revision>
  <dcterms:created xsi:type="dcterms:W3CDTF">2020-11-05T08:34:50Z</dcterms:created>
  <dcterms:modified xsi:type="dcterms:W3CDTF">2020-11-11T10:12:25Z</dcterms:modified>
</cp:coreProperties>
</file>