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78" r:id="rId2"/>
    <p:sldId id="277" r:id="rId3"/>
    <p:sldId id="279" r:id="rId4"/>
    <p:sldId id="268" r:id="rId5"/>
    <p:sldId id="270" r:id="rId6"/>
    <p:sldId id="271" r:id="rId7"/>
    <p:sldId id="266" r:id="rId8"/>
    <p:sldId id="274" r:id="rId9"/>
    <p:sldId id="275" r:id="rId10"/>
    <p:sldId id="269" r:id="rId11"/>
    <p:sldId id="272" r:id="rId12"/>
    <p:sldId id="276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2"/>
    <p:restoredTop sz="94670"/>
  </p:normalViewPr>
  <p:slideViewPr>
    <p:cSldViewPr snapToGrid="0" snapToObjects="1">
      <p:cViewPr>
        <p:scale>
          <a:sx n="102" d="100"/>
          <a:sy n="102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33E6A-3E49-F142-84F9-AC8EFFBD037C}" type="datetimeFigureOut">
              <a:rPr lang="nl-NL" smtClean="0"/>
              <a:t>27-09-19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4FA2B-757D-C640-8F6B-DB36FF7D66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97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385C-5C9A-4244-B28A-1A921CAD1A03}" type="datetime1">
              <a:rPr lang="nl-NL" smtClean="0"/>
              <a:t>27-09-19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61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6DC6-E53D-314C-80EB-52FEDC56A303}" type="datetime1">
              <a:rPr lang="nl-NL" smtClean="0"/>
              <a:t>27-09-19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55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07E3-B6C7-AF49-8CFE-74A7AB66696A}" type="datetime1">
              <a:rPr lang="nl-NL" smtClean="0"/>
              <a:t>27-09-19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07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7F8A-4C94-654C-A946-C3CCE6BFEFD0}" type="datetime1">
              <a:rPr lang="nl-NL" smtClean="0"/>
              <a:t>27-09-19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38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AA7B-B5D2-EA4E-AD2A-323BF8C50C40}" type="datetime1">
              <a:rPr lang="nl-NL" smtClean="0"/>
              <a:t>27-09-19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27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A6B5-A1C6-2E41-90C0-08E57EF068E2}" type="datetime1">
              <a:rPr lang="nl-NL" smtClean="0"/>
              <a:t>27-09-19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772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CDF0-D911-B747-94DD-B9D2F7C43A71}" type="datetime1">
              <a:rPr lang="nl-NL" smtClean="0"/>
              <a:t>27-09-19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0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B25E-BE17-534B-91A4-5492ED6F2A50}" type="datetime1">
              <a:rPr lang="nl-NL" smtClean="0"/>
              <a:t>27-09-19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853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5302-DBB2-B244-873E-0EA308757F6D}" type="datetime1">
              <a:rPr lang="nl-NL" smtClean="0"/>
              <a:t>27-09-19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20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CF7F-51C9-8F44-ADBE-39F66FB4F16D}" type="datetime1">
              <a:rPr lang="nl-NL" smtClean="0"/>
              <a:t>27-09-19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0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2F27-0648-4B4B-9D07-525033AC1AAD}" type="datetime1">
              <a:rPr lang="nl-NL" smtClean="0"/>
              <a:t>27-09-19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21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3891-DD47-EE4E-B5FD-CD517BB08701}" type="datetime1">
              <a:rPr lang="nl-NL" smtClean="0"/>
              <a:t>27-09-19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3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4B5C-6E34-1247-99C9-8920C7DBDE35}" type="datetime1">
              <a:rPr lang="nl-NL" smtClean="0"/>
              <a:t>27-09-19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01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B8E2-DA43-244E-9BB6-57C476B9269A}" type="datetime1">
              <a:rPr lang="nl-NL" smtClean="0"/>
              <a:t>27-09-19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03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9F65-6D21-5D46-B059-CF017A59826C}" type="datetime1">
              <a:rPr lang="nl-NL" smtClean="0"/>
              <a:t>27-09-19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61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AFF1-F959-2E47-A5DE-949C934B4EB3}" type="datetime1">
              <a:rPr lang="nl-NL" smtClean="0"/>
              <a:t>27-09-19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50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4396-FB14-EF4E-9A9B-5B6884794565}" type="datetime1">
              <a:rPr lang="nl-NL" smtClean="0"/>
              <a:t>27-09-19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26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8E8ED6-6A1D-434F-A93B-2E4EB021BEAB}" type="datetime1">
              <a:rPr lang="nl-NL" smtClean="0"/>
              <a:t>27-09-19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291B48-56F4-1A45-A6A2-523CEAF91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50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5FD8970-CB4A-7445-8A65-232D17A3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1EE74DF-5A21-394B-B145-8D08B80F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1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963248A-C488-A643-90AC-CC37A32F8078}"/>
              </a:ext>
            </a:extLst>
          </p:cNvPr>
          <p:cNvSpPr txBox="1"/>
          <p:nvPr/>
        </p:nvSpPr>
        <p:spPr>
          <a:xfrm>
            <a:off x="5316584" y="134911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8.2 Loonvorming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AAEFC72-944E-1542-8DD9-8B0D94304D42}"/>
              </a:ext>
            </a:extLst>
          </p:cNvPr>
          <p:cNvSpPr/>
          <p:nvPr/>
        </p:nvSpPr>
        <p:spPr>
          <a:xfrm>
            <a:off x="3323692" y="3786413"/>
            <a:ext cx="5616624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CDFD6DD-7C5B-6F47-84A7-3186A245564A}"/>
              </a:ext>
            </a:extLst>
          </p:cNvPr>
          <p:cNvSpPr txBox="1"/>
          <p:nvPr/>
        </p:nvSpPr>
        <p:spPr>
          <a:xfrm>
            <a:off x="3287688" y="537025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Bevolking (17 miljoen)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BFB0F99-2D79-7140-8D1B-B9937AD18FDE}"/>
              </a:ext>
            </a:extLst>
          </p:cNvPr>
          <p:cNvSpPr/>
          <p:nvPr/>
        </p:nvSpPr>
        <p:spPr>
          <a:xfrm>
            <a:off x="3323692" y="3786413"/>
            <a:ext cx="1080120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&lt; 15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2 </a:t>
            </a:r>
            <a:r>
              <a:rPr lang="nl-NL" dirty="0" err="1">
                <a:solidFill>
                  <a:schemeClr val="tx1"/>
                </a:solidFill>
              </a:rPr>
              <a:t>mln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E280FAD-B81C-7846-868D-E75DB55519CF}"/>
              </a:ext>
            </a:extLst>
          </p:cNvPr>
          <p:cNvSpPr/>
          <p:nvPr/>
        </p:nvSpPr>
        <p:spPr>
          <a:xfrm>
            <a:off x="8160416" y="3786413"/>
            <a:ext cx="775855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&gt; 67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1,5 </a:t>
            </a:r>
            <a:r>
              <a:rPr lang="nl-NL" dirty="0" err="1">
                <a:solidFill>
                  <a:schemeClr val="tx1"/>
                </a:solidFill>
              </a:rPr>
              <a:t>mln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9DEF532-7EB0-D248-BCD2-E6043925BD20}"/>
              </a:ext>
            </a:extLst>
          </p:cNvPr>
          <p:cNvSpPr/>
          <p:nvPr/>
        </p:nvSpPr>
        <p:spPr>
          <a:xfrm>
            <a:off x="4403812" y="3786413"/>
            <a:ext cx="792088" cy="1440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Wil niet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1,5</a:t>
            </a:r>
          </a:p>
          <a:p>
            <a:pPr algn="ctr"/>
            <a:r>
              <a:rPr lang="nl-NL" dirty="0" err="1">
                <a:solidFill>
                  <a:schemeClr val="tx1"/>
                </a:solidFill>
              </a:rPr>
              <a:t>mln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051C488-73F6-3746-A406-4C46BA3B3671}"/>
              </a:ext>
            </a:extLst>
          </p:cNvPr>
          <p:cNvSpPr/>
          <p:nvPr/>
        </p:nvSpPr>
        <p:spPr>
          <a:xfrm>
            <a:off x="5195900" y="3786413"/>
            <a:ext cx="609244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Kan niet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1 , 2</a:t>
            </a:r>
          </a:p>
          <a:p>
            <a:pPr algn="ctr"/>
            <a:r>
              <a:rPr lang="nl-NL" sz="1600" dirty="0" err="1">
                <a:solidFill>
                  <a:schemeClr val="tx1"/>
                </a:solidFill>
              </a:rPr>
              <a:t>mln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86E3462-AC1C-5448-91E5-985C9A6B12A1}"/>
              </a:ext>
            </a:extLst>
          </p:cNvPr>
          <p:cNvSpPr/>
          <p:nvPr/>
        </p:nvSpPr>
        <p:spPr>
          <a:xfrm>
            <a:off x="5749725" y="3786413"/>
            <a:ext cx="474643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U</a:t>
            </a:r>
          </a:p>
          <a:p>
            <a:pPr algn="ctr"/>
            <a:r>
              <a:rPr lang="nl-NL" sz="1400" dirty="0"/>
              <a:t>0,5</a:t>
            </a:r>
          </a:p>
          <a:p>
            <a:pPr algn="ctr"/>
            <a:r>
              <a:rPr lang="nl-NL" sz="1400" dirty="0" err="1"/>
              <a:t>mln</a:t>
            </a:r>
            <a:endParaRPr lang="nl-NL" sz="1400" dirty="0"/>
          </a:p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3991054-785E-9245-8643-B2374B43E6DD}"/>
              </a:ext>
            </a:extLst>
          </p:cNvPr>
          <p:cNvSpPr/>
          <p:nvPr/>
        </p:nvSpPr>
        <p:spPr>
          <a:xfrm>
            <a:off x="6224368" y="3786413"/>
            <a:ext cx="1936048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Werkgelegenheid</a:t>
            </a:r>
          </a:p>
          <a:p>
            <a:pPr algn="ctr"/>
            <a:r>
              <a:rPr lang="nl-NL" dirty="0"/>
              <a:t>Av</a:t>
            </a:r>
          </a:p>
          <a:p>
            <a:pPr algn="ctr"/>
            <a:r>
              <a:rPr lang="nl-NL" dirty="0"/>
              <a:t>10,3 </a:t>
            </a:r>
            <a:r>
              <a:rPr lang="nl-NL" dirty="0" err="1"/>
              <a:t>mln</a:t>
            </a:r>
            <a:endParaRPr lang="nl-NL" dirty="0"/>
          </a:p>
        </p:txBody>
      </p:sp>
      <p:sp>
        <p:nvSpPr>
          <p:cNvPr id="13" name="PIJL-LINKS en -RECHTS 15">
            <a:extLst>
              <a:ext uri="{FF2B5EF4-FFF2-40B4-BE49-F238E27FC236}">
                <a16:creationId xmlns:a16="http://schemas.microsoft.com/office/drawing/2014/main" id="{84F1AA8A-8B8E-CD4A-9D9C-D6498052AFD4}"/>
              </a:ext>
            </a:extLst>
          </p:cNvPr>
          <p:cNvSpPr/>
          <p:nvPr/>
        </p:nvSpPr>
        <p:spPr>
          <a:xfrm>
            <a:off x="5771964" y="2994325"/>
            <a:ext cx="2313710" cy="576064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Beroepsbevolking</a:t>
            </a:r>
          </a:p>
        </p:txBody>
      </p:sp>
      <p:sp>
        <p:nvSpPr>
          <p:cNvPr id="14" name="PIJL-LINKS en -RECHTS 17">
            <a:extLst>
              <a:ext uri="{FF2B5EF4-FFF2-40B4-BE49-F238E27FC236}">
                <a16:creationId xmlns:a16="http://schemas.microsoft.com/office/drawing/2014/main" id="{5C5AA0CB-599B-ED42-8713-D81B7D91BE6B}"/>
              </a:ext>
            </a:extLst>
          </p:cNvPr>
          <p:cNvSpPr/>
          <p:nvPr/>
        </p:nvSpPr>
        <p:spPr>
          <a:xfrm>
            <a:off x="4403812" y="2346253"/>
            <a:ext cx="3728895" cy="520436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Potentiële beroepsbevolking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048A8F5-B2B0-D741-A080-4DA3059F636B}"/>
              </a:ext>
            </a:extLst>
          </p:cNvPr>
          <p:cNvSpPr txBox="1"/>
          <p:nvPr/>
        </p:nvSpPr>
        <p:spPr>
          <a:xfrm>
            <a:off x="2603612" y="1266133"/>
            <a:ext cx="698477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Tot de beroepsbevolking hoort iedereen tussen de 15 en 67 jaar die bereid is en in staat is minimaal 12 uur per week te werken</a:t>
            </a:r>
          </a:p>
        </p:txBody>
      </p:sp>
    </p:spTree>
    <p:extLst>
      <p:ext uri="{BB962C8B-B14F-4D97-AF65-F5344CB8AC3E}">
        <p14:creationId xmlns:p14="http://schemas.microsoft.com/office/powerpoint/2010/main" val="6724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57952AB-3D08-7C42-B3BC-E8CE3003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300" y="5530014"/>
            <a:ext cx="1588795" cy="365125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F2C4924-FE68-AB42-8CF0-3A5CFC79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10</a:t>
            </a:fld>
            <a:endParaRPr lang="nl-NL"/>
          </a:p>
        </p:txBody>
      </p:sp>
      <p:pic>
        <p:nvPicPr>
          <p:cNvPr id="4" name="Picture 2" descr="arbeidsvoorwaarden">
            <a:extLst>
              <a:ext uri="{FF2B5EF4-FFF2-40B4-BE49-F238E27FC236}">
                <a16:creationId xmlns:a16="http://schemas.microsoft.com/office/drawing/2014/main" id="{8970F12A-35DA-D446-8511-BCF07B6D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69" y="794541"/>
            <a:ext cx="7748336" cy="583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A99153A-B5FC-7441-9337-5792E10260F9}"/>
              </a:ext>
            </a:extLst>
          </p:cNvPr>
          <p:cNvSpPr txBox="1"/>
          <p:nvPr/>
        </p:nvSpPr>
        <p:spPr>
          <a:xfrm>
            <a:off x="5316584" y="134911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8.2 Loonvorming</a:t>
            </a:r>
          </a:p>
        </p:txBody>
      </p:sp>
    </p:spTree>
    <p:extLst>
      <p:ext uri="{BB962C8B-B14F-4D97-AF65-F5344CB8AC3E}">
        <p14:creationId xmlns:p14="http://schemas.microsoft.com/office/powerpoint/2010/main" val="414506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2A9A4C4-1B07-0845-8E1B-921585C0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D7AA1EA-EB5F-7A42-B40A-FCAB3637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11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643F3D8-2885-4048-A2ED-ABDF16509AFD}"/>
              </a:ext>
            </a:extLst>
          </p:cNvPr>
          <p:cNvSpPr txBox="1">
            <a:spLocks/>
          </p:cNvSpPr>
          <p:nvPr/>
        </p:nvSpPr>
        <p:spPr>
          <a:xfrm>
            <a:off x="1752600" y="1897108"/>
            <a:ext cx="8686800" cy="3960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cap="none" dirty="0"/>
              <a:t>Prijscompensatie = gelijk aan het inflatiepercentage (behoud van koopkracht)</a:t>
            </a:r>
          </a:p>
          <a:p>
            <a:r>
              <a:rPr lang="nl-NL" cap="none" dirty="0"/>
              <a:t>Initiële loonstijging = nominale loonstijging (6%) – prijscompensatie (4%) = 2%</a:t>
            </a:r>
          </a:p>
          <a:p>
            <a:r>
              <a:rPr lang="nl-NL" cap="none" dirty="0" err="1"/>
              <a:t>Initiele</a:t>
            </a:r>
            <a:r>
              <a:rPr lang="nl-NL" cap="none" dirty="0"/>
              <a:t> </a:t>
            </a:r>
            <a:r>
              <a:rPr lang="nl-NL" cap="none" dirty="0" err="1"/>
              <a:t>loontijging</a:t>
            </a:r>
            <a:r>
              <a:rPr lang="nl-NL" cap="none" dirty="0"/>
              <a:t> = koopkracht verbetering</a:t>
            </a:r>
          </a:p>
          <a:p>
            <a:r>
              <a:rPr lang="nl-NL" cap="none" dirty="0"/>
              <a:t>Incidentele loonstijging: promotie, overwerk </a:t>
            </a:r>
          </a:p>
          <a:p>
            <a:r>
              <a:rPr lang="nl-NL" cap="none" dirty="0"/>
              <a:t>Reële loonstijging = </a:t>
            </a:r>
            <a:r>
              <a:rPr lang="nl-NL" cap="none" baseline="30000" dirty="0"/>
              <a:t>index nominaal loon </a:t>
            </a:r>
            <a:r>
              <a:rPr lang="nl-NL" cap="none" dirty="0"/>
              <a:t>/ </a:t>
            </a:r>
            <a:r>
              <a:rPr lang="nl-NL" cap="none" baseline="-25000" dirty="0"/>
              <a:t>index CPI </a:t>
            </a:r>
            <a:r>
              <a:rPr lang="nl-NL" cap="none" dirty="0"/>
              <a:t>= </a:t>
            </a:r>
            <a:r>
              <a:rPr lang="nl-NL" cap="none" baseline="30000" dirty="0"/>
              <a:t>106</a:t>
            </a:r>
            <a:r>
              <a:rPr lang="nl-NL" cap="none" dirty="0"/>
              <a:t>/</a:t>
            </a:r>
            <a:r>
              <a:rPr lang="nl-NL" cap="none" baseline="-25000" dirty="0"/>
              <a:t>104  </a:t>
            </a:r>
            <a:r>
              <a:rPr lang="nl-NL" cap="none" dirty="0"/>
              <a:t>x 100 = 101,9</a:t>
            </a:r>
            <a:endParaRPr lang="nl-NL" cap="none" baseline="-25000" dirty="0"/>
          </a:p>
          <a:p>
            <a:r>
              <a:rPr lang="nl-NL" cap="none" dirty="0"/>
              <a:t>Contractlonen (cao-lonen) en minimumloon</a:t>
            </a:r>
          </a:p>
          <a:p>
            <a:r>
              <a:rPr lang="nl-NL" cap="none" dirty="0"/>
              <a:t>(Laagste cao-loon &gt; minimumloon</a:t>
            </a:r>
          </a:p>
          <a:p>
            <a:r>
              <a:rPr lang="nl-NL" cap="none" dirty="0"/>
              <a:t>Loonstarheid i.v.m. minimumlonen en cao-lonen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C661B76-68EC-574E-B15C-BDFA5A63D473}"/>
              </a:ext>
            </a:extLst>
          </p:cNvPr>
          <p:cNvSpPr txBox="1">
            <a:spLocks/>
          </p:cNvSpPr>
          <p:nvPr/>
        </p:nvSpPr>
        <p:spPr>
          <a:xfrm>
            <a:off x="1701384" y="1000452"/>
            <a:ext cx="8229600" cy="5395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Loon(stijgingen)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9962C7C-7C04-144A-B822-83333579AE9B}"/>
              </a:ext>
            </a:extLst>
          </p:cNvPr>
          <p:cNvSpPr txBox="1"/>
          <p:nvPr/>
        </p:nvSpPr>
        <p:spPr>
          <a:xfrm>
            <a:off x="5316584" y="134911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8.2 Loonvorming</a:t>
            </a:r>
          </a:p>
        </p:txBody>
      </p:sp>
    </p:spTree>
    <p:extLst>
      <p:ext uri="{BB962C8B-B14F-4D97-AF65-F5344CB8AC3E}">
        <p14:creationId xmlns:p14="http://schemas.microsoft.com/office/powerpoint/2010/main" val="33026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433229B-AE8E-8A4F-A91A-EED1B0EA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933" y="6065837"/>
            <a:ext cx="1439682" cy="365125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2C64A4D-3C20-DC41-8E7F-B175EA45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12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9AAA678-471C-9E44-AC96-A970139B322B}"/>
              </a:ext>
            </a:extLst>
          </p:cNvPr>
          <p:cNvSpPr txBox="1">
            <a:spLocks/>
          </p:cNvSpPr>
          <p:nvPr/>
        </p:nvSpPr>
        <p:spPr>
          <a:xfrm>
            <a:off x="2006724" y="1927920"/>
            <a:ext cx="8979107" cy="4320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2400" cap="none" dirty="0"/>
              <a:t>Hangt af van:</a:t>
            </a:r>
          </a:p>
          <a:p>
            <a:pPr marL="354013" indent="-354013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2400" cap="none" dirty="0"/>
              <a:t>*   De ontwikkeling van de verkoopprijzen (bijv. 2%). Voor dezelfde hoeveelheid ontvangt de producent meer geld</a:t>
            </a:r>
          </a:p>
          <a:p>
            <a:pPr marL="354013" indent="-354013">
              <a:lnSpc>
                <a:spcPct val="100000"/>
              </a:lnSpc>
              <a:buFont typeface="Arial" charset="0"/>
              <a:buChar char="•"/>
            </a:pPr>
            <a:r>
              <a:rPr lang="nl-NL" sz="2400" cap="none" dirty="0"/>
              <a:t>De ontwikkeling van de arbeidsproductiviteit (bijv. 1,5%). De werknemers presteren meer per tijdseenheid</a:t>
            </a:r>
          </a:p>
          <a:p>
            <a:pPr marL="354013" indent="-354013">
              <a:lnSpc>
                <a:spcPct val="100000"/>
              </a:lnSpc>
              <a:buFont typeface="Arial" charset="0"/>
              <a:buChar char="•"/>
            </a:pPr>
            <a:r>
              <a:rPr lang="nl-NL" sz="2400" cap="none" dirty="0"/>
              <a:t>Als de loonstijging &lt; 3,5% dalen de loonkosten per product</a:t>
            </a:r>
          </a:p>
          <a:p>
            <a:pPr marL="354013" indent="-354013">
              <a:lnSpc>
                <a:spcPct val="100000"/>
              </a:lnSpc>
              <a:buFont typeface="Arial" charset="0"/>
              <a:buChar char="•"/>
            </a:pPr>
            <a:r>
              <a:rPr lang="nl-NL" sz="2400" cap="none" dirty="0"/>
              <a:t>Als de loonstijging &gt; 3,5% stijgen de loonkosten per product</a:t>
            </a:r>
          </a:p>
          <a:p>
            <a:pPr marL="354013" indent="-354013">
              <a:lnSpc>
                <a:spcPct val="100000"/>
              </a:lnSpc>
              <a:buFont typeface="Arial" charset="0"/>
              <a:buChar char="•"/>
            </a:pPr>
            <a:r>
              <a:rPr lang="nl-NL" sz="2400" cap="none" dirty="0"/>
              <a:t>Als de loonstijging = 3,5% (= loonruimte blijven de loonkosten per product gelijk)</a:t>
            </a:r>
          </a:p>
          <a:p>
            <a:pPr marL="354013" indent="-354013">
              <a:lnSpc>
                <a:spcPct val="100000"/>
              </a:lnSpc>
              <a:buFont typeface="Arial" charset="0"/>
              <a:buChar char="•"/>
            </a:pPr>
            <a:endParaRPr lang="nl-NL" sz="2400" cap="none" dirty="0"/>
          </a:p>
          <a:p>
            <a:pPr marL="354013" indent="-354013">
              <a:lnSpc>
                <a:spcPct val="100000"/>
              </a:lnSpc>
              <a:buFont typeface="Arial" charset="0"/>
              <a:buChar char="•"/>
            </a:pPr>
            <a:endParaRPr lang="nl-NL" sz="2400" cap="non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9476086-E6E0-9E4C-8D6F-4A1176F8F09C}"/>
              </a:ext>
            </a:extLst>
          </p:cNvPr>
          <p:cNvSpPr txBox="1">
            <a:spLocks/>
          </p:cNvSpPr>
          <p:nvPr/>
        </p:nvSpPr>
        <p:spPr>
          <a:xfrm>
            <a:off x="2006724" y="764498"/>
            <a:ext cx="8229600" cy="8865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400" cap="none" dirty="0"/>
              <a:t>Loonruimte voor de cao-onderhandelingen </a:t>
            </a:r>
            <a:br>
              <a:rPr lang="nl-NL" sz="2400" cap="none" dirty="0"/>
            </a:br>
            <a:r>
              <a:rPr lang="nl-NL" sz="2400" cap="none" dirty="0"/>
              <a:t>is de loonstijging waarbij de loonkosten per product niet stijgen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9AA81BD-FCF8-8044-9E5E-6FECBA399691}"/>
              </a:ext>
            </a:extLst>
          </p:cNvPr>
          <p:cNvSpPr txBox="1"/>
          <p:nvPr/>
        </p:nvSpPr>
        <p:spPr>
          <a:xfrm>
            <a:off x="5316584" y="134911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8.2 Loonvorming</a:t>
            </a:r>
          </a:p>
        </p:txBody>
      </p:sp>
    </p:spTree>
    <p:extLst>
      <p:ext uri="{BB962C8B-B14F-4D97-AF65-F5344CB8AC3E}">
        <p14:creationId xmlns:p14="http://schemas.microsoft.com/office/powerpoint/2010/main" val="2530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52526FA-3C1E-B84C-B29F-8368A93E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60D1D6-D882-D041-943F-8975C6AD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13</a:t>
            </a:fld>
            <a:endParaRPr lang="nl-NL"/>
          </a:p>
        </p:txBody>
      </p:sp>
      <p:pic>
        <p:nvPicPr>
          <p:cNvPr id="4" name="Afbeelding 3" descr="Schermafbeelding 2016-08-22 om 23.16.45.png">
            <a:extLst>
              <a:ext uri="{FF2B5EF4-FFF2-40B4-BE49-F238E27FC236}">
                <a16:creationId xmlns:a16="http://schemas.microsoft.com/office/drawing/2014/main" id="{6DBBE64A-A632-EA41-8772-F4D55FB58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61" y="3626161"/>
            <a:ext cx="2527300" cy="901700"/>
          </a:xfrm>
          <a:prstGeom prst="rect">
            <a:avLst/>
          </a:prstGeom>
        </p:spPr>
      </p:pic>
      <p:pic>
        <p:nvPicPr>
          <p:cNvPr id="5" name="Afbeelding 4" descr="Schermafbeelding 2016-08-22 om 23.16.58.png">
            <a:extLst>
              <a:ext uri="{FF2B5EF4-FFF2-40B4-BE49-F238E27FC236}">
                <a16:creationId xmlns:a16="http://schemas.microsoft.com/office/drawing/2014/main" id="{14C8ECCD-89B9-B844-8187-B5A230E5A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6" y="470760"/>
            <a:ext cx="4070350" cy="3155401"/>
          </a:xfrm>
          <a:prstGeom prst="rect">
            <a:avLst/>
          </a:prstGeom>
        </p:spPr>
      </p:pic>
      <p:pic>
        <p:nvPicPr>
          <p:cNvPr id="6" name="Afbeelding 5" descr="Schermafbeelding 2016-08-22 om 23.17.17.png">
            <a:extLst>
              <a:ext uri="{FF2B5EF4-FFF2-40B4-BE49-F238E27FC236}">
                <a16:creationId xmlns:a16="http://schemas.microsoft.com/office/drawing/2014/main" id="{52EAE63B-2C55-9646-B44E-B75F56B61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25" y="2312767"/>
            <a:ext cx="1729836" cy="1313394"/>
          </a:xfrm>
          <a:prstGeom prst="rect">
            <a:avLst/>
          </a:prstGeom>
        </p:spPr>
      </p:pic>
      <p:pic>
        <p:nvPicPr>
          <p:cNvPr id="7" name="Afbeelding 6" descr="Schermafbeelding 2016-08-22 om 23.17.54.png">
            <a:extLst>
              <a:ext uri="{FF2B5EF4-FFF2-40B4-BE49-F238E27FC236}">
                <a16:creationId xmlns:a16="http://schemas.microsoft.com/office/drawing/2014/main" id="{1DB02BDB-16AA-6240-A4A5-23C4BAB12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61" y="2322823"/>
            <a:ext cx="2901950" cy="3019426"/>
          </a:xfrm>
          <a:prstGeom prst="rect">
            <a:avLst/>
          </a:prstGeom>
        </p:spPr>
      </p:pic>
      <p:pic>
        <p:nvPicPr>
          <p:cNvPr id="8" name="Afbeelding 7" descr="Schermafbeelding 2016-08-22 om 23.18.07.png">
            <a:extLst>
              <a:ext uri="{FF2B5EF4-FFF2-40B4-BE49-F238E27FC236}">
                <a16:creationId xmlns:a16="http://schemas.microsoft.com/office/drawing/2014/main" id="{9A2A09BA-8312-0347-95D6-8C174A179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35" y="4527860"/>
            <a:ext cx="3571875" cy="2207367"/>
          </a:xfrm>
          <a:prstGeom prst="rect">
            <a:avLst/>
          </a:prstGeom>
        </p:spPr>
      </p:pic>
      <p:pic>
        <p:nvPicPr>
          <p:cNvPr id="9" name="Afbeelding 8" descr="Schermafbeelding 2016-08-22 om 23.22.32.png">
            <a:extLst>
              <a:ext uri="{FF2B5EF4-FFF2-40B4-BE49-F238E27FC236}">
                <a16:creationId xmlns:a16="http://schemas.microsoft.com/office/drawing/2014/main" id="{46AABED2-4BEC-BB4B-A626-8C6ABADB5F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1" y="3638862"/>
            <a:ext cx="2933700" cy="9906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854F98C-CCA9-BF4D-A781-03CF539D3E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3637" y="4933329"/>
            <a:ext cx="2144274" cy="9017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3C380A7-620A-FB43-9328-92BBB7CF0948}"/>
              </a:ext>
            </a:extLst>
          </p:cNvPr>
          <p:cNvSpPr txBox="1"/>
          <p:nvPr/>
        </p:nvSpPr>
        <p:spPr>
          <a:xfrm>
            <a:off x="5316584" y="134911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8.2 Loonvorming</a:t>
            </a:r>
          </a:p>
        </p:txBody>
      </p:sp>
    </p:spTree>
    <p:extLst>
      <p:ext uri="{BB962C8B-B14F-4D97-AF65-F5344CB8AC3E}">
        <p14:creationId xmlns:p14="http://schemas.microsoft.com/office/powerpoint/2010/main" val="132953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DC802DE-A994-E748-980C-0AE4FDAF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5B2177-54D8-7F43-8176-08EEB4BA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2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F11E4E0-F441-8D40-9008-E21C7BE5C840}"/>
              </a:ext>
            </a:extLst>
          </p:cNvPr>
          <p:cNvSpPr txBox="1"/>
          <p:nvPr/>
        </p:nvSpPr>
        <p:spPr>
          <a:xfrm>
            <a:off x="5316584" y="134911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8.2 Loonvorming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D85AF8D5-5161-D445-8C64-2F499F5111D9}"/>
              </a:ext>
            </a:extLst>
          </p:cNvPr>
          <p:cNvSpPr txBox="1">
            <a:spLocks/>
          </p:cNvSpPr>
          <p:nvPr/>
        </p:nvSpPr>
        <p:spPr>
          <a:xfrm>
            <a:off x="1981200" y="667220"/>
            <a:ext cx="8229600" cy="5949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Arbeidsmarkt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F687B01-571B-FB44-BB1A-E36F2A7B86B3}"/>
              </a:ext>
            </a:extLst>
          </p:cNvPr>
          <p:cNvCxnSpPr>
            <a:cxnSpLocks/>
          </p:cNvCxnSpPr>
          <p:nvPr/>
        </p:nvCxnSpPr>
        <p:spPr>
          <a:xfrm>
            <a:off x="6081486" y="1742664"/>
            <a:ext cx="14514" cy="10551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CE70A757-B762-004C-BC92-A5F82400E303}"/>
              </a:ext>
            </a:extLst>
          </p:cNvPr>
          <p:cNvSpPr txBox="1"/>
          <p:nvPr/>
        </p:nvSpPr>
        <p:spPr>
          <a:xfrm>
            <a:off x="1524000" y="1469441"/>
            <a:ext cx="455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Vraag</a:t>
            </a:r>
            <a:endParaRPr lang="nl-NL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E95D3BD-9172-1645-BACA-C79D764A6377}"/>
              </a:ext>
            </a:extLst>
          </p:cNvPr>
          <p:cNvSpPr txBox="1"/>
          <p:nvPr/>
        </p:nvSpPr>
        <p:spPr>
          <a:xfrm>
            <a:off x="6081486" y="1478152"/>
            <a:ext cx="455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Aanbod</a:t>
            </a:r>
            <a:endParaRPr lang="nl-NL" b="1" dirty="0"/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CD35E5EA-5A6E-334E-9F6F-8382BA725C87}"/>
              </a:ext>
            </a:extLst>
          </p:cNvPr>
          <p:cNvSpPr/>
          <p:nvPr/>
        </p:nvSpPr>
        <p:spPr>
          <a:xfrm>
            <a:off x="4656110" y="1262128"/>
            <a:ext cx="2880320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Productiefactor Arbeid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679A619-84AB-1345-B0BA-B8410423FBE3}"/>
              </a:ext>
            </a:extLst>
          </p:cNvPr>
          <p:cNvSpPr txBox="1"/>
          <p:nvPr/>
        </p:nvSpPr>
        <p:spPr>
          <a:xfrm>
            <a:off x="1524000" y="1982208"/>
            <a:ext cx="455748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Bedrijven vragen arbeid</a:t>
            </a:r>
          </a:p>
          <a:p>
            <a:pPr algn="ctr"/>
            <a:endParaRPr lang="nl-NL" sz="1000" dirty="0"/>
          </a:p>
          <a:p>
            <a:pPr algn="ctr"/>
            <a:r>
              <a:rPr lang="nl-NL" b="1" dirty="0"/>
              <a:t>WERKGELEGENHEID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E9384E1-746F-A841-B001-CD5EF0C274E7}"/>
              </a:ext>
            </a:extLst>
          </p:cNvPr>
          <p:cNvSpPr txBox="1"/>
          <p:nvPr/>
        </p:nvSpPr>
        <p:spPr>
          <a:xfrm>
            <a:off x="6096000" y="1990918"/>
            <a:ext cx="45574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Personen bieden hun arbeid aan</a:t>
            </a:r>
          </a:p>
          <a:p>
            <a:pPr algn="ctr"/>
            <a:endParaRPr lang="nl-NL" sz="1000" dirty="0"/>
          </a:p>
          <a:p>
            <a:pPr algn="ctr"/>
            <a:r>
              <a:rPr lang="nl-NL" b="1" dirty="0"/>
              <a:t>BEROEPSBEVOLKING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AA58571-754E-3048-8899-A6DC01905292}"/>
              </a:ext>
            </a:extLst>
          </p:cNvPr>
          <p:cNvCxnSpPr>
            <a:cxnSpLocks/>
          </p:cNvCxnSpPr>
          <p:nvPr/>
        </p:nvCxnSpPr>
        <p:spPr>
          <a:xfrm>
            <a:off x="1524000" y="1982208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5FA3225-260B-2D4E-8384-F5A884BE0774}"/>
              </a:ext>
            </a:extLst>
          </p:cNvPr>
          <p:cNvGrpSpPr/>
          <p:nvPr/>
        </p:nvGrpSpPr>
        <p:grpSpPr>
          <a:xfrm>
            <a:off x="4655840" y="3757147"/>
            <a:ext cx="2340260" cy="2199835"/>
            <a:chOff x="3131840" y="3835787"/>
            <a:chExt cx="2340260" cy="2199835"/>
          </a:xfrm>
        </p:grpSpPr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81D005EF-F98A-CB45-A4CD-D78F48CC06DE}"/>
                </a:ext>
              </a:extLst>
            </p:cNvPr>
            <p:cNvCxnSpPr/>
            <p:nvPr/>
          </p:nvCxnSpPr>
          <p:spPr>
            <a:xfrm>
              <a:off x="3167844" y="4019398"/>
              <a:ext cx="2304256" cy="201622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E4E8886D-0D08-194E-B125-86ECFAABBF32}"/>
                </a:ext>
              </a:extLst>
            </p:cNvPr>
            <p:cNvSpPr txBox="1"/>
            <p:nvPr/>
          </p:nvSpPr>
          <p:spPr>
            <a:xfrm>
              <a:off x="3131840" y="3835787"/>
              <a:ext cx="385042" cy="33855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NL" sz="1600" dirty="0" err="1"/>
                <a:t>Q</a:t>
              </a:r>
              <a:r>
                <a:rPr lang="nl-NL" sz="1600" baseline="-25000" dirty="0" err="1"/>
                <a:t>v</a:t>
              </a:r>
              <a:endParaRPr lang="nl-NL" baseline="-25000" dirty="0"/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3EFCF683-A3A5-7B41-8916-003073549966}"/>
              </a:ext>
            </a:extLst>
          </p:cNvPr>
          <p:cNvGrpSpPr/>
          <p:nvPr/>
        </p:nvGrpSpPr>
        <p:grpSpPr>
          <a:xfrm>
            <a:off x="4655840" y="4263214"/>
            <a:ext cx="2520280" cy="1486659"/>
            <a:chOff x="3131840" y="4318605"/>
            <a:chExt cx="2520280" cy="1486659"/>
          </a:xfrm>
        </p:grpSpPr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8F46EA61-5654-0045-AC80-10C369A54524}"/>
                </a:ext>
              </a:extLst>
            </p:cNvPr>
            <p:cNvCxnSpPr/>
            <p:nvPr/>
          </p:nvCxnSpPr>
          <p:spPr>
            <a:xfrm flipV="1">
              <a:off x="3131840" y="4581128"/>
              <a:ext cx="2520280" cy="122413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2B14C82C-E036-5847-A4DE-DF61EEE0C44B}"/>
                </a:ext>
              </a:extLst>
            </p:cNvPr>
            <p:cNvSpPr txBox="1"/>
            <p:nvPr/>
          </p:nvSpPr>
          <p:spPr>
            <a:xfrm>
              <a:off x="5235217" y="4318605"/>
              <a:ext cx="385042" cy="33855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NL" sz="1600" dirty="0" err="1"/>
                <a:t>Q</a:t>
              </a:r>
              <a:r>
                <a:rPr lang="nl-NL" sz="1600" baseline="-25000" dirty="0" err="1"/>
                <a:t>a</a:t>
              </a:r>
              <a:endParaRPr lang="nl-NL" baseline="-25000" dirty="0"/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CD815D23-1C01-8742-92DE-5F40C1A423C2}"/>
              </a:ext>
            </a:extLst>
          </p:cNvPr>
          <p:cNvGrpSpPr/>
          <p:nvPr/>
        </p:nvGrpSpPr>
        <p:grpSpPr>
          <a:xfrm>
            <a:off x="3869535" y="3782408"/>
            <a:ext cx="3574260" cy="2889612"/>
            <a:chOff x="2345535" y="3861048"/>
            <a:chExt cx="3574260" cy="2889612"/>
          </a:xfrm>
        </p:grpSpPr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7176F3E-AB25-B943-96A2-BC6C60CA8C6D}"/>
                </a:ext>
              </a:extLst>
            </p:cNvPr>
            <p:cNvCxnSpPr/>
            <p:nvPr/>
          </p:nvCxnSpPr>
          <p:spPr>
            <a:xfrm>
              <a:off x="2771800" y="6309320"/>
              <a:ext cx="309634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Rechte verbindingslijn met pijl 20">
              <a:extLst>
                <a:ext uri="{FF2B5EF4-FFF2-40B4-BE49-F238E27FC236}">
                  <a16:creationId xmlns:a16="http://schemas.microsoft.com/office/drawing/2014/main" id="{BC76761F-006D-4143-8B85-3480C31AE4C0}"/>
                </a:ext>
              </a:extLst>
            </p:cNvPr>
            <p:cNvCxnSpPr/>
            <p:nvPr/>
          </p:nvCxnSpPr>
          <p:spPr>
            <a:xfrm>
              <a:off x="3851920" y="6381328"/>
              <a:ext cx="20162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9540A2E7-93CF-6248-B7D2-A2909AB1B10E}"/>
                </a:ext>
              </a:extLst>
            </p:cNvPr>
            <p:cNvCxnSpPr/>
            <p:nvPr/>
          </p:nvCxnSpPr>
          <p:spPr>
            <a:xfrm>
              <a:off x="2771800" y="3861048"/>
              <a:ext cx="0" cy="24482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8528DF1F-55B6-F248-A68C-1D850C13BC8B}"/>
                </a:ext>
              </a:extLst>
            </p:cNvPr>
            <p:cNvSpPr txBox="1"/>
            <p:nvPr/>
          </p:nvSpPr>
          <p:spPr>
            <a:xfrm rot="16200000">
              <a:off x="2206165" y="41792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loon</a:t>
              </a:r>
            </a:p>
          </p:txBody>
        </p:sp>
        <p:cxnSp>
          <p:nvCxnSpPr>
            <p:cNvPr id="24" name="Rechte verbindingslijn met pijl 23">
              <a:extLst>
                <a:ext uri="{FF2B5EF4-FFF2-40B4-BE49-F238E27FC236}">
                  <a16:creationId xmlns:a16="http://schemas.microsoft.com/office/drawing/2014/main" id="{5CBE7F62-A324-7C40-AFCD-CEC7DC9CA40B}"/>
                </a:ext>
              </a:extLst>
            </p:cNvPr>
            <p:cNvCxnSpPr/>
            <p:nvPr/>
          </p:nvCxnSpPr>
          <p:spPr>
            <a:xfrm flipV="1">
              <a:off x="2657936" y="3951899"/>
              <a:ext cx="0" cy="8213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87DB0D01-20A6-2C49-8A3E-9AC95C72EFC7}"/>
                </a:ext>
              </a:extLst>
            </p:cNvPr>
            <p:cNvSpPr txBox="1"/>
            <p:nvPr/>
          </p:nvSpPr>
          <p:spPr>
            <a:xfrm>
              <a:off x="3923928" y="6381328"/>
              <a:ext cx="199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hoeveelheid arbeid</a:t>
              </a: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AAC1674C-1BDB-E94E-AC42-8E825D42E1ED}"/>
              </a:ext>
            </a:extLst>
          </p:cNvPr>
          <p:cNvGrpSpPr/>
          <p:nvPr/>
        </p:nvGrpSpPr>
        <p:grpSpPr>
          <a:xfrm>
            <a:off x="3935405" y="4889405"/>
            <a:ext cx="2092787" cy="369332"/>
            <a:chOff x="2411405" y="4968045"/>
            <a:chExt cx="2092787" cy="369332"/>
          </a:xfrm>
        </p:grpSpPr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0F0E9497-C955-D742-9188-D9561E019D08}"/>
                </a:ext>
              </a:extLst>
            </p:cNvPr>
            <p:cNvSpPr/>
            <p:nvPr/>
          </p:nvSpPr>
          <p:spPr>
            <a:xfrm>
              <a:off x="4408369" y="5114325"/>
              <a:ext cx="95823" cy="958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805543CC-FFA7-D044-A42C-B51D389C0CC6}"/>
                </a:ext>
              </a:extLst>
            </p:cNvPr>
            <p:cNvCxnSpPr/>
            <p:nvPr/>
          </p:nvCxnSpPr>
          <p:spPr>
            <a:xfrm flipH="1" flipV="1">
              <a:off x="2771800" y="5152710"/>
              <a:ext cx="1636569" cy="1"/>
            </a:xfrm>
            <a:prstGeom prst="line">
              <a:avLst/>
            </a:prstGeom>
            <a:ln w="63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4D7DB537-F310-504D-9F77-6FE986E6E8DF}"/>
                </a:ext>
              </a:extLst>
            </p:cNvPr>
            <p:cNvSpPr txBox="1"/>
            <p:nvPr/>
          </p:nvSpPr>
          <p:spPr>
            <a:xfrm>
              <a:off x="2411405" y="4968045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L*</a:t>
              </a:r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E717E6CE-D09F-BB43-B222-969275C8F0BD}"/>
              </a:ext>
            </a:extLst>
          </p:cNvPr>
          <p:cNvSpPr txBox="1"/>
          <p:nvPr/>
        </p:nvSpPr>
        <p:spPr>
          <a:xfrm>
            <a:off x="7752184" y="4843117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Vraaglijn daalt:</a:t>
            </a:r>
            <a:endParaRPr lang="nl-NL" dirty="0"/>
          </a:p>
          <a:p>
            <a:r>
              <a:rPr lang="nl-NL" dirty="0"/>
              <a:t>hoe lager het loon, hoe aantrekkelijker arbeid voor bedrijven wordt, hoe hoger de vraag naar arbeid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D6F3626B-AC1B-ED47-BDCD-9C6F5FFC8315}"/>
              </a:ext>
            </a:extLst>
          </p:cNvPr>
          <p:cNvSpPr txBox="1"/>
          <p:nvPr/>
        </p:nvSpPr>
        <p:spPr>
          <a:xfrm>
            <a:off x="7752184" y="293191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Aanbodlijn stijgt:</a:t>
            </a:r>
            <a:endParaRPr lang="nl-NL" dirty="0"/>
          </a:p>
          <a:p>
            <a:r>
              <a:rPr lang="nl-NL" dirty="0"/>
              <a:t>hoe  hoger het loon, des te aantrekkelijker het is om je aan te bieden als arbeidskracht</a:t>
            </a: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1176E856-0605-4E4D-B7EB-6D6B2E88DABF}"/>
              </a:ext>
            </a:extLst>
          </p:cNvPr>
          <p:cNvCxnSpPr>
            <a:cxnSpLocks/>
          </p:cNvCxnSpPr>
          <p:nvPr/>
        </p:nvCxnSpPr>
        <p:spPr>
          <a:xfrm>
            <a:off x="1488504" y="2783302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5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68B6907-0057-444C-9BC1-F9A38D65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3808" y="6242319"/>
            <a:ext cx="6672887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B41EE52-3DDB-084E-90F4-BCEE99CF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3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364282-FE91-1041-948C-930CD3784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35430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9F8D044-DB16-4F42-837A-FC7000221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25054" cy="5257531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5AD2ECA-FD85-824E-9A35-CB45E70940D8}"/>
              </a:ext>
            </a:extLst>
          </p:cNvPr>
          <p:cNvCxnSpPr/>
          <p:nvPr/>
        </p:nvCxnSpPr>
        <p:spPr>
          <a:xfrm>
            <a:off x="4045907" y="2304789"/>
            <a:ext cx="34571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76CD0E39-8009-5440-92D1-6A2AD7548DAA}"/>
              </a:ext>
            </a:extLst>
          </p:cNvPr>
          <p:cNvSpPr txBox="1"/>
          <p:nvPr/>
        </p:nvSpPr>
        <p:spPr>
          <a:xfrm>
            <a:off x="3508102" y="4572000"/>
            <a:ext cx="96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Qa</a:t>
            </a:r>
            <a:r>
              <a:rPr lang="nl-NL" dirty="0"/>
              <a:t>=</a:t>
            </a:r>
            <a:r>
              <a:rPr lang="nl-NL" dirty="0" err="1"/>
              <a:t>Qv</a:t>
            </a:r>
            <a:endParaRPr lang="nl-NL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FB76481-5455-0F4D-AFE4-1C5E3D7E8666}"/>
              </a:ext>
            </a:extLst>
          </p:cNvPr>
          <p:cNvCxnSpPr/>
          <p:nvPr/>
        </p:nvCxnSpPr>
        <p:spPr>
          <a:xfrm>
            <a:off x="9707671" y="2304789"/>
            <a:ext cx="0" cy="2248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4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CE57849-7E40-1740-B34A-06FB11A1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FD8F430-8991-B24B-856D-CD898FCE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4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E3B4399-F53C-B64D-AD4A-DD41788718E2}"/>
              </a:ext>
            </a:extLst>
          </p:cNvPr>
          <p:cNvSpPr/>
          <p:nvPr/>
        </p:nvSpPr>
        <p:spPr>
          <a:xfrm>
            <a:off x="2291802" y="609600"/>
            <a:ext cx="830179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/>
              <a:t>Lonen komen tot stand via onderhandeling</a:t>
            </a:r>
          </a:p>
          <a:p>
            <a:pPr lvl="1"/>
            <a:r>
              <a:rPr lang="nl-NL" sz="2800" dirty="0"/>
              <a:t>Lonen </a:t>
            </a:r>
            <a:r>
              <a:rPr lang="nl-NL" sz="2600" dirty="0"/>
              <a:t>individueel; tussen werkgever en werknemers</a:t>
            </a:r>
          </a:p>
          <a:p>
            <a:pPr lvl="1"/>
            <a:r>
              <a:rPr lang="nl-NL" sz="2600" dirty="0"/>
              <a:t>collectief (CAO); tussen werkgevers(organisaties) en </a:t>
            </a:r>
            <a:r>
              <a:rPr lang="nl-NL" sz="2600" b="1" i="1" dirty="0"/>
              <a:t>vakbonden</a:t>
            </a:r>
          </a:p>
          <a:p>
            <a:r>
              <a:rPr lang="nl-NL" sz="3000" dirty="0"/>
              <a:t>Uitkomst onderhandeling is afhankelijk van sterkte onderhandelingspositie:</a:t>
            </a:r>
          </a:p>
          <a:p>
            <a:pPr lvl="1"/>
            <a:r>
              <a:rPr lang="nl-NL" sz="2600" dirty="0"/>
              <a:t>als werkgevers moeite hebben om geschikt personeel te vinden, gaan de lonen flink omhoog </a:t>
            </a:r>
            <a:br>
              <a:rPr lang="nl-NL" sz="2600" dirty="0"/>
            </a:br>
            <a:r>
              <a:rPr lang="nl-NL" sz="2600" dirty="0"/>
              <a:t>(werknemers sterke onderhandelingspositie)</a:t>
            </a:r>
          </a:p>
          <a:p>
            <a:pPr lvl="1"/>
            <a:r>
              <a:rPr lang="nl-NL" sz="2600" dirty="0"/>
              <a:t>als de werkloosheid fors omhoog gaat, gaan de lonen niet/nauwelijks omhoog</a:t>
            </a:r>
            <a:br>
              <a:rPr lang="nl-NL" sz="2600" dirty="0"/>
            </a:br>
            <a:r>
              <a:rPr lang="nl-NL" sz="2600" dirty="0"/>
              <a:t>(werkgevers sterke onderhandelingspositie)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2F10626-DB32-624F-A75D-32B13402F913}"/>
              </a:ext>
            </a:extLst>
          </p:cNvPr>
          <p:cNvSpPr txBox="1"/>
          <p:nvPr/>
        </p:nvSpPr>
        <p:spPr>
          <a:xfrm>
            <a:off x="5316584" y="134911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8.2 Loonvorming</a:t>
            </a:r>
          </a:p>
        </p:txBody>
      </p:sp>
    </p:spTree>
    <p:extLst>
      <p:ext uri="{BB962C8B-B14F-4D97-AF65-F5344CB8AC3E}">
        <p14:creationId xmlns:p14="http://schemas.microsoft.com/office/powerpoint/2010/main" val="171301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52F1F03-9764-C741-919C-1EC0344B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96F113D-2F60-AC4B-A6B5-AAF2CD25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5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E879C23-0FE2-0443-B195-E799F217990F}"/>
              </a:ext>
            </a:extLst>
          </p:cNvPr>
          <p:cNvSpPr txBox="1">
            <a:spLocks/>
          </p:cNvSpPr>
          <p:nvPr/>
        </p:nvSpPr>
        <p:spPr>
          <a:xfrm>
            <a:off x="2536976" y="734477"/>
            <a:ext cx="8229600" cy="5287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Ruime arbeidsmarkt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AA185BB-66FA-6945-A525-D0F449316345}"/>
              </a:ext>
            </a:extLst>
          </p:cNvPr>
          <p:cNvSpPr txBox="1">
            <a:spLocks/>
          </p:cNvSpPr>
          <p:nvPr/>
        </p:nvSpPr>
        <p:spPr>
          <a:xfrm>
            <a:off x="2526632" y="1600200"/>
            <a:ext cx="6563072" cy="41089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cap="none" dirty="0"/>
              <a:t>Relatief veel aanbod van arbeid</a:t>
            </a:r>
          </a:p>
          <a:p>
            <a:r>
              <a:rPr lang="nl-NL" sz="2400" cap="none" dirty="0"/>
              <a:t>Dus een hoge(re) werkloosheid</a:t>
            </a:r>
          </a:p>
          <a:p>
            <a:endParaRPr lang="nl-NL" sz="2400" cap="none" dirty="0"/>
          </a:p>
          <a:p>
            <a:r>
              <a:rPr lang="nl-NL" sz="2400" cap="none" dirty="0"/>
              <a:t>Onderhandelingspositie</a:t>
            </a:r>
            <a:br>
              <a:rPr lang="nl-NL" sz="2400" cap="none" dirty="0"/>
            </a:br>
            <a:r>
              <a:rPr lang="nl-NL" sz="2400" cap="none" dirty="0"/>
              <a:t>werknemers zwak</a:t>
            </a:r>
          </a:p>
          <a:p>
            <a:endParaRPr lang="nl-NL" sz="2400" cap="none" dirty="0"/>
          </a:p>
          <a:p>
            <a:r>
              <a:rPr lang="nl-NL" sz="2400" cap="none" dirty="0"/>
              <a:t>Relatief lage loonstijgingen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CD8A7DB7-58A4-8D47-96B1-B8EEEDB78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/>
          <a:stretch/>
        </p:blipFill>
        <p:spPr>
          <a:xfrm>
            <a:off x="8804058" y="2719380"/>
            <a:ext cx="1718417" cy="2124079"/>
          </a:xfrm>
          <a:prstGeom prst="rect">
            <a:avLst/>
          </a:prstGeom>
        </p:spPr>
      </p:pic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23C025E1-9F0A-644F-9176-3E806722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0"/>
          <a:stretch/>
        </p:blipFill>
        <p:spPr>
          <a:xfrm>
            <a:off x="7433520" y="2636912"/>
            <a:ext cx="1309974" cy="215311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4601FA1-6254-9243-AAA8-B232CDE4A6C1}"/>
              </a:ext>
            </a:extLst>
          </p:cNvPr>
          <p:cNvSpPr txBox="1"/>
          <p:nvPr/>
        </p:nvSpPr>
        <p:spPr>
          <a:xfrm>
            <a:off x="7361512" y="4869160"/>
            <a:ext cx="1785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aanbod</a:t>
            </a:r>
          </a:p>
          <a:p>
            <a:r>
              <a:rPr lang="nl-NL" sz="1600" dirty="0"/>
              <a:t>(beroepsbevolking)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39CB4D-C33B-5B41-8A72-21210F7A57BC}"/>
              </a:ext>
            </a:extLst>
          </p:cNvPr>
          <p:cNvSpPr txBox="1"/>
          <p:nvPr/>
        </p:nvSpPr>
        <p:spPr>
          <a:xfrm>
            <a:off x="9521752" y="4862252"/>
            <a:ext cx="1184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vraag</a:t>
            </a:r>
            <a:br>
              <a:rPr lang="nl-NL" sz="2800" b="1" dirty="0"/>
            </a:br>
            <a:r>
              <a:rPr lang="nl-NL" sz="1600" dirty="0"/>
              <a:t>(werkgever)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742B1A1-2EF3-3B42-9270-1F2288FF20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12" y="5709786"/>
            <a:ext cx="1318523" cy="1148214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B78ACC74-5EDF-554B-B20C-51713F93CC4E}"/>
              </a:ext>
            </a:extLst>
          </p:cNvPr>
          <p:cNvGrpSpPr/>
          <p:nvPr/>
        </p:nvGrpSpPr>
        <p:grpSpPr>
          <a:xfrm>
            <a:off x="8883207" y="5778795"/>
            <a:ext cx="1275623" cy="918328"/>
            <a:chOff x="6813775" y="5778795"/>
            <a:chExt cx="1275623" cy="918328"/>
          </a:xfrm>
        </p:grpSpPr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D1DA5B3C-6D43-7B4A-9D6C-F7650742AD2F}"/>
                </a:ext>
              </a:extLst>
            </p:cNvPr>
            <p:cNvSpPr txBox="1"/>
            <p:nvPr/>
          </p:nvSpPr>
          <p:spPr>
            <a:xfrm>
              <a:off x="6813775" y="60932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/>
                <a:t>+</a:t>
              </a:r>
              <a:endParaRPr lang="nl-NL" dirty="0"/>
            </a:p>
          </p:txBody>
        </p: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458C8FD3-A528-414C-9313-5BA0E9564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10" b="19973"/>
            <a:stretch/>
          </p:blipFill>
          <p:spPr>
            <a:xfrm rot="3010180">
              <a:off x="7095560" y="5957836"/>
              <a:ext cx="902368" cy="544286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CB6560DD-09A8-3F43-90DD-38937A075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10" b="19973"/>
            <a:stretch/>
          </p:blipFill>
          <p:spPr>
            <a:xfrm rot="4891773">
              <a:off x="7366071" y="5973796"/>
              <a:ext cx="902368" cy="544286"/>
            </a:xfrm>
            <a:prstGeom prst="rect">
              <a:avLst/>
            </a:prstGeom>
          </p:spPr>
        </p:pic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778A0FC5-AB5F-6346-A19B-047C22FB0D56}"/>
              </a:ext>
            </a:extLst>
          </p:cNvPr>
          <p:cNvSpPr txBox="1"/>
          <p:nvPr/>
        </p:nvSpPr>
        <p:spPr>
          <a:xfrm>
            <a:off x="5316584" y="134911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8.2 Loonvorming</a:t>
            </a:r>
          </a:p>
        </p:txBody>
      </p:sp>
    </p:spTree>
    <p:extLst>
      <p:ext uri="{BB962C8B-B14F-4D97-AF65-F5344CB8AC3E}">
        <p14:creationId xmlns:p14="http://schemas.microsoft.com/office/powerpoint/2010/main" val="12648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9C0CDD1-9D32-1E41-B508-19D29E7F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3892085-F196-A741-859D-67B55D91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6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52DBDB4-4935-684E-A71D-4E66DA1B4701}"/>
              </a:ext>
            </a:extLst>
          </p:cNvPr>
          <p:cNvSpPr txBox="1">
            <a:spLocks/>
          </p:cNvSpPr>
          <p:nvPr/>
        </p:nvSpPr>
        <p:spPr>
          <a:xfrm>
            <a:off x="2729299" y="733872"/>
            <a:ext cx="8229600" cy="5188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cap="none" dirty="0"/>
              <a:t>Krappe (overspannen) arbeidsmarkt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F3F3D68-890D-BF44-9B94-58BEA00C72D4}"/>
              </a:ext>
            </a:extLst>
          </p:cNvPr>
          <p:cNvSpPr txBox="1">
            <a:spLocks/>
          </p:cNvSpPr>
          <p:nvPr/>
        </p:nvSpPr>
        <p:spPr>
          <a:xfrm>
            <a:off x="2646947" y="1600200"/>
            <a:ext cx="6563072" cy="4283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cap="none" dirty="0"/>
              <a:t>Relatief veel vraag naar arbeid</a:t>
            </a:r>
          </a:p>
          <a:p>
            <a:r>
              <a:rPr lang="nl-NL" sz="2400" cap="none" dirty="0"/>
              <a:t>Dus (relatief) veel </a:t>
            </a:r>
            <a:br>
              <a:rPr lang="nl-NL" sz="2400" cap="none" dirty="0"/>
            </a:br>
            <a:r>
              <a:rPr lang="nl-NL" sz="2400" cap="none" dirty="0"/>
              <a:t>openstaande vacatures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400" cap="none" dirty="0"/>
          </a:p>
          <a:p>
            <a:r>
              <a:rPr lang="nl-NL" sz="2400" cap="none" dirty="0"/>
              <a:t>Onderhandelingspositie</a:t>
            </a:r>
            <a:br>
              <a:rPr lang="nl-NL" sz="2400" cap="none" dirty="0"/>
            </a:br>
            <a:r>
              <a:rPr lang="nl-NL" sz="2400" cap="none" dirty="0"/>
              <a:t>werknemers sterk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400" cap="none" dirty="0"/>
          </a:p>
          <a:p>
            <a:r>
              <a:rPr lang="nl-NL" sz="2400" cap="none" dirty="0"/>
              <a:t>Relatief hoge loonstijgingen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97D92B4F-D991-9C45-9A5E-370EB6E3D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/>
          <a:stretch/>
        </p:blipFill>
        <p:spPr>
          <a:xfrm>
            <a:off x="9147786" y="2719380"/>
            <a:ext cx="1718417" cy="2124079"/>
          </a:xfrm>
          <a:prstGeom prst="rect">
            <a:avLst/>
          </a:prstGeom>
        </p:spPr>
      </p:pic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B54FA625-4187-4446-AC0A-DD4F44EA4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0"/>
          <a:stretch/>
        </p:blipFill>
        <p:spPr>
          <a:xfrm>
            <a:off x="7545612" y="2716048"/>
            <a:ext cx="1309974" cy="215311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EF6C875-C8D6-4D49-B116-9A4A21DC1955}"/>
              </a:ext>
            </a:extLst>
          </p:cNvPr>
          <p:cNvSpPr txBox="1"/>
          <p:nvPr/>
        </p:nvSpPr>
        <p:spPr>
          <a:xfrm>
            <a:off x="7481827" y="4869160"/>
            <a:ext cx="1785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aanbod</a:t>
            </a:r>
          </a:p>
          <a:p>
            <a:r>
              <a:rPr lang="nl-NL" sz="1600" dirty="0"/>
              <a:t>(beroepsbevolking)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57A0DC5-B2AC-8E4A-A552-72A70306F5BE}"/>
              </a:ext>
            </a:extLst>
          </p:cNvPr>
          <p:cNvSpPr txBox="1"/>
          <p:nvPr/>
        </p:nvSpPr>
        <p:spPr>
          <a:xfrm>
            <a:off x="9642067" y="4862252"/>
            <a:ext cx="1184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vraag</a:t>
            </a:r>
            <a:br>
              <a:rPr lang="nl-NL" sz="2800" b="1" dirty="0"/>
            </a:br>
            <a:r>
              <a:rPr lang="nl-NL" sz="1600" dirty="0"/>
              <a:t>(werkgever)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931732E-33CA-DE45-A7AD-BA52E57F52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27" y="5709786"/>
            <a:ext cx="1318523" cy="1148214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29870362-46A1-5344-820B-EC3AC5B4A7E7}"/>
              </a:ext>
            </a:extLst>
          </p:cNvPr>
          <p:cNvGrpSpPr/>
          <p:nvPr/>
        </p:nvGrpSpPr>
        <p:grpSpPr>
          <a:xfrm>
            <a:off x="9003522" y="5709786"/>
            <a:ext cx="1729417" cy="1070812"/>
            <a:chOff x="6813775" y="5709786"/>
            <a:chExt cx="1729417" cy="1070812"/>
          </a:xfrm>
        </p:grpSpPr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F23C594D-9087-AF47-8A8F-5EF4455F31B3}"/>
                </a:ext>
              </a:extLst>
            </p:cNvPr>
            <p:cNvSpPr txBox="1"/>
            <p:nvPr/>
          </p:nvSpPr>
          <p:spPr>
            <a:xfrm>
              <a:off x="6813775" y="60932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/>
                <a:t>+</a:t>
              </a:r>
              <a:endParaRPr lang="nl-NL" dirty="0"/>
            </a:p>
          </p:txBody>
        </p: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113C83FF-1A11-9B4C-9EF6-64EEB1A30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968" y="5709786"/>
              <a:ext cx="1435224" cy="1070812"/>
            </a:xfrm>
            <a:prstGeom prst="rect">
              <a:avLst/>
            </a:prstGeom>
          </p:spPr>
        </p:pic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72D8CE7D-D591-9741-A2E0-874635EB409E}"/>
              </a:ext>
            </a:extLst>
          </p:cNvPr>
          <p:cNvSpPr txBox="1"/>
          <p:nvPr/>
        </p:nvSpPr>
        <p:spPr>
          <a:xfrm>
            <a:off x="5316584" y="134911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8.2 Loonvorming</a:t>
            </a:r>
          </a:p>
        </p:txBody>
      </p:sp>
    </p:spTree>
    <p:extLst>
      <p:ext uri="{BB962C8B-B14F-4D97-AF65-F5344CB8AC3E}">
        <p14:creationId xmlns:p14="http://schemas.microsoft.com/office/powerpoint/2010/main" val="4148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89D7772-31E7-C74F-81FF-8BDE1352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5870323"/>
            <a:ext cx="1588794" cy="378077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A76435F-36AE-AE43-8EAD-32166772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7</a:t>
            </a:fld>
            <a:endParaRPr lang="nl-NL"/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8B9078F8-7250-3A40-87AF-4B99E1C264D6}"/>
              </a:ext>
            </a:extLst>
          </p:cNvPr>
          <p:cNvSpPr txBox="1">
            <a:spLocks/>
          </p:cNvSpPr>
          <p:nvPr/>
        </p:nvSpPr>
        <p:spPr>
          <a:xfrm>
            <a:off x="1818877" y="1716946"/>
            <a:ext cx="9882562" cy="51410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2800" cap="none" dirty="0"/>
              <a:t>Enkele belangrijke factoren die de ruimte op de arbeidsmarkt beïnvloeden:</a:t>
            </a:r>
          </a:p>
          <a:p>
            <a:pPr lvl="2">
              <a:lnSpc>
                <a:spcPct val="100000"/>
              </a:lnSpc>
            </a:pPr>
            <a:r>
              <a:rPr lang="nl-NL" sz="2800" cap="none" dirty="0"/>
              <a:t>Aan de vraagkant</a:t>
            </a:r>
          </a:p>
          <a:p>
            <a:pPr lvl="3">
              <a:lnSpc>
                <a:spcPct val="100000"/>
              </a:lnSpc>
            </a:pPr>
            <a:r>
              <a:rPr lang="nl-NL" sz="2800" cap="none" dirty="0"/>
              <a:t>Economische groei / bestedingen</a:t>
            </a:r>
          </a:p>
          <a:p>
            <a:pPr lvl="3">
              <a:lnSpc>
                <a:spcPct val="100000"/>
              </a:lnSpc>
            </a:pPr>
            <a:r>
              <a:rPr lang="nl-NL" sz="2800" cap="none" dirty="0"/>
              <a:t>Concurrentiepositie (loonkosten per product)</a:t>
            </a:r>
          </a:p>
          <a:p>
            <a:pPr lvl="3">
              <a:lnSpc>
                <a:spcPct val="100000"/>
              </a:lnSpc>
            </a:pPr>
            <a:r>
              <a:rPr lang="nl-NL" sz="2800" cap="none" dirty="0"/>
              <a:t>(Diepte) investeringen</a:t>
            </a:r>
          </a:p>
          <a:p>
            <a:pPr lvl="1">
              <a:lnSpc>
                <a:spcPct val="100000"/>
              </a:lnSpc>
            </a:pPr>
            <a:r>
              <a:rPr lang="nl-NL" sz="2800" cap="none" dirty="0"/>
              <a:t>Aan de aanbodkant</a:t>
            </a:r>
          </a:p>
          <a:p>
            <a:pPr lvl="2">
              <a:lnSpc>
                <a:spcPct val="100000"/>
              </a:lnSpc>
            </a:pPr>
            <a:r>
              <a:rPr lang="nl-NL" sz="2800" cap="none" dirty="0"/>
              <a:t>Verschil nettoloon / uitkering</a:t>
            </a:r>
          </a:p>
          <a:p>
            <a:pPr lvl="2">
              <a:lnSpc>
                <a:spcPct val="100000"/>
              </a:lnSpc>
            </a:pPr>
            <a:r>
              <a:rPr lang="nl-NL" sz="2800" cap="none" dirty="0"/>
              <a:t>Kosten kinderopvang &amp; maatschappelijke opvatting over tweeverdieners</a:t>
            </a:r>
          </a:p>
          <a:p>
            <a:pPr lvl="2">
              <a:lnSpc>
                <a:spcPct val="100000"/>
              </a:lnSpc>
            </a:pPr>
            <a:endParaRPr lang="nl-NL" sz="2800" cap="none" dirty="0"/>
          </a:p>
          <a:p>
            <a:pPr lvl="1">
              <a:lnSpc>
                <a:spcPct val="100000"/>
              </a:lnSpc>
            </a:pPr>
            <a:endParaRPr lang="nl-NL" sz="2800" cap="non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3E5DBE0-3623-1A48-B498-8C8152C13227}"/>
              </a:ext>
            </a:extLst>
          </p:cNvPr>
          <p:cNvSpPr txBox="1">
            <a:spLocks/>
          </p:cNvSpPr>
          <p:nvPr/>
        </p:nvSpPr>
        <p:spPr>
          <a:xfrm>
            <a:off x="2284411" y="987677"/>
            <a:ext cx="8229600" cy="6511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Ruimte op de arbeidsmarkt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7A8AF55-55D8-E342-9C21-F7C1869ECE56}"/>
              </a:ext>
            </a:extLst>
          </p:cNvPr>
          <p:cNvSpPr txBox="1"/>
          <p:nvPr/>
        </p:nvSpPr>
        <p:spPr>
          <a:xfrm>
            <a:off x="5316584" y="134911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8.2 Loonvorming</a:t>
            </a:r>
          </a:p>
        </p:txBody>
      </p:sp>
    </p:spTree>
    <p:extLst>
      <p:ext uri="{BB962C8B-B14F-4D97-AF65-F5344CB8AC3E}">
        <p14:creationId xmlns:p14="http://schemas.microsoft.com/office/powerpoint/2010/main" val="33642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B979D10-A7FB-EB4C-B972-9C81F334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316177F-8E12-8B4B-9259-8C776676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8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C9396E1-4884-BD44-B30C-863A338FDA84}"/>
              </a:ext>
            </a:extLst>
          </p:cNvPr>
          <p:cNvSpPr txBox="1"/>
          <p:nvPr/>
        </p:nvSpPr>
        <p:spPr>
          <a:xfrm>
            <a:off x="5316584" y="134911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8.2 Loonvorming</a:t>
            </a:r>
          </a:p>
        </p:txBody>
      </p:sp>
      <p:pic>
        <p:nvPicPr>
          <p:cNvPr id="5" name="Afbeelding 4" descr="Schermafbeelding 2016-08-22 om 22.36.21.png">
            <a:extLst>
              <a:ext uri="{FF2B5EF4-FFF2-40B4-BE49-F238E27FC236}">
                <a16:creationId xmlns:a16="http://schemas.microsoft.com/office/drawing/2014/main" id="{65AAC9BD-AF9E-E244-8D34-57F4E1291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01" y="1064301"/>
            <a:ext cx="4608078" cy="5798759"/>
          </a:xfrm>
          <a:prstGeom prst="rect">
            <a:avLst/>
          </a:prstGeom>
        </p:spPr>
      </p:pic>
      <p:pic>
        <p:nvPicPr>
          <p:cNvPr id="6" name="Afbeelding 5" descr="Schermafbeelding 2016-08-22 om 22.42.13.png">
            <a:extLst>
              <a:ext uri="{FF2B5EF4-FFF2-40B4-BE49-F238E27FC236}">
                <a16:creationId xmlns:a16="http://schemas.microsoft.com/office/drawing/2014/main" id="{DDC00D28-9763-CE47-AF58-EB74C56C5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10" y="1064302"/>
            <a:ext cx="4544517" cy="579875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0414E9C-27B7-4246-ADA0-CDC7CAF3EE34}"/>
              </a:ext>
            </a:extLst>
          </p:cNvPr>
          <p:cNvSpPr txBox="1"/>
          <p:nvPr/>
        </p:nvSpPr>
        <p:spPr>
          <a:xfrm>
            <a:off x="2889359" y="620986"/>
            <a:ext cx="7309365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Arbeidsmarkt en </a:t>
            </a:r>
            <a:r>
              <a:rPr lang="nl-NL" sz="2400" dirty="0" err="1"/>
              <a:t>prisonersdilemma</a:t>
            </a:r>
            <a:r>
              <a:rPr lang="nl-NL" sz="2400" dirty="0"/>
              <a:t> / Nash-evenwicht</a:t>
            </a:r>
          </a:p>
        </p:txBody>
      </p:sp>
    </p:spTree>
    <p:extLst>
      <p:ext uri="{BB962C8B-B14F-4D97-AF65-F5344CB8AC3E}">
        <p14:creationId xmlns:p14="http://schemas.microsoft.com/office/powerpoint/2010/main" val="69752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F5DC890-555E-DD4B-8DA4-DDF2FF0A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F141586-21E4-964C-B56B-670414A9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1B48-56F4-1A45-A6A2-523CEAF91953}" type="slidenum">
              <a:rPr lang="nl-NL" smtClean="0"/>
              <a:t>9</a:t>
            </a:fld>
            <a:endParaRPr lang="nl-NL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0080AA3-9B75-BA4C-943C-74B6F53B3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41400"/>
              </p:ext>
            </p:extLst>
          </p:nvPr>
        </p:nvGraphicFramePr>
        <p:xfrm>
          <a:off x="2507230" y="2620552"/>
          <a:ext cx="7848872" cy="29439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216">
                <a:tc rowSpan="2" grid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Werknemer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903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Toegeven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Hoge eisen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903">
                <a:tc rowSpan="2"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C00000"/>
                          </a:solidFill>
                        </a:rPr>
                        <a:t>Werkgever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C00000"/>
                          </a:solidFill>
                        </a:rPr>
                        <a:t>Toegeven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nl-NL" sz="2400" dirty="0"/>
                        <a:t>  ,</a:t>
                      </a:r>
                      <a:r>
                        <a:rPr lang="nl-NL" sz="2400" baseline="0" dirty="0"/>
                        <a:t> 4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nl-NL" sz="2400" dirty="0"/>
                        <a:t> ,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903"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C00000"/>
                          </a:solidFill>
                        </a:rPr>
                        <a:t>Laag 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nl-NL" sz="2400" dirty="0"/>
                        <a:t> ,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nl-NL" sz="2400" dirty="0"/>
                        <a:t> ,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A95C2AB9-2BAB-254F-AC41-1D186DC0073E}"/>
              </a:ext>
            </a:extLst>
          </p:cNvPr>
          <p:cNvSpPr txBox="1"/>
          <p:nvPr/>
        </p:nvSpPr>
        <p:spPr>
          <a:xfrm>
            <a:off x="3082041" y="1011472"/>
            <a:ext cx="5715000" cy="1200328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 dirty="0"/>
              <a:t>Stel de matrix op</a:t>
            </a:r>
          </a:p>
          <a:p>
            <a:pPr marL="342900" indent="-342900">
              <a:buAutoNum type="arabicPeriod"/>
            </a:pPr>
            <a:r>
              <a:rPr lang="nl-NL" sz="2400" dirty="0"/>
              <a:t>Is er sprake van een Nash-evenwicht</a:t>
            </a:r>
          </a:p>
          <a:p>
            <a:pPr marL="342900" indent="-342900">
              <a:buFontTx/>
              <a:buAutoNum type="arabicPeriod"/>
            </a:pPr>
            <a:r>
              <a:rPr lang="nl-NL" sz="2400" dirty="0"/>
              <a:t>Waarom is dit een </a:t>
            </a:r>
            <a:r>
              <a:rPr lang="nl-NL" sz="2400" dirty="0" err="1"/>
              <a:t>prisonersdilemma</a:t>
            </a:r>
            <a:endParaRPr lang="nl-NL" sz="2400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EAA428C-5403-5E4C-9A03-69D33BCDDA96}"/>
              </a:ext>
            </a:extLst>
          </p:cNvPr>
          <p:cNvCxnSpPr/>
          <p:nvPr/>
        </p:nvCxnSpPr>
        <p:spPr>
          <a:xfrm>
            <a:off x="7050791" y="5361222"/>
            <a:ext cx="28575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46D609E-10CB-4B4C-BF35-FF79FA8446F7}"/>
              </a:ext>
            </a:extLst>
          </p:cNvPr>
          <p:cNvCxnSpPr/>
          <p:nvPr/>
        </p:nvCxnSpPr>
        <p:spPr>
          <a:xfrm>
            <a:off x="9044691" y="5370747"/>
            <a:ext cx="28575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7A71739C-B566-354B-97C9-384B65922914}"/>
              </a:ext>
            </a:extLst>
          </p:cNvPr>
          <p:cNvCxnSpPr/>
          <p:nvPr/>
        </p:nvCxnSpPr>
        <p:spPr>
          <a:xfrm>
            <a:off x="9451091" y="4608747"/>
            <a:ext cx="28575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499E9A5-3264-0F46-8C5D-B34E0B2E7254}"/>
              </a:ext>
            </a:extLst>
          </p:cNvPr>
          <p:cNvCxnSpPr/>
          <p:nvPr/>
        </p:nvCxnSpPr>
        <p:spPr>
          <a:xfrm>
            <a:off x="9451091" y="5361222"/>
            <a:ext cx="28575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Kader 9">
            <a:extLst>
              <a:ext uri="{FF2B5EF4-FFF2-40B4-BE49-F238E27FC236}">
                <a16:creationId xmlns:a16="http://schemas.microsoft.com/office/drawing/2014/main" id="{45DE9F57-ED47-1F41-A78C-F48781BE5B4B}"/>
              </a:ext>
            </a:extLst>
          </p:cNvPr>
          <p:cNvSpPr/>
          <p:nvPr/>
        </p:nvSpPr>
        <p:spPr>
          <a:xfrm>
            <a:off x="8797041" y="4853222"/>
            <a:ext cx="1222375" cy="71125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304DB67-0C9E-5D4A-9867-62DFDE05023B}"/>
              </a:ext>
            </a:extLst>
          </p:cNvPr>
          <p:cNvSpPr txBox="1"/>
          <p:nvPr/>
        </p:nvSpPr>
        <p:spPr>
          <a:xfrm>
            <a:off x="5316584" y="134911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8.2 Loonvorming</a:t>
            </a:r>
          </a:p>
        </p:txBody>
      </p:sp>
    </p:spTree>
    <p:extLst>
      <p:ext uri="{BB962C8B-B14F-4D97-AF65-F5344CB8AC3E}">
        <p14:creationId xmlns:p14="http://schemas.microsoft.com/office/powerpoint/2010/main" val="5970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{588A6C3D-7FF5-1143-9EB2-F3893E7F9256}tf10001073</Template>
  <TotalTime>80</TotalTime>
  <Words>585</Words>
  <Application>Microsoft Macintosh PowerPoint</Application>
  <PresentationFormat>Breedbeeld</PresentationFormat>
  <Paragraphs>145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Druppel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9</cp:revision>
  <dcterms:created xsi:type="dcterms:W3CDTF">2019-05-10T07:34:40Z</dcterms:created>
  <dcterms:modified xsi:type="dcterms:W3CDTF">2019-09-27T12:27:15Z</dcterms:modified>
</cp:coreProperties>
</file>