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261" r:id="rId3"/>
    <p:sldId id="263" r:id="rId4"/>
    <p:sldId id="259" r:id="rId5"/>
    <p:sldId id="266" r:id="rId6"/>
    <p:sldId id="264"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84"/>
    <p:restoredTop sz="94617"/>
  </p:normalViewPr>
  <p:slideViewPr>
    <p:cSldViewPr snapToGrid="0" snapToObjects="1">
      <p:cViewPr varScale="1">
        <p:scale>
          <a:sx n="98" d="100"/>
          <a:sy n="98" d="100"/>
        </p:scale>
        <p:origin x="216"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6D31C-3FB1-9541-B9BA-2E71202B13D1}" type="datetimeFigureOut">
              <a:rPr lang="nl-NL" smtClean="0"/>
              <a:t>10-09-19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23D77C-4110-4F44-B027-FCAB0A72A6FE}" type="slidenum">
              <a:rPr lang="nl-NL" smtClean="0"/>
              <a:t>‹nr.›</a:t>
            </a:fld>
            <a:endParaRPr lang="nl-NL"/>
          </a:p>
        </p:txBody>
      </p:sp>
    </p:spTree>
    <p:extLst>
      <p:ext uri="{BB962C8B-B14F-4D97-AF65-F5344CB8AC3E}">
        <p14:creationId xmlns:p14="http://schemas.microsoft.com/office/powerpoint/2010/main" val="2745538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68049C2-8A11-F949-91C3-55F79228C589}" type="datetime1">
              <a:rPr lang="nl-NL" smtClean="0"/>
              <a:t>10-09-19</a:t>
            </a:fld>
            <a:endParaRPr lang="nl-NL"/>
          </a:p>
        </p:txBody>
      </p:sp>
      <p:sp>
        <p:nvSpPr>
          <p:cNvPr id="5" name="Footer Placeholder 4"/>
          <p:cNvSpPr>
            <a:spLocks noGrp="1"/>
          </p:cNvSpPr>
          <p:nvPr>
            <p:ph type="ftr" sz="quarter" idx="11"/>
          </p:nvPr>
        </p:nvSpPr>
        <p:spPr/>
        <p:txBody>
          <a:bodyPr/>
          <a:lstStyle/>
          <a:p>
            <a:r>
              <a:rPr lang="nl-NL"/>
              <a:t>Economie Integraal vwo (Hans Vermeulen)</a:t>
            </a:r>
          </a:p>
        </p:txBody>
      </p:sp>
      <p:sp>
        <p:nvSpPr>
          <p:cNvPr id="6" name="Slide Number Placeholder 5"/>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181774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27A0F73-4716-2B41-914C-DC96281826C0}" type="datetime1">
              <a:rPr lang="nl-NL" smtClean="0"/>
              <a:t>10-09-19</a:t>
            </a:fld>
            <a:endParaRPr lang="nl-NL"/>
          </a:p>
        </p:txBody>
      </p:sp>
      <p:sp>
        <p:nvSpPr>
          <p:cNvPr id="6" name="Footer Placeholder 5"/>
          <p:cNvSpPr>
            <a:spLocks noGrp="1"/>
          </p:cNvSpPr>
          <p:nvPr>
            <p:ph type="ftr" sz="quarter" idx="11"/>
          </p:nvPr>
        </p:nvSpPr>
        <p:spPr/>
        <p:txBody>
          <a:bodyPr/>
          <a:lstStyle/>
          <a:p>
            <a:r>
              <a:rPr lang="nl-NL"/>
              <a:t>Economie Integraal vwo (Hans Vermeulen)</a:t>
            </a:r>
          </a:p>
        </p:txBody>
      </p:sp>
      <p:sp>
        <p:nvSpPr>
          <p:cNvPr id="7" name="Slide Number Placeholder 6"/>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709957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CF28527-2316-2B4E-A614-5DEAD39B898F}" type="datetime1">
              <a:rPr lang="nl-NL" smtClean="0"/>
              <a:t>10-09-19</a:t>
            </a:fld>
            <a:endParaRPr lang="nl-NL"/>
          </a:p>
        </p:txBody>
      </p:sp>
      <p:sp>
        <p:nvSpPr>
          <p:cNvPr id="6" name="Footer Placeholder 5"/>
          <p:cNvSpPr>
            <a:spLocks noGrp="1"/>
          </p:cNvSpPr>
          <p:nvPr>
            <p:ph type="ftr" sz="quarter" idx="11"/>
          </p:nvPr>
        </p:nvSpPr>
        <p:spPr/>
        <p:txBody>
          <a:bodyPr/>
          <a:lstStyle/>
          <a:p>
            <a:r>
              <a:rPr lang="nl-NL"/>
              <a:t>Economie Integraal vwo (Hans Vermeulen)</a:t>
            </a:r>
          </a:p>
        </p:txBody>
      </p:sp>
      <p:sp>
        <p:nvSpPr>
          <p:cNvPr id="7" name="Slide Number Placeholder 6"/>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54845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76ED7A2-5168-B841-9EDF-6E8552FDEC89}" type="datetime1">
              <a:rPr lang="nl-NL" smtClean="0"/>
              <a:t>10-09-19</a:t>
            </a:fld>
            <a:endParaRPr lang="nl-NL"/>
          </a:p>
        </p:txBody>
      </p:sp>
      <p:sp>
        <p:nvSpPr>
          <p:cNvPr id="6" name="Footer Placeholder 5"/>
          <p:cNvSpPr>
            <a:spLocks noGrp="1"/>
          </p:cNvSpPr>
          <p:nvPr>
            <p:ph type="ftr" sz="quarter" idx="11"/>
          </p:nvPr>
        </p:nvSpPr>
        <p:spPr/>
        <p:txBody>
          <a:bodyPr/>
          <a:lstStyle/>
          <a:p>
            <a:r>
              <a:rPr lang="nl-NL"/>
              <a:t>Economie Integraal vwo (Hans Vermeulen)</a:t>
            </a:r>
          </a:p>
        </p:txBody>
      </p:sp>
      <p:sp>
        <p:nvSpPr>
          <p:cNvPr id="7" name="Slide Number Placeholder 6"/>
          <p:cNvSpPr>
            <a:spLocks noGrp="1"/>
          </p:cNvSpPr>
          <p:nvPr>
            <p:ph type="sldNum" sz="quarter" idx="12"/>
          </p:nvPr>
        </p:nvSpPr>
        <p:spPr/>
        <p:txBody>
          <a:bodyPr/>
          <a:lstStyle/>
          <a:p>
            <a:fld id="{13F0E6A3-B6D1-BC49-B98D-7460FE73BA1B}" type="slidenum">
              <a:rPr lang="nl-NL" smtClean="0"/>
              <a:t>‹nr.›</a:t>
            </a:fld>
            <a:endParaRPr lang="nl-NL"/>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49857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81EC7F0-0564-1043-8E2C-8939F3B62BFB}" type="datetime1">
              <a:rPr lang="nl-NL" smtClean="0"/>
              <a:t>10-09-19</a:t>
            </a:fld>
            <a:endParaRPr lang="nl-NL"/>
          </a:p>
        </p:txBody>
      </p:sp>
      <p:sp>
        <p:nvSpPr>
          <p:cNvPr id="6" name="Footer Placeholder 5"/>
          <p:cNvSpPr>
            <a:spLocks noGrp="1"/>
          </p:cNvSpPr>
          <p:nvPr>
            <p:ph type="ftr" sz="quarter" idx="11"/>
          </p:nvPr>
        </p:nvSpPr>
        <p:spPr/>
        <p:txBody>
          <a:bodyPr/>
          <a:lstStyle/>
          <a:p>
            <a:r>
              <a:rPr lang="nl-NL"/>
              <a:t>Economie Integraal vwo (Hans Vermeulen)</a:t>
            </a:r>
          </a:p>
        </p:txBody>
      </p:sp>
      <p:sp>
        <p:nvSpPr>
          <p:cNvPr id="7" name="Slide Number Placeholder 6"/>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999271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60FD19C3-1885-E349-AD10-BC0ED6F68669}" type="datetime1">
              <a:rPr lang="nl-NL" smtClean="0"/>
              <a:t>10-09-19</a:t>
            </a:fld>
            <a:endParaRPr lang="nl-NL"/>
          </a:p>
        </p:txBody>
      </p:sp>
      <p:sp>
        <p:nvSpPr>
          <p:cNvPr id="4" name="Footer Placeholder 3"/>
          <p:cNvSpPr>
            <a:spLocks noGrp="1"/>
          </p:cNvSpPr>
          <p:nvPr>
            <p:ph type="ftr" sz="quarter" idx="11"/>
          </p:nvPr>
        </p:nvSpPr>
        <p:spPr/>
        <p:txBody>
          <a:bodyPr/>
          <a:lstStyle/>
          <a:p>
            <a:r>
              <a:rPr lang="nl-NL"/>
              <a:t>Economie Integraal vwo (Hans Vermeulen)</a:t>
            </a:r>
          </a:p>
        </p:txBody>
      </p:sp>
      <p:sp>
        <p:nvSpPr>
          <p:cNvPr id="5" name="Slide Number Placeholder 4"/>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411208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33D92612-CD94-1E4F-8A0A-061A618E3FC3}" type="datetime1">
              <a:rPr lang="nl-NL" smtClean="0"/>
              <a:t>10-09-19</a:t>
            </a:fld>
            <a:endParaRPr lang="nl-NL"/>
          </a:p>
        </p:txBody>
      </p:sp>
      <p:sp>
        <p:nvSpPr>
          <p:cNvPr id="4" name="Footer Placeholder 3"/>
          <p:cNvSpPr>
            <a:spLocks noGrp="1"/>
          </p:cNvSpPr>
          <p:nvPr>
            <p:ph type="ftr" sz="quarter" idx="11"/>
          </p:nvPr>
        </p:nvSpPr>
        <p:spPr/>
        <p:txBody>
          <a:bodyPr/>
          <a:lstStyle/>
          <a:p>
            <a:r>
              <a:rPr lang="nl-NL"/>
              <a:t>Economie Integraal vwo (Hans Vermeulen)</a:t>
            </a:r>
          </a:p>
        </p:txBody>
      </p:sp>
      <p:sp>
        <p:nvSpPr>
          <p:cNvPr id="5" name="Slide Number Placeholder 4"/>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973614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F78488C-075B-2740-8F10-E3F32F2C1936}" type="datetime1">
              <a:rPr lang="nl-NL" smtClean="0"/>
              <a:t>10-09-19</a:t>
            </a:fld>
            <a:endParaRPr lang="nl-NL"/>
          </a:p>
        </p:txBody>
      </p:sp>
      <p:sp>
        <p:nvSpPr>
          <p:cNvPr id="5" name="Footer Placeholder 4"/>
          <p:cNvSpPr>
            <a:spLocks noGrp="1"/>
          </p:cNvSpPr>
          <p:nvPr>
            <p:ph type="ftr" sz="quarter" idx="11"/>
          </p:nvPr>
        </p:nvSpPr>
        <p:spPr/>
        <p:txBody>
          <a:bodyPr/>
          <a:lstStyle/>
          <a:p>
            <a:r>
              <a:rPr lang="nl-NL"/>
              <a:t>Economie Integraal vwo (Hans Vermeulen)</a:t>
            </a:r>
          </a:p>
        </p:txBody>
      </p:sp>
      <p:sp>
        <p:nvSpPr>
          <p:cNvPr id="6" name="Slide Number Placeholder 5"/>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699674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07C844-9A0B-C341-856E-14AB006470BA}" type="datetime1">
              <a:rPr lang="nl-NL" smtClean="0"/>
              <a:t>10-09-19</a:t>
            </a:fld>
            <a:endParaRPr lang="nl-NL"/>
          </a:p>
        </p:txBody>
      </p:sp>
      <p:sp>
        <p:nvSpPr>
          <p:cNvPr id="5" name="Footer Placeholder 4"/>
          <p:cNvSpPr>
            <a:spLocks noGrp="1"/>
          </p:cNvSpPr>
          <p:nvPr>
            <p:ph type="ftr" sz="quarter" idx="11"/>
          </p:nvPr>
        </p:nvSpPr>
        <p:spPr/>
        <p:txBody>
          <a:bodyPr/>
          <a:lstStyle/>
          <a:p>
            <a:r>
              <a:rPr lang="nl-NL"/>
              <a:t>Economie Integraal vwo (Hans Vermeulen)</a:t>
            </a:r>
          </a:p>
        </p:txBody>
      </p:sp>
      <p:sp>
        <p:nvSpPr>
          <p:cNvPr id="6" name="Slide Number Placeholder 5"/>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176444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BCDDC44-794E-0746-ADBF-B926227A2386}" type="datetime1">
              <a:rPr lang="nl-NL" smtClean="0"/>
              <a:t>10-09-19</a:t>
            </a:fld>
            <a:endParaRPr lang="nl-NL"/>
          </a:p>
        </p:txBody>
      </p:sp>
      <p:sp>
        <p:nvSpPr>
          <p:cNvPr id="5" name="Footer Placeholder 4"/>
          <p:cNvSpPr>
            <a:spLocks noGrp="1"/>
          </p:cNvSpPr>
          <p:nvPr>
            <p:ph type="ftr" sz="quarter" idx="11"/>
          </p:nvPr>
        </p:nvSpPr>
        <p:spPr/>
        <p:txBody>
          <a:bodyPr/>
          <a:lstStyle/>
          <a:p>
            <a:r>
              <a:rPr lang="nl-NL"/>
              <a:t>Economie Integraal vwo (Hans Vermeulen)</a:t>
            </a:r>
          </a:p>
        </p:txBody>
      </p:sp>
      <p:sp>
        <p:nvSpPr>
          <p:cNvPr id="6" name="Slide Number Placeholder 5"/>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43744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411E137-0FF8-C74C-A2F3-1B6425C7EDCF}" type="datetime1">
              <a:rPr lang="nl-NL" smtClean="0"/>
              <a:t>10-09-19</a:t>
            </a:fld>
            <a:endParaRPr lang="nl-NL"/>
          </a:p>
        </p:txBody>
      </p:sp>
      <p:sp>
        <p:nvSpPr>
          <p:cNvPr id="5" name="Footer Placeholder 4"/>
          <p:cNvSpPr>
            <a:spLocks noGrp="1"/>
          </p:cNvSpPr>
          <p:nvPr>
            <p:ph type="ftr" sz="quarter" idx="11"/>
          </p:nvPr>
        </p:nvSpPr>
        <p:spPr/>
        <p:txBody>
          <a:bodyPr/>
          <a:lstStyle/>
          <a:p>
            <a:r>
              <a:rPr lang="nl-NL"/>
              <a:t>Economie Integraal vwo (Hans Vermeulen)</a:t>
            </a:r>
          </a:p>
        </p:txBody>
      </p:sp>
      <p:sp>
        <p:nvSpPr>
          <p:cNvPr id="6" name="Slide Number Placeholder 5"/>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15871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7D4199C-3AAE-6A47-B674-EDD95F61B4CD}" type="datetime1">
              <a:rPr lang="nl-NL" smtClean="0"/>
              <a:t>10-09-19</a:t>
            </a:fld>
            <a:endParaRPr lang="nl-NL"/>
          </a:p>
        </p:txBody>
      </p:sp>
      <p:sp>
        <p:nvSpPr>
          <p:cNvPr id="6" name="Footer Placeholder 5"/>
          <p:cNvSpPr>
            <a:spLocks noGrp="1"/>
          </p:cNvSpPr>
          <p:nvPr>
            <p:ph type="ftr" sz="quarter" idx="11"/>
          </p:nvPr>
        </p:nvSpPr>
        <p:spPr/>
        <p:txBody>
          <a:bodyPr/>
          <a:lstStyle/>
          <a:p>
            <a:r>
              <a:rPr lang="nl-NL"/>
              <a:t>Economie Integraal vwo (Hans Vermeulen)</a:t>
            </a:r>
          </a:p>
        </p:txBody>
      </p:sp>
      <p:sp>
        <p:nvSpPr>
          <p:cNvPr id="7" name="Slide Number Placeholder 6"/>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211221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7D18CDA-25A6-0D43-BA65-11AFB28D2A05}" type="datetime1">
              <a:rPr lang="nl-NL" smtClean="0"/>
              <a:t>10-09-19</a:t>
            </a:fld>
            <a:endParaRPr lang="nl-NL"/>
          </a:p>
        </p:txBody>
      </p:sp>
      <p:sp>
        <p:nvSpPr>
          <p:cNvPr id="8" name="Footer Placeholder 7"/>
          <p:cNvSpPr>
            <a:spLocks noGrp="1"/>
          </p:cNvSpPr>
          <p:nvPr>
            <p:ph type="ftr" sz="quarter" idx="11"/>
          </p:nvPr>
        </p:nvSpPr>
        <p:spPr/>
        <p:txBody>
          <a:bodyPr/>
          <a:lstStyle/>
          <a:p>
            <a:r>
              <a:rPr lang="nl-NL"/>
              <a:t>Economie Integraal vwo (Hans Vermeulen)</a:t>
            </a:r>
          </a:p>
        </p:txBody>
      </p:sp>
      <p:sp>
        <p:nvSpPr>
          <p:cNvPr id="9" name="Slide Number Placeholder 8"/>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787608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E2DA396-8F59-3840-A669-9637CB66EF43}" type="datetime1">
              <a:rPr lang="nl-NL" smtClean="0"/>
              <a:t>10-09-19</a:t>
            </a:fld>
            <a:endParaRPr lang="nl-NL"/>
          </a:p>
        </p:txBody>
      </p:sp>
      <p:sp>
        <p:nvSpPr>
          <p:cNvPr id="4" name="Footer Placeholder 3"/>
          <p:cNvSpPr>
            <a:spLocks noGrp="1"/>
          </p:cNvSpPr>
          <p:nvPr>
            <p:ph type="ftr" sz="quarter" idx="11"/>
          </p:nvPr>
        </p:nvSpPr>
        <p:spPr/>
        <p:txBody>
          <a:bodyPr/>
          <a:lstStyle/>
          <a:p>
            <a:r>
              <a:rPr lang="nl-NL"/>
              <a:t>Economie Integraal vwo (Hans Vermeulen)</a:t>
            </a:r>
          </a:p>
        </p:txBody>
      </p:sp>
      <p:sp>
        <p:nvSpPr>
          <p:cNvPr id="5" name="Slide Number Placeholder 4"/>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137520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E8FEC5B-5AFF-A042-94EA-2F3DAF8C30A5}" type="datetime1">
              <a:rPr lang="nl-NL" smtClean="0"/>
              <a:t>10-09-19</a:t>
            </a:fld>
            <a:endParaRPr lang="nl-NL"/>
          </a:p>
        </p:txBody>
      </p:sp>
      <p:sp>
        <p:nvSpPr>
          <p:cNvPr id="3" name="Footer Placeholder 2"/>
          <p:cNvSpPr>
            <a:spLocks noGrp="1"/>
          </p:cNvSpPr>
          <p:nvPr>
            <p:ph type="ftr" sz="quarter" idx="11"/>
          </p:nvPr>
        </p:nvSpPr>
        <p:spPr/>
        <p:txBody>
          <a:bodyPr/>
          <a:lstStyle/>
          <a:p>
            <a:r>
              <a:rPr lang="nl-NL"/>
              <a:t>Economie Integraal vwo (Hans Vermeulen)</a:t>
            </a:r>
          </a:p>
        </p:txBody>
      </p:sp>
      <p:sp>
        <p:nvSpPr>
          <p:cNvPr id="4" name="Slide Number Placeholder 3"/>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21515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1344089-8865-A945-BD2C-D75ADAD08CC7}" type="datetime1">
              <a:rPr lang="nl-NL" smtClean="0"/>
              <a:t>10-09-19</a:t>
            </a:fld>
            <a:endParaRPr lang="nl-NL"/>
          </a:p>
        </p:txBody>
      </p:sp>
      <p:sp>
        <p:nvSpPr>
          <p:cNvPr id="6" name="Footer Placeholder 5"/>
          <p:cNvSpPr>
            <a:spLocks noGrp="1"/>
          </p:cNvSpPr>
          <p:nvPr>
            <p:ph type="ftr" sz="quarter" idx="11"/>
          </p:nvPr>
        </p:nvSpPr>
        <p:spPr/>
        <p:txBody>
          <a:bodyPr/>
          <a:lstStyle/>
          <a:p>
            <a:r>
              <a:rPr lang="nl-NL"/>
              <a:t>Economie Integraal vwo (Hans Vermeulen)</a:t>
            </a:r>
          </a:p>
        </p:txBody>
      </p:sp>
      <p:sp>
        <p:nvSpPr>
          <p:cNvPr id="7" name="Slide Number Placeholder 6"/>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3573187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974A9A9-9661-D345-B6C1-77F48F3D7E2E}" type="datetime1">
              <a:rPr lang="nl-NL" smtClean="0"/>
              <a:t>10-09-19</a:t>
            </a:fld>
            <a:endParaRPr lang="nl-NL"/>
          </a:p>
        </p:txBody>
      </p:sp>
      <p:sp>
        <p:nvSpPr>
          <p:cNvPr id="6" name="Footer Placeholder 5"/>
          <p:cNvSpPr>
            <a:spLocks noGrp="1"/>
          </p:cNvSpPr>
          <p:nvPr>
            <p:ph type="ftr" sz="quarter" idx="11"/>
          </p:nvPr>
        </p:nvSpPr>
        <p:spPr/>
        <p:txBody>
          <a:bodyPr/>
          <a:lstStyle/>
          <a:p>
            <a:r>
              <a:rPr lang="nl-NL"/>
              <a:t>Economie Integraal vwo (Hans Vermeulen)</a:t>
            </a:r>
          </a:p>
        </p:txBody>
      </p:sp>
      <p:sp>
        <p:nvSpPr>
          <p:cNvPr id="7" name="Slide Number Placeholder 6"/>
          <p:cNvSpPr>
            <a:spLocks noGrp="1"/>
          </p:cNvSpPr>
          <p:nvPr>
            <p:ph type="sldNum" sz="quarter" idx="12"/>
          </p:nvPr>
        </p:nvSpPr>
        <p:spPr/>
        <p:txBody>
          <a:bodyPr/>
          <a:lstStyle/>
          <a:p>
            <a:fld id="{13F0E6A3-B6D1-BC49-B98D-7460FE73BA1B}" type="slidenum">
              <a:rPr lang="nl-NL" smtClean="0"/>
              <a:t>‹nr.›</a:t>
            </a:fld>
            <a:endParaRPr lang="nl-NL"/>
          </a:p>
        </p:txBody>
      </p:sp>
    </p:spTree>
    <p:extLst>
      <p:ext uri="{BB962C8B-B14F-4D97-AF65-F5344CB8AC3E}">
        <p14:creationId xmlns:p14="http://schemas.microsoft.com/office/powerpoint/2010/main" val="93765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7FF7F"/>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77D5F9F-9B6D-9346-9AB8-3A5D4A645221}" type="datetime1">
              <a:rPr lang="nl-NL" smtClean="0"/>
              <a:t>10-09-19</a:t>
            </a:fld>
            <a:endParaRPr lang="nl-NL"/>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nl-NL"/>
              <a:t>Economie Integraal vwo (Hans Vermeulen)</a:t>
            </a: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3F0E6A3-B6D1-BC49-B98D-7460FE73BA1B}" type="slidenum">
              <a:rPr lang="nl-NL" smtClean="0"/>
              <a:t>‹nr.›</a:t>
            </a:fld>
            <a:endParaRPr lang="nl-NL"/>
          </a:p>
        </p:txBody>
      </p:sp>
    </p:spTree>
    <p:extLst>
      <p:ext uri="{BB962C8B-B14F-4D97-AF65-F5344CB8AC3E}">
        <p14:creationId xmlns:p14="http://schemas.microsoft.com/office/powerpoint/2010/main" val="3477089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40926A90-D523-5144-98EE-C2F30D36A856}"/>
              </a:ext>
            </a:extLst>
          </p:cNvPr>
          <p:cNvSpPr>
            <a:spLocks noGrp="1"/>
          </p:cNvSpPr>
          <p:nvPr>
            <p:ph type="ftr" sz="quarter" idx="11"/>
          </p:nvPr>
        </p:nvSpPr>
        <p:spPr/>
        <p:txBody>
          <a:bodyPr/>
          <a:lstStyle/>
          <a:p>
            <a:r>
              <a:rPr lang="nl-NL"/>
              <a:t>Economie Integraal vwo (Hans Vermeulen)</a:t>
            </a:r>
          </a:p>
        </p:txBody>
      </p:sp>
      <p:sp>
        <p:nvSpPr>
          <p:cNvPr id="5" name="Tijdelijke aanduiding voor dianummer 4">
            <a:extLst>
              <a:ext uri="{FF2B5EF4-FFF2-40B4-BE49-F238E27FC236}">
                <a16:creationId xmlns:a16="http://schemas.microsoft.com/office/drawing/2014/main" id="{DF91B26D-EAD5-544A-B9EB-E9EF7DFCABD3}"/>
              </a:ext>
            </a:extLst>
          </p:cNvPr>
          <p:cNvSpPr>
            <a:spLocks noGrp="1"/>
          </p:cNvSpPr>
          <p:nvPr>
            <p:ph type="sldNum" sz="quarter" idx="12"/>
          </p:nvPr>
        </p:nvSpPr>
        <p:spPr/>
        <p:txBody>
          <a:bodyPr/>
          <a:lstStyle/>
          <a:p>
            <a:fld id="{13F0E6A3-B6D1-BC49-B98D-7460FE73BA1B}" type="slidenum">
              <a:rPr lang="nl-NL" smtClean="0"/>
              <a:t>1</a:t>
            </a:fld>
            <a:endParaRPr lang="nl-NL"/>
          </a:p>
        </p:txBody>
      </p:sp>
      <p:sp>
        <p:nvSpPr>
          <p:cNvPr id="6" name="Tekstvak 5">
            <a:extLst>
              <a:ext uri="{FF2B5EF4-FFF2-40B4-BE49-F238E27FC236}">
                <a16:creationId xmlns:a16="http://schemas.microsoft.com/office/drawing/2014/main" id="{51FC797F-2C19-8F43-B691-8B451CE7C272}"/>
              </a:ext>
            </a:extLst>
          </p:cNvPr>
          <p:cNvSpPr txBox="1"/>
          <p:nvPr/>
        </p:nvSpPr>
        <p:spPr>
          <a:xfrm>
            <a:off x="4162822" y="844675"/>
            <a:ext cx="252028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nl-NL" sz="2400" dirty="0"/>
              <a:t>Onderhandelen</a:t>
            </a:r>
          </a:p>
        </p:txBody>
      </p:sp>
      <p:sp>
        <p:nvSpPr>
          <p:cNvPr id="7" name="Tekstvak 6">
            <a:extLst>
              <a:ext uri="{FF2B5EF4-FFF2-40B4-BE49-F238E27FC236}">
                <a16:creationId xmlns:a16="http://schemas.microsoft.com/office/drawing/2014/main" id="{964CD660-58DF-9044-BDD8-6DCEB362832F}"/>
              </a:ext>
            </a:extLst>
          </p:cNvPr>
          <p:cNvSpPr txBox="1"/>
          <p:nvPr/>
        </p:nvSpPr>
        <p:spPr>
          <a:xfrm>
            <a:off x="1432252" y="3112917"/>
            <a:ext cx="5176192" cy="12003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nl-NL" sz="2400" dirty="0"/>
              <a:t>factoren die een onderhandelingspositie sterker maken zijn:</a:t>
            </a:r>
          </a:p>
        </p:txBody>
      </p:sp>
      <p:sp>
        <p:nvSpPr>
          <p:cNvPr id="8" name="Tekstvak 7">
            <a:extLst>
              <a:ext uri="{FF2B5EF4-FFF2-40B4-BE49-F238E27FC236}">
                <a16:creationId xmlns:a16="http://schemas.microsoft.com/office/drawing/2014/main" id="{8E60384D-670F-694A-BB0F-EEF9050D1BC7}"/>
              </a:ext>
            </a:extLst>
          </p:cNvPr>
          <p:cNvSpPr txBox="1"/>
          <p:nvPr/>
        </p:nvSpPr>
        <p:spPr>
          <a:xfrm>
            <a:off x="1417543" y="2484674"/>
            <a:ext cx="6472336"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nl-NL" sz="2400" b="1" dirty="0"/>
              <a:t>win-winsituatie</a:t>
            </a:r>
            <a:r>
              <a:rPr lang="nl-NL" sz="2400" dirty="0"/>
              <a:t> versus </a:t>
            </a:r>
            <a:r>
              <a:rPr lang="en-US" sz="2400" dirty="0"/>
              <a:t>‘the winner takes it all’</a:t>
            </a:r>
            <a:endParaRPr lang="nl-NL" sz="2400" dirty="0"/>
          </a:p>
        </p:txBody>
      </p:sp>
      <p:sp>
        <p:nvSpPr>
          <p:cNvPr id="9" name="Tekstvak 8">
            <a:extLst>
              <a:ext uri="{FF2B5EF4-FFF2-40B4-BE49-F238E27FC236}">
                <a16:creationId xmlns:a16="http://schemas.microsoft.com/office/drawing/2014/main" id="{E840BC62-62CA-4246-9863-00454DE104B0}"/>
              </a:ext>
            </a:extLst>
          </p:cNvPr>
          <p:cNvSpPr txBox="1"/>
          <p:nvPr/>
        </p:nvSpPr>
        <p:spPr>
          <a:xfrm>
            <a:off x="1417543" y="1467117"/>
            <a:ext cx="7192416" cy="8309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nl-NL" sz="2400" dirty="0"/>
              <a:t>een spel, waarbij het mes vaak op de tafel ligt en dat de onderhandelaars op het scherpst van de snede voeren.</a:t>
            </a:r>
          </a:p>
        </p:txBody>
      </p:sp>
      <p:sp>
        <p:nvSpPr>
          <p:cNvPr id="10" name="Tekstvak 9">
            <a:extLst>
              <a:ext uri="{FF2B5EF4-FFF2-40B4-BE49-F238E27FC236}">
                <a16:creationId xmlns:a16="http://schemas.microsoft.com/office/drawing/2014/main" id="{B072429B-FB91-AB4B-A7B2-82AF7BF8FC74}"/>
              </a:ext>
            </a:extLst>
          </p:cNvPr>
          <p:cNvSpPr txBox="1"/>
          <p:nvPr/>
        </p:nvSpPr>
        <p:spPr>
          <a:xfrm>
            <a:off x="4460439" y="4589091"/>
            <a:ext cx="4704795" cy="19389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nl-NL" sz="2400" b="1" dirty="0"/>
              <a:t>1. Marktmacht,</a:t>
            </a:r>
          </a:p>
          <a:p>
            <a:r>
              <a:rPr lang="nl-NL" sz="2400" b="1" dirty="0"/>
              <a:t>2. Goede informatie</a:t>
            </a:r>
            <a:r>
              <a:rPr lang="nl-NL" sz="2400" dirty="0"/>
              <a:t>, </a:t>
            </a:r>
          </a:p>
          <a:p>
            <a:r>
              <a:rPr lang="nl-NL" sz="2400" b="1" dirty="0"/>
              <a:t>3. vertrouwen, </a:t>
            </a:r>
          </a:p>
          <a:p>
            <a:r>
              <a:rPr lang="nl-NL" sz="2400" b="1" dirty="0"/>
              <a:t>4. creativiteit, </a:t>
            </a:r>
          </a:p>
          <a:p>
            <a:r>
              <a:rPr lang="nl-NL" sz="2400" b="1" dirty="0"/>
              <a:t>5. reputatie en naamsbekendheid</a:t>
            </a:r>
            <a:r>
              <a:rPr lang="nl-NL" sz="2400" dirty="0"/>
              <a:t>.</a:t>
            </a:r>
          </a:p>
        </p:txBody>
      </p:sp>
      <p:pic>
        <p:nvPicPr>
          <p:cNvPr id="11" name="Picture 2" descr="https://encrypted-tbn1.gstatic.com/images?q=tbn:ANd9GcQSeR69fnPr15dDZt0lAhmhMV5eVkW98nrII2dnJd-5cXC_xfczsg">
            <a:extLst>
              <a:ext uri="{FF2B5EF4-FFF2-40B4-BE49-F238E27FC236}">
                <a16:creationId xmlns:a16="http://schemas.microsoft.com/office/drawing/2014/main" id="{2B3B46F0-3213-1543-8469-0436E329F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1254" y="2515584"/>
            <a:ext cx="1563123" cy="1488366"/>
          </a:xfrm>
          <a:prstGeom prst="rect">
            <a:avLst/>
          </a:prstGeom>
          <a:noFill/>
          <a:extLst>
            <a:ext uri="{909E8E84-426E-40dd-AFC4-6F175D3DCCD1}">
              <a14:hiddenFill xmlns:a14="http://schemas.microsoft.com/office/drawing/2010/main" xmlns="">
                <a:solidFill>
                  <a:srgbClr val="FFFFFF"/>
                </a:solidFill>
              </a14:hiddenFill>
            </a:ext>
          </a:extLst>
        </p:spPr>
      </p:pic>
      <p:pic>
        <p:nvPicPr>
          <p:cNvPr id="12" name="Picture 4" descr="http://www.begripscode.nl/wp-content/uploads/imb0880648.jpeg">
            <a:extLst>
              <a:ext uri="{FF2B5EF4-FFF2-40B4-BE49-F238E27FC236}">
                <a16:creationId xmlns:a16="http://schemas.microsoft.com/office/drawing/2014/main" id="{261D0252-5827-2A42-8C0B-BE508E4D1B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8657" y="628650"/>
            <a:ext cx="1114367" cy="1669463"/>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Tekstvak 12">
            <a:extLst>
              <a:ext uri="{FF2B5EF4-FFF2-40B4-BE49-F238E27FC236}">
                <a16:creationId xmlns:a16="http://schemas.microsoft.com/office/drawing/2014/main" id="{67BDA771-673B-2B44-879B-72F35F6E6404}"/>
              </a:ext>
            </a:extLst>
          </p:cNvPr>
          <p:cNvSpPr txBox="1"/>
          <p:nvPr/>
        </p:nvSpPr>
        <p:spPr>
          <a:xfrm>
            <a:off x="3905250" y="133350"/>
            <a:ext cx="5709127" cy="461665"/>
          </a:xfrm>
          <a:prstGeom prst="rect">
            <a:avLst/>
          </a:prstGeom>
          <a:noFill/>
        </p:spPr>
        <p:txBody>
          <a:bodyPr wrap="square" rtlCol="0">
            <a:spAutoFit/>
          </a:bodyPr>
          <a:lstStyle/>
          <a:p>
            <a:r>
              <a:rPr lang="nl-NL" sz="2400" dirty="0"/>
              <a:t>8.1 Onderhandelingsvoorwaarden</a:t>
            </a:r>
          </a:p>
        </p:txBody>
      </p:sp>
    </p:spTree>
    <p:extLst>
      <p:ext uri="{BB962C8B-B14F-4D97-AF65-F5344CB8AC3E}">
        <p14:creationId xmlns:p14="http://schemas.microsoft.com/office/powerpoint/2010/main" val="308260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1000"/>
                                        <p:tgtEl>
                                          <p:spTgt spid="10">
                                            <p:txEl>
                                              <p:pRg st="0" end="0"/>
                                            </p:txEl>
                                          </p:spTgt>
                                        </p:tgtEl>
                                      </p:cBhvr>
                                    </p:animEffect>
                                    <p:anim calcmode="lin" valueType="num">
                                      <p:cBhvr>
                                        <p:cTn id="29"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animEffect transition="in" filter="fade">
                                      <p:cBhvr>
                                        <p:cTn id="35" dur="1000"/>
                                        <p:tgtEl>
                                          <p:spTgt spid="10">
                                            <p:txEl>
                                              <p:pRg st="1" end="1"/>
                                            </p:txEl>
                                          </p:spTgt>
                                        </p:tgtEl>
                                      </p:cBhvr>
                                    </p:animEffect>
                                    <p:anim calcmode="lin" valueType="num">
                                      <p:cBhvr>
                                        <p:cTn id="3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
                                            <p:txEl>
                                              <p:pRg st="2" end="2"/>
                                            </p:txEl>
                                          </p:spTgt>
                                        </p:tgtEl>
                                        <p:attrNameLst>
                                          <p:attrName>style.visibility</p:attrName>
                                        </p:attrNameLst>
                                      </p:cBhvr>
                                      <p:to>
                                        <p:strVal val="visible"/>
                                      </p:to>
                                    </p:set>
                                    <p:animEffect transition="in" filter="fade">
                                      <p:cBhvr>
                                        <p:cTn id="42" dur="1000"/>
                                        <p:tgtEl>
                                          <p:spTgt spid="10">
                                            <p:txEl>
                                              <p:pRg st="2" end="2"/>
                                            </p:txEl>
                                          </p:spTgt>
                                        </p:tgtEl>
                                      </p:cBhvr>
                                    </p:animEffect>
                                    <p:anim calcmode="lin" valueType="num">
                                      <p:cBhvr>
                                        <p:cTn id="43"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0">
                                            <p:txEl>
                                              <p:pRg st="3" end="3"/>
                                            </p:txEl>
                                          </p:spTgt>
                                        </p:tgtEl>
                                        <p:attrNameLst>
                                          <p:attrName>style.visibility</p:attrName>
                                        </p:attrNameLst>
                                      </p:cBhvr>
                                      <p:to>
                                        <p:strVal val="visible"/>
                                      </p:to>
                                    </p:set>
                                    <p:animEffect transition="in" filter="fade">
                                      <p:cBhvr>
                                        <p:cTn id="49" dur="1000"/>
                                        <p:tgtEl>
                                          <p:spTgt spid="10">
                                            <p:txEl>
                                              <p:pRg st="3" end="3"/>
                                            </p:txEl>
                                          </p:spTgt>
                                        </p:tgtEl>
                                      </p:cBhvr>
                                    </p:animEffect>
                                    <p:anim calcmode="lin" valueType="num">
                                      <p:cBhvr>
                                        <p:cTn id="50"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0">
                                            <p:txEl>
                                              <p:pRg st="4" end="4"/>
                                            </p:txEl>
                                          </p:spTgt>
                                        </p:tgtEl>
                                        <p:attrNameLst>
                                          <p:attrName>style.visibility</p:attrName>
                                        </p:attrNameLst>
                                      </p:cBhvr>
                                      <p:to>
                                        <p:strVal val="visible"/>
                                      </p:to>
                                    </p:set>
                                    <p:animEffect transition="in" filter="fade">
                                      <p:cBhvr>
                                        <p:cTn id="56" dur="1000"/>
                                        <p:tgtEl>
                                          <p:spTgt spid="10">
                                            <p:txEl>
                                              <p:pRg st="4" end="4"/>
                                            </p:txEl>
                                          </p:spTgt>
                                        </p:tgtEl>
                                      </p:cBhvr>
                                    </p:animEffect>
                                    <p:anim calcmode="lin" valueType="num">
                                      <p:cBhvr>
                                        <p:cTn id="57"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58"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DBA9D464-0E7B-7848-A1C0-B8E664AF7FDE}"/>
              </a:ext>
            </a:extLst>
          </p:cNvPr>
          <p:cNvSpPr>
            <a:spLocks noGrp="1"/>
          </p:cNvSpPr>
          <p:nvPr>
            <p:ph type="ftr" sz="quarter" idx="11"/>
          </p:nvPr>
        </p:nvSpPr>
        <p:spPr/>
        <p:txBody>
          <a:bodyPr/>
          <a:lstStyle/>
          <a:p>
            <a:r>
              <a:rPr lang="nl-NL"/>
              <a:t>Economie Integraal vwo (Hans Vermeulen)</a:t>
            </a:r>
          </a:p>
        </p:txBody>
      </p:sp>
      <p:sp>
        <p:nvSpPr>
          <p:cNvPr id="3" name="Tijdelijke aanduiding voor dianummer 2">
            <a:extLst>
              <a:ext uri="{FF2B5EF4-FFF2-40B4-BE49-F238E27FC236}">
                <a16:creationId xmlns:a16="http://schemas.microsoft.com/office/drawing/2014/main" id="{D1A1B503-3D19-4B42-84A1-5EAB219287B1}"/>
              </a:ext>
            </a:extLst>
          </p:cNvPr>
          <p:cNvSpPr>
            <a:spLocks noGrp="1"/>
          </p:cNvSpPr>
          <p:nvPr>
            <p:ph type="sldNum" sz="quarter" idx="12"/>
          </p:nvPr>
        </p:nvSpPr>
        <p:spPr/>
        <p:txBody>
          <a:bodyPr/>
          <a:lstStyle/>
          <a:p>
            <a:fld id="{13F0E6A3-B6D1-BC49-B98D-7460FE73BA1B}" type="slidenum">
              <a:rPr lang="nl-NL" smtClean="0"/>
              <a:t>2</a:t>
            </a:fld>
            <a:endParaRPr lang="nl-NL"/>
          </a:p>
        </p:txBody>
      </p:sp>
      <p:sp>
        <p:nvSpPr>
          <p:cNvPr id="4" name="Tekstvak 3">
            <a:extLst>
              <a:ext uri="{FF2B5EF4-FFF2-40B4-BE49-F238E27FC236}">
                <a16:creationId xmlns:a16="http://schemas.microsoft.com/office/drawing/2014/main" id="{1C9A260B-334B-5141-9834-B5633C6C9434}"/>
              </a:ext>
            </a:extLst>
          </p:cNvPr>
          <p:cNvSpPr txBox="1"/>
          <p:nvPr/>
        </p:nvSpPr>
        <p:spPr>
          <a:xfrm>
            <a:off x="2800350" y="2005980"/>
            <a:ext cx="2788940"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2000" dirty="0"/>
              <a:t>Afhankelijkheidsdilemma</a:t>
            </a:r>
          </a:p>
        </p:txBody>
      </p:sp>
      <p:sp>
        <p:nvSpPr>
          <p:cNvPr id="5" name="Tekstvak 4">
            <a:extLst>
              <a:ext uri="{FF2B5EF4-FFF2-40B4-BE49-F238E27FC236}">
                <a16:creationId xmlns:a16="http://schemas.microsoft.com/office/drawing/2014/main" id="{63928D2F-6C24-3B4F-8FC7-ABD803974E69}"/>
              </a:ext>
            </a:extLst>
          </p:cNvPr>
          <p:cNvSpPr txBox="1"/>
          <p:nvPr/>
        </p:nvSpPr>
        <p:spPr>
          <a:xfrm>
            <a:off x="2800350" y="2495326"/>
            <a:ext cx="2788940"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2000" dirty="0"/>
              <a:t>Vertrouwensdilemma</a:t>
            </a:r>
          </a:p>
        </p:txBody>
      </p:sp>
      <p:sp>
        <p:nvSpPr>
          <p:cNvPr id="6" name="Tekstvak 5">
            <a:extLst>
              <a:ext uri="{FF2B5EF4-FFF2-40B4-BE49-F238E27FC236}">
                <a16:creationId xmlns:a16="http://schemas.microsoft.com/office/drawing/2014/main" id="{D9896235-6EDA-FB47-950B-635B18B8A513}"/>
              </a:ext>
            </a:extLst>
          </p:cNvPr>
          <p:cNvSpPr txBox="1"/>
          <p:nvPr/>
        </p:nvSpPr>
        <p:spPr>
          <a:xfrm>
            <a:off x="2800350" y="3046560"/>
            <a:ext cx="2792857"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2000" dirty="0"/>
              <a:t>Informatiedilemma</a:t>
            </a:r>
          </a:p>
        </p:txBody>
      </p:sp>
      <p:sp>
        <p:nvSpPr>
          <p:cNvPr id="7" name="Tekstvak 6">
            <a:extLst>
              <a:ext uri="{FF2B5EF4-FFF2-40B4-BE49-F238E27FC236}">
                <a16:creationId xmlns:a16="http://schemas.microsoft.com/office/drawing/2014/main" id="{6D36D38F-ECFD-1F4C-B284-5E90C2E5146C}"/>
              </a:ext>
            </a:extLst>
          </p:cNvPr>
          <p:cNvSpPr txBox="1"/>
          <p:nvPr/>
        </p:nvSpPr>
        <p:spPr>
          <a:xfrm>
            <a:off x="2800350" y="3653103"/>
            <a:ext cx="2792857"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2000" dirty="0"/>
              <a:t>Pressiedilemma</a:t>
            </a:r>
          </a:p>
        </p:txBody>
      </p:sp>
      <p:sp>
        <p:nvSpPr>
          <p:cNvPr id="8" name="Tekstvak 7">
            <a:extLst>
              <a:ext uri="{FF2B5EF4-FFF2-40B4-BE49-F238E27FC236}">
                <a16:creationId xmlns:a16="http://schemas.microsoft.com/office/drawing/2014/main" id="{DB0405A6-6153-534C-A072-7198F24B4A1F}"/>
              </a:ext>
            </a:extLst>
          </p:cNvPr>
          <p:cNvSpPr txBox="1"/>
          <p:nvPr/>
        </p:nvSpPr>
        <p:spPr>
          <a:xfrm>
            <a:off x="2800350" y="4110453"/>
            <a:ext cx="2792857"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2000" dirty="0"/>
              <a:t>Concessiedilemma</a:t>
            </a:r>
          </a:p>
        </p:txBody>
      </p:sp>
      <p:sp>
        <p:nvSpPr>
          <p:cNvPr id="9" name="Tekstvak 8">
            <a:extLst>
              <a:ext uri="{FF2B5EF4-FFF2-40B4-BE49-F238E27FC236}">
                <a16:creationId xmlns:a16="http://schemas.microsoft.com/office/drawing/2014/main" id="{09A947B2-CF9A-7E4B-982E-44F5D612E9EB}"/>
              </a:ext>
            </a:extLst>
          </p:cNvPr>
          <p:cNvSpPr txBox="1"/>
          <p:nvPr/>
        </p:nvSpPr>
        <p:spPr>
          <a:xfrm>
            <a:off x="2800350" y="4629625"/>
            <a:ext cx="2792857"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2000" dirty="0"/>
              <a:t>Impassedilemma</a:t>
            </a:r>
          </a:p>
        </p:txBody>
      </p:sp>
      <p:sp>
        <p:nvSpPr>
          <p:cNvPr id="10" name="Tekstvak 9">
            <a:extLst>
              <a:ext uri="{FF2B5EF4-FFF2-40B4-BE49-F238E27FC236}">
                <a16:creationId xmlns:a16="http://schemas.microsoft.com/office/drawing/2014/main" id="{6138DC2C-8EDF-6C42-8E7E-760F8D3607F6}"/>
              </a:ext>
            </a:extLst>
          </p:cNvPr>
          <p:cNvSpPr txBox="1"/>
          <p:nvPr/>
        </p:nvSpPr>
        <p:spPr>
          <a:xfrm>
            <a:off x="2826018" y="5133682"/>
            <a:ext cx="2792857"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2000" dirty="0"/>
              <a:t>Achterbandilemma</a:t>
            </a:r>
          </a:p>
        </p:txBody>
      </p:sp>
      <p:sp>
        <p:nvSpPr>
          <p:cNvPr id="11" name="Tekstvak 10">
            <a:extLst>
              <a:ext uri="{FF2B5EF4-FFF2-40B4-BE49-F238E27FC236}">
                <a16:creationId xmlns:a16="http://schemas.microsoft.com/office/drawing/2014/main" id="{D18F3146-C3D0-4444-991B-B40002FD2ECC}"/>
              </a:ext>
            </a:extLst>
          </p:cNvPr>
          <p:cNvSpPr txBox="1"/>
          <p:nvPr/>
        </p:nvSpPr>
        <p:spPr>
          <a:xfrm>
            <a:off x="2636962" y="853852"/>
            <a:ext cx="3168352"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nl-NL" sz="2000" dirty="0"/>
              <a:t>Dilemma’s bij onderhandelen. Die kunnen zelfs de strategie bepalen.</a:t>
            </a:r>
          </a:p>
        </p:txBody>
      </p:sp>
      <p:sp>
        <p:nvSpPr>
          <p:cNvPr id="12" name="Tekstvak 11">
            <a:extLst>
              <a:ext uri="{FF2B5EF4-FFF2-40B4-BE49-F238E27FC236}">
                <a16:creationId xmlns:a16="http://schemas.microsoft.com/office/drawing/2014/main" id="{A8ABC4FC-9FD2-1245-826D-5477133C115E}"/>
              </a:ext>
            </a:extLst>
          </p:cNvPr>
          <p:cNvSpPr txBox="1"/>
          <p:nvPr/>
        </p:nvSpPr>
        <p:spPr>
          <a:xfrm>
            <a:off x="5909880" y="1984522"/>
            <a:ext cx="2224469"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gemeenschappelijk</a:t>
            </a:r>
          </a:p>
        </p:txBody>
      </p:sp>
      <p:sp>
        <p:nvSpPr>
          <p:cNvPr id="13" name="Tekstvak 12">
            <a:extLst>
              <a:ext uri="{FF2B5EF4-FFF2-40B4-BE49-F238E27FC236}">
                <a16:creationId xmlns:a16="http://schemas.microsoft.com/office/drawing/2014/main" id="{37976BF6-83A0-1D45-B965-E2B7C4265EF9}"/>
              </a:ext>
            </a:extLst>
          </p:cNvPr>
          <p:cNvSpPr txBox="1"/>
          <p:nvPr/>
        </p:nvSpPr>
        <p:spPr>
          <a:xfrm>
            <a:off x="8397601" y="1060740"/>
            <a:ext cx="1760751"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B</a:t>
            </a:r>
          </a:p>
        </p:txBody>
      </p:sp>
      <p:sp>
        <p:nvSpPr>
          <p:cNvPr id="14" name="PIJL-LINKS en -RECHTS 11">
            <a:extLst>
              <a:ext uri="{FF2B5EF4-FFF2-40B4-BE49-F238E27FC236}">
                <a16:creationId xmlns:a16="http://schemas.microsoft.com/office/drawing/2014/main" id="{50183018-CF5D-1747-B521-96B84C999A98}"/>
              </a:ext>
            </a:extLst>
          </p:cNvPr>
          <p:cNvSpPr/>
          <p:nvPr/>
        </p:nvSpPr>
        <p:spPr>
          <a:xfrm>
            <a:off x="7533506" y="1285900"/>
            <a:ext cx="864096" cy="10714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000"/>
          </a:p>
        </p:txBody>
      </p:sp>
      <p:sp>
        <p:nvSpPr>
          <p:cNvPr id="15" name="Tekstvak 14">
            <a:extLst>
              <a:ext uri="{FF2B5EF4-FFF2-40B4-BE49-F238E27FC236}">
                <a16:creationId xmlns:a16="http://schemas.microsoft.com/office/drawing/2014/main" id="{99AAFAB3-BA1B-554D-80D6-A6EE65E28DF7}"/>
              </a:ext>
            </a:extLst>
          </p:cNvPr>
          <p:cNvSpPr txBox="1"/>
          <p:nvPr/>
        </p:nvSpPr>
        <p:spPr>
          <a:xfrm>
            <a:off x="7566065" y="1298600"/>
            <a:ext cx="864096" cy="400110"/>
          </a:xfrm>
          <a:prstGeom prst="rect">
            <a:avLst/>
          </a:prstGeom>
          <a:noFill/>
        </p:spPr>
        <p:txBody>
          <a:bodyPr wrap="square" rtlCol="0">
            <a:spAutoFit/>
          </a:bodyPr>
          <a:lstStyle/>
          <a:p>
            <a:r>
              <a:rPr lang="nl-NL" sz="2000" dirty="0"/>
              <a:t>versus</a:t>
            </a:r>
          </a:p>
        </p:txBody>
      </p:sp>
      <p:sp>
        <p:nvSpPr>
          <p:cNvPr id="16" name="Tekstvak 15">
            <a:extLst>
              <a:ext uri="{FF2B5EF4-FFF2-40B4-BE49-F238E27FC236}">
                <a16:creationId xmlns:a16="http://schemas.microsoft.com/office/drawing/2014/main" id="{4D8C9C25-C08B-2B46-A517-F931F74C6ADD}"/>
              </a:ext>
            </a:extLst>
          </p:cNvPr>
          <p:cNvSpPr txBox="1"/>
          <p:nvPr/>
        </p:nvSpPr>
        <p:spPr>
          <a:xfrm>
            <a:off x="5912839" y="2479420"/>
            <a:ext cx="2221510" cy="41366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Vertrouwen</a:t>
            </a:r>
          </a:p>
        </p:txBody>
      </p:sp>
      <p:sp>
        <p:nvSpPr>
          <p:cNvPr id="17" name="Tekstvak 16">
            <a:extLst>
              <a:ext uri="{FF2B5EF4-FFF2-40B4-BE49-F238E27FC236}">
                <a16:creationId xmlns:a16="http://schemas.microsoft.com/office/drawing/2014/main" id="{BBC67274-A648-B641-A443-C4E55119503C}"/>
              </a:ext>
            </a:extLst>
          </p:cNvPr>
          <p:cNvSpPr txBox="1"/>
          <p:nvPr/>
        </p:nvSpPr>
        <p:spPr>
          <a:xfrm>
            <a:off x="5912839" y="3011372"/>
            <a:ext cx="222151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Open</a:t>
            </a:r>
          </a:p>
        </p:txBody>
      </p:sp>
      <p:sp>
        <p:nvSpPr>
          <p:cNvPr id="18" name="Tekstvak 17">
            <a:extLst>
              <a:ext uri="{FF2B5EF4-FFF2-40B4-BE49-F238E27FC236}">
                <a16:creationId xmlns:a16="http://schemas.microsoft.com/office/drawing/2014/main" id="{77007FE7-4F0A-E849-A7A4-EDCD34ECD0AA}"/>
              </a:ext>
            </a:extLst>
          </p:cNvPr>
          <p:cNvSpPr txBox="1"/>
          <p:nvPr/>
        </p:nvSpPr>
        <p:spPr>
          <a:xfrm>
            <a:off x="5909881" y="3592060"/>
            <a:ext cx="222151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Buigzaam</a:t>
            </a:r>
          </a:p>
        </p:txBody>
      </p:sp>
      <p:sp>
        <p:nvSpPr>
          <p:cNvPr id="19" name="Tekstvak 18">
            <a:extLst>
              <a:ext uri="{FF2B5EF4-FFF2-40B4-BE49-F238E27FC236}">
                <a16:creationId xmlns:a16="http://schemas.microsoft.com/office/drawing/2014/main" id="{BA7658B9-58C9-CE40-9E27-DA8ED9DF4E31}"/>
              </a:ext>
            </a:extLst>
          </p:cNvPr>
          <p:cNvSpPr txBox="1"/>
          <p:nvPr/>
        </p:nvSpPr>
        <p:spPr>
          <a:xfrm>
            <a:off x="5899021" y="4110452"/>
            <a:ext cx="2221509"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Wel concessies</a:t>
            </a:r>
          </a:p>
        </p:txBody>
      </p:sp>
      <p:sp>
        <p:nvSpPr>
          <p:cNvPr id="20" name="Tekstvak 19">
            <a:extLst>
              <a:ext uri="{FF2B5EF4-FFF2-40B4-BE49-F238E27FC236}">
                <a16:creationId xmlns:a16="http://schemas.microsoft.com/office/drawing/2014/main" id="{88095CBA-48B9-A444-AF7B-682A13F88427}"/>
              </a:ext>
            </a:extLst>
          </p:cNvPr>
          <p:cNvSpPr txBox="1"/>
          <p:nvPr/>
        </p:nvSpPr>
        <p:spPr>
          <a:xfrm>
            <a:off x="5899021" y="4610402"/>
            <a:ext cx="2232369"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Voortgang</a:t>
            </a:r>
          </a:p>
        </p:txBody>
      </p:sp>
      <p:sp>
        <p:nvSpPr>
          <p:cNvPr id="21" name="Tekstvak 20">
            <a:extLst>
              <a:ext uri="{FF2B5EF4-FFF2-40B4-BE49-F238E27FC236}">
                <a16:creationId xmlns:a16="http://schemas.microsoft.com/office/drawing/2014/main" id="{2CA8E368-863C-5E4E-92F5-D975A3E6CF66}"/>
              </a:ext>
            </a:extLst>
          </p:cNvPr>
          <p:cNvSpPr txBox="1"/>
          <p:nvPr/>
        </p:nvSpPr>
        <p:spPr>
          <a:xfrm>
            <a:off x="5912838" y="5121983"/>
            <a:ext cx="2207691"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Onderhandelaars</a:t>
            </a:r>
          </a:p>
        </p:txBody>
      </p:sp>
      <p:sp>
        <p:nvSpPr>
          <p:cNvPr id="22" name="Tekstvak 21">
            <a:extLst>
              <a:ext uri="{FF2B5EF4-FFF2-40B4-BE49-F238E27FC236}">
                <a16:creationId xmlns:a16="http://schemas.microsoft.com/office/drawing/2014/main" id="{9FBCD063-7360-3946-B24B-82FDD8878BF4}"/>
              </a:ext>
            </a:extLst>
          </p:cNvPr>
          <p:cNvSpPr txBox="1"/>
          <p:nvPr/>
        </p:nvSpPr>
        <p:spPr>
          <a:xfrm>
            <a:off x="6165354" y="1141884"/>
            <a:ext cx="136815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nl-NL" sz="2000" dirty="0"/>
              <a:t>A</a:t>
            </a:r>
          </a:p>
        </p:txBody>
      </p:sp>
      <p:sp>
        <p:nvSpPr>
          <p:cNvPr id="23" name="Tekstvak 22">
            <a:extLst>
              <a:ext uri="{FF2B5EF4-FFF2-40B4-BE49-F238E27FC236}">
                <a16:creationId xmlns:a16="http://schemas.microsoft.com/office/drawing/2014/main" id="{FB4923A2-A865-8543-AE9B-0B06292FAABE}"/>
              </a:ext>
            </a:extLst>
          </p:cNvPr>
          <p:cNvSpPr txBox="1"/>
          <p:nvPr/>
        </p:nvSpPr>
        <p:spPr>
          <a:xfrm>
            <a:off x="8393663" y="1984522"/>
            <a:ext cx="1760750"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Eigenbelang</a:t>
            </a:r>
          </a:p>
        </p:txBody>
      </p:sp>
      <p:sp>
        <p:nvSpPr>
          <p:cNvPr id="24" name="Tekstvak 23">
            <a:extLst>
              <a:ext uri="{FF2B5EF4-FFF2-40B4-BE49-F238E27FC236}">
                <a16:creationId xmlns:a16="http://schemas.microsoft.com/office/drawing/2014/main" id="{D1CD8EEB-340F-A646-94CB-CDDB79483D41}"/>
              </a:ext>
            </a:extLst>
          </p:cNvPr>
          <p:cNvSpPr txBox="1"/>
          <p:nvPr/>
        </p:nvSpPr>
        <p:spPr>
          <a:xfrm>
            <a:off x="8393663" y="2476879"/>
            <a:ext cx="1760750"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Wantrouwen</a:t>
            </a:r>
          </a:p>
        </p:txBody>
      </p:sp>
      <p:sp>
        <p:nvSpPr>
          <p:cNvPr id="25" name="Tekstvak 24">
            <a:extLst>
              <a:ext uri="{FF2B5EF4-FFF2-40B4-BE49-F238E27FC236}">
                <a16:creationId xmlns:a16="http://schemas.microsoft.com/office/drawing/2014/main" id="{6EE5D704-30BF-DE4B-A4E2-85A16B9F07EA}"/>
              </a:ext>
            </a:extLst>
          </p:cNvPr>
          <p:cNvSpPr txBox="1"/>
          <p:nvPr/>
        </p:nvSpPr>
        <p:spPr>
          <a:xfrm>
            <a:off x="8393662" y="3011372"/>
            <a:ext cx="1760749"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Gesloten</a:t>
            </a:r>
          </a:p>
        </p:txBody>
      </p:sp>
      <p:sp>
        <p:nvSpPr>
          <p:cNvPr id="26" name="Tekstvak 25">
            <a:extLst>
              <a:ext uri="{FF2B5EF4-FFF2-40B4-BE49-F238E27FC236}">
                <a16:creationId xmlns:a16="http://schemas.microsoft.com/office/drawing/2014/main" id="{1C1034D6-E5BA-E34D-B253-5F06891324D5}"/>
              </a:ext>
            </a:extLst>
          </p:cNvPr>
          <p:cNvSpPr txBox="1"/>
          <p:nvPr/>
        </p:nvSpPr>
        <p:spPr>
          <a:xfrm>
            <a:off x="8389731" y="3602775"/>
            <a:ext cx="1760749"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Hard</a:t>
            </a:r>
          </a:p>
        </p:txBody>
      </p:sp>
      <p:sp>
        <p:nvSpPr>
          <p:cNvPr id="27" name="Tekstvak 26">
            <a:extLst>
              <a:ext uri="{FF2B5EF4-FFF2-40B4-BE49-F238E27FC236}">
                <a16:creationId xmlns:a16="http://schemas.microsoft.com/office/drawing/2014/main" id="{AB9558F4-9102-174A-A362-B8B01EAB840A}"/>
              </a:ext>
            </a:extLst>
          </p:cNvPr>
          <p:cNvSpPr txBox="1"/>
          <p:nvPr/>
        </p:nvSpPr>
        <p:spPr>
          <a:xfrm>
            <a:off x="8389731" y="4131949"/>
            <a:ext cx="1738066"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Geen</a:t>
            </a:r>
          </a:p>
        </p:txBody>
      </p:sp>
      <p:sp>
        <p:nvSpPr>
          <p:cNvPr id="28" name="Tekstvak 27">
            <a:extLst>
              <a:ext uri="{FF2B5EF4-FFF2-40B4-BE49-F238E27FC236}">
                <a16:creationId xmlns:a16="http://schemas.microsoft.com/office/drawing/2014/main" id="{23F80DAA-6704-414D-83B7-E1A0E5A19D84}"/>
              </a:ext>
            </a:extLst>
          </p:cNvPr>
          <p:cNvSpPr txBox="1"/>
          <p:nvPr/>
        </p:nvSpPr>
        <p:spPr>
          <a:xfrm>
            <a:off x="8389731" y="4661123"/>
            <a:ext cx="1720319"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Stagnatie</a:t>
            </a:r>
          </a:p>
        </p:txBody>
      </p:sp>
      <p:sp>
        <p:nvSpPr>
          <p:cNvPr id="29" name="Tekstvak 28">
            <a:extLst>
              <a:ext uri="{FF2B5EF4-FFF2-40B4-BE49-F238E27FC236}">
                <a16:creationId xmlns:a16="http://schemas.microsoft.com/office/drawing/2014/main" id="{61864CA6-7F1E-7C46-817F-AD6990F8F4D1}"/>
              </a:ext>
            </a:extLst>
          </p:cNvPr>
          <p:cNvSpPr txBox="1"/>
          <p:nvPr/>
        </p:nvSpPr>
        <p:spPr>
          <a:xfrm>
            <a:off x="8389731" y="5159290"/>
            <a:ext cx="1760749"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nl-NL" sz="2000" dirty="0"/>
              <a:t>Achterban</a:t>
            </a:r>
          </a:p>
        </p:txBody>
      </p:sp>
      <p:sp>
        <p:nvSpPr>
          <p:cNvPr id="30" name="Tekstvak 29">
            <a:extLst>
              <a:ext uri="{FF2B5EF4-FFF2-40B4-BE49-F238E27FC236}">
                <a16:creationId xmlns:a16="http://schemas.microsoft.com/office/drawing/2014/main" id="{97272944-E1EE-0246-9D72-04AF7003E05C}"/>
              </a:ext>
            </a:extLst>
          </p:cNvPr>
          <p:cNvSpPr txBox="1"/>
          <p:nvPr/>
        </p:nvSpPr>
        <p:spPr>
          <a:xfrm>
            <a:off x="3905250" y="133350"/>
            <a:ext cx="5709127" cy="461665"/>
          </a:xfrm>
          <a:prstGeom prst="rect">
            <a:avLst/>
          </a:prstGeom>
          <a:noFill/>
        </p:spPr>
        <p:txBody>
          <a:bodyPr wrap="square" rtlCol="0">
            <a:spAutoFit/>
          </a:bodyPr>
          <a:lstStyle/>
          <a:p>
            <a:r>
              <a:rPr lang="nl-NL" sz="2400" dirty="0"/>
              <a:t>8.1 Onderhandelingsvoorwaarden</a:t>
            </a:r>
          </a:p>
        </p:txBody>
      </p:sp>
    </p:spTree>
    <p:extLst>
      <p:ext uri="{BB962C8B-B14F-4D97-AF65-F5344CB8AC3E}">
        <p14:creationId xmlns:p14="http://schemas.microsoft.com/office/powerpoint/2010/main" val="316123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1000"/>
                                        <p:tgtEl>
                                          <p:spTgt spid="23"/>
                                        </p:tgtEl>
                                      </p:cBhvr>
                                    </p:animEffect>
                                    <p:anim calcmode="lin" valueType="num">
                                      <p:cBhvr>
                                        <p:cTn id="18" dur="1000" fill="hold"/>
                                        <p:tgtEl>
                                          <p:spTgt spid="23"/>
                                        </p:tgtEl>
                                        <p:attrNameLst>
                                          <p:attrName>ppt_x</p:attrName>
                                        </p:attrNameLst>
                                      </p:cBhvr>
                                      <p:tavLst>
                                        <p:tav tm="0">
                                          <p:val>
                                            <p:strVal val="#ppt_x"/>
                                          </p:val>
                                        </p:tav>
                                        <p:tav tm="100000">
                                          <p:val>
                                            <p:strVal val="#ppt_x"/>
                                          </p:val>
                                        </p:tav>
                                      </p:tavLst>
                                    </p:anim>
                                    <p:anim calcmode="lin" valueType="num">
                                      <p:cBhvr>
                                        <p:cTn id="1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anim calcmode="lin" valueType="num">
                                      <p:cBhvr>
                                        <p:cTn id="30" dur="1000" fill="hold"/>
                                        <p:tgtEl>
                                          <p:spTgt spid="16"/>
                                        </p:tgtEl>
                                        <p:attrNameLst>
                                          <p:attrName>ppt_x</p:attrName>
                                        </p:attrNameLst>
                                      </p:cBhvr>
                                      <p:tavLst>
                                        <p:tav tm="0">
                                          <p:val>
                                            <p:strVal val="#ppt_x"/>
                                          </p:val>
                                        </p:tav>
                                        <p:tav tm="100000">
                                          <p:val>
                                            <p:strVal val="#ppt_x"/>
                                          </p:val>
                                        </p:tav>
                                      </p:tavLst>
                                    </p:anim>
                                    <p:anim calcmode="lin" valueType="num">
                                      <p:cBhvr>
                                        <p:cTn id="31" dur="1000" fill="hold"/>
                                        <p:tgtEl>
                                          <p:spTgt spid="16"/>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1000"/>
                                        <p:tgtEl>
                                          <p:spTgt spid="6"/>
                                        </p:tgtEl>
                                      </p:cBhvr>
                                    </p:animEffect>
                                    <p:anim calcmode="lin" valueType="num">
                                      <p:cBhvr>
                                        <p:cTn id="42" dur="1000" fill="hold"/>
                                        <p:tgtEl>
                                          <p:spTgt spid="6"/>
                                        </p:tgtEl>
                                        <p:attrNameLst>
                                          <p:attrName>ppt_x</p:attrName>
                                        </p:attrNameLst>
                                      </p:cBhvr>
                                      <p:tavLst>
                                        <p:tav tm="0">
                                          <p:val>
                                            <p:strVal val="#ppt_x"/>
                                          </p:val>
                                        </p:tav>
                                        <p:tav tm="100000">
                                          <p:val>
                                            <p:strVal val="#ppt_x"/>
                                          </p:val>
                                        </p:tav>
                                      </p:tavLst>
                                    </p:anim>
                                    <p:anim calcmode="lin" valueType="num">
                                      <p:cBhvr>
                                        <p:cTn id="43" dur="1000" fill="hold"/>
                                        <p:tgtEl>
                                          <p:spTgt spid="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anim calcmode="lin" valueType="num">
                                      <p:cBhvr>
                                        <p:cTn id="47" dur="1000" fill="hold"/>
                                        <p:tgtEl>
                                          <p:spTgt spid="17"/>
                                        </p:tgtEl>
                                        <p:attrNameLst>
                                          <p:attrName>ppt_x</p:attrName>
                                        </p:attrNameLst>
                                      </p:cBhvr>
                                      <p:tavLst>
                                        <p:tav tm="0">
                                          <p:val>
                                            <p:strVal val="#ppt_x"/>
                                          </p:val>
                                        </p:tav>
                                        <p:tav tm="100000">
                                          <p:val>
                                            <p:strVal val="#ppt_x"/>
                                          </p:val>
                                        </p:tav>
                                      </p:tavLst>
                                    </p:anim>
                                    <p:anim calcmode="lin" valueType="num">
                                      <p:cBhvr>
                                        <p:cTn id="48" dur="1000" fill="hold"/>
                                        <p:tgtEl>
                                          <p:spTgt spid="17"/>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fade">
                                      <p:cBhvr>
                                        <p:cTn id="58" dur="1000"/>
                                        <p:tgtEl>
                                          <p:spTgt spid="7"/>
                                        </p:tgtEl>
                                      </p:cBhvr>
                                    </p:animEffect>
                                    <p:anim calcmode="lin" valueType="num">
                                      <p:cBhvr>
                                        <p:cTn id="59" dur="1000" fill="hold"/>
                                        <p:tgtEl>
                                          <p:spTgt spid="7"/>
                                        </p:tgtEl>
                                        <p:attrNameLst>
                                          <p:attrName>ppt_x</p:attrName>
                                        </p:attrNameLst>
                                      </p:cBhvr>
                                      <p:tavLst>
                                        <p:tav tm="0">
                                          <p:val>
                                            <p:strVal val="#ppt_x"/>
                                          </p:val>
                                        </p:tav>
                                        <p:tav tm="100000">
                                          <p:val>
                                            <p:strVal val="#ppt_x"/>
                                          </p:val>
                                        </p:tav>
                                      </p:tavLst>
                                    </p:anim>
                                    <p:anim calcmode="lin" valueType="num">
                                      <p:cBhvr>
                                        <p:cTn id="60" dur="1000" fill="hold"/>
                                        <p:tgtEl>
                                          <p:spTgt spid="7"/>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1000"/>
                                        <p:tgtEl>
                                          <p:spTgt spid="18"/>
                                        </p:tgtEl>
                                      </p:cBhvr>
                                    </p:animEffect>
                                    <p:anim calcmode="lin" valueType="num">
                                      <p:cBhvr>
                                        <p:cTn id="64" dur="1000" fill="hold"/>
                                        <p:tgtEl>
                                          <p:spTgt spid="18"/>
                                        </p:tgtEl>
                                        <p:attrNameLst>
                                          <p:attrName>ppt_x</p:attrName>
                                        </p:attrNameLst>
                                      </p:cBhvr>
                                      <p:tavLst>
                                        <p:tav tm="0">
                                          <p:val>
                                            <p:strVal val="#ppt_x"/>
                                          </p:val>
                                        </p:tav>
                                        <p:tav tm="100000">
                                          <p:val>
                                            <p:strVal val="#ppt_x"/>
                                          </p:val>
                                        </p:tav>
                                      </p:tavLst>
                                    </p:anim>
                                    <p:anim calcmode="lin" valueType="num">
                                      <p:cBhvr>
                                        <p:cTn id="65" dur="1000" fill="hold"/>
                                        <p:tgtEl>
                                          <p:spTgt spid="18"/>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8"/>
                                        </p:tgtEl>
                                        <p:attrNameLst>
                                          <p:attrName>style.visibility</p:attrName>
                                        </p:attrNameLst>
                                      </p:cBhvr>
                                      <p:to>
                                        <p:strVal val="visible"/>
                                      </p:to>
                                    </p:set>
                                    <p:animEffect transition="in" filter="fade">
                                      <p:cBhvr>
                                        <p:cTn id="75" dur="1000"/>
                                        <p:tgtEl>
                                          <p:spTgt spid="8"/>
                                        </p:tgtEl>
                                      </p:cBhvr>
                                    </p:animEffect>
                                    <p:anim calcmode="lin" valueType="num">
                                      <p:cBhvr>
                                        <p:cTn id="76" dur="1000" fill="hold"/>
                                        <p:tgtEl>
                                          <p:spTgt spid="8"/>
                                        </p:tgtEl>
                                        <p:attrNameLst>
                                          <p:attrName>ppt_x</p:attrName>
                                        </p:attrNameLst>
                                      </p:cBhvr>
                                      <p:tavLst>
                                        <p:tav tm="0">
                                          <p:val>
                                            <p:strVal val="#ppt_x"/>
                                          </p:val>
                                        </p:tav>
                                        <p:tav tm="100000">
                                          <p:val>
                                            <p:strVal val="#ppt_x"/>
                                          </p:val>
                                        </p:tav>
                                      </p:tavLst>
                                    </p:anim>
                                    <p:anim calcmode="lin" valueType="num">
                                      <p:cBhvr>
                                        <p:cTn id="77" dur="1000" fill="hold"/>
                                        <p:tgtEl>
                                          <p:spTgt spid="8"/>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fade">
                                      <p:cBhvr>
                                        <p:cTn id="80" dur="1000"/>
                                        <p:tgtEl>
                                          <p:spTgt spid="19"/>
                                        </p:tgtEl>
                                      </p:cBhvr>
                                    </p:animEffect>
                                    <p:anim calcmode="lin" valueType="num">
                                      <p:cBhvr>
                                        <p:cTn id="81" dur="1000" fill="hold"/>
                                        <p:tgtEl>
                                          <p:spTgt spid="19"/>
                                        </p:tgtEl>
                                        <p:attrNameLst>
                                          <p:attrName>ppt_x</p:attrName>
                                        </p:attrNameLst>
                                      </p:cBhvr>
                                      <p:tavLst>
                                        <p:tav tm="0">
                                          <p:val>
                                            <p:strVal val="#ppt_x"/>
                                          </p:val>
                                        </p:tav>
                                        <p:tav tm="100000">
                                          <p:val>
                                            <p:strVal val="#ppt_x"/>
                                          </p:val>
                                        </p:tav>
                                      </p:tavLst>
                                    </p:anim>
                                    <p:anim calcmode="lin" valueType="num">
                                      <p:cBhvr>
                                        <p:cTn id="82" dur="1000" fill="hold"/>
                                        <p:tgtEl>
                                          <p:spTgt spid="19"/>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9"/>
                                        </p:tgtEl>
                                        <p:attrNameLst>
                                          <p:attrName>style.visibility</p:attrName>
                                        </p:attrNameLst>
                                      </p:cBhvr>
                                      <p:to>
                                        <p:strVal val="visible"/>
                                      </p:to>
                                    </p:set>
                                    <p:animEffect transition="in" filter="fade">
                                      <p:cBhvr>
                                        <p:cTn id="92" dur="1000"/>
                                        <p:tgtEl>
                                          <p:spTgt spid="9"/>
                                        </p:tgtEl>
                                      </p:cBhvr>
                                    </p:animEffect>
                                    <p:anim calcmode="lin" valueType="num">
                                      <p:cBhvr>
                                        <p:cTn id="93" dur="1000" fill="hold"/>
                                        <p:tgtEl>
                                          <p:spTgt spid="9"/>
                                        </p:tgtEl>
                                        <p:attrNameLst>
                                          <p:attrName>ppt_x</p:attrName>
                                        </p:attrNameLst>
                                      </p:cBhvr>
                                      <p:tavLst>
                                        <p:tav tm="0">
                                          <p:val>
                                            <p:strVal val="#ppt_x"/>
                                          </p:val>
                                        </p:tav>
                                        <p:tav tm="100000">
                                          <p:val>
                                            <p:strVal val="#ppt_x"/>
                                          </p:val>
                                        </p:tav>
                                      </p:tavLst>
                                    </p:anim>
                                    <p:anim calcmode="lin" valueType="num">
                                      <p:cBhvr>
                                        <p:cTn id="94" dur="1000" fill="hold"/>
                                        <p:tgtEl>
                                          <p:spTgt spid="9"/>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fade">
                                      <p:cBhvr>
                                        <p:cTn id="97" dur="1000"/>
                                        <p:tgtEl>
                                          <p:spTgt spid="20"/>
                                        </p:tgtEl>
                                      </p:cBhvr>
                                    </p:animEffect>
                                    <p:anim calcmode="lin" valueType="num">
                                      <p:cBhvr>
                                        <p:cTn id="98" dur="1000" fill="hold"/>
                                        <p:tgtEl>
                                          <p:spTgt spid="20"/>
                                        </p:tgtEl>
                                        <p:attrNameLst>
                                          <p:attrName>ppt_x</p:attrName>
                                        </p:attrNameLst>
                                      </p:cBhvr>
                                      <p:tavLst>
                                        <p:tav tm="0">
                                          <p:val>
                                            <p:strVal val="#ppt_x"/>
                                          </p:val>
                                        </p:tav>
                                        <p:tav tm="100000">
                                          <p:val>
                                            <p:strVal val="#ppt_x"/>
                                          </p:val>
                                        </p:tav>
                                      </p:tavLst>
                                    </p:anim>
                                    <p:anim calcmode="lin" valueType="num">
                                      <p:cBhvr>
                                        <p:cTn id="99" dur="1000" fill="hold"/>
                                        <p:tgtEl>
                                          <p:spTgt spid="20"/>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28"/>
                                        </p:tgtEl>
                                        <p:attrNameLst>
                                          <p:attrName>style.visibility</p:attrName>
                                        </p:attrNameLst>
                                      </p:cBhvr>
                                      <p:to>
                                        <p:strVal val="visible"/>
                                      </p:to>
                                    </p:set>
                                    <p:animEffect transition="in" filter="fade">
                                      <p:cBhvr>
                                        <p:cTn id="102" dur="1000"/>
                                        <p:tgtEl>
                                          <p:spTgt spid="28"/>
                                        </p:tgtEl>
                                      </p:cBhvr>
                                    </p:animEffect>
                                    <p:anim calcmode="lin" valueType="num">
                                      <p:cBhvr>
                                        <p:cTn id="103" dur="1000" fill="hold"/>
                                        <p:tgtEl>
                                          <p:spTgt spid="28"/>
                                        </p:tgtEl>
                                        <p:attrNameLst>
                                          <p:attrName>ppt_x</p:attrName>
                                        </p:attrNameLst>
                                      </p:cBhvr>
                                      <p:tavLst>
                                        <p:tav tm="0">
                                          <p:val>
                                            <p:strVal val="#ppt_x"/>
                                          </p:val>
                                        </p:tav>
                                        <p:tav tm="100000">
                                          <p:val>
                                            <p:strVal val="#ppt_x"/>
                                          </p:val>
                                        </p:tav>
                                      </p:tavLst>
                                    </p:anim>
                                    <p:anim calcmode="lin" valueType="num">
                                      <p:cBhvr>
                                        <p:cTn id="10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10"/>
                                        </p:tgtEl>
                                        <p:attrNameLst>
                                          <p:attrName>style.visibility</p:attrName>
                                        </p:attrNameLst>
                                      </p:cBhvr>
                                      <p:to>
                                        <p:strVal val="visible"/>
                                      </p:to>
                                    </p:set>
                                    <p:animEffect transition="in" filter="fade">
                                      <p:cBhvr>
                                        <p:cTn id="109" dur="1000"/>
                                        <p:tgtEl>
                                          <p:spTgt spid="10"/>
                                        </p:tgtEl>
                                      </p:cBhvr>
                                    </p:animEffect>
                                    <p:anim calcmode="lin" valueType="num">
                                      <p:cBhvr>
                                        <p:cTn id="110" dur="1000" fill="hold"/>
                                        <p:tgtEl>
                                          <p:spTgt spid="10"/>
                                        </p:tgtEl>
                                        <p:attrNameLst>
                                          <p:attrName>ppt_x</p:attrName>
                                        </p:attrNameLst>
                                      </p:cBhvr>
                                      <p:tavLst>
                                        <p:tav tm="0">
                                          <p:val>
                                            <p:strVal val="#ppt_x"/>
                                          </p:val>
                                        </p:tav>
                                        <p:tav tm="100000">
                                          <p:val>
                                            <p:strVal val="#ppt_x"/>
                                          </p:val>
                                        </p:tav>
                                      </p:tavLst>
                                    </p:anim>
                                    <p:anim calcmode="lin" valueType="num">
                                      <p:cBhvr>
                                        <p:cTn id="111" dur="1000" fill="hold"/>
                                        <p:tgtEl>
                                          <p:spTgt spid="10"/>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21"/>
                                        </p:tgtEl>
                                        <p:attrNameLst>
                                          <p:attrName>style.visibility</p:attrName>
                                        </p:attrNameLst>
                                      </p:cBhvr>
                                      <p:to>
                                        <p:strVal val="visible"/>
                                      </p:to>
                                    </p:set>
                                    <p:animEffect transition="in" filter="fade">
                                      <p:cBhvr>
                                        <p:cTn id="114" dur="1000"/>
                                        <p:tgtEl>
                                          <p:spTgt spid="21"/>
                                        </p:tgtEl>
                                      </p:cBhvr>
                                    </p:animEffect>
                                    <p:anim calcmode="lin" valueType="num">
                                      <p:cBhvr>
                                        <p:cTn id="115" dur="1000" fill="hold"/>
                                        <p:tgtEl>
                                          <p:spTgt spid="21"/>
                                        </p:tgtEl>
                                        <p:attrNameLst>
                                          <p:attrName>ppt_x</p:attrName>
                                        </p:attrNameLst>
                                      </p:cBhvr>
                                      <p:tavLst>
                                        <p:tav tm="0">
                                          <p:val>
                                            <p:strVal val="#ppt_x"/>
                                          </p:val>
                                        </p:tav>
                                        <p:tav tm="100000">
                                          <p:val>
                                            <p:strVal val="#ppt_x"/>
                                          </p:val>
                                        </p:tav>
                                      </p:tavLst>
                                    </p:anim>
                                    <p:anim calcmode="lin" valueType="num">
                                      <p:cBhvr>
                                        <p:cTn id="116" dur="1000" fill="hold"/>
                                        <p:tgtEl>
                                          <p:spTgt spid="21"/>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29"/>
                                        </p:tgtEl>
                                        <p:attrNameLst>
                                          <p:attrName>style.visibility</p:attrName>
                                        </p:attrNameLst>
                                      </p:cBhvr>
                                      <p:to>
                                        <p:strVal val="visible"/>
                                      </p:to>
                                    </p:set>
                                    <p:animEffect transition="in" filter="fade">
                                      <p:cBhvr>
                                        <p:cTn id="119" dur="1000"/>
                                        <p:tgtEl>
                                          <p:spTgt spid="29"/>
                                        </p:tgtEl>
                                      </p:cBhvr>
                                    </p:animEffect>
                                    <p:anim calcmode="lin" valueType="num">
                                      <p:cBhvr>
                                        <p:cTn id="120" dur="1000" fill="hold"/>
                                        <p:tgtEl>
                                          <p:spTgt spid="29"/>
                                        </p:tgtEl>
                                        <p:attrNameLst>
                                          <p:attrName>ppt_x</p:attrName>
                                        </p:attrNameLst>
                                      </p:cBhvr>
                                      <p:tavLst>
                                        <p:tav tm="0">
                                          <p:val>
                                            <p:strVal val="#ppt_x"/>
                                          </p:val>
                                        </p:tav>
                                        <p:tav tm="100000">
                                          <p:val>
                                            <p:strVal val="#ppt_x"/>
                                          </p:val>
                                        </p:tav>
                                      </p:tavLst>
                                    </p:anim>
                                    <p:anim calcmode="lin" valueType="num">
                                      <p:cBhvr>
                                        <p:cTn id="12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animBg="1"/>
      <p:bldP spid="16" grpId="0" animBg="1"/>
      <p:bldP spid="17" grpId="0" animBg="1"/>
      <p:bldP spid="18" grpId="0" animBg="1"/>
      <p:bldP spid="19" grpId="0" animBg="1"/>
      <p:bldP spid="20" grpId="0" animBg="1"/>
      <p:bldP spid="21" grpId="0" animBg="1"/>
      <p:bldP spid="23" grpId="0" animBg="1"/>
      <p:bldP spid="24" grpId="0" animBg="1"/>
      <p:bldP spid="25" grpId="0" animBg="1"/>
      <p:bldP spid="26" grpId="0" animBg="1"/>
      <p:bldP spid="27" grpId="0" animBg="1"/>
      <p:bldP spid="28"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CFA06BE1-EE67-D14D-A04E-4E402187EC95}"/>
              </a:ext>
            </a:extLst>
          </p:cNvPr>
          <p:cNvSpPr>
            <a:spLocks noGrp="1"/>
          </p:cNvSpPr>
          <p:nvPr>
            <p:ph type="ftr" sz="quarter" idx="11"/>
          </p:nvPr>
        </p:nvSpPr>
        <p:spPr>
          <a:xfrm>
            <a:off x="494675" y="5861050"/>
            <a:ext cx="1562726" cy="365125"/>
          </a:xfrm>
        </p:spPr>
        <p:txBody>
          <a:bodyPr/>
          <a:lstStyle/>
          <a:p>
            <a:r>
              <a:rPr lang="nl-NL" dirty="0"/>
              <a:t>Economie Integraal vwo (Hans Vermeulen)</a:t>
            </a:r>
          </a:p>
        </p:txBody>
      </p:sp>
      <p:sp>
        <p:nvSpPr>
          <p:cNvPr id="3" name="Tijdelijke aanduiding voor dianummer 2">
            <a:extLst>
              <a:ext uri="{FF2B5EF4-FFF2-40B4-BE49-F238E27FC236}">
                <a16:creationId xmlns:a16="http://schemas.microsoft.com/office/drawing/2014/main" id="{E3A8E7C8-002C-6548-B318-94AD85ECCE72}"/>
              </a:ext>
            </a:extLst>
          </p:cNvPr>
          <p:cNvSpPr>
            <a:spLocks noGrp="1"/>
          </p:cNvSpPr>
          <p:nvPr>
            <p:ph type="sldNum" sz="quarter" idx="12"/>
          </p:nvPr>
        </p:nvSpPr>
        <p:spPr/>
        <p:txBody>
          <a:bodyPr/>
          <a:lstStyle/>
          <a:p>
            <a:fld id="{13F0E6A3-B6D1-BC49-B98D-7460FE73BA1B}" type="slidenum">
              <a:rPr lang="nl-NL" smtClean="0"/>
              <a:t>3</a:t>
            </a:fld>
            <a:endParaRPr lang="nl-NL"/>
          </a:p>
        </p:txBody>
      </p:sp>
      <p:sp>
        <p:nvSpPr>
          <p:cNvPr id="4" name="Tekstvak 3">
            <a:extLst>
              <a:ext uri="{FF2B5EF4-FFF2-40B4-BE49-F238E27FC236}">
                <a16:creationId xmlns:a16="http://schemas.microsoft.com/office/drawing/2014/main" id="{5333C3C2-0E9D-B544-84A7-EBC43D23D11C}"/>
              </a:ext>
            </a:extLst>
          </p:cNvPr>
          <p:cNvSpPr txBox="1"/>
          <p:nvPr/>
        </p:nvSpPr>
        <p:spPr>
          <a:xfrm>
            <a:off x="2057401" y="609600"/>
            <a:ext cx="5764441" cy="535531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nl-NL" dirty="0">
                <a:latin typeface="Arial" panose="020B0604020202020204" pitchFamily="34" charset="0"/>
                <a:cs typeface="Arial" panose="020B0604020202020204" pitchFamily="34" charset="0"/>
              </a:rPr>
              <a:t>Een steenrijke dame liet een prachtig huis bouwen in Louisiana met alle Grandeur die bij dat soort huizen past. </a:t>
            </a:r>
          </a:p>
          <a:p>
            <a:r>
              <a:rPr lang="nl-NL" dirty="0">
                <a:latin typeface="Arial" panose="020B0604020202020204" pitchFamily="34" charset="0"/>
                <a:cs typeface="Arial" panose="020B0604020202020204" pitchFamily="34" charset="0"/>
              </a:rPr>
              <a:t>Het huis had grote zuilen en brede trappen en ze wilde ook een uniek gietijzeren toegangshek.</a:t>
            </a:r>
          </a:p>
          <a:p>
            <a:r>
              <a:rPr lang="nl-NL" dirty="0">
                <a:latin typeface="Arial" panose="020B0604020202020204" pitchFamily="34" charset="0"/>
                <a:cs typeface="Arial" panose="020B0604020202020204" pitchFamily="34" charset="0"/>
              </a:rPr>
              <a:t>Ze liet dat speciaal voor haar huis maken en ontwerpen door een plaatselijke smederij. Toen het hek af was, schrok ze, zo afschuwelijk vond ze het. </a:t>
            </a:r>
          </a:p>
          <a:p>
            <a:r>
              <a:rPr lang="nl-NL" dirty="0">
                <a:latin typeface="Arial" panose="020B0604020202020204" pitchFamily="34" charset="0"/>
                <a:cs typeface="Arial" panose="020B0604020202020204" pitchFamily="34" charset="0"/>
              </a:rPr>
              <a:t>Ze zei tegen de smid dat ze het hek nooit meer wilde zien en verscheurde de rekening van 1.400 dollar (voor die tijd een vermogen). De smid nam het hek terug, maar wist niet wat hij er mee moest doen. Voor hem had het nu alleen nog maar schrootwaarde. </a:t>
            </a:r>
          </a:p>
          <a:p>
            <a:r>
              <a:rPr lang="nl-NL" dirty="0">
                <a:latin typeface="Arial" panose="020B0604020202020204" pitchFamily="34" charset="0"/>
                <a:cs typeface="Arial" panose="020B0604020202020204" pitchFamily="34" charset="0"/>
              </a:rPr>
              <a:t>Hij zette het hek op zijn terrein en bood het te koop aan voor 190 dollar. </a:t>
            </a:r>
          </a:p>
          <a:p>
            <a:r>
              <a:rPr lang="nl-NL" dirty="0">
                <a:latin typeface="Arial" panose="020B0604020202020204" pitchFamily="34" charset="0"/>
                <a:cs typeface="Arial" panose="020B0604020202020204" pitchFamily="34" charset="0"/>
              </a:rPr>
              <a:t>De rijke dame hoorde dat het hek voor 190 dollar te koop stond. Zij liet één van haar personeelsleden het hek kopen voor dat bedrag. Sinds die tijd vorm het hek de toegangspoort tot haar landgoed.</a:t>
            </a:r>
          </a:p>
        </p:txBody>
      </p:sp>
      <p:sp>
        <p:nvSpPr>
          <p:cNvPr id="5" name="Tekstvak 4">
            <a:extLst>
              <a:ext uri="{FF2B5EF4-FFF2-40B4-BE49-F238E27FC236}">
                <a16:creationId xmlns:a16="http://schemas.microsoft.com/office/drawing/2014/main" id="{39D12A7C-7039-5B4D-AD73-08EBF1258F0F}"/>
              </a:ext>
            </a:extLst>
          </p:cNvPr>
          <p:cNvSpPr txBox="1"/>
          <p:nvPr/>
        </p:nvSpPr>
        <p:spPr>
          <a:xfrm>
            <a:off x="8253890" y="609600"/>
            <a:ext cx="3024336" cy="12003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nl-NL" sz="2400" dirty="0">
                <a:latin typeface="Arial" panose="020B0604020202020204" pitchFamily="34" charset="0"/>
                <a:cs typeface="Arial" panose="020B0604020202020204" pitchFamily="34" charset="0"/>
              </a:rPr>
              <a:t>Verzonken kosten en het berovingsprobleem</a:t>
            </a:r>
          </a:p>
        </p:txBody>
      </p:sp>
      <p:sp>
        <p:nvSpPr>
          <p:cNvPr id="6" name="Tekstvak 5">
            <a:extLst>
              <a:ext uri="{FF2B5EF4-FFF2-40B4-BE49-F238E27FC236}">
                <a16:creationId xmlns:a16="http://schemas.microsoft.com/office/drawing/2014/main" id="{98C61BC6-3FFD-8441-A93D-4D98A0FEBB89}"/>
              </a:ext>
            </a:extLst>
          </p:cNvPr>
          <p:cNvSpPr txBox="1"/>
          <p:nvPr/>
        </p:nvSpPr>
        <p:spPr>
          <a:xfrm>
            <a:off x="8253890" y="2294025"/>
            <a:ext cx="3024336" cy="203132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nl-NL" dirty="0"/>
              <a:t>De kern van het probleem is dat contracten niet alles kunnen dekken en dat er investeringen gedaan worden die alleen (of voornamelijk) binnen de transactie waarde bezitten en niet daarbuiten.</a:t>
            </a:r>
          </a:p>
        </p:txBody>
      </p:sp>
      <p:sp>
        <p:nvSpPr>
          <p:cNvPr id="8" name="Tekstvak 7">
            <a:extLst>
              <a:ext uri="{FF2B5EF4-FFF2-40B4-BE49-F238E27FC236}">
                <a16:creationId xmlns:a16="http://schemas.microsoft.com/office/drawing/2014/main" id="{5B4B4C3F-F693-0943-A533-2D0B0BA4CAF7}"/>
              </a:ext>
            </a:extLst>
          </p:cNvPr>
          <p:cNvSpPr txBox="1"/>
          <p:nvPr/>
        </p:nvSpPr>
        <p:spPr>
          <a:xfrm>
            <a:off x="3905250" y="133350"/>
            <a:ext cx="5709127" cy="461665"/>
          </a:xfrm>
          <a:prstGeom prst="rect">
            <a:avLst/>
          </a:prstGeom>
          <a:noFill/>
        </p:spPr>
        <p:txBody>
          <a:bodyPr wrap="square" rtlCol="0">
            <a:spAutoFit/>
          </a:bodyPr>
          <a:lstStyle/>
          <a:p>
            <a:r>
              <a:rPr lang="nl-NL" sz="2400" dirty="0"/>
              <a:t>8.1 Onderhandelingsvoorwaarden</a:t>
            </a:r>
          </a:p>
        </p:txBody>
      </p:sp>
    </p:spTree>
    <p:extLst>
      <p:ext uri="{BB962C8B-B14F-4D97-AF65-F5344CB8AC3E}">
        <p14:creationId xmlns:p14="http://schemas.microsoft.com/office/powerpoint/2010/main" val="171794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1000"/>
                                        <p:tgtEl>
                                          <p:spTgt spid="4">
                                            <p:txEl>
                                              <p:pRg st="4" end="4"/>
                                            </p:txEl>
                                          </p:spTgt>
                                        </p:tgtEl>
                                      </p:cBhvr>
                                    </p:animEffect>
                                    <p:anim calcmode="lin" valueType="num">
                                      <p:cBhvr>
                                        <p:cTn id="3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fade">
                                      <p:cBhvr>
                                        <p:cTn id="40" dur="1000"/>
                                        <p:tgtEl>
                                          <p:spTgt spid="4">
                                            <p:txEl>
                                              <p:pRg st="5" end="5"/>
                                            </p:txEl>
                                          </p:spTgt>
                                        </p:tgtEl>
                                      </p:cBhvr>
                                    </p:animEffect>
                                    <p:anim calcmode="lin" valueType="num">
                                      <p:cBhvr>
                                        <p:cTn id="4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C5565B33-1059-7140-964C-03C4BFC1AE9F}"/>
              </a:ext>
            </a:extLst>
          </p:cNvPr>
          <p:cNvSpPr>
            <a:spLocks noGrp="1"/>
          </p:cNvSpPr>
          <p:nvPr>
            <p:ph type="ftr" sz="quarter" idx="11"/>
          </p:nvPr>
        </p:nvSpPr>
        <p:spPr/>
        <p:txBody>
          <a:bodyPr/>
          <a:lstStyle/>
          <a:p>
            <a:r>
              <a:rPr lang="nl-NL"/>
              <a:t>Economie Integraal vwo (Hans Vermeulen)</a:t>
            </a:r>
          </a:p>
        </p:txBody>
      </p:sp>
      <p:sp>
        <p:nvSpPr>
          <p:cNvPr id="3" name="Tijdelijke aanduiding voor dianummer 2">
            <a:extLst>
              <a:ext uri="{FF2B5EF4-FFF2-40B4-BE49-F238E27FC236}">
                <a16:creationId xmlns:a16="http://schemas.microsoft.com/office/drawing/2014/main" id="{B52C1FAA-F903-7944-AD89-9E7417BC8312}"/>
              </a:ext>
            </a:extLst>
          </p:cNvPr>
          <p:cNvSpPr>
            <a:spLocks noGrp="1"/>
          </p:cNvSpPr>
          <p:nvPr>
            <p:ph type="sldNum" sz="quarter" idx="12"/>
          </p:nvPr>
        </p:nvSpPr>
        <p:spPr/>
        <p:txBody>
          <a:bodyPr/>
          <a:lstStyle/>
          <a:p>
            <a:fld id="{13F0E6A3-B6D1-BC49-B98D-7460FE73BA1B}" type="slidenum">
              <a:rPr lang="nl-NL" smtClean="0"/>
              <a:t>4</a:t>
            </a:fld>
            <a:endParaRPr lang="nl-NL"/>
          </a:p>
        </p:txBody>
      </p:sp>
      <p:sp>
        <p:nvSpPr>
          <p:cNvPr id="4" name="Tekstvak 3">
            <a:extLst>
              <a:ext uri="{FF2B5EF4-FFF2-40B4-BE49-F238E27FC236}">
                <a16:creationId xmlns:a16="http://schemas.microsoft.com/office/drawing/2014/main" id="{ACC60C1E-8D9D-5F48-A360-F6174CCEFE1D}"/>
              </a:ext>
            </a:extLst>
          </p:cNvPr>
          <p:cNvSpPr txBox="1"/>
          <p:nvPr/>
        </p:nvSpPr>
        <p:spPr>
          <a:xfrm>
            <a:off x="3905250" y="133350"/>
            <a:ext cx="5709127" cy="461665"/>
          </a:xfrm>
          <a:prstGeom prst="rect">
            <a:avLst/>
          </a:prstGeom>
          <a:noFill/>
        </p:spPr>
        <p:txBody>
          <a:bodyPr wrap="square" rtlCol="0">
            <a:spAutoFit/>
          </a:bodyPr>
          <a:lstStyle/>
          <a:p>
            <a:r>
              <a:rPr lang="nl-NL" sz="2400" dirty="0"/>
              <a:t>8.1 Onderhandelingsvoorwaarden</a:t>
            </a:r>
          </a:p>
        </p:txBody>
      </p:sp>
      <p:sp>
        <p:nvSpPr>
          <p:cNvPr id="5" name="Tekstvak 4">
            <a:extLst>
              <a:ext uri="{FF2B5EF4-FFF2-40B4-BE49-F238E27FC236}">
                <a16:creationId xmlns:a16="http://schemas.microsoft.com/office/drawing/2014/main" id="{170AF5C9-ECB6-BF42-9CA5-C310B8E2385B}"/>
              </a:ext>
            </a:extLst>
          </p:cNvPr>
          <p:cNvSpPr txBox="1"/>
          <p:nvPr/>
        </p:nvSpPr>
        <p:spPr>
          <a:xfrm>
            <a:off x="4511824" y="609600"/>
            <a:ext cx="2736304"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nl-NL" sz="2400" dirty="0"/>
              <a:t>Verzonken kosten</a:t>
            </a:r>
          </a:p>
        </p:txBody>
      </p:sp>
      <p:sp>
        <p:nvSpPr>
          <p:cNvPr id="6" name="Tekstvak 5">
            <a:extLst>
              <a:ext uri="{FF2B5EF4-FFF2-40B4-BE49-F238E27FC236}">
                <a16:creationId xmlns:a16="http://schemas.microsoft.com/office/drawing/2014/main" id="{A2318757-D450-344B-8308-395C7AE8DAE2}"/>
              </a:ext>
            </a:extLst>
          </p:cNvPr>
          <p:cNvSpPr txBox="1"/>
          <p:nvPr/>
        </p:nvSpPr>
        <p:spPr>
          <a:xfrm>
            <a:off x="2567608" y="1294546"/>
            <a:ext cx="7704856"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dirty="0">
                <a:latin typeface="Arial" panose="020B0604020202020204" pitchFamily="34" charset="0"/>
                <a:cs typeface="Arial" panose="020B0604020202020204" pitchFamily="34" charset="0"/>
              </a:rPr>
              <a:t>Verzonken kosten zijn al gemaakte kosten, die je niet meer hoeft terug te verdienen of die je niet meer terug kan verdienen.</a:t>
            </a:r>
          </a:p>
        </p:txBody>
      </p:sp>
      <p:sp>
        <p:nvSpPr>
          <p:cNvPr id="7" name="Tekstvak 6">
            <a:extLst>
              <a:ext uri="{FF2B5EF4-FFF2-40B4-BE49-F238E27FC236}">
                <a16:creationId xmlns:a16="http://schemas.microsoft.com/office/drawing/2014/main" id="{2742D77E-8FC1-1C4A-82E1-B846DE217FC8}"/>
              </a:ext>
            </a:extLst>
          </p:cNvPr>
          <p:cNvSpPr txBox="1"/>
          <p:nvPr/>
        </p:nvSpPr>
        <p:spPr>
          <a:xfrm>
            <a:off x="5143402" y="2553816"/>
            <a:ext cx="5129061" cy="9233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dirty="0">
                <a:latin typeface="Arial" panose="020B0604020202020204" pitchFamily="34" charset="0"/>
                <a:cs typeface="Arial" panose="020B0604020202020204" pitchFamily="34" charset="0"/>
              </a:rPr>
              <a:t>Verzonken kosten kunnen een concurrentievoordeel opleveren. (veiling UMTS frequenties, toetreding energiebedrijven, enz.)</a:t>
            </a:r>
          </a:p>
        </p:txBody>
      </p:sp>
      <p:sp>
        <p:nvSpPr>
          <p:cNvPr id="8" name="Tekstvak 7">
            <a:extLst>
              <a:ext uri="{FF2B5EF4-FFF2-40B4-BE49-F238E27FC236}">
                <a16:creationId xmlns:a16="http://schemas.microsoft.com/office/drawing/2014/main" id="{0D5C51B5-8715-EE4A-A5E7-C4ACF2E0E321}"/>
              </a:ext>
            </a:extLst>
          </p:cNvPr>
          <p:cNvSpPr txBox="1"/>
          <p:nvPr/>
        </p:nvSpPr>
        <p:spPr>
          <a:xfrm>
            <a:off x="2534623" y="4642048"/>
            <a:ext cx="5217561" cy="107721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sz="1600" dirty="0">
                <a:latin typeface="Arial" panose="020B0604020202020204" pitchFamily="34" charset="0"/>
                <a:cs typeface="Arial" panose="020B0604020202020204" pitchFamily="34" charset="0"/>
              </a:rPr>
              <a:t>Verzonken kosten kunnen een dilemma veroorzaken bij de vraag of je een project moet voortzetten of misschien wel moet stoppen, omdat de kosten</a:t>
            </a:r>
          </a:p>
          <a:p>
            <a:r>
              <a:rPr lang="nl-NL" sz="1600" dirty="0">
                <a:latin typeface="Arial" panose="020B0604020202020204" pitchFamily="34" charset="0"/>
                <a:cs typeface="Arial" panose="020B0604020202020204" pitchFamily="34" charset="0"/>
              </a:rPr>
              <a:t>daarvan de pan uit rijzen. (Noord-Zuidlijn in A’dam)</a:t>
            </a:r>
          </a:p>
        </p:txBody>
      </p:sp>
      <p:pic>
        <p:nvPicPr>
          <p:cNvPr id="9" name="Picture 2">
            <a:extLst>
              <a:ext uri="{FF2B5EF4-FFF2-40B4-BE49-F238E27FC236}">
                <a16:creationId xmlns:a16="http://schemas.microsoft.com/office/drawing/2014/main" id="{CE504034-425E-904D-9BA9-7014B8226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4623" y="2252529"/>
            <a:ext cx="1614856" cy="209046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 name="Picture 4" descr="Afbeeldingsresultaat voor noord-zuidlijn">
            <a:extLst>
              <a:ext uri="{FF2B5EF4-FFF2-40B4-BE49-F238E27FC236}">
                <a16:creationId xmlns:a16="http://schemas.microsoft.com/office/drawing/2014/main" id="{E82F205F-CEED-2C43-9B58-046CC43446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8705" y="4202938"/>
            <a:ext cx="3164095" cy="17778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63061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5936C0B4-C994-6642-B29C-2E0F5B366159}"/>
              </a:ext>
            </a:extLst>
          </p:cNvPr>
          <p:cNvSpPr>
            <a:spLocks noGrp="1"/>
          </p:cNvSpPr>
          <p:nvPr>
            <p:ph type="ftr" sz="quarter" idx="11"/>
          </p:nvPr>
        </p:nvSpPr>
        <p:spPr/>
        <p:txBody>
          <a:bodyPr/>
          <a:lstStyle/>
          <a:p>
            <a:r>
              <a:rPr lang="nl-NL"/>
              <a:t>Economie Integraal vwo (Hans Vermeulen)</a:t>
            </a:r>
          </a:p>
        </p:txBody>
      </p:sp>
      <p:sp>
        <p:nvSpPr>
          <p:cNvPr id="3" name="Tijdelijke aanduiding voor dianummer 2">
            <a:extLst>
              <a:ext uri="{FF2B5EF4-FFF2-40B4-BE49-F238E27FC236}">
                <a16:creationId xmlns:a16="http://schemas.microsoft.com/office/drawing/2014/main" id="{10558AE4-6A9E-FB47-A8DF-9E3DFBCA326D}"/>
              </a:ext>
            </a:extLst>
          </p:cNvPr>
          <p:cNvSpPr>
            <a:spLocks noGrp="1"/>
          </p:cNvSpPr>
          <p:nvPr>
            <p:ph type="sldNum" sz="quarter" idx="12"/>
          </p:nvPr>
        </p:nvSpPr>
        <p:spPr/>
        <p:txBody>
          <a:bodyPr/>
          <a:lstStyle/>
          <a:p>
            <a:fld id="{13F0E6A3-B6D1-BC49-B98D-7460FE73BA1B}" type="slidenum">
              <a:rPr lang="nl-NL" smtClean="0"/>
              <a:t>5</a:t>
            </a:fld>
            <a:endParaRPr lang="nl-NL"/>
          </a:p>
        </p:txBody>
      </p:sp>
      <p:sp>
        <p:nvSpPr>
          <p:cNvPr id="4" name="Tijdelijke aanduiding voor inhoud 2">
            <a:extLst>
              <a:ext uri="{FF2B5EF4-FFF2-40B4-BE49-F238E27FC236}">
                <a16:creationId xmlns:a16="http://schemas.microsoft.com/office/drawing/2014/main" id="{6BF8BA0C-08B0-E04B-8AFD-92E3D23E113D}"/>
              </a:ext>
            </a:extLst>
          </p:cNvPr>
          <p:cNvSpPr txBox="1">
            <a:spLocks/>
          </p:cNvSpPr>
          <p:nvPr/>
        </p:nvSpPr>
        <p:spPr>
          <a:xfrm>
            <a:off x="2506084" y="1099932"/>
            <a:ext cx="8229600" cy="2485222"/>
          </a:xfrm>
          <a:prstGeom prst="rect">
            <a:avLst/>
          </a:prstGeom>
          <a:solidFill>
            <a:schemeClr val="accent4">
              <a:lumMod val="60000"/>
              <a:lumOff val="40000"/>
            </a:schemeClr>
          </a:solidFill>
        </p:spPr>
        <p:txBody>
          <a:bodyPr>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a:spcBef>
                <a:spcPts val="300"/>
              </a:spcBef>
            </a:pPr>
            <a:r>
              <a:rPr lang="nl-NL" sz="2400" cap="none" dirty="0"/>
              <a:t>Een man (</a:t>
            </a:r>
            <a:r>
              <a:rPr lang="nl-NL" sz="2400" cap="none" dirty="0" err="1"/>
              <a:t>freddy</a:t>
            </a:r>
            <a:r>
              <a:rPr lang="nl-NL" sz="2400" cap="none" dirty="0"/>
              <a:t>) en een vrouw (</a:t>
            </a:r>
            <a:r>
              <a:rPr lang="nl-NL" sz="2400" cap="none" dirty="0" err="1"/>
              <a:t>carly</a:t>
            </a:r>
            <a:r>
              <a:rPr lang="nl-NL" sz="2400" cap="none" dirty="0"/>
              <a:t>) moeten besluiten hoe ze hun vrije zondagmiddag doorbrengen</a:t>
            </a:r>
          </a:p>
          <a:p>
            <a:pPr>
              <a:spcBef>
                <a:spcPts val="300"/>
              </a:spcBef>
            </a:pPr>
            <a:r>
              <a:rPr lang="nl-NL" sz="2400" cap="none" dirty="0"/>
              <a:t>Mogelijkheden: voetbal, opera</a:t>
            </a:r>
          </a:p>
          <a:p>
            <a:pPr>
              <a:spcBef>
                <a:spcPts val="300"/>
              </a:spcBef>
            </a:pPr>
            <a:r>
              <a:rPr lang="nl-NL" sz="2400" cap="none" dirty="0"/>
              <a:t>Freddy houdt meer van voetbal, </a:t>
            </a:r>
            <a:r>
              <a:rPr lang="nl-NL" sz="2400" cap="none" dirty="0" err="1"/>
              <a:t>carly</a:t>
            </a:r>
            <a:r>
              <a:rPr lang="nl-NL" sz="2400" cap="none" dirty="0"/>
              <a:t> houdt meer van opera</a:t>
            </a:r>
          </a:p>
          <a:p>
            <a:pPr>
              <a:spcBef>
                <a:spcPts val="300"/>
              </a:spcBef>
            </a:pPr>
            <a:r>
              <a:rPr lang="nl-NL" sz="2400" cap="none" dirty="0"/>
              <a:t>Belangrijker: liever zijn ze samen dan gescheiden</a:t>
            </a:r>
          </a:p>
        </p:txBody>
      </p:sp>
      <p:sp>
        <p:nvSpPr>
          <p:cNvPr id="5" name="Titel 1">
            <a:extLst>
              <a:ext uri="{FF2B5EF4-FFF2-40B4-BE49-F238E27FC236}">
                <a16:creationId xmlns:a16="http://schemas.microsoft.com/office/drawing/2014/main" id="{5435C002-C133-E147-915D-6A4470E52302}"/>
              </a:ext>
            </a:extLst>
          </p:cNvPr>
          <p:cNvSpPr txBox="1">
            <a:spLocks/>
          </p:cNvSpPr>
          <p:nvPr/>
        </p:nvSpPr>
        <p:spPr>
          <a:xfrm>
            <a:off x="2487207" y="510708"/>
            <a:ext cx="8229600" cy="4272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lstStyle>
            <a:lvl1pPr algn="ctr" defTabSz="914400" rtl="0" eaLnBrk="1" latinLnBrk="0" hangingPunct="1">
              <a:lnSpc>
                <a:spcPct val="90000"/>
              </a:lnSpc>
              <a:spcBef>
                <a:spcPct val="0"/>
              </a:spcBef>
              <a:buNone/>
              <a:defRPr sz="36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nl-NL" sz="2800" dirty="0"/>
              <a:t>Battle of </a:t>
            </a:r>
            <a:r>
              <a:rPr lang="nl-NL" sz="2800" dirty="0" err="1"/>
              <a:t>the</a:t>
            </a:r>
            <a:r>
              <a:rPr lang="nl-NL" sz="2800" dirty="0"/>
              <a:t> </a:t>
            </a:r>
            <a:r>
              <a:rPr lang="nl-NL" sz="2800" dirty="0" err="1"/>
              <a:t>sexes</a:t>
            </a:r>
            <a:endParaRPr lang="nl-NL" sz="2800" dirty="0"/>
          </a:p>
        </p:txBody>
      </p:sp>
      <p:graphicFrame>
        <p:nvGraphicFramePr>
          <p:cNvPr id="6" name="Tabel 5">
            <a:extLst>
              <a:ext uri="{FF2B5EF4-FFF2-40B4-BE49-F238E27FC236}">
                <a16:creationId xmlns:a16="http://schemas.microsoft.com/office/drawing/2014/main" id="{93958922-FF95-B14C-BEFA-D2004CA2CA3D}"/>
              </a:ext>
            </a:extLst>
          </p:cNvPr>
          <p:cNvGraphicFramePr>
            <a:graphicFrameLocks noGrp="1"/>
          </p:cNvGraphicFramePr>
          <p:nvPr>
            <p:extLst>
              <p:ext uri="{D42A27DB-BD31-4B8C-83A1-F6EECF244321}">
                <p14:modId xmlns:p14="http://schemas.microsoft.com/office/powerpoint/2010/main" val="2773781264"/>
              </p:ext>
            </p:extLst>
          </p:nvPr>
        </p:nvGraphicFramePr>
        <p:xfrm>
          <a:off x="2588436" y="3747128"/>
          <a:ext cx="7844423" cy="2339298"/>
        </p:xfrm>
        <a:graphic>
          <a:graphicData uri="http://schemas.openxmlformats.org/drawingml/2006/table">
            <a:tbl>
              <a:tblPr>
                <a:tableStyleId>{3C2FFA5D-87B4-456A-9821-1D502468CF0F}</a:tableStyleId>
              </a:tblPr>
              <a:tblGrid>
                <a:gridCol w="1962218">
                  <a:extLst>
                    <a:ext uri="{9D8B030D-6E8A-4147-A177-3AD203B41FA5}">
                      <a16:colId xmlns:a16="http://schemas.microsoft.com/office/drawing/2014/main" val="20000"/>
                    </a:ext>
                  </a:extLst>
                </a:gridCol>
                <a:gridCol w="1957769">
                  <a:extLst>
                    <a:ext uri="{9D8B030D-6E8A-4147-A177-3AD203B41FA5}">
                      <a16:colId xmlns:a16="http://schemas.microsoft.com/office/drawing/2014/main" val="20001"/>
                    </a:ext>
                  </a:extLst>
                </a:gridCol>
                <a:gridCol w="1962218">
                  <a:extLst>
                    <a:ext uri="{9D8B030D-6E8A-4147-A177-3AD203B41FA5}">
                      <a16:colId xmlns:a16="http://schemas.microsoft.com/office/drawing/2014/main" val="20002"/>
                    </a:ext>
                  </a:extLst>
                </a:gridCol>
                <a:gridCol w="1962218">
                  <a:extLst>
                    <a:ext uri="{9D8B030D-6E8A-4147-A177-3AD203B41FA5}">
                      <a16:colId xmlns:a16="http://schemas.microsoft.com/office/drawing/2014/main" val="20003"/>
                    </a:ext>
                  </a:extLst>
                </a:gridCol>
              </a:tblGrid>
              <a:tr h="415488">
                <a:tc rowSpan="2" gridSpan="2">
                  <a:txBody>
                    <a:bodyPr/>
                    <a:lstStyle/>
                    <a:p>
                      <a:endParaRPr lang="nl-NL" dirty="0"/>
                    </a:p>
                  </a:txBody>
                  <a:tcPr/>
                </a:tc>
                <a:tc rowSpan="2" hMerge="1">
                  <a:txBody>
                    <a:bodyPr/>
                    <a:lstStyle/>
                    <a:p>
                      <a:endParaRPr lang="nl-NL" dirty="0"/>
                    </a:p>
                  </a:txBody>
                  <a:tcPr/>
                </a:tc>
                <a:tc gridSpan="2">
                  <a:txBody>
                    <a:bodyPr/>
                    <a:lstStyle/>
                    <a:p>
                      <a:pPr algn="ctr"/>
                      <a:r>
                        <a:rPr lang="nl-NL" sz="2400" b="1" dirty="0">
                          <a:solidFill>
                            <a:schemeClr val="tx2">
                              <a:lumMod val="75000"/>
                            </a:schemeClr>
                          </a:solidFill>
                        </a:rPr>
                        <a:t>Freddy</a:t>
                      </a:r>
                    </a:p>
                  </a:txBody>
                  <a:tcPr/>
                </a:tc>
                <a:tc hMerge="1">
                  <a:txBody>
                    <a:bodyPr/>
                    <a:lstStyle/>
                    <a:p>
                      <a:endParaRPr lang="nl-NL" dirty="0"/>
                    </a:p>
                  </a:txBody>
                  <a:tcPr/>
                </a:tc>
                <a:extLst>
                  <a:ext uri="{0D108BD9-81ED-4DB2-BD59-A6C34878D82A}">
                    <a16:rowId xmlns:a16="http://schemas.microsoft.com/office/drawing/2014/main" val="10000"/>
                  </a:ext>
                </a:extLst>
              </a:tr>
              <a:tr h="478904">
                <a:tc gridSpan="2" vMerge="1">
                  <a:txBody>
                    <a:bodyPr/>
                    <a:lstStyle/>
                    <a:p>
                      <a:endParaRPr lang="nl-NL"/>
                    </a:p>
                  </a:txBody>
                  <a:tcPr/>
                </a:tc>
                <a:tc hMerge="1" vMerge="1">
                  <a:txBody>
                    <a:bodyPr/>
                    <a:lstStyle/>
                    <a:p>
                      <a:endParaRPr lang="nl-NL" dirty="0"/>
                    </a:p>
                  </a:txBody>
                  <a:tcPr/>
                </a:tc>
                <a:tc>
                  <a:txBody>
                    <a:bodyPr/>
                    <a:lstStyle/>
                    <a:p>
                      <a:r>
                        <a:rPr lang="nl-NL" sz="2000" dirty="0">
                          <a:solidFill>
                            <a:schemeClr val="tx2">
                              <a:lumMod val="75000"/>
                            </a:schemeClr>
                          </a:solidFill>
                        </a:rPr>
                        <a:t>Opera</a:t>
                      </a:r>
                    </a:p>
                  </a:txBody>
                  <a:tcPr/>
                </a:tc>
                <a:tc>
                  <a:txBody>
                    <a:bodyPr/>
                    <a:lstStyle/>
                    <a:p>
                      <a:r>
                        <a:rPr lang="nl-NL" sz="2000" dirty="0">
                          <a:solidFill>
                            <a:schemeClr val="tx2">
                              <a:lumMod val="75000"/>
                            </a:schemeClr>
                          </a:solidFill>
                        </a:rPr>
                        <a:t>Voetbal</a:t>
                      </a:r>
                    </a:p>
                  </a:txBody>
                  <a:tcPr/>
                </a:tc>
                <a:extLst>
                  <a:ext uri="{0D108BD9-81ED-4DB2-BD59-A6C34878D82A}">
                    <a16:rowId xmlns:a16="http://schemas.microsoft.com/office/drawing/2014/main" val="10001"/>
                  </a:ext>
                </a:extLst>
              </a:tr>
              <a:tr h="701597">
                <a:tc rowSpan="2">
                  <a:txBody>
                    <a:bodyPr/>
                    <a:lstStyle/>
                    <a:p>
                      <a:r>
                        <a:rPr lang="nl-NL" sz="2400" b="1" dirty="0" err="1">
                          <a:solidFill>
                            <a:srgbClr val="C00000"/>
                          </a:solidFill>
                        </a:rPr>
                        <a:t>Carly</a:t>
                      </a:r>
                      <a:endParaRPr lang="nl-NL" sz="2400" b="1" dirty="0">
                        <a:solidFill>
                          <a:srgbClr val="C00000"/>
                        </a:solidFill>
                      </a:endParaRPr>
                    </a:p>
                  </a:txBody>
                  <a:tcPr anchor="ctr"/>
                </a:tc>
                <a:tc>
                  <a:txBody>
                    <a:bodyPr/>
                    <a:lstStyle/>
                    <a:p>
                      <a:r>
                        <a:rPr lang="nl-NL" sz="2000" dirty="0">
                          <a:solidFill>
                            <a:srgbClr val="C00000"/>
                          </a:solidFill>
                        </a:rPr>
                        <a:t>Opera</a:t>
                      </a:r>
                    </a:p>
                  </a:txBody>
                  <a:tcPr anchor="ctr"/>
                </a:tc>
                <a:tc>
                  <a:txBody>
                    <a:bodyPr/>
                    <a:lstStyle/>
                    <a:p>
                      <a:pPr algn="ctr"/>
                      <a:r>
                        <a:rPr lang="nl-NL" sz="2000" dirty="0"/>
                        <a:t>( </a:t>
                      </a:r>
                      <a:r>
                        <a:rPr lang="nl-NL" sz="2000" dirty="0">
                          <a:solidFill>
                            <a:srgbClr val="C00000"/>
                          </a:solidFill>
                        </a:rPr>
                        <a:t>2 </a:t>
                      </a:r>
                      <a:r>
                        <a:rPr lang="nl-NL" sz="2000" dirty="0"/>
                        <a:t>,</a:t>
                      </a:r>
                      <a:r>
                        <a:rPr lang="nl-NL" sz="2000" baseline="0" dirty="0">
                          <a:solidFill>
                            <a:schemeClr val="tx2">
                              <a:lumMod val="75000"/>
                            </a:schemeClr>
                          </a:solidFill>
                        </a:rPr>
                        <a:t> 1 </a:t>
                      </a:r>
                      <a:r>
                        <a:rPr lang="nl-NL" sz="2000" dirty="0"/>
                        <a:t>)</a:t>
                      </a:r>
                    </a:p>
                  </a:txBody>
                  <a:tcPr anchor="ctr"/>
                </a:tc>
                <a:tc>
                  <a:txBody>
                    <a:bodyPr/>
                    <a:lstStyle/>
                    <a:p>
                      <a:pPr algn="ctr"/>
                      <a:r>
                        <a:rPr lang="nl-NL" sz="2000" dirty="0"/>
                        <a:t>(</a:t>
                      </a:r>
                      <a:r>
                        <a:rPr lang="nl-NL" sz="2000" dirty="0">
                          <a:solidFill>
                            <a:srgbClr val="C00000"/>
                          </a:solidFill>
                        </a:rPr>
                        <a:t> 0 </a:t>
                      </a:r>
                      <a:r>
                        <a:rPr lang="nl-NL" sz="2000" dirty="0"/>
                        <a:t>, </a:t>
                      </a:r>
                      <a:r>
                        <a:rPr lang="nl-NL" sz="2000" dirty="0">
                          <a:solidFill>
                            <a:schemeClr val="tx2">
                              <a:lumMod val="75000"/>
                            </a:schemeClr>
                          </a:solidFill>
                        </a:rPr>
                        <a:t>0 </a:t>
                      </a:r>
                      <a:r>
                        <a:rPr lang="nl-NL" sz="2000" dirty="0"/>
                        <a:t>)</a:t>
                      </a:r>
                    </a:p>
                  </a:txBody>
                  <a:tcPr anchor="ctr"/>
                </a:tc>
                <a:extLst>
                  <a:ext uri="{0D108BD9-81ED-4DB2-BD59-A6C34878D82A}">
                    <a16:rowId xmlns:a16="http://schemas.microsoft.com/office/drawing/2014/main" val="10002"/>
                  </a:ext>
                </a:extLst>
              </a:tr>
              <a:tr h="701597">
                <a:tc vMerge="1">
                  <a:txBody>
                    <a:bodyPr/>
                    <a:lstStyle/>
                    <a:p>
                      <a:endParaRPr lang="nl-NL" dirty="0"/>
                    </a:p>
                  </a:txBody>
                  <a:tcPr/>
                </a:tc>
                <a:tc>
                  <a:txBody>
                    <a:bodyPr/>
                    <a:lstStyle/>
                    <a:p>
                      <a:r>
                        <a:rPr lang="nl-NL" sz="2000" dirty="0">
                          <a:solidFill>
                            <a:srgbClr val="C00000"/>
                          </a:solidFill>
                        </a:rPr>
                        <a:t>Voetbal</a:t>
                      </a:r>
                    </a:p>
                  </a:txBody>
                  <a:tcPr anchor="ctr"/>
                </a:tc>
                <a:tc>
                  <a:txBody>
                    <a:bodyPr/>
                    <a:lstStyle/>
                    <a:p>
                      <a:pPr algn="ctr"/>
                      <a:r>
                        <a:rPr lang="nl-NL" sz="2000" dirty="0"/>
                        <a:t>(</a:t>
                      </a:r>
                      <a:r>
                        <a:rPr lang="nl-NL" sz="2000" dirty="0">
                          <a:solidFill>
                            <a:srgbClr val="C00000"/>
                          </a:solidFill>
                        </a:rPr>
                        <a:t> 0 </a:t>
                      </a:r>
                      <a:r>
                        <a:rPr lang="nl-NL" sz="2000" dirty="0"/>
                        <a:t>, </a:t>
                      </a:r>
                      <a:r>
                        <a:rPr lang="nl-NL" sz="2000" dirty="0">
                          <a:solidFill>
                            <a:schemeClr val="tx2">
                              <a:lumMod val="75000"/>
                            </a:schemeClr>
                          </a:solidFill>
                        </a:rPr>
                        <a:t>0</a:t>
                      </a:r>
                      <a:r>
                        <a:rPr lang="nl-NL" sz="2000" baseline="0" dirty="0">
                          <a:solidFill>
                            <a:schemeClr val="tx2">
                              <a:lumMod val="75000"/>
                            </a:schemeClr>
                          </a:solidFill>
                        </a:rPr>
                        <a:t> </a:t>
                      </a:r>
                      <a:r>
                        <a:rPr lang="nl-NL" sz="2000" dirty="0"/>
                        <a:t>)</a:t>
                      </a:r>
                    </a:p>
                  </a:txBody>
                  <a:tcPr anchor="ctr"/>
                </a:tc>
                <a:tc>
                  <a:txBody>
                    <a:bodyPr/>
                    <a:lstStyle/>
                    <a:p>
                      <a:pPr algn="ctr"/>
                      <a:r>
                        <a:rPr lang="nl-NL" sz="2000" dirty="0"/>
                        <a:t>(</a:t>
                      </a:r>
                      <a:r>
                        <a:rPr lang="nl-NL" sz="2000" dirty="0">
                          <a:solidFill>
                            <a:srgbClr val="C00000"/>
                          </a:solidFill>
                        </a:rPr>
                        <a:t> 1 </a:t>
                      </a:r>
                      <a:r>
                        <a:rPr lang="nl-NL" sz="2000" dirty="0"/>
                        <a:t>, </a:t>
                      </a:r>
                      <a:r>
                        <a:rPr lang="nl-NL" sz="2000" dirty="0">
                          <a:solidFill>
                            <a:schemeClr val="tx2">
                              <a:lumMod val="75000"/>
                            </a:schemeClr>
                          </a:solidFill>
                        </a:rPr>
                        <a:t>2 </a:t>
                      </a:r>
                      <a:r>
                        <a:rPr lang="nl-NL" sz="2000" dirty="0"/>
                        <a:t>)</a:t>
                      </a:r>
                    </a:p>
                  </a:txBody>
                  <a:tcPr anchor="ctr"/>
                </a:tc>
                <a:extLst>
                  <a:ext uri="{0D108BD9-81ED-4DB2-BD59-A6C34878D82A}">
                    <a16:rowId xmlns:a16="http://schemas.microsoft.com/office/drawing/2014/main" val="10003"/>
                  </a:ext>
                </a:extLst>
              </a:tr>
            </a:tbl>
          </a:graphicData>
        </a:graphic>
      </p:graphicFrame>
      <p:cxnSp>
        <p:nvCxnSpPr>
          <p:cNvPr id="7" name="Rechte verbindingslijn 6">
            <a:extLst>
              <a:ext uri="{FF2B5EF4-FFF2-40B4-BE49-F238E27FC236}">
                <a16:creationId xmlns:a16="http://schemas.microsoft.com/office/drawing/2014/main" id="{8005CCC2-801F-C343-B647-96BC57AC8E45}"/>
              </a:ext>
            </a:extLst>
          </p:cNvPr>
          <p:cNvCxnSpPr/>
          <p:nvPr/>
        </p:nvCxnSpPr>
        <p:spPr>
          <a:xfrm>
            <a:off x="7196948" y="5187288"/>
            <a:ext cx="21602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8" name="Rechte verbindingslijn 7">
            <a:extLst>
              <a:ext uri="{FF2B5EF4-FFF2-40B4-BE49-F238E27FC236}">
                <a16:creationId xmlns:a16="http://schemas.microsoft.com/office/drawing/2014/main" id="{4EBDD3EF-069A-DF4F-937B-07A8E0BEE9CB}"/>
              </a:ext>
            </a:extLst>
          </p:cNvPr>
          <p:cNvCxnSpPr/>
          <p:nvPr/>
        </p:nvCxnSpPr>
        <p:spPr>
          <a:xfrm>
            <a:off x="9198424" y="5907368"/>
            <a:ext cx="21602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9" name="Rechte verbindingslijn 8">
            <a:extLst>
              <a:ext uri="{FF2B5EF4-FFF2-40B4-BE49-F238E27FC236}">
                <a16:creationId xmlns:a16="http://schemas.microsoft.com/office/drawing/2014/main" id="{B6734028-03EA-3D45-9A5E-847BCA0FCC86}"/>
              </a:ext>
            </a:extLst>
          </p:cNvPr>
          <p:cNvCxnSpPr/>
          <p:nvPr/>
        </p:nvCxnSpPr>
        <p:spPr>
          <a:xfrm>
            <a:off x="7556988" y="5187288"/>
            <a:ext cx="21602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Rechte verbindingslijn 9">
            <a:extLst>
              <a:ext uri="{FF2B5EF4-FFF2-40B4-BE49-F238E27FC236}">
                <a16:creationId xmlns:a16="http://schemas.microsoft.com/office/drawing/2014/main" id="{37D30AEE-D573-CD4C-B5C0-7C91CEAE7969}"/>
              </a:ext>
            </a:extLst>
          </p:cNvPr>
          <p:cNvCxnSpPr/>
          <p:nvPr/>
        </p:nvCxnSpPr>
        <p:spPr>
          <a:xfrm>
            <a:off x="9501204" y="5907368"/>
            <a:ext cx="216024"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Ovaal 10">
            <a:extLst>
              <a:ext uri="{FF2B5EF4-FFF2-40B4-BE49-F238E27FC236}">
                <a16:creationId xmlns:a16="http://schemas.microsoft.com/office/drawing/2014/main" id="{82508A67-4559-AC46-B98B-6E2E8F1246B8}"/>
              </a:ext>
            </a:extLst>
          </p:cNvPr>
          <p:cNvSpPr/>
          <p:nvPr/>
        </p:nvSpPr>
        <p:spPr>
          <a:xfrm>
            <a:off x="6821871" y="4764931"/>
            <a:ext cx="1412177" cy="576064"/>
          </a:xfrm>
          <a:prstGeom prst="ellipse">
            <a:avLst/>
          </a:prstGeom>
          <a:noFill/>
          <a:ln w="508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2" name="Ovaal 11">
            <a:extLst>
              <a:ext uri="{FF2B5EF4-FFF2-40B4-BE49-F238E27FC236}">
                <a16:creationId xmlns:a16="http://schemas.microsoft.com/office/drawing/2014/main" id="{DE8F23A1-D793-544C-B84B-14F3B54434BC}"/>
              </a:ext>
            </a:extLst>
          </p:cNvPr>
          <p:cNvSpPr/>
          <p:nvPr/>
        </p:nvSpPr>
        <p:spPr>
          <a:xfrm>
            <a:off x="8737099" y="5475320"/>
            <a:ext cx="1412177" cy="576064"/>
          </a:xfrm>
          <a:prstGeom prst="ellipse">
            <a:avLst/>
          </a:prstGeom>
          <a:noFill/>
          <a:ln w="508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3" name="Tekstvak 12">
            <a:extLst>
              <a:ext uri="{FF2B5EF4-FFF2-40B4-BE49-F238E27FC236}">
                <a16:creationId xmlns:a16="http://schemas.microsoft.com/office/drawing/2014/main" id="{910D008F-4673-1C49-B2A0-196FC52455E1}"/>
              </a:ext>
            </a:extLst>
          </p:cNvPr>
          <p:cNvSpPr txBox="1"/>
          <p:nvPr/>
        </p:nvSpPr>
        <p:spPr>
          <a:xfrm>
            <a:off x="16729" y="3747128"/>
            <a:ext cx="2487207" cy="1938992"/>
          </a:xfrm>
          <a:prstGeom prst="rect">
            <a:avLst/>
          </a:prstGeom>
          <a:noFill/>
        </p:spPr>
        <p:txBody>
          <a:bodyPr wrap="square" rtlCol="0">
            <a:spAutoFit/>
          </a:bodyPr>
          <a:lstStyle/>
          <a:p>
            <a:r>
              <a:rPr lang="nl-NL" sz="2000" dirty="0">
                <a:latin typeface="Arial" pitchFamily="34" charset="0"/>
                <a:cs typeface="Arial" pitchFamily="34" charset="0"/>
              </a:rPr>
              <a:t>Geen van beiden heeft een dominante strategie.</a:t>
            </a:r>
          </a:p>
          <a:p>
            <a:r>
              <a:rPr lang="nl-NL" sz="2000" b="1" dirty="0">
                <a:latin typeface="Arial" pitchFamily="34" charset="0"/>
                <a:cs typeface="Arial" pitchFamily="34" charset="0"/>
              </a:rPr>
              <a:t>Er ontstaat een dubbel Nash-evenwicht!</a:t>
            </a:r>
          </a:p>
        </p:txBody>
      </p:sp>
      <p:sp>
        <p:nvSpPr>
          <p:cNvPr id="14" name="Tekstvak 13">
            <a:extLst>
              <a:ext uri="{FF2B5EF4-FFF2-40B4-BE49-F238E27FC236}">
                <a16:creationId xmlns:a16="http://schemas.microsoft.com/office/drawing/2014/main" id="{FB176EA0-A4BC-274D-ACC6-8BD5D77A6BB6}"/>
              </a:ext>
            </a:extLst>
          </p:cNvPr>
          <p:cNvSpPr txBox="1"/>
          <p:nvPr/>
        </p:nvSpPr>
        <p:spPr>
          <a:xfrm>
            <a:off x="3905250" y="133350"/>
            <a:ext cx="5709127" cy="461665"/>
          </a:xfrm>
          <a:prstGeom prst="rect">
            <a:avLst/>
          </a:prstGeom>
          <a:noFill/>
        </p:spPr>
        <p:txBody>
          <a:bodyPr wrap="square" rtlCol="0">
            <a:spAutoFit/>
          </a:bodyPr>
          <a:lstStyle/>
          <a:p>
            <a:r>
              <a:rPr lang="nl-NL" sz="2400" dirty="0"/>
              <a:t>8.1 Onderhandelingsvoorwaarden</a:t>
            </a:r>
          </a:p>
        </p:txBody>
      </p:sp>
    </p:spTree>
    <p:extLst>
      <p:ext uri="{BB962C8B-B14F-4D97-AF65-F5344CB8AC3E}">
        <p14:creationId xmlns:p14="http://schemas.microsoft.com/office/powerpoint/2010/main" val="2088778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500"/>
                                        <p:tgtEl>
                                          <p:spTgt spid="4">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par>
                                <p:cTn id="30" presetID="10"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par>
                                <p:cTn id="38" presetID="10" presetClass="entr" presetSubtype="0" fill="hold"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500"/>
                                        <p:tgtEl>
                                          <p:spTgt spid="1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500"/>
                                        <p:tgtEl>
                                          <p:spTgt spid="12"/>
                                        </p:tgtEl>
                                      </p:cBhvr>
                                    </p:animEffect>
                                  </p:childTnLst>
                                </p:cTn>
                              </p:par>
                            </p:childTnLst>
                          </p:cTn>
                        </p:par>
                        <p:par>
                          <p:cTn id="49" fill="hold">
                            <p:stCondLst>
                              <p:cond delay="500"/>
                            </p:stCondLst>
                            <p:childTnLst>
                              <p:par>
                                <p:cTn id="50" presetID="10" presetClass="entr" presetSubtype="0" fill="hold" grpId="0" nodeType="afterEffect">
                                  <p:stCondLst>
                                    <p:cond delay="25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759143DB-CFB3-484C-87CB-1DFA835192B7}"/>
              </a:ext>
            </a:extLst>
          </p:cNvPr>
          <p:cNvSpPr>
            <a:spLocks noGrp="1"/>
          </p:cNvSpPr>
          <p:nvPr>
            <p:ph type="ftr" sz="quarter" idx="11"/>
          </p:nvPr>
        </p:nvSpPr>
        <p:spPr>
          <a:xfrm>
            <a:off x="564750" y="6065837"/>
            <a:ext cx="1446654" cy="365125"/>
          </a:xfrm>
        </p:spPr>
        <p:txBody>
          <a:bodyPr/>
          <a:lstStyle/>
          <a:p>
            <a:r>
              <a:rPr lang="nl-NL" dirty="0"/>
              <a:t>Economie Integraal vwo (Hans Vermeulen)</a:t>
            </a:r>
          </a:p>
        </p:txBody>
      </p:sp>
      <p:sp>
        <p:nvSpPr>
          <p:cNvPr id="3" name="Tijdelijke aanduiding voor dianummer 2">
            <a:extLst>
              <a:ext uri="{FF2B5EF4-FFF2-40B4-BE49-F238E27FC236}">
                <a16:creationId xmlns:a16="http://schemas.microsoft.com/office/drawing/2014/main" id="{9722C99B-ED5F-C34E-BE04-927C4C416275}"/>
              </a:ext>
            </a:extLst>
          </p:cNvPr>
          <p:cNvSpPr>
            <a:spLocks noGrp="1"/>
          </p:cNvSpPr>
          <p:nvPr>
            <p:ph type="sldNum" sz="quarter" idx="12"/>
          </p:nvPr>
        </p:nvSpPr>
        <p:spPr/>
        <p:txBody>
          <a:bodyPr/>
          <a:lstStyle/>
          <a:p>
            <a:fld id="{13F0E6A3-B6D1-BC49-B98D-7460FE73BA1B}" type="slidenum">
              <a:rPr lang="nl-NL" smtClean="0"/>
              <a:t>6</a:t>
            </a:fld>
            <a:endParaRPr lang="nl-NL"/>
          </a:p>
        </p:txBody>
      </p:sp>
      <p:sp>
        <p:nvSpPr>
          <p:cNvPr id="4" name="Tijdelijke aanduiding voor inhoud 2">
            <a:extLst>
              <a:ext uri="{FF2B5EF4-FFF2-40B4-BE49-F238E27FC236}">
                <a16:creationId xmlns:a16="http://schemas.microsoft.com/office/drawing/2014/main" id="{E302A6DF-81BE-8346-9E54-EAA2C1FDC6CA}"/>
              </a:ext>
            </a:extLst>
          </p:cNvPr>
          <p:cNvSpPr txBox="1">
            <a:spLocks/>
          </p:cNvSpPr>
          <p:nvPr/>
        </p:nvSpPr>
        <p:spPr>
          <a:xfrm>
            <a:off x="2953997" y="1557132"/>
            <a:ext cx="8229600" cy="2287156"/>
          </a:xfrm>
          <a:prstGeom prst="rect">
            <a:avLst/>
          </a:prstGeom>
        </p:spPr>
        <p:txBody>
          <a:bodyPr>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Font typeface="Arial" panose="020B0604020202020204" pitchFamily="34" charset="0"/>
              <a:buNone/>
            </a:pPr>
            <a:r>
              <a:rPr lang="nl-NL" sz="2400" b="1" cap="none" dirty="0"/>
              <a:t>Verzonken kosten </a:t>
            </a:r>
            <a:r>
              <a:rPr lang="nl-NL" sz="2400" cap="none" dirty="0"/>
              <a:t>zijn kosten die nooit meer kunnen worden terugverdiend als de activiteit waarvoor de kosten zijn gemaakt niet doorgaat.</a:t>
            </a:r>
          </a:p>
          <a:p>
            <a:pPr marL="0" indent="0">
              <a:buFont typeface="Arial" panose="020B0604020202020204" pitchFamily="34" charset="0"/>
              <a:buNone/>
            </a:pPr>
            <a:r>
              <a:rPr lang="nl-NL" sz="2400" cap="none" dirty="0"/>
              <a:t>Bijvoorbeeld: </a:t>
            </a:r>
            <a:r>
              <a:rPr lang="nl-NL" sz="2400" cap="none" dirty="0" err="1"/>
              <a:t>carly</a:t>
            </a:r>
            <a:r>
              <a:rPr lang="nl-NL" sz="2400" cap="none" dirty="0"/>
              <a:t> heeft een schitterende avondjurk gekocht om naar de opera te gaan.</a:t>
            </a:r>
          </a:p>
        </p:txBody>
      </p:sp>
      <p:sp>
        <p:nvSpPr>
          <p:cNvPr id="5" name="Titel 1">
            <a:extLst>
              <a:ext uri="{FF2B5EF4-FFF2-40B4-BE49-F238E27FC236}">
                <a16:creationId xmlns:a16="http://schemas.microsoft.com/office/drawing/2014/main" id="{BDE30B85-3013-9640-8C8E-B56888145EBE}"/>
              </a:ext>
            </a:extLst>
          </p:cNvPr>
          <p:cNvSpPr txBox="1">
            <a:spLocks/>
          </p:cNvSpPr>
          <p:nvPr/>
        </p:nvSpPr>
        <p:spPr>
          <a:xfrm>
            <a:off x="2866911" y="1056125"/>
            <a:ext cx="8229600" cy="603911"/>
          </a:xfrm>
          <a:prstGeom prst="rect">
            <a:avLst/>
          </a:prstGeom>
        </p:spPr>
        <p:txBody>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nl-NL" sz="2800" dirty="0"/>
              <a:t>Battle of </a:t>
            </a:r>
            <a:r>
              <a:rPr lang="nl-NL" sz="2800" dirty="0" err="1"/>
              <a:t>the</a:t>
            </a:r>
            <a:r>
              <a:rPr lang="nl-NL" sz="2800" dirty="0"/>
              <a:t> </a:t>
            </a:r>
            <a:r>
              <a:rPr lang="nl-NL" sz="2800" dirty="0" err="1"/>
              <a:t>sexes</a:t>
            </a:r>
            <a:r>
              <a:rPr lang="nl-NL" sz="2800" dirty="0"/>
              <a:t> – 2 </a:t>
            </a:r>
          </a:p>
        </p:txBody>
      </p:sp>
      <p:graphicFrame>
        <p:nvGraphicFramePr>
          <p:cNvPr id="6" name="Tabel 5">
            <a:extLst>
              <a:ext uri="{FF2B5EF4-FFF2-40B4-BE49-F238E27FC236}">
                <a16:creationId xmlns:a16="http://schemas.microsoft.com/office/drawing/2014/main" id="{A7F7BDE5-02A6-8746-9F27-618D2B52D63C}"/>
              </a:ext>
            </a:extLst>
          </p:cNvPr>
          <p:cNvGraphicFramePr>
            <a:graphicFrameLocks noGrp="1"/>
          </p:cNvGraphicFramePr>
          <p:nvPr>
            <p:extLst>
              <p:ext uri="{D42A27DB-BD31-4B8C-83A1-F6EECF244321}">
                <p14:modId xmlns:p14="http://schemas.microsoft.com/office/powerpoint/2010/main" val="1498580251"/>
              </p:ext>
            </p:extLst>
          </p:nvPr>
        </p:nvGraphicFramePr>
        <p:xfrm>
          <a:off x="3059500" y="4043339"/>
          <a:ext cx="7844423" cy="2502727"/>
        </p:xfrm>
        <a:graphic>
          <a:graphicData uri="http://schemas.openxmlformats.org/drawingml/2006/table">
            <a:tbl>
              <a:tblPr>
                <a:tableStyleId>{3C2FFA5D-87B4-456A-9821-1D502468CF0F}</a:tableStyleId>
              </a:tblPr>
              <a:tblGrid>
                <a:gridCol w="1962218">
                  <a:extLst>
                    <a:ext uri="{9D8B030D-6E8A-4147-A177-3AD203B41FA5}">
                      <a16:colId xmlns:a16="http://schemas.microsoft.com/office/drawing/2014/main" val="20000"/>
                    </a:ext>
                  </a:extLst>
                </a:gridCol>
                <a:gridCol w="1957769">
                  <a:extLst>
                    <a:ext uri="{9D8B030D-6E8A-4147-A177-3AD203B41FA5}">
                      <a16:colId xmlns:a16="http://schemas.microsoft.com/office/drawing/2014/main" val="20001"/>
                    </a:ext>
                  </a:extLst>
                </a:gridCol>
                <a:gridCol w="1962218">
                  <a:extLst>
                    <a:ext uri="{9D8B030D-6E8A-4147-A177-3AD203B41FA5}">
                      <a16:colId xmlns:a16="http://schemas.microsoft.com/office/drawing/2014/main" val="20002"/>
                    </a:ext>
                  </a:extLst>
                </a:gridCol>
                <a:gridCol w="1962218">
                  <a:extLst>
                    <a:ext uri="{9D8B030D-6E8A-4147-A177-3AD203B41FA5}">
                      <a16:colId xmlns:a16="http://schemas.microsoft.com/office/drawing/2014/main" val="20003"/>
                    </a:ext>
                  </a:extLst>
                </a:gridCol>
              </a:tblGrid>
              <a:tr h="620629">
                <a:tc rowSpan="2" gridSpan="2">
                  <a:txBody>
                    <a:bodyPr/>
                    <a:lstStyle/>
                    <a:p>
                      <a:endParaRPr lang="nl-NL" dirty="0"/>
                    </a:p>
                  </a:txBody>
                  <a:tcPr/>
                </a:tc>
                <a:tc rowSpan="2" hMerge="1">
                  <a:txBody>
                    <a:bodyPr/>
                    <a:lstStyle/>
                    <a:p>
                      <a:endParaRPr lang="nl-NL" dirty="0"/>
                    </a:p>
                  </a:txBody>
                  <a:tcPr/>
                </a:tc>
                <a:tc gridSpan="2">
                  <a:txBody>
                    <a:bodyPr/>
                    <a:lstStyle/>
                    <a:p>
                      <a:pPr algn="ctr"/>
                      <a:r>
                        <a:rPr lang="nl-NL" sz="2400" b="1" dirty="0">
                          <a:solidFill>
                            <a:schemeClr val="tx2">
                              <a:lumMod val="75000"/>
                            </a:schemeClr>
                          </a:solidFill>
                        </a:rPr>
                        <a:t>Freddy</a:t>
                      </a:r>
                    </a:p>
                  </a:txBody>
                  <a:tcPr/>
                </a:tc>
                <a:tc hMerge="1">
                  <a:txBody>
                    <a:bodyPr/>
                    <a:lstStyle/>
                    <a:p>
                      <a:endParaRPr lang="nl-NL" dirty="0"/>
                    </a:p>
                  </a:txBody>
                  <a:tcPr/>
                </a:tc>
                <a:extLst>
                  <a:ext uri="{0D108BD9-81ED-4DB2-BD59-A6C34878D82A}">
                    <a16:rowId xmlns:a16="http://schemas.microsoft.com/office/drawing/2014/main" val="10000"/>
                  </a:ext>
                </a:extLst>
              </a:tr>
              <a:tr h="478904">
                <a:tc gridSpan="2" vMerge="1">
                  <a:txBody>
                    <a:bodyPr/>
                    <a:lstStyle/>
                    <a:p>
                      <a:endParaRPr lang="nl-NL"/>
                    </a:p>
                  </a:txBody>
                  <a:tcPr/>
                </a:tc>
                <a:tc hMerge="1" vMerge="1">
                  <a:txBody>
                    <a:bodyPr/>
                    <a:lstStyle/>
                    <a:p>
                      <a:endParaRPr lang="nl-NL" dirty="0"/>
                    </a:p>
                  </a:txBody>
                  <a:tcPr/>
                </a:tc>
                <a:tc>
                  <a:txBody>
                    <a:bodyPr/>
                    <a:lstStyle/>
                    <a:p>
                      <a:r>
                        <a:rPr lang="nl-NL" sz="2000" dirty="0">
                          <a:solidFill>
                            <a:schemeClr val="tx2">
                              <a:lumMod val="75000"/>
                            </a:schemeClr>
                          </a:solidFill>
                        </a:rPr>
                        <a:t>Opera</a:t>
                      </a:r>
                    </a:p>
                  </a:txBody>
                  <a:tcPr/>
                </a:tc>
                <a:tc>
                  <a:txBody>
                    <a:bodyPr/>
                    <a:lstStyle/>
                    <a:p>
                      <a:r>
                        <a:rPr lang="nl-NL" sz="2000" dirty="0">
                          <a:solidFill>
                            <a:schemeClr val="tx2">
                              <a:lumMod val="75000"/>
                            </a:schemeClr>
                          </a:solidFill>
                        </a:rPr>
                        <a:t>Voetbal</a:t>
                      </a:r>
                    </a:p>
                  </a:txBody>
                  <a:tcPr/>
                </a:tc>
                <a:extLst>
                  <a:ext uri="{0D108BD9-81ED-4DB2-BD59-A6C34878D82A}">
                    <a16:rowId xmlns:a16="http://schemas.microsoft.com/office/drawing/2014/main" val="10001"/>
                  </a:ext>
                </a:extLst>
              </a:tr>
              <a:tr h="701597">
                <a:tc rowSpan="2">
                  <a:txBody>
                    <a:bodyPr/>
                    <a:lstStyle/>
                    <a:p>
                      <a:r>
                        <a:rPr lang="nl-NL" sz="2400" b="1" dirty="0" err="1">
                          <a:solidFill>
                            <a:srgbClr val="C00000"/>
                          </a:solidFill>
                        </a:rPr>
                        <a:t>Carly</a:t>
                      </a:r>
                      <a:endParaRPr lang="nl-NL" sz="2400" b="1" dirty="0">
                        <a:solidFill>
                          <a:srgbClr val="C00000"/>
                        </a:solidFill>
                      </a:endParaRPr>
                    </a:p>
                  </a:txBody>
                  <a:tcPr anchor="ctr"/>
                </a:tc>
                <a:tc>
                  <a:txBody>
                    <a:bodyPr/>
                    <a:lstStyle/>
                    <a:p>
                      <a:r>
                        <a:rPr lang="nl-NL" sz="2000" dirty="0">
                          <a:solidFill>
                            <a:srgbClr val="C00000"/>
                          </a:solidFill>
                        </a:rPr>
                        <a:t>Opera (+1)</a:t>
                      </a:r>
                    </a:p>
                  </a:txBody>
                  <a:tcPr anchor="ctr"/>
                </a:tc>
                <a:tc>
                  <a:txBody>
                    <a:bodyPr/>
                    <a:lstStyle/>
                    <a:p>
                      <a:pPr algn="ctr"/>
                      <a:r>
                        <a:rPr lang="nl-NL" sz="2000" dirty="0"/>
                        <a:t>( </a:t>
                      </a:r>
                      <a:r>
                        <a:rPr lang="nl-NL" sz="2000" dirty="0">
                          <a:solidFill>
                            <a:srgbClr val="C00000"/>
                          </a:solidFill>
                        </a:rPr>
                        <a:t>3 </a:t>
                      </a:r>
                      <a:r>
                        <a:rPr lang="nl-NL" sz="2000" dirty="0"/>
                        <a:t>,</a:t>
                      </a:r>
                      <a:r>
                        <a:rPr lang="nl-NL" sz="2000" baseline="0" dirty="0">
                          <a:solidFill>
                            <a:schemeClr val="tx2">
                              <a:lumMod val="75000"/>
                            </a:schemeClr>
                          </a:solidFill>
                        </a:rPr>
                        <a:t> 1 </a:t>
                      </a:r>
                      <a:r>
                        <a:rPr lang="nl-NL" sz="2000" dirty="0"/>
                        <a:t>)</a:t>
                      </a:r>
                    </a:p>
                  </a:txBody>
                  <a:tcPr anchor="ctr"/>
                </a:tc>
                <a:tc>
                  <a:txBody>
                    <a:bodyPr/>
                    <a:lstStyle/>
                    <a:p>
                      <a:pPr algn="ctr"/>
                      <a:r>
                        <a:rPr lang="nl-NL" sz="2000" dirty="0"/>
                        <a:t>(</a:t>
                      </a:r>
                      <a:r>
                        <a:rPr lang="nl-NL" sz="2000" dirty="0">
                          <a:solidFill>
                            <a:srgbClr val="C00000"/>
                          </a:solidFill>
                        </a:rPr>
                        <a:t> 1 </a:t>
                      </a:r>
                      <a:r>
                        <a:rPr lang="nl-NL" sz="2000" dirty="0"/>
                        <a:t>, </a:t>
                      </a:r>
                      <a:r>
                        <a:rPr lang="nl-NL" sz="2000" dirty="0">
                          <a:solidFill>
                            <a:schemeClr val="tx2">
                              <a:lumMod val="75000"/>
                            </a:schemeClr>
                          </a:solidFill>
                        </a:rPr>
                        <a:t>0 </a:t>
                      </a:r>
                      <a:r>
                        <a:rPr lang="nl-NL" sz="2000" dirty="0"/>
                        <a:t>)</a:t>
                      </a:r>
                    </a:p>
                  </a:txBody>
                  <a:tcPr anchor="ctr"/>
                </a:tc>
                <a:extLst>
                  <a:ext uri="{0D108BD9-81ED-4DB2-BD59-A6C34878D82A}">
                    <a16:rowId xmlns:a16="http://schemas.microsoft.com/office/drawing/2014/main" val="10002"/>
                  </a:ext>
                </a:extLst>
              </a:tr>
              <a:tr h="701597">
                <a:tc vMerge="1">
                  <a:txBody>
                    <a:bodyPr/>
                    <a:lstStyle/>
                    <a:p>
                      <a:endParaRPr lang="nl-NL" dirty="0"/>
                    </a:p>
                  </a:txBody>
                  <a:tcPr/>
                </a:tc>
                <a:tc>
                  <a:txBody>
                    <a:bodyPr/>
                    <a:lstStyle/>
                    <a:p>
                      <a:r>
                        <a:rPr lang="nl-NL" sz="2000" dirty="0">
                          <a:solidFill>
                            <a:srgbClr val="C00000"/>
                          </a:solidFill>
                        </a:rPr>
                        <a:t>Voetbal (-1)</a:t>
                      </a:r>
                    </a:p>
                  </a:txBody>
                  <a:tcPr anchor="ctr"/>
                </a:tc>
                <a:tc>
                  <a:txBody>
                    <a:bodyPr/>
                    <a:lstStyle/>
                    <a:p>
                      <a:pPr algn="ctr"/>
                      <a:r>
                        <a:rPr lang="nl-NL" sz="2000" dirty="0"/>
                        <a:t>(</a:t>
                      </a:r>
                      <a:r>
                        <a:rPr lang="nl-NL" sz="2000" dirty="0">
                          <a:solidFill>
                            <a:srgbClr val="C00000"/>
                          </a:solidFill>
                        </a:rPr>
                        <a:t> -1 </a:t>
                      </a:r>
                      <a:r>
                        <a:rPr lang="nl-NL" sz="2000" dirty="0"/>
                        <a:t>, </a:t>
                      </a:r>
                      <a:r>
                        <a:rPr lang="nl-NL" sz="2000" dirty="0">
                          <a:solidFill>
                            <a:schemeClr val="tx2">
                              <a:lumMod val="75000"/>
                            </a:schemeClr>
                          </a:solidFill>
                        </a:rPr>
                        <a:t>0</a:t>
                      </a:r>
                      <a:r>
                        <a:rPr lang="nl-NL" sz="2000" baseline="0" dirty="0">
                          <a:solidFill>
                            <a:schemeClr val="tx2">
                              <a:lumMod val="75000"/>
                            </a:schemeClr>
                          </a:solidFill>
                        </a:rPr>
                        <a:t> </a:t>
                      </a:r>
                      <a:r>
                        <a:rPr lang="nl-NL" sz="2000" dirty="0"/>
                        <a:t>)</a:t>
                      </a:r>
                    </a:p>
                  </a:txBody>
                  <a:tcPr anchor="ctr"/>
                </a:tc>
                <a:tc>
                  <a:txBody>
                    <a:bodyPr/>
                    <a:lstStyle/>
                    <a:p>
                      <a:pPr algn="ctr"/>
                      <a:r>
                        <a:rPr lang="nl-NL" sz="2000" dirty="0"/>
                        <a:t>(</a:t>
                      </a:r>
                      <a:r>
                        <a:rPr lang="nl-NL" sz="2000" dirty="0">
                          <a:solidFill>
                            <a:srgbClr val="C00000"/>
                          </a:solidFill>
                        </a:rPr>
                        <a:t> 0 </a:t>
                      </a:r>
                      <a:r>
                        <a:rPr lang="nl-NL" sz="2000" dirty="0"/>
                        <a:t>, </a:t>
                      </a:r>
                      <a:r>
                        <a:rPr lang="nl-NL" sz="2000" dirty="0">
                          <a:solidFill>
                            <a:schemeClr val="tx2">
                              <a:lumMod val="75000"/>
                            </a:schemeClr>
                          </a:solidFill>
                        </a:rPr>
                        <a:t>2 </a:t>
                      </a:r>
                      <a:r>
                        <a:rPr lang="nl-NL" sz="2000" dirty="0"/>
                        <a:t>)</a:t>
                      </a:r>
                    </a:p>
                  </a:txBody>
                  <a:tcPr anchor="ctr"/>
                </a:tc>
                <a:extLst>
                  <a:ext uri="{0D108BD9-81ED-4DB2-BD59-A6C34878D82A}">
                    <a16:rowId xmlns:a16="http://schemas.microsoft.com/office/drawing/2014/main" val="10003"/>
                  </a:ext>
                </a:extLst>
              </a:tr>
            </a:tbl>
          </a:graphicData>
        </a:graphic>
      </p:graphicFrame>
      <p:cxnSp>
        <p:nvCxnSpPr>
          <p:cNvPr id="7" name="Rechte verbindingslijn 6">
            <a:extLst>
              <a:ext uri="{FF2B5EF4-FFF2-40B4-BE49-F238E27FC236}">
                <a16:creationId xmlns:a16="http://schemas.microsoft.com/office/drawing/2014/main" id="{B4F48E07-EE21-CC4F-A891-6498E8FDB060}"/>
              </a:ext>
            </a:extLst>
          </p:cNvPr>
          <p:cNvCxnSpPr/>
          <p:nvPr/>
        </p:nvCxnSpPr>
        <p:spPr>
          <a:xfrm>
            <a:off x="7644861" y="5644488"/>
            <a:ext cx="21602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8" name="Rechte verbindingslijn 7">
            <a:extLst>
              <a:ext uri="{FF2B5EF4-FFF2-40B4-BE49-F238E27FC236}">
                <a16:creationId xmlns:a16="http://schemas.microsoft.com/office/drawing/2014/main" id="{57E9FCA4-5DD0-FC4E-9A6F-B74E95FA9A29}"/>
              </a:ext>
            </a:extLst>
          </p:cNvPr>
          <p:cNvCxnSpPr/>
          <p:nvPr/>
        </p:nvCxnSpPr>
        <p:spPr>
          <a:xfrm>
            <a:off x="9661085" y="5644488"/>
            <a:ext cx="21602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9" name="Rechte verbindingslijn 8">
            <a:extLst>
              <a:ext uri="{FF2B5EF4-FFF2-40B4-BE49-F238E27FC236}">
                <a16:creationId xmlns:a16="http://schemas.microsoft.com/office/drawing/2014/main" id="{9EBB89F2-54E6-7D44-9BB9-D48CA54E25F2}"/>
              </a:ext>
            </a:extLst>
          </p:cNvPr>
          <p:cNvCxnSpPr/>
          <p:nvPr/>
        </p:nvCxnSpPr>
        <p:spPr>
          <a:xfrm>
            <a:off x="8004901" y="5644488"/>
            <a:ext cx="21602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Rechte verbindingslijn 9">
            <a:extLst>
              <a:ext uri="{FF2B5EF4-FFF2-40B4-BE49-F238E27FC236}">
                <a16:creationId xmlns:a16="http://schemas.microsoft.com/office/drawing/2014/main" id="{B8459E01-1235-3145-8CC7-3DE7E1626164}"/>
              </a:ext>
            </a:extLst>
          </p:cNvPr>
          <p:cNvCxnSpPr/>
          <p:nvPr/>
        </p:nvCxnSpPr>
        <p:spPr>
          <a:xfrm>
            <a:off x="9949117" y="6364568"/>
            <a:ext cx="216024"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Ovaal 10">
            <a:extLst>
              <a:ext uri="{FF2B5EF4-FFF2-40B4-BE49-F238E27FC236}">
                <a16:creationId xmlns:a16="http://schemas.microsoft.com/office/drawing/2014/main" id="{8815288A-DA93-E44A-A1D1-06AAAF775696}"/>
              </a:ext>
            </a:extLst>
          </p:cNvPr>
          <p:cNvSpPr/>
          <p:nvPr/>
        </p:nvSpPr>
        <p:spPr>
          <a:xfrm>
            <a:off x="7269784" y="5222131"/>
            <a:ext cx="1412177" cy="576064"/>
          </a:xfrm>
          <a:prstGeom prst="ellipse">
            <a:avLst/>
          </a:prstGeom>
          <a:noFill/>
          <a:ln w="508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A1C81F32-89CE-6542-AA1C-667B9A686E6D}"/>
              </a:ext>
            </a:extLst>
          </p:cNvPr>
          <p:cNvSpPr txBox="1"/>
          <p:nvPr/>
        </p:nvSpPr>
        <p:spPr>
          <a:xfrm>
            <a:off x="73753" y="2728342"/>
            <a:ext cx="2985747" cy="2308324"/>
          </a:xfrm>
          <a:prstGeom prst="rect">
            <a:avLst/>
          </a:prstGeom>
          <a:noFill/>
        </p:spPr>
        <p:txBody>
          <a:bodyPr wrap="square" rtlCol="0">
            <a:spAutoFit/>
          </a:bodyPr>
          <a:lstStyle/>
          <a:p>
            <a:r>
              <a:rPr lang="nl-NL" sz="2400" dirty="0" err="1">
                <a:latin typeface="Arial" pitchFamily="34" charset="0"/>
                <a:cs typeface="Arial" pitchFamily="34" charset="0"/>
              </a:rPr>
              <a:t>Carly</a:t>
            </a:r>
            <a:r>
              <a:rPr lang="nl-NL" sz="2400" dirty="0">
                <a:latin typeface="Arial" pitchFamily="34" charset="0"/>
                <a:cs typeface="Arial" pitchFamily="34" charset="0"/>
              </a:rPr>
              <a:t> heeft nu een dominante strategie</a:t>
            </a:r>
          </a:p>
          <a:p>
            <a:endParaRPr lang="nl-NL" sz="2400" dirty="0">
              <a:latin typeface="Arial" pitchFamily="34" charset="0"/>
              <a:cs typeface="Arial" pitchFamily="34" charset="0"/>
            </a:endParaRPr>
          </a:p>
          <a:p>
            <a:r>
              <a:rPr lang="nl-NL" sz="2400" dirty="0">
                <a:latin typeface="Arial" pitchFamily="34" charset="0"/>
                <a:cs typeface="Arial" pitchFamily="34" charset="0"/>
              </a:rPr>
              <a:t>Er ontstaat nu een enkel Nash-evenwicht</a:t>
            </a:r>
            <a:endParaRPr lang="nl-NL" dirty="0">
              <a:latin typeface="Arial" pitchFamily="34" charset="0"/>
              <a:cs typeface="Arial" pitchFamily="34" charset="0"/>
            </a:endParaRPr>
          </a:p>
        </p:txBody>
      </p:sp>
      <p:sp>
        <p:nvSpPr>
          <p:cNvPr id="13" name="Tekstvak 12">
            <a:extLst>
              <a:ext uri="{FF2B5EF4-FFF2-40B4-BE49-F238E27FC236}">
                <a16:creationId xmlns:a16="http://schemas.microsoft.com/office/drawing/2014/main" id="{172370FF-4607-2D46-BA1F-B629C6B31F3B}"/>
              </a:ext>
            </a:extLst>
          </p:cNvPr>
          <p:cNvSpPr txBox="1"/>
          <p:nvPr/>
        </p:nvSpPr>
        <p:spPr>
          <a:xfrm>
            <a:off x="3905250" y="133350"/>
            <a:ext cx="5709127" cy="461665"/>
          </a:xfrm>
          <a:prstGeom prst="rect">
            <a:avLst/>
          </a:prstGeom>
          <a:noFill/>
        </p:spPr>
        <p:txBody>
          <a:bodyPr wrap="square" rtlCol="0">
            <a:spAutoFit/>
          </a:bodyPr>
          <a:lstStyle/>
          <a:p>
            <a:r>
              <a:rPr lang="nl-NL" sz="2400" dirty="0"/>
              <a:t>8.1 Onderhandelingsvoorwaarden</a:t>
            </a:r>
          </a:p>
        </p:txBody>
      </p:sp>
    </p:spTree>
    <p:extLst>
      <p:ext uri="{BB962C8B-B14F-4D97-AF65-F5344CB8AC3E}">
        <p14:creationId xmlns:p14="http://schemas.microsoft.com/office/powerpoint/2010/main" val="68755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par>
                                <p:cTn id="30" presetID="10" presetClass="entr" presetSubtype="0" fill="hold"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par>
                          <p:cTn id="38" fill="hold">
                            <p:stCondLst>
                              <p:cond delay="500"/>
                            </p:stCondLst>
                            <p:childTnLst>
                              <p:par>
                                <p:cTn id="39" presetID="10" presetClass="exit" presetSubtype="0" fill="hold" grpId="1" nodeType="afterEffect">
                                  <p:stCondLst>
                                    <p:cond delay="500"/>
                                  </p:stCondLst>
                                  <p:childTnLst>
                                    <p:animEffect transition="out" filter="fade">
                                      <p:cBhvr>
                                        <p:cTn id="40" dur="500"/>
                                        <p:tgtEl>
                                          <p:spTgt spid="4">
                                            <p:txEl>
                                              <p:pRg st="0" end="0"/>
                                            </p:txEl>
                                          </p:spTgt>
                                        </p:tgtEl>
                                      </p:cBhvr>
                                    </p:animEffect>
                                    <p:set>
                                      <p:cBhvr>
                                        <p:cTn id="41" dur="1" fill="hold">
                                          <p:stCondLst>
                                            <p:cond delay="499"/>
                                          </p:stCondLst>
                                        </p:cTn>
                                        <p:tgtEl>
                                          <p:spTgt spid="4">
                                            <p:txEl>
                                              <p:pRg st="0" end="0"/>
                                            </p:txEl>
                                          </p:spTgt>
                                        </p:tgtEl>
                                        <p:attrNameLst>
                                          <p:attrName>style.visibility</p:attrName>
                                        </p:attrNameLst>
                                      </p:cBhvr>
                                      <p:to>
                                        <p:strVal val="hidden"/>
                                      </p:to>
                                    </p:set>
                                  </p:childTnLst>
                                </p:cTn>
                              </p:par>
                            </p:childTnLst>
                          </p:cTn>
                        </p:par>
                        <p:par>
                          <p:cTn id="42" fill="hold">
                            <p:stCondLst>
                              <p:cond delay="1500"/>
                            </p:stCondLst>
                            <p:childTnLst>
                              <p:par>
                                <p:cTn id="43" presetID="10" presetClass="exit" presetSubtype="0" fill="hold" grpId="1" nodeType="afterEffect">
                                  <p:stCondLst>
                                    <p:cond delay="500"/>
                                  </p:stCondLst>
                                  <p:childTnLst>
                                    <p:animEffect transition="out" filter="fade">
                                      <p:cBhvr>
                                        <p:cTn id="44" dur="500"/>
                                        <p:tgtEl>
                                          <p:spTgt spid="4">
                                            <p:txEl>
                                              <p:pRg st="1" end="1"/>
                                            </p:txEl>
                                          </p:spTgt>
                                        </p:tgtEl>
                                      </p:cBhvr>
                                    </p:animEffect>
                                    <p:set>
                                      <p:cBhvr>
                                        <p:cTn id="45" dur="1" fill="hold">
                                          <p:stCondLst>
                                            <p:cond delay="499"/>
                                          </p:stCondLst>
                                        </p:cTn>
                                        <p:tgtEl>
                                          <p:spTgt spid="4">
                                            <p:txEl>
                                              <p:pRg st="1" end="1"/>
                                            </p:txEl>
                                          </p:spTgt>
                                        </p:tgtEl>
                                        <p:attrNameLst>
                                          <p:attrName>style.visibility</p:attrName>
                                        </p:attrNameLst>
                                      </p:cBhvr>
                                      <p:to>
                                        <p:strVal val="hidden"/>
                                      </p:to>
                                    </p:set>
                                  </p:childTnLst>
                                </p:cTn>
                              </p:par>
                            </p:childTnLst>
                          </p:cTn>
                        </p:par>
                        <p:par>
                          <p:cTn id="46" fill="hold">
                            <p:stCondLst>
                              <p:cond delay="2500"/>
                            </p:stCondLst>
                            <p:childTnLst>
                              <p:par>
                                <p:cTn id="47" presetID="10" presetClass="entr" presetSubtype="0" fill="hold" grpId="0" nodeType="afterEffect">
                                  <p:stCondLst>
                                    <p:cond delay="50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4" grpId="1" uiExpand="1" build="p"/>
      <p:bldP spid="11"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576E1FE5-7450-8941-A5C5-9CFE7996ABDE}"/>
              </a:ext>
            </a:extLst>
          </p:cNvPr>
          <p:cNvSpPr>
            <a:spLocks noGrp="1"/>
          </p:cNvSpPr>
          <p:nvPr>
            <p:ph type="ftr" sz="quarter" idx="11"/>
          </p:nvPr>
        </p:nvSpPr>
        <p:spPr>
          <a:xfrm>
            <a:off x="99461" y="6248400"/>
            <a:ext cx="1424540" cy="308511"/>
          </a:xfrm>
        </p:spPr>
        <p:txBody>
          <a:bodyPr/>
          <a:lstStyle/>
          <a:p>
            <a:r>
              <a:rPr lang="nl-NL" dirty="0"/>
              <a:t>Economie Integraal vwo (Hans Vermeulen)</a:t>
            </a:r>
          </a:p>
        </p:txBody>
      </p:sp>
      <p:sp>
        <p:nvSpPr>
          <p:cNvPr id="3" name="Tijdelijke aanduiding voor dianummer 2">
            <a:extLst>
              <a:ext uri="{FF2B5EF4-FFF2-40B4-BE49-F238E27FC236}">
                <a16:creationId xmlns:a16="http://schemas.microsoft.com/office/drawing/2014/main" id="{94D64E89-0312-8343-B2A4-07E2682434F7}"/>
              </a:ext>
            </a:extLst>
          </p:cNvPr>
          <p:cNvSpPr>
            <a:spLocks noGrp="1"/>
          </p:cNvSpPr>
          <p:nvPr>
            <p:ph type="sldNum" sz="quarter" idx="12"/>
          </p:nvPr>
        </p:nvSpPr>
        <p:spPr/>
        <p:txBody>
          <a:bodyPr/>
          <a:lstStyle/>
          <a:p>
            <a:fld id="{13F0E6A3-B6D1-BC49-B98D-7460FE73BA1B}" type="slidenum">
              <a:rPr lang="nl-NL" smtClean="0"/>
              <a:t>7</a:t>
            </a:fld>
            <a:endParaRPr lang="nl-NL"/>
          </a:p>
        </p:txBody>
      </p:sp>
      <p:sp>
        <p:nvSpPr>
          <p:cNvPr id="4" name="Tekstvak 3">
            <a:extLst>
              <a:ext uri="{FF2B5EF4-FFF2-40B4-BE49-F238E27FC236}">
                <a16:creationId xmlns:a16="http://schemas.microsoft.com/office/drawing/2014/main" id="{12FBBE33-68E6-5E4D-B893-5E13E03B1EA4}"/>
              </a:ext>
            </a:extLst>
          </p:cNvPr>
          <p:cNvSpPr txBox="1"/>
          <p:nvPr/>
        </p:nvSpPr>
        <p:spPr>
          <a:xfrm>
            <a:off x="3905250" y="133350"/>
            <a:ext cx="5709127" cy="461665"/>
          </a:xfrm>
          <a:prstGeom prst="rect">
            <a:avLst/>
          </a:prstGeom>
          <a:noFill/>
        </p:spPr>
        <p:txBody>
          <a:bodyPr wrap="square" rtlCol="0">
            <a:spAutoFit/>
          </a:bodyPr>
          <a:lstStyle/>
          <a:p>
            <a:r>
              <a:rPr lang="nl-NL" sz="2400" dirty="0"/>
              <a:t>8.1 Onderhandelingsvoorwaarden</a:t>
            </a:r>
          </a:p>
        </p:txBody>
      </p:sp>
      <p:sp>
        <p:nvSpPr>
          <p:cNvPr id="6" name="Tekstvak 5">
            <a:extLst>
              <a:ext uri="{FF2B5EF4-FFF2-40B4-BE49-F238E27FC236}">
                <a16:creationId xmlns:a16="http://schemas.microsoft.com/office/drawing/2014/main" id="{890080A0-08F6-EE4B-849B-4F3C1FCE4C7A}"/>
              </a:ext>
            </a:extLst>
          </p:cNvPr>
          <p:cNvSpPr txBox="1"/>
          <p:nvPr/>
        </p:nvSpPr>
        <p:spPr>
          <a:xfrm>
            <a:off x="2266468" y="666214"/>
            <a:ext cx="8629650" cy="1446550"/>
          </a:xfrm>
          <a:prstGeom prst="rect">
            <a:avLst/>
          </a:prstGeom>
          <a:noFill/>
        </p:spPr>
        <p:txBody>
          <a:bodyPr wrap="square" rtlCol="0">
            <a:spAutoFit/>
          </a:bodyPr>
          <a:lstStyle/>
          <a:p>
            <a:r>
              <a:rPr lang="nl-NL" sz="2200" dirty="0"/>
              <a:t>Je spreekt van een berovingsprobleem als één van de actoren de afspraak niet nakomt en daardoor ten koste van de ander(en) haar winst vergroot. De ander heeft dan al kosten gemaakt, die niet meer terug te verdienen zijn</a:t>
            </a:r>
          </a:p>
        </p:txBody>
      </p:sp>
      <p:sp>
        <p:nvSpPr>
          <p:cNvPr id="7" name="Tekstvak 6">
            <a:extLst>
              <a:ext uri="{FF2B5EF4-FFF2-40B4-BE49-F238E27FC236}">
                <a16:creationId xmlns:a16="http://schemas.microsoft.com/office/drawing/2014/main" id="{97B8EF5B-213B-9B44-BE3B-4481EFEF4BB5}"/>
              </a:ext>
            </a:extLst>
          </p:cNvPr>
          <p:cNvSpPr txBox="1"/>
          <p:nvPr/>
        </p:nvSpPr>
        <p:spPr>
          <a:xfrm>
            <a:off x="2266468" y="2112764"/>
            <a:ext cx="9011758" cy="769441"/>
          </a:xfrm>
          <a:prstGeom prst="rect">
            <a:avLst/>
          </a:prstGeom>
          <a:noFill/>
        </p:spPr>
        <p:txBody>
          <a:bodyPr wrap="square" rtlCol="0">
            <a:spAutoFit/>
          </a:bodyPr>
          <a:lstStyle/>
          <a:p>
            <a:r>
              <a:rPr lang="nl-NL" sz="2200" dirty="0"/>
              <a:t>De meeste vormen van oplichting zijn voorbeelden van een berovingsprobleem. Men krijgt het geïnvesteerde geld niet meer terug.</a:t>
            </a:r>
          </a:p>
        </p:txBody>
      </p:sp>
      <p:sp>
        <p:nvSpPr>
          <p:cNvPr id="8" name="Tekstvak 7">
            <a:extLst>
              <a:ext uri="{FF2B5EF4-FFF2-40B4-BE49-F238E27FC236}">
                <a16:creationId xmlns:a16="http://schemas.microsoft.com/office/drawing/2014/main" id="{C59B7CBB-2736-9A4A-9EA0-E1BC6874B44F}"/>
              </a:ext>
            </a:extLst>
          </p:cNvPr>
          <p:cNvSpPr txBox="1"/>
          <p:nvPr/>
        </p:nvSpPr>
        <p:spPr>
          <a:xfrm>
            <a:off x="2253934" y="3079036"/>
            <a:ext cx="9011758" cy="3477875"/>
          </a:xfrm>
          <a:prstGeom prst="rect">
            <a:avLst/>
          </a:prstGeom>
          <a:noFill/>
        </p:spPr>
        <p:txBody>
          <a:bodyPr wrap="square" rtlCol="0">
            <a:spAutoFit/>
          </a:bodyPr>
          <a:lstStyle/>
          <a:p>
            <a:r>
              <a:rPr lang="nl-NL" sz="2200" dirty="0"/>
              <a:t>Voorbeelden van dit lastige probleem in vwo-examens vind je in:</a:t>
            </a:r>
          </a:p>
          <a:p>
            <a:r>
              <a:rPr lang="nl-NL" sz="2200" dirty="0"/>
              <a:t>2010 eerste tijdvak opgave 4</a:t>
            </a:r>
          </a:p>
          <a:p>
            <a:r>
              <a:rPr lang="nl-NL" sz="2200" dirty="0"/>
              <a:t>2012 eerste tijdvak opgave 4</a:t>
            </a:r>
          </a:p>
          <a:p>
            <a:r>
              <a:rPr lang="nl-NL" sz="2200" dirty="0"/>
              <a:t>2013 eerste tijdvak opgave 1</a:t>
            </a:r>
          </a:p>
          <a:p>
            <a:r>
              <a:rPr lang="nl-NL" sz="2200" dirty="0"/>
              <a:t>2014 eerste tijdvak opgave 5</a:t>
            </a:r>
          </a:p>
          <a:p>
            <a:r>
              <a:rPr lang="nl-NL" sz="2200" dirty="0"/>
              <a:t>2015 eerste tijdvak opgave 4</a:t>
            </a:r>
          </a:p>
          <a:p>
            <a:r>
              <a:rPr lang="nl-NL" sz="2200" dirty="0"/>
              <a:t>2017 eerste tijdvak opgave 3</a:t>
            </a:r>
          </a:p>
          <a:p>
            <a:endParaRPr lang="nl-NL" sz="2200" dirty="0"/>
          </a:p>
          <a:p>
            <a:r>
              <a:rPr lang="nl-NL" sz="2200" dirty="0"/>
              <a:t>Dit aantal opgaven maakt duidelijk dat de examenmakers dit onderwerp jarenlang hoog op de agenda hadden staan</a:t>
            </a:r>
          </a:p>
        </p:txBody>
      </p:sp>
    </p:spTree>
    <p:extLst>
      <p:ext uri="{BB962C8B-B14F-4D97-AF65-F5344CB8AC3E}">
        <p14:creationId xmlns:p14="http://schemas.microsoft.com/office/powerpoint/2010/main" val="18961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theme/theme1.xml><?xml version="1.0" encoding="utf-8"?>
<a:theme xmlns:a="http://schemas.openxmlformats.org/drawingml/2006/main" name="Druppel">
  <a:themeElements>
    <a:clrScheme name="Druppel">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uppel">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uppel">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{588A6C3D-7FF5-1143-9EB2-F3893E7F9256}tf10001073</Template>
  <TotalTime>58</TotalTime>
  <Words>758</Words>
  <Application>Microsoft Macintosh PowerPoint</Application>
  <PresentationFormat>Breedbeeld</PresentationFormat>
  <Paragraphs>112</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Tw Cen MT</vt:lpstr>
      <vt:lpstr>Druppel</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 User</dc:creator>
  <cp:lastModifiedBy>Microsoft Office User</cp:lastModifiedBy>
  <cp:revision>6</cp:revision>
  <dcterms:created xsi:type="dcterms:W3CDTF">2019-05-08T19:33:47Z</dcterms:created>
  <dcterms:modified xsi:type="dcterms:W3CDTF">2019-09-10T13:18:45Z</dcterms:modified>
</cp:coreProperties>
</file>