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wmf" ContentType="image/x-w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0" r:id="rId1"/>
  </p:sldMasterIdLst>
  <p:sldIdLst>
    <p:sldId id="256" r:id="rId2"/>
    <p:sldId id="259" r:id="rId3"/>
    <p:sldId id="257" r:id="rId4"/>
    <p:sldId id="262" r:id="rId5"/>
    <p:sldId id="258" r:id="rId6"/>
    <p:sldId id="260" r:id="rId7"/>
    <p:sldId id="261" r:id="rId8"/>
    <p:sldId id="276" r:id="rId9"/>
    <p:sldId id="269" r:id="rId10"/>
    <p:sldId id="274" r:id="rId11"/>
    <p:sldId id="272" r:id="rId12"/>
    <p:sldId id="266" r:id="rId13"/>
    <p:sldId id="270" r:id="rId14"/>
    <p:sldId id="275" r:id="rId15"/>
  </p:sldIdLst>
  <p:sldSz cx="9144000" cy="6858000" type="screen4x3"/>
  <p:notesSz cx="6797675" cy="9872663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6B47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7" d="100"/>
          <a:sy n="117" d="100"/>
        </p:scale>
        <p:origin x="-712" y="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printerSettings" Target="printerSettings/printerSettings1.bin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E2307-1E40-4E12-8716-25BFDA8E7013}" type="datetime1">
              <a:rPr lang="en-US" smtClean="0"/>
              <a:pPr/>
              <a:t>26-10-16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blinds/>
      </p:transition>
    </mc:Choice>
    <mc:Fallback xmlns="">
      <p:transition spd="slow">
        <p:blinds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CFCF5A-EA79-452C-A52C-1A2668C2E7DF}" type="datetime1">
              <a:rPr lang="en-US" smtClean="0"/>
              <a:pPr/>
              <a:t>26-10-16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C4C28-BD4B-4892-9A2D-6E19BD753A9A}" type="datetime1">
              <a:rPr lang="en-US" smtClean="0"/>
              <a:pPr/>
              <a:t>26-10-16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‹nr.›</a:t>
            </a:fld>
            <a:endParaRPr lang="en-U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D9D02-426E-46C9-9EE9-0DE1EF8B2838}" type="datetime1">
              <a:rPr lang="en-US" smtClean="0"/>
              <a:pPr/>
              <a:t>26-10-16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‹nr.›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blinds/>
      </p:transition>
    </mc:Choice>
    <mc:Fallback xmlns="">
      <p:transition spd="slow">
        <p:blinds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AEBBE-F8B2-42CF-9895-E86A608384EB}" type="datetime1">
              <a:rPr lang="en-US" smtClean="0"/>
              <a:pPr/>
              <a:t>26-10-16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blinds/>
      </p:transition>
    </mc:Choice>
    <mc:Fallback xmlns="">
      <p:transition spd="slow">
        <p:blinds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AA6B6-10E5-4810-BC9F-DA72D8452E73}" type="datetime1">
              <a:rPr lang="en-US" smtClean="0"/>
              <a:pPr/>
              <a:t>26-10-16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‹nr.›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blinds/>
      </p:transition>
    </mc:Choice>
    <mc:Fallback xmlns="">
      <p:transition spd="slow">
        <p:blinds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8D072-EF12-4AA2-BD71-ABC68B06D0E2}" type="datetime1">
              <a:rPr lang="en-US" smtClean="0"/>
              <a:pPr/>
              <a:t>26-10-16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blinds/>
      </p:transition>
    </mc:Choice>
    <mc:Fallback xmlns="">
      <p:transition spd="slow">
        <p:blinds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DBF60-6CC3-4B74-A60D-3486985E4346}" type="datetime1">
              <a:rPr lang="en-US" smtClean="0"/>
              <a:pPr/>
              <a:t>26-10-16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blinds/>
      </p:transition>
    </mc:Choice>
    <mc:Fallback xmlns="">
      <p:transition spd="slow">
        <p:blinds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14818-984F-4759-BF72-A33BDC1963BD}" type="datetime1">
              <a:rPr lang="en-US" smtClean="0"/>
              <a:pPr/>
              <a:t>26-10-16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blinds/>
      </p:transition>
    </mc:Choice>
    <mc:Fallback xmlns="">
      <p:transition spd="slow">
        <p:blinds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7E191-5F94-4FC1-B823-BD7CABF7FA06}" type="datetime1">
              <a:rPr lang="en-US" smtClean="0"/>
              <a:pPr/>
              <a:t>26-10-16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‹nr.›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blinds/>
      </p:transition>
    </mc:Choice>
    <mc:Fallback xmlns="">
      <p:transition spd="slow">
        <p:blinds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56D55-EFBE-4F9B-8A5F-09D42CA22A9B}" type="datetime1">
              <a:rPr lang="en-US" smtClean="0"/>
              <a:pPr/>
              <a:t>26-10-16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‹nr.›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blinds/>
      </p:transition>
    </mc:Choice>
    <mc:Fallback xmlns="">
      <p:transition spd="slow">
        <p:blinds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9D1D110F-3F4E-48D9-B8AA-5D0E825AFDBA}" type="datetime1">
              <a:rPr lang="en-US" smtClean="0"/>
              <a:pPr/>
              <a:t>26-10-16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687D7A59-36E2-48B9-B146-C1E59501F63F}" type="slidenum">
              <a:rPr lang="en-US" smtClean="0"/>
              <a:pPr/>
              <a:t>‹nr.›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  <p:sldLayoutId id="2147483674" r:id="rId4"/>
    <p:sldLayoutId id="2147483675" r:id="rId5"/>
    <p:sldLayoutId id="2147483676" r:id="rId6"/>
    <p:sldLayoutId id="2147483677" r:id="rId7"/>
    <p:sldLayoutId id="2147483678" r:id="rId8"/>
    <p:sldLayoutId id="2147483679" r:id="rId9"/>
    <p:sldLayoutId id="2147483680" r:id="rId10"/>
    <p:sldLayoutId id="2147483681" r:id="rId11"/>
  </p:sldLayoutIdLst>
  <mc:AlternateContent xmlns:mc="http://schemas.openxmlformats.org/markup-compatibility/2006" xmlns:p14="http://schemas.microsoft.com/office/powerpoint/2010/main">
    <mc:Choice Requires="p14">
      <p:transition spd="slow" p14:dur="1750">
        <p:blinds/>
      </p:transition>
    </mc:Choice>
    <mc:Fallback xmlns="">
      <p:transition spd="slow">
        <p:blinds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4" Type="http://schemas.openxmlformats.org/officeDocument/2006/relationships/image" Target="../media/image8.png"/><Relationship Id="rId5" Type="http://schemas.openxmlformats.org/officeDocument/2006/relationships/image" Target="../media/image9.png"/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0.png"/><Relationship Id="rId3" Type="http://schemas.openxmlformats.org/officeDocument/2006/relationships/image" Target="../media/image11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Relationship Id="rId3" Type="http://schemas.openxmlformats.org/officeDocument/2006/relationships/image" Target="../media/image3.w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4.png"/><Relationship Id="rId3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3568" y="1196752"/>
            <a:ext cx="7772400" cy="1080120"/>
          </a:xfrm>
        </p:spPr>
        <p:txBody>
          <a:bodyPr>
            <a:normAutofit/>
          </a:bodyPr>
          <a:lstStyle/>
          <a:p>
            <a:r>
              <a:rPr lang="nl-NL" dirty="0" smtClean="0"/>
              <a:t>Kosten produceren  - vervolg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475656" y="2780928"/>
            <a:ext cx="6400800" cy="1296144"/>
          </a:xfrm>
        </p:spPr>
        <p:txBody>
          <a:bodyPr>
            <a:noAutofit/>
          </a:bodyPr>
          <a:lstStyle/>
          <a:p>
            <a:r>
              <a:rPr lang="nl-NL" sz="3600" dirty="0" smtClean="0"/>
              <a:t>De wet van toe- en afnemende fysieke meeropbrengsten</a:t>
            </a:r>
            <a:endParaRPr lang="nl-NL" sz="3600" dirty="0"/>
          </a:p>
        </p:txBody>
      </p:sp>
    </p:spTree>
    <p:extLst>
      <p:ext uri="{BB962C8B-B14F-4D97-AF65-F5344CB8AC3E}">
        <p14:creationId xmlns:p14="http://schemas.microsoft.com/office/powerpoint/2010/main" val="35064374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blinds/>
      </p:transition>
    </mc:Choice>
    <mc:Fallback xmlns="">
      <p:transition spd="slow">
        <p:blinds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Rechte verbindingslijn 2"/>
          <p:cNvCxnSpPr/>
          <p:nvPr/>
        </p:nvCxnSpPr>
        <p:spPr>
          <a:xfrm>
            <a:off x="1259632" y="1844824"/>
            <a:ext cx="0" cy="187220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" name="Rechte verbindingslijn 4"/>
          <p:cNvCxnSpPr/>
          <p:nvPr/>
        </p:nvCxnSpPr>
        <p:spPr>
          <a:xfrm>
            <a:off x="4563836" y="3731890"/>
            <a:ext cx="216024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" name="Rechte verbindingslijn 7"/>
          <p:cNvCxnSpPr/>
          <p:nvPr/>
        </p:nvCxnSpPr>
        <p:spPr>
          <a:xfrm>
            <a:off x="4563836" y="1871885"/>
            <a:ext cx="0" cy="187220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9" name="Rechte verbindingslijn 8"/>
          <p:cNvCxnSpPr/>
          <p:nvPr/>
        </p:nvCxnSpPr>
        <p:spPr>
          <a:xfrm>
            <a:off x="1278293" y="3933056"/>
            <a:ext cx="0" cy="187220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1" name="Rechte verbindingslijn 10"/>
          <p:cNvCxnSpPr/>
          <p:nvPr/>
        </p:nvCxnSpPr>
        <p:spPr>
          <a:xfrm>
            <a:off x="4563836" y="3933056"/>
            <a:ext cx="0" cy="187220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2" name="Rechte verbindingslijn 11"/>
          <p:cNvCxnSpPr/>
          <p:nvPr/>
        </p:nvCxnSpPr>
        <p:spPr>
          <a:xfrm>
            <a:off x="1259632" y="3717032"/>
            <a:ext cx="216024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3" name="Rechte verbindingslijn 12"/>
          <p:cNvCxnSpPr/>
          <p:nvPr/>
        </p:nvCxnSpPr>
        <p:spPr>
          <a:xfrm>
            <a:off x="1259632" y="5805264"/>
            <a:ext cx="216024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4" name="Rechte verbindingslijn 13"/>
          <p:cNvCxnSpPr/>
          <p:nvPr/>
        </p:nvCxnSpPr>
        <p:spPr>
          <a:xfrm>
            <a:off x="4563836" y="5788496"/>
            <a:ext cx="216024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5" name="Rechte verbindingslijn 14"/>
          <p:cNvCxnSpPr/>
          <p:nvPr/>
        </p:nvCxnSpPr>
        <p:spPr>
          <a:xfrm>
            <a:off x="1278293" y="5229200"/>
            <a:ext cx="2160240" cy="0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7" name="Rechte verbindingslijn 16"/>
          <p:cNvCxnSpPr/>
          <p:nvPr/>
        </p:nvCxnSpPr>
        <p:spPr>
          <a:xfrm flipV="1">
            <a:off x="1259632" y="2276872"/>
            <a:ext cx="1728192" cy="1440160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27" name="Vrije vorm 26"/>
          <p:cNvSpPr/>
          <p:nvPr/>
        </p:nvSpPr>
        <p:spPr>
          <a:xfrm>
            <a:off x="4563836" y="2400300"/>
            <a:ext cx="2073728" cy="1330779"/>
          </a:xfrm>
          <a:custGeom>
            <a:avLst/>
            <a:gdLst>
              <a:gd name="connsiteX0" fmla="*/ 0 w 2073728"/>
              <a:gd name="connsiteY0" fmla="*/ 1330779 h 1330779"/>
              <a:gd name="connsiteX1" fmla="*/ 1020535 w 2073728"/>
              <a:gd name="connsiteY1" fmla="*/ 0 h 1330779"/>
              <a:gd name="connsiteX2" fmla="*/ 2073728 w 2073728"/>
              <a:gd name="connsiteY2" fmla="*/ 1330779 h 1330779"/>
              <a:gd name="connsiteX3" fmla="*/ 2073728 w 2073728"/>
              <a:gd name="connsiteY3" fmla="*/ 1330779 h 13307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73728" h="1330779">
                <a:moveTo>
                  <a:pt x="0" y="1330779"/>
                </a:moveTo>
                <a:cubicBezTo>
                  <a:pt x="337457" y="665389"/>
                  <a:pt x="674914" y="0"/>
                  <a:pt x="1020535" y="0"/>
                </a:cubicBezTo>
                <a:cubicBezTo>
                  <a:pt x="1366156" y="0"/>
                  <a:pt x="2073728" y="1330779"/>
                  <a:pt x="2073728" y="1330779"/>
                </a:cubicBezTo>
                <a:lnTo>
                  <a:pt x="2073728" y="1330779"/>
                </a:lnTo>
              </a:path>
            </a:pathLst>
          </a:cu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cxnSp>
        <p:nvCxnSpPr>
          <p:cNvPr id="29" name="Rechte verbindingslijn 28"/>
          <p:cNvCxnSpPr/>
          <p:nvPr/>
        </p:nvCxnSpPr>
        <p:spPr>
          <a:xfrm>
            <a:off x="4563836" y="4149080"/>
            <a:ext cx="2073728" cy="1639416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31" name="Rechte verbindingslijn 30"/>
          <p:cNvCxnSpPr/>
          <p:nvPr/>
        </p:nvCxnSpPr>
        <p:spPr>
          <a:xfrm>
            <a:off x="6637564" y="3744093"/>
            <a:ext cx="0" cy="204440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Rechte verbindingslijn 33"/>
          <p:cNvCxnSpPr>
            <a:stCxn id="27" idx="1"/>
          </p:cNvCxnSpPr>
          <p:nvPr/>
        </p:nvCxnSpPr>
        <p:spPr>
          <a:xfrm>
            <a:off x="5584371" y="2400300"/>
            <a:ext cx="16329" cy="338819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Rechte verbindingslijn 35"/>
          <p:cNvCxnSpPr/>
          <p:nvPr/>
        </p:nvCxnSpPr>
        <p:spPr>
          <a:xfrm>
            <a:off x="4563836" y="4149080"/>
            <a:ext cx="1036864" cy="1639416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37" name="Tekstvak 36"/>
          <p:cNvSpPr txBox="1"/>
          <p:nvPr/>
        </p:nvSpPr>
        <p:spPr>
          <a:xfrm>
            <a:off x="827584" y="1988840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TO</a:t>
            </a:r>
            <a:endParaRPr lang="nl-NL" dirty="0"/>
          </a:p>
        </p:txBody>
      </p:sp>
      <p:sp>
        <p:nvSpPr>
          <p:cNvPr id="38" name="Tekstvak 37"/>
          <p:cNvSpPr txBox="1"/>
          <p:nvPr/>
        </p:nvSpPr>
        <p:spPr>
          <a:xfrm>
            <a:off x="4067944" y="2060848"/>
            <a:ext cx="4958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TO</a:t>
            </a:r>
            <a:endParaRPr lang="nl-NL" dirty="0"/>
          </a:p>
        </p:txBody>
      </p:sp>
      <p:sp>
        <p:nvSpPr>
          <p:cNvPr id="39" name="Tekstvak 38"/>
          <p:cNvSpPr txBox="1"/>
          <p:nvPr/>
        </p:nvSpPr>
        <p:spPr>
          <a:xfrm>
            <a:off x="2555776" y="3676382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Productie</a:t>
            </a:r>
            <a:endParaRPr lang="nl-NL" dirty="0"/>
          </a:p>
        </p:txBody>
      </p:sp>
      <p:sp>
        <p:nvSpPr>
          <p:cNvPr id="40" name="Tekstvak 39"/>
          <p:cNvSpPr txBox="1"/>
          <p:nvPr/>
        </p:nvSpPr>
        <p:spPr>
          <a:xfrm>
            <a:off x="5796136" y="3676066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Productie</a:t>
            </a:r>
            <a:endParaRPr lang="nl-NL" dirty="0"/>
          </a:p>
        </p:txBody>
      </p:sp>
      <p:sp>
        <p:nvSpPr>
          <p:cNvPr id="41" name="Tekstvak 40"/>
          <p:cNvSpPr txBox="1"/>
          <p:nvPr/>
        </p:nvSpPr>
        <p:spPr>
          <a:xfrm>
            <a:off x="2555776" y="5718855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Productie</a:t>
            </a:r>
            <a:endParaRPr lang="nl-NL" dirty="0"/>
          </a:p>
        </p:txBody>
      </p:sp>
      <p:sp>
        <p:nvSpPr>
          <p:cNvPr id="42" name="Tekstvak 41"/>
          <p:cNvSpPr txBox="1"/>
          <p:nvPr/>
        </p:nvSpPr>
        <p:spPr>
          <a:xfrm>
            <a:off x="5592535" y="6117395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Productie</a:t>
            </a:r>
            <a:endParaRPr lang="nl-NL" dirty="0"/>
          </a:p>
        </p:txBody>
      </p:sp>
      <p:sp>
        <p:nvSpPr>
          <p:cNvPr id="43" name="Tekstvak 42"/>
          <p:cNvSpPr txBox="1"/>
          <p:nvPr/>
        </p:nvSpPr>
        <p:spPr>
          <a:xfrm>
            <a:off x="2987824" y="2400300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TO = </a:t>
            </a:r>
            <a:r>
              <a:rPr lang="nl-NL" dirty="0" err="1" smtClean="0"/>
              <a:t>PxQ</a:t>
            </a:r>
            <a:endParaRPr lang="nl-NL" dirty="0"/>
          </a:p>
        </p:txBody>
      </p:sp>
      <p:sp>
        <p:nvSpPr>
          <p:cNvPr id="44" name="Tekstvak 43"/>
          <p:cNvSpPr txBox="1"/>
          <p:nvPr/>
        </p:nvSpPr>
        <p:spPr>
          <a:xfrm>
            <a:off x="6049431" y="2368034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TO</a:t>
            </a:r>
            <a:endParaRPr lang="nl-NL" dirty="0"/>
          </a:p>
        </p:txBody>
      </p:sp>
      <p:sp>
        <p:nvSpPr>
          <p:cNvPr id="45" name="Tekstvak 44"/>
          <p:cNvSpPr txBox="1"/>
          <p:nvPr/>
        </p:nvSpPr>
        <p:spPr>
          <a:xfrm>
            <a:off x="2699792" y="4869160"/>
            <a:ext cx="13681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600" dirty="0"/>
              <a:t>M</a:t>
            </a:r>
            <a:r>
              <a:rPr lang="nl-NL" sz="1600" dirty="0" smtClean="0"/>
              <a:t>O = GO = P</a:t>
            </a:r>
            <a:endParaRPr lang="nl-NL" sz="1600" dirty="0"/>
          </a:p>
        </p:txBody>
      </p:sp>
      <p:sp>
        <p:nvSpPr>
          <p:cNvPr id="46" name="Tekstvak 45"/>
          <p:cNvSpPr txBox="1"/>
          <p:nvPr/>
        </p:nvSpPr>
        <p:spPr>
          <a:xfrm>
            <a:off x="6049431" y="5157192"/>
            <a:ext cx="11191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600" dirty="0" smtClean="0"/>
              <a:t>P = GO</a:t>
            </a:r>
            <a:endParaRPr lang="nl-NL" sz="1600" dirty="0"/>
          </a:p>
        </p:txBody>
      </p:sp>
      <p:sp>
        <p:nvSpPr>
          <p:cNvPr id="47" name="Tekstvak 46"/>
          <p:cNvSpPr txBox="1"/>
          <p:nvPr/>
        </p:nvSpPr>
        <p:spPr>
          <a:xfrm>
            <a:off x="4702120" y="4788396"/>
            <a:ext cx="5179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600" dirty="0" smtClean="0"/>
              <a:t>MO</a:t>
            </a:r>
            <a:endParaRPr lang="nl-NL" sz="1600" dirty="0"/>
          </a:p>
        </p:txBody>
      </p:sp>
      <p:sp>
        <p:nvSpPr>
          <p:cNvPr id="48" name="Tekstvak 47"/>
          <p:cNvSpPr txBox="1"/>
          <p:nvPr/>
        </p:nvSpPr>
        <p:spPr>
          <a:xfrm>
            <a:off x="323528" y="6021288"/>
            <a:ext cx="38884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600" dirty="0" smtClean="0"/>
              <a:t>TO = 6Q </a:t>
            </a:r>
            <a:r>
              <a:rPr lang="nl-NL" sz="1600" dirty="0" smtClean="0">
                <a:sym typeface="Wingdings" panose="05000000000000000000" pitchFamily="2" charset="2"/>
              </a:rPr>
              <a:t> GO = TO/Q = 6Q/Q = 6</a:t>
            </a:r>
          </a:p>
          <a:p>
            <a:r>
              <a:rPr lang="nl-NL" sz="1600" dirty="0" smtClean="0">
                <a:sym typeface="Wingdings" panose="05000000000000000000" pitchFamily="2" charset="2"/>
              </a:rPr>
              <a:t>MO = TO’  MO = 6</a:t>
            </a:r>
            <a:endParaRPr lang="nl-NL" sz="1600" dirty="0"/>
          </a:p>
        </p:txBody>
      </p:sp>
      <p:sp>
        <p:nvSpPr>
          <p:cNvPr id="49" name="Tekstvak 48"/>
          <p:cNvSpPr txBox="1"/>
          <p:nvPr/>
        </p:nvSpPr>
        <p:spPr>
          <a:xfrm>
            <a:off x="5436096" y="5805264"/>
            <a:ext cx="4320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400" dirty="0" smtClean="0"/>
              <a:t>2,5</a:t>
            </a:r>
            <a:endParaRPr lang="nl-NL" sz="1400" dirty="0"/>
          </a:p>
        </p:txBody>
      </p:sp>
      <p:sp>
        <p:nvSpPr>
          <p:cNvPr id="50" name="Tekstvak 49"/>
          <p:cNvSpPr txBox="1"/>
          <p:nvPr/>
        </p:nvSpPr>
        <p:spPr>
          <a:xfrm>
            <a:off x="6480212" y="5780410"/>
            <a:ext cx="2438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400" dirty="0" smtClean="0"/>
              <a:t>5</a:t>
            </a:r>
            <a:endParaRPr lang="nl-NL" sz="1400" dirty="0"/>
          </a:p>
        </p:txBody>
      </p:sp>
      <p:sp>
        <p:nvSpPr>
          <p:cNvPr id="51" name="Tekstvak 50"/>
          <p:cNvSpPr txBox="1"/>
          <p:nvPr/>
        </p:nvSpPr>
        <p:spPr>
          <a:xfrm>
            <a:off x="4174080" y="4033160"/>
            <a:ext cx="6480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400" dirty="0" smtClean="0"/>
              <a:t>10</a:t>
            </a:r>
            <a:endParaRPr lang="nl-NL" sz="1400" dirty="0"/>
          </a:p>
        </p:txBody>
      </p:sp>
      <p:sp>
        <p:nvSpPr>
          <p:cNvPr id="52" name="Tekstvak 51"/>
          <p:cNvSpPr txBox="1"/>
          <p:nvPr/>
        </p:nvSpPr>
        <p:spPr>
          <a:xfrm>
            <a:off x="5004047" y="4199602"/>
            <a:ext cx="10453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400" dirty="0" smtClean="0"/>
              <a:t>P = -2Q + 10</a:t>
            </a:r>
            <a:endParaRPr lang="nl-NL" sz="1400" dirty="0"/>
          </a:p>
        </p:txBody>
      </p:sp>
      <p:sp>
        <p:nvSpPr>
          <p:cNvPr id="53" name="Tekstvak 52"/>
          <p:cNvSpPr txBox="1"/>
          <p:nvPr/>
        </p:nvSpPr>
        <p:spPr>
          <a:xfrm>
            <a:off x="6465152" y="2342457"/>
            <a:ext cx="17508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600" dirty="0" smtClean="0"/>
              <a:t>= (-2Q + 10) x Q</a:t>
            </a:r>
          </a:p>
          <a:p>
            <a:r>
              <a:rPr lang="nl-NL" sz="1600" dirty="0" smtClean="0"/>
              <a:t>= -2Q</a:t>
            </a:r>
            <a:r>
              <a:rPr lang="nl-NL" sz="1600" baseline="30000" dirty="0" smtClean="0"/>
              <a:t>2</a:t>
            </a:r>
            <a:r>
              <a:rPr lang="nl-NL" sz="1600" dirty="0" smtClean="0"/>
              <a:t> + 10Q</a:t>
            </a:r>
            <a:endParaRPr lang="nl-NL" sz="1600" dirty="0"/>
          </a:p>
        </p:txBody>
      </p:sp>
      <p:sp>
        <p:nvSpPr>
          <p:cNvPr id="55" name="Tekstvak 54"/>
          <p:cNvSpPr txBox="1"/>
          <p:nvPr/>
        </p:nvSpPr>
        <p:spPr>
          <a:xfrm>
            <a:off x="6876257" y="4869160"/>
            <a:ext cx="187220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600" dirty="0" smtClean="0"/>
              <a:t>= TO/Q</a:t>
            </a:r>
          </a:p>
          <a:p>
            <a:r>
              <a:rPr lang="nl-NL" sz="1600" dirty="0" smtClean="0"/>
              <a:t>= (-2Q</a:t>
            </a:r>
            <a:r>
              <a:rPr lang="nl-NL" sz="1600" baseline="30000" dirty="0" smtClean="0"/>
              <a:t>2</a:t>
            </a:r>
            <a:r>
              <a:rPr lang="nl-NL" sz="1600" dirty="0" smtClean="0"/>
              <a:t> + 10Q) / Q</a:t>
            </a:r>
          </a:p>
          <a:p>
            <a:r>
              <a:rPr lang="nl-NL" sz="1600" dirty="0" smtClean="0"/>
              <a:t>= -2Q + 10</a:t>
            </a:r>
            <a:endParaRPr lang="nl-NL" sz="1600" dirty="0"/>
          </a:p>
        </p:txBody>
      </p:sp>
      <p:sp>
        <p:nvSpPr>
          <p:cNvPr id="56" name="Tekstvak 55"/>
          <p:cNvSpPr txBox="1"/>
          <p:nvPr/>
        </p:nvSpPr>
        <p:spPr>
          <a:xfrm>
            <a:off x="4702117" y="5038437"/>
            <a:ext cx="145405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600" dirty="0" smtClean="0"/>
              <a:t>MO = TO’</a:t>
            </a:r>
          </a:p>
          <a:p>
            <a:r>
              <a:rPr lang="nl-NL" sz="1600" dirty="0" smtClean="0"/>
              <a:t>MO = -4Q + 10</a:t>
            </a:r>
          </a:p>
          <a:p>
            <a:endParaRPr lang="nl-NL" sz="1600" dirty="0"/>
          </a:p>
        </p:txBody>
      </p:sp>
      <p:sp>
        <p:nvSpPr>
          <p:cNvPr id="57" name="Tekstvak 56"/>
          <p:cNvSpPr txBox="1"/>
          <p:nvPr/>
        </p:nvSpPr>
        <p:spPr>
          <a:xfrm>
            <a:off x="945687" y="5059923"/>
            <a:ext cx="21602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600" dirty="0" smtClean="0"/>
              <a:t>6</a:t>
            </a:r>
            <a:endParaRPr lang="nl-NL" sz="1600" dirty="0"/>
          </a:p>
        </p:txBody>
      </p:sp>
      <p:sp>
        <p:nvSpPr>
          <p:cNvPr id="58" name="Tekstvak 57"/>
          <p:cNvSpPr txBox="1"/>
          <p:nvPr/>
        </p:nvSpPr>
        <p:spPr>
          <a:xfrm>
            <a:off x="1161711" y="1340768"/>
            <a:ext cx="25461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Hoeveelheidaanpasser</a:t>
            </a:r>
            <a:endParaRPr lang="nl-NL" dirty="0"/>
          </a:p>
        </p:txBody>
      </p:sp>
      <p:sp>
        <p:nvSpPr>
          <p:cNvPr id="59" name="Tekstvak 58"/>
          <p:cNvSpPr txBox="1"/>
          <p:nvPr/>
        </p:nvSpPr>
        <p:spPr>
          <a:xfrm>
            <a:off x="4498116" y="1340768"/>
            <a:ext cx="24625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Prijszetter</a:t>
            </a:r>
            <a:endParaRPr lang="nl-NL" dirty="0"/>
          </a:p>
        </p:txBody>
      </p:sp>
      <p:sp>
        <p:nvSpPr>
          <p:cNvPr id="2" name="Tekstvak 1"/>
          <p:cNvSpPr txBox="1"/>
          <p:nvPr/>
        </p:nvSpPr>
        <p:spPr>
          <a:xfrm>
            <a:off x="3131840" y="404664"/>
            <a:ext cx="2520280" cy="369332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dirty="0" smtClean="0"/>
              <a:t>  Opbrengstenplaatjes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479915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blinds/>
      </p:transition>
    </mc:Choice>
    <mc:Fallback xmlns="">
      <p:transition spd="slow">
        <p:blinds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1000"/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1000"/>
                                        <p:tgtEl>
                                          <p:spTgt spid="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1000"/>
                                        <p:tgtEl>
                                          <p:spTgt spid="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5" dur="1000" fill="hold"/>
                                        <p:tgtEl>
                                          <p:spTgt spid="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1000" fill="hold"/>
                                        <p:tgtEl>
                                          <p:spTgt spid="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9" dur="1000"/>
                                        <p:tgtEl>
                                          <p:spTgt spid="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0" dur="1000" fill="hold"/>
                                        <p:tgtEl>
                                          <p:spTgt spid="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1000" fill="hold"/>
                                        <p:tgtEl>
                                          <p:spTgt spid="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6" dur="1000"/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7" dur="1000" fill="hold"/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1000" fill="hold"/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3" dur="1000"/>
                                        <p:tgtEl>
                                          <p:spTgt spid="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4" dur="1000" fill="hold"/>
                                        <p:tgtEl>
                                          <p:spTgt spid="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1000" fill="hold"/>
                                        <p:tgtEl>
                                          <p:spTgt spid="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0" dur="1000"/>
                                        <p:tgtEl>
                                          <p:spTgt spid="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1" dur="1000" fill="hold"/>
                                        <p:tgtEl>
                                          <p:spTgt spid="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1000" fill="hold"/>
                                        <p:tgtEl>
                                          <p:spTgt spid="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7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8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4" dur="1000"/>
                                        <p:tgtEl>
                                          <p:spTgt spid="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5" dur="1000" fill="hold"/>
                                        <p:tgtEl>
                                          <p:spTgt spid="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6" dur="1000" fill="hold"/>
                                        <p:tgtEl>
                                          <p:spTgt spid="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" name="Rechte verbindingslijn 10"/>
          <p:cNvCxnSpPr/>
          <p:nvPr/>
        </p:nvCxnSpPr>
        <p:spPr>
          <a:xfrm>
            <a:off x="5220072" y="2996952"/>
            <a:ext cx="0" cy="180020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3" name="Rechte verbindingslijn 12"/>
          <p:cNvCxnSpPr/>
          <p:nvPr/>
        </p:nvCxnSpPr>
        <p:spPr>
          <a:xfrm>
            <a:off x="5220072" y="4797152"/>
            <a:ext cx="2232248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5" name="Rechte verbindingslijn 14"/>
          <p:cNvCxnSpPr/>
          <p:nvPr/>
        </p:nvCxnSpPr>
        <p:spPr>
          <a:xfrm flipV="1">
            <a:off x="5220072" y="3140968"/>
            <a:ext cx="1368152" cy="1656184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8" name="Rechte verbindingslijn 17"/>
          <p:cNvCxnSpPr/>
          <p:nvPr/>
        </p:nvCxnSpPr>
        <p:spPr>
          <a:xfrm flipV="1">
            <a:off x="5220072" y="3717032"/>
            <a:ext cx="1728192" cy="648072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0" name="Rechte verbindingslijn 19"/>
          <p:cNvCxnSpPr/>
          <p:nvPr/>
        </p:nvCxnSpPr>
        <p:spPr>
          <a:xfrm>
            <a:off x="5724128" y="4149080"/>
            <a:ext cx="0" cy="64807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Rechte verbindingslijn 27"/>
          <p:cNvCxnSpPr/>
          <p:nvPr/>
        </p:nvCxnSpPr>
        <p:spPr>
          <a:xfrm flipV="1">
            <a:off x="5724128" y="4041068"/>
            <a:ext cx="1224136" cy="756084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33" name="Tekstvak 32"/>
          <p:cNvSpPr txBox="1"/>
          <p:nvPr/>
        </p:nvSpPr>
        <p:spPr>
          <a:xfrm>
            <a:off x="6643701" y="2852936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TO = 8Q</a:t>
            </a:r>
            <a:endParaRPr lang="nl-NL" dirty="0"/>
          </a:p>
        </p:txBody>
      </p:sp>
      <p:sp>
        <p:nvSpPr>
          <p:cNvPr id="34" name="Tekstvak 33"/>
          <p:cNvSpPr txBox="1"/>
          <p:nvPr/>
        </p:nvSpPr>
        <p:spPr>
          <a:xfrm>
            <a:off x="6948264" y="3488162"/>
            <a:ext cx="1584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TK = 2Q + 600</a:t>
            </a:r>
            <a:endParaRPr lang="nl-NL" dirty="0"/>
          </a:p>
        </p:txBody>
      </p:sp>
      <p:sp>
        <p:nvSpPr>
          <p:cNvPr id="35" name="Tekstvak 34"/>
          <p:cNvSpPr txBox="1"/>
          <p:nvPr/>
        </p:nvSpPr>
        <p:spPr>
          <a:xfrm>
            <a:off x="674288" y="2903196"/>
            <a:ext cx="273630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TO = 8Q</a:t>
            </a:r>
          </a:p>
          <a:p>
            <a:r>
              <a:rPr lang="nl-NL" dirty="0" smtClean="0"/>
              <a:t>TK = 2Q + 600</a:t>
            </a:r>
          </a:p>
          <a:p>
            <a:r>
              <a:rPr lang="nl-NL" dirty="0" smtClean="0"/>
              <a:t>8Q </a:t>
            </a:r>
            <a:r>
              <a:rPr lang="nl-NL" dirty="0"/>
              <a:t>= 2Q + </a:t>
            </a:r>
            <a:r>
              <a:rPr lang="nl-NL" dirty="0" smtClean="0"/>
              <a:t>600</a:t>
            </a:r>
          </a:p>
          <a:p>
            <a:r>
              <a:rPr lang="nl-NL" dirty="0" smtClean="0"/>
              <a:t>6Q </a:t>
            </a:r>
            <a:r>
              <a:rPr lang="nl-NL" dirty="0"/>
              <a:t>= 600</a:t>
            </a:r>
          </a:p>
          <a:p>
            <a:r>
              <a:rPr lang="nl-NL" dirty="0"/>
              <a:t>Q = </a:t>
            </a:r>
            <a:r>
              <a:rPr lang="nl-NL" dirty="0" smtClean="0"/>
              <a:t>100</a:t>
            </a:r>
          </a:p>
          <a:p>
            <a:endParaRPr lang="nl-NL" dirty="0"/>
          </a:p>
          <a:p>
            <a:r>
              <a:rPr lang="nl-NL" dirty="0" smtClean="0"/>
              <a:t>TW = TO – TK</a:t>
            </a:r>
          </a:p>
          <a:p>
            <a:r>
              <a:rPr lang="nl-NL" dirty="0" smtClean="0"/>
              <a:t>TW = 8Q – 2Q – 600 </a:t>
            </a:r>
          </a:p>
          <a:p>
            <a:r>
              <a:rPr lang="nl-NL" dirty="0" smtClean="0"/>
              <a:t>TW = 6Q – 600 </a:t>
            </a:r>
            <a:endParaRPr lang="nl-NL" dirty="0"/>
          </a:p>
          <a:p>
            <a:endParaRPr lang="nl-NL" dirty="0"/>
          </a:p>
        </p:txBody>
      </p:sp>
      <p:sp>
        <p:nvSpPr>
          <p:cNvPr id="36" name="Tekstvak 35"/>
          <p:cNvSpPr txBox="1"/>
          <p:nvPr/>
        </p:nvSpPr>
        <p:spPr>
          <a:xfrm>
            <a:off x="5436096" y="4845143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BEP</a:t>
            </a:r>
            <a:endParaRPr lang="nl-NL" dirty="0"/>
          </a:p>
        </p:txBody>
      </p:sp>
      <p:sp>
        <p:nvSpPr>
          <p:cNvPr id="37" name="Tekstvak 36"/>
          <p:cNvSpPr txBox="1"/>
          <p:nvPr/>
        </p:nvSpPr>
        <p:spPr>
          <a:xfrm>
            <a:off x="4644008" y="3026497"/>
            <a:ext cx="50405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TO</a:t>
            </a:r>
          </a:p>
          <a:p>
            <a:r>
              <a:rPr lang="nl-NL" dirty="0" smtClean="0"/>
              <a:t>TK</a:t>
            </a:r>
          </a:p>
          <a:p>
            <a:r>
              <a:rPr lang="nl-NL" dirty="0" smtClean="0"/>
              <a:t>TW</a:t>
            </a:r>
            <a:endParaRPr lang="nl-NL" dirty="0"/>
          </a:p>
        </p:txBody>
      </p:sp>
      <p:sp>
        <p:nvSpPr>
          <p:cNvPr id="38" name="Tekstvak 37"/>
          <p:cNvSpPr txBox="1"/>
          <p:nvPr/>
        </p:nvSpPr>
        <p:spPr>
          <a:xfrm>
            <a:off x="6732240" y="4837745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productie</a:t>
            </a:r>
            <a:endParaRPr lang="nl-NL" dirty="0"/>
          </a:p>
        </p:txBody>
      </p:sp>
      <p:sp>
        <p:nvSpPr>
          <p:cNvPr id="41" name="Tekstvak 40"/>
          <p:cNvSpPr txBox="1"/>
          <p:nvPr/>
        </p:nvSpPr>
        <p:spPr>
          <a:xfrm>
            <a:off x="6948264" y="3897052"/>
            <a:ext cx="1584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TW = 6Q - 600</a:t>
            </a:r>
            <a:endParaRPr lang="nl-NL" dirty="0"/>
          </a:p>
        </p:txBody>
      </p:sp>
      <p:sp>
        <p:nvSpPr>
          <p:cNvPr id="2" name="Tekstvak 1"/>
          <p:cNvSpPr txBox="1"/>
          <p:nvPr/>
        </p:nvSpPr>
        <p:spPr>
          <a:xfrm>
            <a:off x="2483768" y="620688"/>
            <a:ext cx="43924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200" dirty="0" smtClean="0"/>
              <a:t>Break even productie</a:t>
            </a:r>
            <a:endParaRPr lang="nl-NL" sz="3200" dirty="0"/>
          </a:p>
        </p:txBody>
      </p:sp>
    </p:spTree>
    <p:extLst>
      <p:ext uri="{BB962C8B-B14F-4D97-AF65-F5344CB8AC3E}">
        <p14:creationId xmlns:p14="http://schemas.microsoft.com/office/powerpoint/2010/main" val="36249417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blinds/>
      </p:transition>
    </mc:Choice>
    <mc:Fallback xmlns="">
      <p:transition spd="slow">
        <p:blinds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1000"/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1000"/>
                                        <p:tgtEl>
                                          <p:spTgt spid="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1000"/>
                                        <p:tgtEl>
                                          <p:spTgt spid="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1000"/>
                                        <p:tgtEl>
                                          <p:spTgt spid="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1000"/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idx="4294967295"/>
          </p:nvPr>
        </p:nvSpPr>
        <p:spPr>
          <a:xfrm>
            <a:off x="1043608" y="338138"/>
            <a:ext cx="7185992" cy="1146175"/>
          </a:xfrm>
        </p:spPr>
        <p:txBody>
          <a:bodyPr/>
          <a:lstStyle/>
          <a:p>
            <a:r>
              <a:rPr lang="nl-NL" dirty="0" smtClean="0"/>
              <a:t>Waar hangt het BEP van af?</a:t>
            </a:r>
            <a:endParaRPr lang="nl-NL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1772816"/>
            <a:ext cx="2295525" cy="1257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144" y="1772816"/>
            <a:ext cx="1885950" cy="942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096" y="3531975"/>
            <a:ext cx="8696325" cy="87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8373" y="4805883"/>
            <a:ext cx="8105775" cy="704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kstvak 4"/>
          <p:cNvSpPr txBox="1"/>
          <p:nvPr/>
        </p:nvSpPr>
        <p:spPr>
          <a:xfrm>
            <a:off x="5724128" y="2856396"/>
            <a:ext cx="29523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P – GVK = dekkingsbijdrage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1533045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blinds/>
      </p:transition>
    </mc:Choice>
    <mc:Fallback xmlns="">
      <p:transition spd="slow">
        <p:blinds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idx="4294967295"/>
          </p:nvPr>
        </p:nvSpPr>
        <p:spPr>
          <a:xfrm>
            <a:off x="0" y="338138"/>
            <a:ext cx="8229600" cy="569912"/>
          </a:xfrm>
        </p:spPr>
        <p:txBody>
          <a:bodyPr>
            <a:normAutofit fontScale="90000"/>
          </a:bodyPr>
          <a:lstStyle/>
          <a:p>
            <a:r>
              <a:rPr lang="nl-NL" dirty="0" smtClean="0"/>
              <a:t>Maximale winst: MO = MK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4294967295"/>
          </p:nvPr>
        </p:nvSpPr>
        <p:spPr>
          <a:xfrm>
            <a:off x="539552" y="4423619"/>
            <a:ext cx="3283148" cy="517549"/>
          </a:xfrm>
        </p:spPr>
        <p:txBody>
          <a:bodyPr>
            <a:normAutofit/>
          </a:bodyPr>
          <a:lstStyle/>
          <a:p>
            <a:endParaRPr lang="nl-NL" dirty="0" smtClean="0"/>
          </a:p>
          <a:p>
            <a:endParaRPr lang="nl-NL" dirty="0"/>
          </a:p>
          <a:p>
            <a:endParaRPr lang="nl-NL" dirty="0" smtClean="0"/>
          </a:p>
          <a:p>
            <a:endParaRPr lang="nl-NL" dirty="0"/>
          </a:p>
          <a:p>
            <a:endParaRPr lang="nl-NL" dirty="0" smtClean="0"/>
          </a:p>
          <a:p>
            <a:endParaRPr lang="nl-NL" dirty="0"/>
          </a:p>
          <a:p>
            <a:endParaRPr lang="nl-NL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4797152"/>
            <a:ext cx="4086225" cy="1285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4261" y="1484784"/>
            <a:ext cx="4796228" cy="29388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kstvak 4"/>
          <p:cNvSpPr txBox="1"/>
          <p:nvPr/>
        </p:nvSpPr>
        <p:spPr>
          <a:xfrm>
            <a:off x="467544" y="4581128"/>
            <a:ext cx="17367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Conclusie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074534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blinds/>
      </p:transition>
    </mc:Choice>
    <mc:Fallback xmlns="">
      <p:transition spd="slow">
        <p:blinds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Rechte verbindingslijn 2"/>
          <p:cNvCxnSpPr/>
          <p:nvPr/>
        </p:nvCxnSpPr>
        <p:spPr>
          <a:xfrm>
            <a:off x="1691680" y="908720"/>
            <a:ext cx="0" cy="252028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" name="Rechte verbindingslijn 5"/>
          <p:cNvCxnSpPr/>
          <p:nvPr/>
        </p:nvCxnSpPr>
        <p:spPr>
          <a:xfrm>
            <a:off x="1691680" y="3861048"/>
            <a:ext cx="0" cy="2448272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" name="Rechte verbindingslijn 6"/>
          <p:cNvCxnSpPr/>
          <p:nvPr/>
        </p:nvCxnSpPr>
        <p:spPr>
          <a:xfrm flipH="1">
            <a:off x="1691680" y="3429000"/>
            <a:ext cx="4176464" cy="8384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9" name="Rechte verbindingslijn 8"/>
          <p:cNvCxnSpPr/>
          <p:nvPr/>
        </p:nvCxnSpPr>
        <p:spPr>
          <a:xfrm flipH="1">
            <a:off x="1691680" y="6309320"/>
            <a:ext cx="3888432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5" name="Vrije vorm 14"/>
          <p:cNvSpPr/>
          <p:nvPr/>
        </p:nvSpPr>
        <p:spPr>
          <a:xfrm>
            <a:off x="1698171" y="1265464"/>
            <a:ext cx="1771650" cy="2188029"/>
          </a:xfrm>
          <a:custGeom>
            <a:avLst/>
            <a:gdLst>
              <a:gd name="connsiteX0" fmla="*/ 1771650 w 1771650"/>
              <a:gd name="connsiteY0" fmla="*/ 0 h 2188029"/>
              <a:gd name="connsiteX1" fmla="*/ 1118508 w 1771650"/>
              <a:gd name="connsiteY1" fmla="*/ 342900 h 2188029"/>
              <a:gd name="connsiteX2" fmla="*/ 481693 w 1771650"/>
              <a:gd name="connsiteY2" fmla="*/ 1110343 h 2188029"/>
              <a:gd name="connsiteX3" fmla="*/ 0 w 1771650"/>
              <a:gd name="connsiteY3" fmla="*/ 2188029 h 2188029"/>
              <a:gd name="connsiteX4" fmla="*/ 0 w 1771650"/>
              <a:gd name="connsiteY4" fmla="*/ 2188029 h 21880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71650" h="2188029">
                <a:moveTo>
                  <a:pt x="1771650" y="0"/>
                </a:moveTo>
                <a:cubicBezTo>
                  <a:pt x="1552575" y="78921"/>
                  <a:pt x="1333501" y="157843"/>
                  <a:pt x="1118508" y="342900"/>
                </a:cubicBezTo>
                <a:cubicBezTo>
                  <a:pt x="903515" y="527957"/>
                  <a:pt x="668111" y="802822"/>
                  <a:pt x="481693" y="1110343"/>
                </a:cubicBezTo>
                <a:cubicBezTo>
                  <a:pt x="295275" y="1417865"/>
                  <a:pt x="0" y="2188029"/>
                  <a:pt x="0" y="2188029"/>
                </a:cubicBezTo>
                <a:lnTo>
                  <a:pt x="0" y="2188029"/>
                </a:lnTo>
              </a:path>
            </a:pathLst>
          </a:cu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7" name="Vrije vorm 16"/>
          <p:cNvSpPr/>
          <p:nvPr/>
        </p:nvSpPr>
        <p:spPr>
          <a:xfrm>
            <a:off x="3486150" y="1265464"/>
            <a:ext cx="1812471" cy="2163536"/>
          </a:xfrm>
          <a:custGeom>
            <a:avLst/>
            <a:gdLst>
              <a:gd name="connsiteX0" fmla="*/ 0 w 1812471"/>
              <a:gd name="connsiteY0" fmla="*/ 0 h 2163536"/>
              <a:gd name="connsiteX1" fmla="*/ 702129 w 1812471"/>
              <a:gd name="connsiteY1" fmla="*/ 285750 h 2163536"/>
              <a:gd name="connsiteX2" fmla="*/ 1110343 w 1812471"/>
              <a:gd name="connsiteY2" fmla="*/ 742950 h 2163536"/>
              <a:gd name="connsiteX3" fmla="*/ 1510393 w 1812471"/>
              <a:gd name="connsiteY3" fmla="*/ 1445079 h 2163536"/>
              <a:gd name="connsiteX4" fmla="*/ 1812471 w 1812471"/>
              <a:gd name="connsiteY4" fmla="*/ 2163536 h 2163536"/>
              <a:gd name="connsiteX5" fmla="*/ 1812471 w 1812471"/>
              <a:gd name="connsiteY5" fmla="*/ 2163536 h 2163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812471" h="2163536">
                <a:moveTo>
                  <a:pt x="0" y="0"/>
                </a:moveTo>
                <a:cubicBezTo>
                  <a:pt x="258536" y="80962"/>
                  <a:pt x="517072" y="161925"/>
                  <a:pt x="702129" y="285750"/>
                </a:cubicBezTo>
                <a:cubicBezTo>
                  <a:pt x="887186" y="409575"/>
                  <a:pt x="975632" y="549729"/>
                  <a:pt x="1110343" y="742950"/>
                </a:cubicBezTo>
                <a:cubicBezTo>
                  <a:pt x="1245054" y="936171"/>
                  <a:pt x="1393372" y="1208315"/>
                  <a:pt x="1510393" y="1445079"/>
                </a:cubicBezTo>
                <a:cubicBezTo>
                  <a:pt x="1627414" y="1681843"/>
                  <a:pt x="1812471" y="2163536"/>
                  <a:pt x="1812471" y="2163536"/>
                </a:cubicBezTo>
                <a:lnTo>
                  <a:pt x="1812471" y="2163536"/>
                </a:lnTo>
              </a:path>
            </a:pathLst>
          </a:cu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cxnSp>
        <p:nvCxnSpPr>
          <p:cNvPr id="21" name="Rechte verbindingslijn 20"/>
          <p:cNvCxnSpPr/>
          <p:nvPr/>
        </p:nvCxnSpPr>
        <p:spPr>
          <a:xfrm flipH="1" flipV="1">
            <a:off x="1691680" y="4149080"/>
            <a:ext cx="3600400" cy="2160240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25" name="Rechte verbindingslijn 24"/>
          <p:cNvCxnSpPr/>
          <p:nvPr/>
        </p:nvCxnSpPr>
        <p:spPr>
          <a:xfrm flipH="1">
            <a:off x="1691680" y="2596091"/>
            <a:ext cx="4178441" cy="57809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9" name="Rechte verbindingslijn 28"/>
          <p:cNvCxnSpPr>
            <a:endCxn id="15" idx="3"/>
          </p:cNvCxnSpPr>
          <p:nvPr/>
        </p:nvCxnSpPr>
        <p:spPr>
          <a:xfrm flipH="1">
            <a:off x="1698171" y="1700808"/>
            <a:ext cx="3809933" cy="1752685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2" name="Rechte verbindingslijn 31"/>
          <p:cNvCxnSpPr/>
          <p:nvPr/>
        </p:nvCxnSpPr>
        <p:spPr>
          <a:xfrm flipH="1">
            <a:off x="1691680" y="980728"/>
            <a:ext cx="3384376" cy="1656184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6" name="Rechte verbindingslijn 35"/>
          <p:cNvCxnSpPr/>
          <p:nvPr/>
        </p:nvCxnSpPr>
        <p:spPr>
          <a:xfrm flipH="1">
            <a:off x="1667187" y="733517"/>
            <a:ext cx="2808312" cy="144016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Rechte verbindingslijn 42"/>
          <p:cNvCxnSpPr/>
          <p:nvPr/>
        </p:nvCxnSpPr>
        <p:spPr>
          <a:xfrm>
            <a:off x="3159579" y="1387929"/>
            <a:ext cx="44269" cy="492139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Rechte verbindingslijn 44"/>
          <p:cNvCxnSpPr/>
          <p:nvPr/>
        </p:nvCxnSpPr>
        <p:spPr>
          <a:xfrm>
            <a:off x="1691680" y="4149080"/>
            <a:ext cx="1872208" cy="2160240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49" name="Rechte verbindingslijn 48"/>
          <p:cNvCxnSpPr/>
          <p:nvPr/>
        </p:nvCxnSpPr>
        <p:spPr>
          <a:xfrm flipH="1">
            <a:off x="1691680" y="5877272"/>
            <a:ext cx="4032448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53" name="Rechte verbindingslijn 52"/>
          <p:cNvCxnSpPr/>
          <p:nvPr/>
        </p:nvCxnSpPr>
        <p:spPr>
          <a:xfrm>
            <a:off x="3491880" y="1268760"/>
            <a:ext cx="72008" cy="504056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Rechte verbindingslijn 59"/>
          <p:cNvCxnSpPr/>
          <p:nvPr/>
        </p:nvCxnSpPr>
        <p:spPr>
          <a:xfrm flipH="1">
            <a:off x="4067944" y="1484784"/>
            <a:ext cx="24494" cy="41044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Rechte verbindingslijn 63"/>
          <p:cNvCxnSpPr/>
          <p:nvPr/>
        </p:nvCxnSpPr>
        <p:spPr>
          <a:xfrm>
            <a:off x="2163079" y="2429053"/>
            <a:ext cx="0" cy="20162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Vrije vorm 66"/>
          <p:cNvSpPr/>
          <p:nvPr/>
        </p:nvSpPr>
        <p:spPr>
          <a:xfrm>
            <a:off x="2171700" y="2930979"/>
            <a:ext cx="1012371" cy="481692"/>
          </a:xfrm>
          <a:custGeom>
            <a:avLst/>
            <a:gdLst>
              <a:gd name="connsiteX0" fmla="*/ 1012371 w 1012371"/>
              <a:gd name="connsiteY0" fmla="*/ 0 h 481692"/>
              <a:gd name="connsiteX1" fmla="*/ 775607 w 1012371"/>
              <a:gd name="connsiteY1" fmla="*/ 32657 h 481692"/>
              <a:gd name="connsiteX2" fmla="*/ 481693 w 1012371"/>
              <a:gd name="connsiteY2" fmla="*/ 138792 h 481692"/>
              <a:gd name="connsiteX3" fmla="*/ 138793 w 1012371"/>
              <a:gd name="connsiteY3" fmla="*/ 318407 h 481692"/>
              <a:gd name="connsiteX4" fmla="*/ 0 w 1012371"/>
              <a:gd name="connsiteY4" fmla="*/ 481692 h 481692"/>
              <a:gd name="connsiteX5" fmla="*/ 0 w 1012371"/>
              <a:gd name="connsiteY5" fmla="*/ 481692 h 4816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12371" h="481692">
                <a:moveTo>
                  <a:pt x="1012371" y="0"/>
                </a:moveTo>
                <a:cubicBezTo>
                  <a:pt x="938212" y="4762"/>
                  <a:pt x="864053" y="9525"/>
                  <a:pt x="775607" y="32657"/>
                </a:cubicBezTo>
                <a:cubicBezTo>
                  <a:pt x="687161" y="55789"/>
                  <a:pt x="587829" y="91167"/>
                  <a:pt x="481693" y="138792"/>
                </a:cubicBezTo>
                <a:cubicBezTo>
                  <a:pt x="375557" y="186417"/>
                  <a:pt x="219075" y="261257"/>
                  <a:pt x="138793" y="318407"/>
                </a:cubicBezTo>
                <a:cubicBezTo>
                  <a:pt x="58511" y="375557"/>
                  <a:pt x="0" y="481692"/>
                  <a:pt x="0" y="481692"/>
                </a:cubicBezTo>
                <a:lnTo>
                  <a:pt x="0" y="481692"/>
                </a:lnTo>
              </a:path>
            </a:pathLst>
          </a:cu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9" name="Vrije vorm 68"/>
          <p:cNvSpPr/>
          <p:nvPr/>
        </p:nvSpPr>
        <p:spPr>
          <a:xfrm>
            <a:off x="3175907" y="2927893"/>
            <a:ext cx="914400" cy="509271"/>
          </a:xfrm>
          <a:custGeom>
            <a:avLst/>
            <a:gdLst>
              <a:gd name="connsiteX0" fmla="*/ 0 w 914400"/>
              <a:gd name="connsiteY0" fmla="*/ 3086 h 509271"/>
              <a:gd name="connsiteX1" fmla="*/ 285750 w 914400"/>
              <a:gd name="connsiteY1" fmla="*/ 19414 h 509271"/>
              <a:gd name="connsiteX2" fmla="*/ 595993 w 914400"/>
              <a:gd name="connsiteY2" fmla="*/ 150043 h 509271"/>
              <a:gd name="connsiteX3" fmla="*/ 914400 w 914400"/>
              <a:gd name="connsiteY3" fmla="*/ 509271 h 509271"/>
              <a:gd name="connsiteX4" fmla="*/ 914400 w 914400"/>
              <a:gd name="connsiteY4" fmla="*/ 509271 h 5092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4400" h="509271">
                <a:moveTo>
                  <a:pt x="0" y="3086"/>
                </a:moveTo>
                <a:cubicBezTo>
                  <a:pt x="93209" y="-997"/>
                  <a:pt x="186418" y="-5079"/>
                  <a:pt x="285750" y="19414"/>
                </a:cubicBezTo>
                <a:cubicBezTo>
                  <a:pt x="385082" y="43907"/>
                  <a:pt x="491218" y="68400"/>
                  <a:pt x="595993" y="150043"/>
                </a:cubicBezTo>
                <a:cubicBezTo>
                  <a:pt x="700768" y="231686"/>
                  <a:pt x="914400" y="509271"/>
                  <a:pt x="914400" y="509271"/>
                </a:cubicBezTo>
                <a:lnTo>
                  <a:pt x="914400" y="509271"/>
                </a:lnTo>
              </a:path>
            </a:pathLst>
          </a:cu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1" name="Tekstvak 70"/>
          <p:cNvSpPr txBox="1"/>
          <p:nvPr/>
        </p:nvSpPr>
        <p:spPr>
          <a:xfrm>
            <a:off x="899592" y="908720"/>
            <a:ext cx="72008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TO</a:t>
            </a:r>
          </a:p>
          <a:p>
            <a:r>
              <a:rPr lang="nl-NL" dirty="0" smtClean="0"/>
              <a:t>TK</a:t>
            </a:r>
          </a:p>
          <a:p>
            <a:r>
              <a:rPr lang="nl-NL" dirty="0" smtClean="0"/>
              <a:t>TK</a:t>
            </a:r>
          </a:p>
          <a:p>
            <a:r>
              <a:rPr lang="nl-NL" dirty="0" smtClean="0"/>
              <a:t>VK</a:t>
            </a:r>
          </a:p>
          <a:p>
            <a:r>
              <a:rPr lang="nl-NL" dirty="0" smtClean="0"/>
              <a:t>CK</a:t>
            </a:r>
            <a:endParaRPr lang="nl-NL" dirty="0"/>
          </a:p>
        </p:txBody>
      </p:sp>
      <p:sp>
        <p:nvSpPr>
          <p:cNvPr id="72" name="Tekstvak 71"/>
          <p:cNvSpPr txBox="1"/>
          <p:nvPr/>
        </p:nvSpPr>
        <p:spPr>
          <a:xfrm>
            <a:off x="6012160" y="3212976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Q</a:t>
            </a:r>
            <a:endParaRPr lang="nl-NL" dirty="0"/>
          </a:p>
        </p:txBody>
      </p:sp>
      <p:sp>
        <p:nvSpPr>
          <p:cNvPr id="73" name="Tekstvak 72"/>
          <p:cNvSpPr txBox="1"/>
          <p:nvPr/>
        </p:nvSpPr>
        <p:spPr>
          <a:xfrm>
            <a:off x="5652120" y="6093296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Q</a:t>
            </a:r>
            <a:endParaRPr lang="nl-NL" dirty="0"/>
          </a:p>
        </p:txBody>
      </p:sp>
      <p:sp>
        <p:nvSpPr>
          <p:cNvPr id="74" name="Tekstvak 73"/>
          <p:cNvSpPr txBox="1"/>
          <p:nvPr/>
        </p:nvSpPr>
        <p:spPr>
          <a:xfrm>
            <a:off x="5796136" y="5661248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GVK = MK</a:t>
            </a:r>
            <a:endParaRPr lang="nl-NL" dirty="0"/>
          </a:p>
        </p:txBody>
      </p:sp>
      <p:sp>
        <p:nvSpPr>
          <p:cNvPr id="76" name="Tekstvak 75"/>
          <p:cNvSpPr txBox="1"/>
          <p:nvPr/>
        </p:nvSpPr>
        <p:spPr>
          <a:xfrm>
            <a:off x="5436096" y="5445224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GTK</a:t>
            </a:r>
            <a:endParaRPr lang="nl-NL" dirty="0"/>
          </a:p>
        </p:txBody>
      </p:sp>
      <p:sp>
        <p:nvSpPr>
          <p:cNvPr id="77" name="Tekstvak 76"/>
          <p:cNvSpPr txBox="1"/>
          <p:nvPr/>
        </p:nvSpPr>
        <p:spPr>
          <a:xfrm>
            <a:off x="3491880" y="5877272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MO</a:t>
            </a:r>
            <a:endParaRPr lang="nl-NL" dirty="0"/>
          </a:p>
        </p:txBody>
      </p:sp>
      <p:sp>
        <p:nvSpPr>
          <p:cNvPr id="78" name="Tekstvak 77"/>
          <p:cNvSpPr txBox="1"/>
          <p:nvPr/>
        </p:nvSpPr>
        <p:spPr>
          <a:xfrm>
            <a:off x="5868144" y="2435746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CK</a:t>
            </a:r>
            <a:endParaRPr lang="nl-NL" dirty="0"/>
          </a:p>
        </p:txBody>
      </p:sp>
      <p:sp>
        <p:nvSpPr>
          <p:cNvPr id="79" name="Tekstvak 78"/>
          <p:cNvSpPr txBox="1"/>
          <p:nvPr/>
        </p:nvSpPr>
        <p:spPr>
          <a:xfrm>
            <a:off x="5580112" y="1484784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VK</a:t>
            </a:r>
            <a:endParaRPr lang="nl-NL" dirty="0"/>
          </a:p>
        </p:txBody>
      </p:sp>
      <p:sp>
        <p:nvSpPr>
          <p:cNvPr id="80" name="Tekstvak 79"/>
          <p:cNvSpPr txBox="1"/>
          <p:nvPr/>
        </p:nvSpPr>
        <p:spPr>
          <a:xfrm>
            <a:off x="5076056" y="836712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TK</a:t>
            </a:r>
            <a:endParaRPr lang="nl-NL" dirty="0"/>
          </a:p>
        </p:txBody>
      </p:sp>
      <p:sp>
        <p:nvSpPr>
          <p:cNvPr id="81" name="Tekstvak 80"/>
          <p:cNvSpPr txBox="1"/>
          <p:nvPr/>
        </p:nvSpPr>
        <p:spPr>
          <a:xfrm>
            <a:off x="3131840" y="908720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TO</a:t>
            </a:r>
            <a:endParaRPr lang="nl-NL" dirty="0"/>
          </a:p>
        </p:txBody>
      </p:sp>
      <p:sp>
        <p:nvSpPr>
          <p:cNvPr id="82" name="Tekstvak 81"/>
          <p:cNvSpPr txBox="1"/>
          <p:nvPr/>
        </p:nvSpPr>
        <p:spPr>
          <a:xfrm>
            <a:off x="3419872" y="2996952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TW</a:t>
            </a:r>
            <a:endParaRPr lang="nl-NL" dirty="0"/>
          </a:p>
        </p:txBody>
      </p:sp>
      <p:sp>
        <p:nvSpPr>
          <p:cNvPr id="83" name="Tekstvak 82"/>
          <p:cNvSpPr txBox="1"/>
          <p:nvPr/>
        </p:nvSpPr>
        <p:spPr>
          <a:xfrm>
            <a:off x="3059832" y="3501008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R</a:t>
            </a:r>
            <a:endParaRPr lang="nl-NL" dirty="0"/>
          </a:p>
        </p:txBody>
      </p:sp>
      <p:sp>
        <p:nvSpPr>
          <p:cNvPr id="84" name="Tekstvak 83"/>
          <p:cNvSpPr txBox="1"/>
          <p:nvPr/>
        </p:nvSpPr>
        <p:spPr>
          <a:xfrm>
            <a:off x="3059832" y="6381328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R</a:t>
            </a:r>
            <a:endParaRPr lang="nl-NL" dirty="0"/>
          </a:p>
        </p:txBody>
      </p:sp>
      <p:sp>
        <p:nvSpPr>
          <p:cNvPr id="86" name="Vrije vorm 85"/>
          <p:cNvSpPr/>
          <p:nvPr/>
        </p:nvSpPr>
        <p:spPr>
          <a:xfrm>
            <a:off x="2041071" y="4016829"/>
            <a:ext cx="3367442" cy="1658424"/>
          </a:xfrm>
          <a:custGeom>
            <a:avLst/>
            <a:gdLst>
              <a:gd name="connsiteX0" fmla="*/ 0 w 3367442"/>
              <a:gd name="connsiteY0" fmla="*/ 0 h 1658424"/>
              <a:gd name="connsiteX1" fmla="*/ 130629 w 3367442"/>
              <a:gd name="connsiteY1" fmla="*/ 424542 h 1658424"/>
              <a:gd name="connsiteX2" fmla="*/ 400050 w 3367442"/>
              <a:gd name="connsiteY2" fmla="*/ 783771 h 1658424"/>
              <a:gd name="connsiteX3" fmla="*/ 996043 w 3367442"/>
              <a:gd name="connsiteY3" fmla="*/ 1273628 h 1658424"/>
              <a:gd name="connsiteX4" fmla="*/ 1551215 w 3367442"/>
              <a:gd name="connsiteY4" fmla="*/ 1477735 h 1658424"/>
              <a:gd name="connsiteX5" fmla="*/ 2155372 w 3367442"/>
              <a:gd name="connsiteY5" fmla="*/ 1575707 h 1658424"/>
              <a:gd name="connsiteX6" fmla="*/ 3208565 w 3367442"/>
              <a:gd name="connsiteY6" fmla="*/ 1649185 h 1658424"/>
              <a:gd name="connsiteX7" fmla="*/ 3347358 w 3367442"/>
              <a:gd name="connsiteY7" fmla="*/ 1657350 h 1658424"/>
              <a:gd name="connsiteX8" fmla="*/ 3363686 w 3367442"/>
              <a:gd name="connsiteY8" fmla="*/ 1649185 h 16584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367442" h="1658424">
                <a:moveTo>
                  <a:pt x="0" y="0"/>
                </a:moveTo>
                <a:cubicBezTo>
                  <a:pt x="31977" y="146957"/>
                  <a:pt x="63954" y="293914"/>
                  <a:pt x="130629" y="424542"/>
                </a:cubicBezTo>
                <a:cubicBezTo>
                  <a:pt x="197304" y="555170"/>
                  <a:pt x="255814" y="642257"/>
                  <a:pt x="400050" y="783771"/>
                </a:cubicBezTo>
                <a:cubicBezTo>
                  <a:pt x="544286" y="925285"/>
                  <a:pt x="804182" y="1157967"/>
                  <a:pt x="996043" y="1273628"/>
                </a:cubicBezTo>
                <a:cubicBezTo>
                  <a:pt x="1187904" y="1389289"/>
                  <a:pt x="1357994" y="1427389"/>
                  <a:pt x="1551215" y="1477735"/>
                </a:cubicBezTo>
                <a:cubicBezTo>
                  <a:pt x="1744436" y="1528081"/>
                  <a:pt x="1879147" y="1547132"/>
                  <a:pt x="2155372" y="1575707"/>
                </a:cubicBezTo>
                <a:cubicBezTo>
                  <a:pt x="2431597" y="1604282"/>
                  <a:pt x="3208565" y="1649185"/>
                  <a:pt x="3208565" y="1649185"/>
                </a:cubicBezTo>
                <a:cubicBezTo>
                  <a:pt x="3407229" y="1662792"/>
                  <a:pt x="3321505" y="1657350"/>
                  <a:pt x="3347358" y="1657350"/>
                </a:cubicBezTo>
                <a:cubicBezTo>
                  <a:pt x="3373211" y="1657350"/>
                  <a:pt x="3368448" y="1653267"/>
                  <a:pt x="3363686" y="1649185"/>
                </a:cubicBezTo>
              </a:path>
            </a:pathLst>
          </a:cu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7" name="Tekstvak 86"/>
          <p:cNvSpPr txBox="1"/>
          <p:nvPr/>
        </p:nvSpPr>
        <p:spPr>
          <a:xfrm>
            <a:off x="4292352" y="5381600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GO</a:t>
            </a:r>
            <a:endParaRPr lang="nl-NL" dirty="0"/>
          </a:p>
        </p:txBody>
      </p:sp>
      <p:cxnSp>
        <p:nvCxnSpPr>
          <p:cNvPr id="89" name="Rechte verbindingslijn 88"/>
          <p:cNvCxnSpPr/>
          <p:nvPr/>
        </p:nvCxnSpPr>
        <p:spPr>
          <a:xfrm flipH="1" flipV="1">
            <a:off x="1681843" y="5078186"/>
            <a:ext cx="1522007" cy="699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Rechte verbindingslijn 92"/>
          <p:cNvCxnSpPr/>
          <p:nvPr/>
        </p:nvCxnSpPr>
        <p:spPr>
          <a:xfrm flipH="1" flipV="1">
            <a:off x="1691680" y="5373216"/>
            <a:ext cx="1522007" cy="699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Stroomdiagram: Verbindingslijn 93"/>
          <p:cNvSpPr/>
          <p:nvPr/>
        </p:nvSpPr>
        <p:spPr>
          <a:xfrm>
            <a:off x="3164497" y="5356888"/>
            <a:ext cx="72008" cy="72008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5" name="Stroomdiagram: Verbindingslijn 94"/>
          <p:cNvSpPr/>
          <p:nvPr/>
        </p:nvSpPr>
        <p:spPr>
          <a:xfrm>
            <a:off x="3153612" y="5043923"/>
            <a:ext cx="72008" cy="72008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6" name="Stroomdiagram: Verbindingslijn 95"/>
          <p:cNvSpPr/>
          <p:nvPr/>
        </p:nvSpPr>
        <p:spPr>
          <a:xfrm>
            <a:off x="1659547" y="5052088"/>
            <a:ext cx="72008" cy="72008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7" name="Stroomdiagram: Verbindingslijn 96"/>
          <p:cNvSpPr/>
          <p:nvPr/>
        </p:nvSpPr>
        <p:spPr>
          <a:xfrm>
            <a:off x="1659547" y="5329673"/>
            <a:ext cx="72008" cy="72008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8" name="Stroomdiagram: Verbindingslijn 97"/>
          <p:cNvSpPr/>
          <p:nvPr/>
        </p:nvSpPr>
        <p:spPr>
          <a:xfrm>
            <a:off x="3129119" y="1353667"/>
            <a:ext cx="72008" cy="72008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9" name="Stroomdiagram: Verbindingslijn 98"/>
          <p:cNvSpPr/>
          <p:nvPr/>
        </p:nvSpPr>
        <p:spPr>
          <a:xfrm>
            <a:off x="3153612" y="5819531"/>
            <a:ext cx="72008" cy="72008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0" name="Tekstvak 99"/>
          <p:cNvSpPr txBox="1"/>
          <p:nvPr/>
        </p:nvSpPr>
        <p:spPr>
          <a:xfrm>
            <a:off x="1403648" y="332656"/>
            <a:ext cx="6336704" cy="369332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dirty="0" smtClean="0"/>
              <a:t>Constante meeropbrengsten en een </a:t>
            </a:r>
            <a:r>
              <a:rPr lang="nl-NL" dirty="0" err="1" smtClean="0"/>
              <a:t>hoeveelheidaanpasser</a:t>
            </a:r>
            <a:endParaRPr lang="nl-NL" dirty="0"/>
          </a:p>
        </p:txBody>
      </p:sp>
      <p:sp>
        <p:nvSpPr>
          <p:cNvPr id="101" name="Tekstvak 100"/>
          <p:cNvSpPr txBox="1"/>
          <p:nvPr/>
        </p:nvSpPr>
        <p:spPr>
          <a:xfrm>
            <a:off x="899592" y="4005064"/>
            <a:ext cx="72008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GO</a:t>
            </a:r>
          </a:p>
          <a:p>
            <a:r>
              <a:rPr lang="nl-NL" dirty="0" smtClean="0"/>
              <a:t>MO</a:t>
            </a:r>
          </a:p>
          <a:p>
            <a:r>
              <a:rPr lang="nl-NL" dirty="0" smtClean="0"/>
              <a:t>GTK</a:t>
            </a:r>
          </a:p>
          <a:p>
            <a:r>
              <a:rPr lang="nl-NL" dirty="0" smtClean="0"/>
              <a:t>GVK</a:t>
            </a:r>
          </a:p>
          <a:p>
            <a:r>
              <a:rPr lang="nl-NL" dirty="0"/>
              <a:t>M</a:t>
            </a:r>
            <a:r>
              <a:rPr lang="nl-NL" dirty="0" smtClean="0"/>
              <a:t>K</a:t>
            </a:r>
            <a:endParaRPr lang="nl-NL" dirty="0"/>
          </a:p>
        </p:txBody>
      </p:sp>
      <p:sp>
        <p:nvSpPr>
          <p:cNvPr id="103" name="Rechthoek 102"/>
          <p:cNvSpPr/>
          <p:nvPr/>
        </p:nvSpPr>
        <p:spPr>
          <a:xfrm>
            <a:off x="1691680" y="5085184"/>
            <a:ext cx="1512168" cy="288032"/>
          </a:xfrm>
          <a:prstGeom prst="rect">
            <a:avLst/>
          </a:prstGeom>
          <a:pattFill prst="pct10">
            <a:fgClr>
              <a:schemeClr val="accent1"/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838052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blinds/>
      </p:transition>
    </mc:Choice>
    <mc:Fallback xmlns="">
      <p:transition spd="slow">
        <p:blinds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10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10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3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4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0" dur="1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1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7" dur="1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8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4" dur="10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5" dur="1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1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1" dur="10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2" dur="1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3" dur="1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8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9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0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5" dur="10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6" dur="10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7" dur="10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2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3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4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>
                      <p:stCondLst>
                        <p:cond delay="indefinite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9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0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1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2" fill="hold">
                      <p:stCondLst>
                        <p:cond delay="indefinite"/>
                      </p:stCondLst>
                      <p:childTnLst>
                        <p:par>
                          <p:cTn id="193" fill="hold">
                            <p:stCondLst>
                              <p:cond delay="0"/>
                            </p:stCondLst>
                            <p:childTnLst>
                              <p:par>
                                <p:cTn id="19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6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7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>
                      <p:stCondLst>
                        <p:cond delay="indefinite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3" dur="10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4" dur="10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5" dur="10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6" fill="hold">
                      <p:stCondLst>
                        <p:cond delay="indefinite"/>
                      </p:stCondLst>
                      <p:childTnLst>
                        <p:par>
                          <p:cTn id="207" fill="hold">
                            <p:stCondLst>
                              <p:cond delay="0"/>
                            </p:stCondLst>
                            <p:childTnLst>
                              <p:par>
                                <p:cTn id="20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0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1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2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3" fill="hold">
                      <p:stCondLst>
                        <p:cond delay="indefinite"/>
                      </p:stCondLst>
                      <p:childTnLst>
                        <p:par>
                          <p:cTn id="214" fill="hold">
                            <p:stCondLst>
                              <p:cond delay="0"/>
                            </p:stCondLst>
                            <p:childTnLst>
                              <p:par>
                                <p:cTn id="2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7" dur="1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8" dur="1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9" dur="1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0" fill="hold">
                      <p:stCondLst>
                        <p:cond delay="indefinite"/>
                      </p:stCondLst>
                      <p:childTnLst>
                        <p:par>
                          <p:cTn id="221" fill="hold">
                            <p:stCondLst>
                              <p:cond delay="0"/>
                            </p:stCondLst>
                            <p:childTnLst>
                              <p:par>
                                <p:cTn id="2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4" dur="10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5" dur="10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6" dur="10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7" fill="hold">
                      <p:stCondLst>
                        <p:cond delay="indefinite"/>
                      </p:stCondLst>
                      <p:childTnLst>
                        <p:par>
                          <p:cTn id="228" fill="hold">
                            <p:stCondLst>
                              <p:cond delay="0"/>
                            </p:stCondLst>
                            <p:childTnLst>
                              <p:par>
                                <p:cTn id="22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1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2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3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4" fill="hold">
                      <p:stCondLst>
                        <p:cond delay="indefinite"/>
                      </p:stCondLst>
                      <p:childTnLst>
                        <p:par>
                          <p:cTn id="235" fill="hold">
                            <p:stCondLst>
                              <p:cond delay="0"/>
                            </p:stCondLst>
                            <p:childTnLst>
                              <p:par>
                                <p:cTn id="23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8" dur="1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9" dur="1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0" dur="1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1" fill="hold">
                      <p:stCondLst>
                        <p:cond delay="indefinite"/>
                      </p:stCondLst>
                      <p:childTnLst>
                        <p:par>
                          <p:cTn id="242" fill="hold">
                            <p:stCondLst>
                              <p:cond delay="0"/>
                            </p:stCondLst>
                            <p:childTnLst>
                              <p:par>
                                <p:cTn id="24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5" dur="1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6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7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8" fill="hold">
                      <p:stCondLst>
                        <p:cond delay="indefinite"/>
                      </p:stCondLst>
                      <p:childTnLst>
                        <p:par>
                          <p:cTn id="249" fill="hold">
                            <p:stCondLst>
                              <p:cond delay="0"/>
                            </p:stCondLst>
                            <p:childTnLst>
                              <p:par>
                                <p:cTn id="25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2" dur="10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3" dur="1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4" dur="1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5" fill="hold">
                      <p:stCondLst>
                        <p:cond delay="indefinite"/>
                      </p:stCondLst>
                      <p:childTnLst>
                        <p:par>
                          <p:cTn id="256" fill="hold">
                            <p:stCondLst>
                              <p:cond delay="0"/>
                            </p:stCondLst>
                            <p:childTnLst>
                              <p:par>
                                <p:cTn id="25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9" dur="10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0" dur="10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1" dur="10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2" fill="hold">
                      <p:stCondLst>
                        <p:cond delay="indefinite"/>
                      </p:stCondLst>
                      <p:childTnLst>
                        <p:par>
                          <p:cTn id="263" fill="hold">
                            <p:stCondLst>
                              <p:cond delay="0"/>
                            </p:stCondLst>
                            <p:childTnLst>
                              <p:par>
                                <p:cTn id="26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6" dur="10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7" dur="10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8" dur="10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9" fill="hold">
                      <p:stCondLst>
                        <p:cond delay="indefinite"/>
                      </p:stCondLst>
                      <p:childTnLst>
                        <p:par>
                          <p:cTn id="270" fill="hold">
                            <p:stCondLst>
                              <p:cond delay="0"/>
                            </p:stCondLst>
                            <p:childTnLst>
                              <p:par>
                                <p:cTn id="27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3" dur="10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4" dur="10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5" dur="10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6" fill="hold">
                      <p:stCondLst>
                        <p:cond delay="indefinite"/>
                      </p:stCondLst>
                      <p:childTnLst>
                        <p:par>
                          <p:cTn id="277" fill="hold">
                            <p:stCondLst>
                              <p:cond delay="0"/>
                            </p:stCondLst>
                            <p:childTnLst>
                              <p:par>
                                <p:cTn id="27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0" dur="10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1" dur="1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2" dur="1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3" fill="hold">
                      <p:stCondLst>
                        <p:cond delay="indefinite"/>
                      </p:stCondLst>
                      <p:childTnLst>
                        <p:par>
                          <p:cTn id="284" fill="hold">
                            <p:stCondLst>
                              <p:cond delay="0"/>
                            </p:stCondLst>
                            <p:childTnLst>
                              <p:par>
                                <p:cTn id="28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7" dur="10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8" dur="1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9" dur="1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0" fill="hold">
                      <p:stCondLst>
                        <p:cond delay="indefinite"/>
                      </p:stCondLst>
                      <p:childTnLst>
                        <p:par>
                          <p:cTn id="291" fill="hold">
                            <p:stCondLst>
                              <p:cond delay="0"/>
                            </p:stCondLst>
                            <p:childTnLst>
                              <p:par>
                                <p:cTn id="29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4" dur="10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5" dur="1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6" dur="1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7" fill="hold">
                      <p:stCondLst>
                        <p:cond delay="indefinite"/>
                      </p:stCondLst>
                      <p:childTnLst>
                        <p:par>
                          <p:cTn id="298" fill="hold">
                            <p:stCondLst>
                              <p:cond delay="0"/>
                            </p:stCondLst>
                            <p:childTnLst>
                              <p:par>
                                <p:cTn id="29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1" dur="10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2" dur="1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3" dur="1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4" fill="hold">
                      <p:stCondLst>
                        <p:cond delay="indefinite"/>
                      </p:stCondLst>
                      <p:childTnLst>
                        <p:par>
                          <p:cTn id="305" fill="hold">
                            <p:stCondLst>
                              <p:cond delay="0"/>
                            </p:stCondLst>
                            <p:childTnLst>
                              <p:par>
                                <p:cTn id="30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8" dur="10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9" dur="10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0" dur="10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7" grpId="0" animBg="1"/>
      <p:bldP spid="67" grpId="0" animBg="1"/>
      <p:bldP spid="69" grpId="0" animBg="1"/>
      <p:bldP spid="71" grpId="0"/>
      <p:bldP spid="72" grpId="0"/>
      <p:bldP spid="73" grpId="0"/>
      <p:bldP spid="74" grpId="0"/>
      <p:bldP spid="76" grpId="0"/>
      <p:bldP spid="77" grpId="0"/>
      <p:bldP spid="78" grpId="0"/>
      <p:bldP spid="79" grpId="0"/>
      <p:bldP spid="80" grpId="0"/>
      <p:bldP spid="81" grpId="0"/>
      <p:bldP spid="82" grpId="0"/>
      <p:bldP spid="83" grpId="0"/>
      <p:bldP spid="84" grpId="0"/>
      <p:bldP spid="86" grpId="0" animBg="1"/>
      <p:bldP spid="87" grpId="0"/>
      <p:bldP spid="94" grpId="0" animBg="1"/>
      <p:bldP spid="95" grpId="0" animBg="1"/>
      <p:bldP spid="96" grpId="0" animBg="1"/>
      <p:bldP spid="97" grpId="0" animBg="1"/>
      <p:bldP spid="98" grpId="0" animBg="1"/>
      <p:bldP spid="99" grpId="0" animBg="1"/>
      <p:bldP spid="101" grpId="0"/>
      <p:bldP spid="10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sz="2400" dirty="0" smtClean="0"/>
              <a:t>MK = extra </a:t>
            </a:r>
            <a:r>
              <a:rPr lang="en-US" sz="2400" dirty="0" err="1" smtClean="0"/>
              <a:t>kosten</a:t>
            </a:r>
            <a:r>
              <a:rPr lang="en-US" sz="2400" dirty="0" smtClean="0"/>
              <a:t> </a:t>
            </a:r>
            <a:r>
              <a:rPr lang="en-US" sz="2400" dirty="0" err="1" smtClean="0"/>
              <a:t>voor</a:t>
            </a:r>
            <a:r>
              <a:rPr lang="en-US" sz="2400" dirty="0" smtClean="0"/>
              <a:t> 1 extra product</a:t>
            </a:r>
          </a:p>
          <a:p>
            <a:pPr marL="0" indent="0">
              <a:buNone/>
            </a:pPr>
            <a:r>
              <a:rPr lang="en-US" sz="2400" dirty="0" smtClean="0"/>
              <a:t>(</a:t>
            </a:r>
            <a:r>
              <a:rPr lang="en-US" sz="2400" dirty="0" err="1" smtClean="0"/>
              <a:t>stijging</a:t>
            </a:r>
            <a:r>
              <a:rPr lang="en-US" sz="2400" dirty="0" smtClean="0"/>
              <a:t> </a:t>
            </a:r>
            <a:r>
              <a:rPr lang="en-US" sz="2400" dirty="0" err="1" smtClean="0"/>
              <a:t>totale</a:t>
            </a:r>
            <a:r>
              <a:rPr lang="en-US" sz="2400" dirty="0" smtClean="0"/>
              <a:t> </a:t>
            </a:r>
            <a:r>
              <a:rPr lang="en-US" sz="2400" dirty="0" err="1" smtClean="0"/>
              <a:t>kosten</a:t>
            </a:r>
            <a:r>
              <a:rPr lang="en-US" sz="2400" dirty="0" smtClean="0"/>
              <a:t> </a:t>
            </a:r>
            <a:r>
              <a:rPr lang="en-US" sz="2400" dirty="0" err="1" smtClean="0"/>
              <a:t>voor</a:t>
            </a:r>
            <a:r>
              <a:rPr lang="en-US" sz="2400" dirty="0" smtClean="0"/>
              <a:t> 1 extra product)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 err="1" smtClean="0"/>
              <a:t>Er</a:t>
            </a:r>
            <a:r>
              <a:rPr lang="en-US" sz="2400" dirty="0" smtClean="0"/>
              <a:t> </a:t>
            </a:r>
            <a:r>
              <a:rPr lang="en-US" sz="2400" dirty="0" err="1" smtClean="0"/>
              <a:t>zijn</a:t>
            </a:r>
            <a:r>
              <a:rPr lang="en-US" sz="2400" dirty="0" smtClean="0"/>
              <a:t> maar 2 type </a:t>
            </a:r>
            <a:r>
              <a:rPr lang="en-US" sz="2400" dirty="0" err="1" smtClean="0"/>
              <a:t>kosten</a:t>
            </a:r>
            <a:r>
              <a:rPr lang="en-US" sz="2400" dirty="0" smtClean="0"/>
              <a:t>: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sz="2000" dirty="0" err="1" smtClean="0"/>
              <a:t>vaste</a:t>
            </a:r>
            <a:r>
              <a:rPr lang="en-US" sz="2000" dirty="0"/>
              <a:t> </a:t>
            </a:r>
            <a:r>
              <a:rPr lang="en-US" sz="2000" dirty="0" smtClean="0"/>
              <a:t>/ </a:t>
            </a:r>
            <a:r>
              <a:rPr lang="en-US" sz="2000" dirty="0" err="1" smtClean="0"/>
              <a:t>constante</a:t>
            </a:r>
            <a:r>
              <a:rPr lang="en-US" sz="2000" dirty="0" smtClean="0"/>
              <a:t> </a:t>
            </a:r>
            <a:r>
              <a:rPr lang="en-US" sz="2000" dirty="0" err="1" smtClean="0"/>
              <a:t>kosten</a:t>
            </a:r>
            <a:endParaRPr lang="en-US" sz="2000" dirty="0" smtClean="0"/>
          </a:p>
          <a:p>
            <a:pPr marL="857250" lvl="1" indent="-457200">
              <a:buFont typeface="+mj-lt"/>
              <a:buAutoNum type="arabicPeriod"/>
            </a:pPr>
            <a:r>
              <a:rPr lang="en-US" sz="2000" dirty="0" err="1" smtClean="0"/>
              <a:t>variabele</a:t>
            </a:r>
            <a:r>
              <a:rPr lang="en-US" sz="2000" dirty="0" smtClean="0"/>
              <a:t> </a:t>
            </a:r>
            <a:r>
              <a:rPr lang="en-US" sz="2000" dirty="0" err="1" smtClean="0"/>
              <a:t>kosten</a:t>
            </a:r>
            <a:endParaRPr lang="en-US" sz="2000" dirty="0" smtClean="0"/>
          </a:p>
          <a:p>
            <a:pPr marL="400050" lvl="1" indent="0">
              <a:buNone/>
            </a:pPr>
            <a:endParaRPr lang="en-US" sz="2000" dirty="0" smtClean="0"/>
          </a:p>
          <a:p>
            <a:pPr marL="400050" lvl="1" indent="0">
              <a:buNone/>
            </a:pPr>
            <a:endParaRPr lang="nl-NL" sz="2000" dirty="0" smtClean="0"/>
          </a:p>
          <a:p>
            <a:pPr marL="0" indent="0">
              <a:buNone/>
            </a:pPr>
            <a:r>
              <a:rPr lang="nl-NL" sz="2800" dirty="0" smtClean="0"/>
              <a:t>Een stijging van de TK kan natuurlijk alleen veroorzaakt worden door de variabele kosten! </a:t>
            </a:r>
          </a:p>
          <a:p>
            <a:pPr marL="0" indent="0">
              <a:buNone/>
            </a:pPr>
            <a:r>
              <a:rPr lang="nl-NL" sz="2800" dirty="0" smtClean="0"/>
              <a:t>Constante kosten nemen immers niet toe als je meer gaat produceren.</a:t>
            </a:r>
            <a:endParaRPr lang="nl-NL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Opfrissen MK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8397956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blinds/>
      </p:transition>
    </mc:Choice>
    <mc:Fallback xmlns="">
      <p:transition spd="slow">
        <p:blinds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5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10" presetClass="entr" presetSubtype="0" fill="hold" nodeType="after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nl-NL" sz="2800" dirty="0" smtClean="0"/>
              <a:t>Tot nu toe gingen we steeds uit van </a:t>
            </a:r>
            <a:r>
              <a:rPr lang="nl-NL" sz="2800" b="1" dirty="0" smtClean="0"/>
              <a:t>proportioneel variabele kosten</a:t>
            </a:r>
            <a:r>
              <a:rPr lang="nl-NL" sz="2800" dirty="0" smtClean="0"/>
              <a:t>.</a:t>
            </a:r>
          </a:p>
          <a:p>
            <a:pPr marL="0" indent="0">
              <a:buNone/>
            </a:pPr>
            <a:r>
              <a:rPr lang="en-US" sz="2000" dirty="0" err="1" smtClean="0"/>
              <a:t>Waarbij</a:t>
            </a:r>
            <a:r>
              <a:rPr lang="en-US" sz="2000" dirty="0" smtClean="0"/>
              <a:t> elk product </a:t>
            </a:r>
            <a:r>
              <a:rPr lang="en-US" sz="2000" dirty="0" err="1" smtClean="0"/>
              <a:t>dezelfde</a:t>
            </a:r>
            <a:r>
              <a:rPr lang="en-US" sz="2000" dirty="0" smtClean="0"/>
              <a:t> </a:t>
            </a:r>
            <a:r>
              <a:rPr lang="en-US" sz="2000" dirty="0" err="1" smtClean="0"/>
              <a:t>hoeveelheid</a:t>
            </a:r>
            <a:r>
              <a:rPr lang="en-US" sz="2000" dirty="0" smtClean="0"/>
              <a:t> </a:t>
            </a:r>
            <a:r>
              <a:rPr lang="en-US" sz="2000" dirty="0" err="1" smtClean="0"/>
              <a:t>variabele</a:t>
            </a:r>
            <a:r>
              <a:rPr lang="en-US" sz="2000" dirty="0" smtClean="0"/>
              <a:t> </a:t>
            </a:r>
            <a:r>
              <a:rPr lang="en-US" sz="2000" dirty="0" err="1" smtClean="0"/>
              <a:t>kosten</a:t>
            </a:r>
            <a:r>
              <a:rPr lang="en-US" sz="2000" dirty="0" smtClean="0"/>
              <a:t> had, </a:t>
            </a:r>
            <a:r>
              <a:rPr lang="en-US" sz="2000" dirty="0" err="1" smtClean="0"/>
              <a:t>ongeacht</a:t>
            </a:r>
            <a:r>
              <a:rPr lang="en-US" sz="2000" dirty="0" smtClean="0"/>
              <a:t> de </a:t>
            </a:r>
            <a:r>
              <a:rPr lang="en-US" sz="2000" dirty="0" err="1" smtClean="0"/>
              <a:t>omvang</a:t>
            </a:r>
            <a:r>
              <a:rPr lang="en-US" sz="2000" dirty="0" smtClean="0"/>
              <a:t> van de </a:t>
            </a:r>
            <a:r>
              <a:rPr lang="en-US" sz="2000" dirty="0" err="1" smtClean="0"/>
              <a:t>productie</a:t>
            </a:r>
            <a:r>
              <a:rPr lang="en-US" sz="2000" dirty="0" smtClean="0"/>
              <a:t>.</a:t>
            </a:r>
            <a:endParaRPr lang="nl-NL" sz="2000" dirty="0" smtClean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en-US" dirty="0" smtClean="0"/>
              <a:t>In </a:t>
            </a:r>
            <a:r>
              <a:rPr lang="en-US" dirty="0" err="1" smtClean="0"/>
              <a:t>werkelijkheid</a:t>
            </a:r>
            <a:r>
              <a:rPr lang="en-US" dirty="0" smtClean="0"/>
              <a:t> is </a:t>
            </a:r>
            <a:r>
              <a:rPr lang="en-US" dirty="0" err="1" smtClean="0"/>
              <a:t>dat</a:t>
            </a:r>
            <a:r>
              <a:rPr lang="en-US" dirty="0" smtClean="0"/>
              <a:t> </a:t>
            </a:r>
            <a:r>
              <a:rPr lang="en-US" dirty="0" err="1" smtClean="0"/>
              <a:t>vaak</a:t>
            </a:r>
            <a:r>
              <a:rPr lang="en-US" dirty="0" smtClean="0"/>
              <a:t> </a:t>
            </a:r>
            <a:r>
              <a:rPr lang="en-US" dirty="0" err="1" smtClean="0"/>
              <a:t>anders</a:t>
            </a:r>
            <a:r>
              <a:rPr lang="en-US" dirty="0" smtClean="0"/>
              <a:t>:</a:t>
            </a:r>
            <a:endParaRPr lang="nl-NL" dirty="0" smtClean="0"/>
          </a:p>
          <a:p>
            <a:pPr marL="0" indent="0">
              <a:buNone/>
            </a:pPr>
            <a:r>
              <a:rPr lang="nl-NL" sz="2400" dirty="0" smtClean="0"/>
              <a:t>bij een lage productie kunnen bedrijven heel makkelijk hun productie uitbreiden, maar </a:t>
            </a:r>
            <a:r>
              <a:rPr lang="nl-NL" sz="2400" dirty="0" err="1" smtClean="0"/>
              <a:t>productieuitbreiding</a:t>
            </a:r>
            <a:r>
              <a:rPr lang="nl-NL" sz="2400" dirty="0" smtClean="0"/>
              <a:t> kost vaak meer moeite naarmate de productieomvang groter is.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 err="1" smtClean="0"/>
              <a:t>Dit</a:t>
            </a:r>
            <a:r>
              <a:rPr lang="en-US" sz="2400" dirty="0" smtClean="0"/>
              <a:t> </a:t>
            </a:r>
            <a:r>
              <a:rPr lang="en-US" sz="2400" dirty="0" err="1" smtClean="0"/>
              <a:t>gegeven</a:t>
            </a:r>
            <a:r>
              <a:rPr lang="en-US" sz="2400" dirty="0" smtClean="0"/>
              <a:t> </a:t>
            </a:r>
            <a:r>
              <a:rPr lang="en-US" sz="2400" dirty="0" err="1" smtClean="0"/>
              <a:t>wordt</a:t>
            </a:r>
            <a:r>
              <a:rPr lang="en-US" sz="2400" dirty="0" smtClean="0"/>
              <a:t> </a:t>
            </a:r>
            <a:r>
              <a:rPr lang="en-US" sz="2400" dirty="0" err="1" smtClean="0"/>
              <a:t>beschreven</a:t>
            </a:r>
            <a:r>
              <a:rPr lang="en-US" sz="2400" dirty="0" smtClean="0"/>
              <a:t> in de </a:t>
            </a:r>
            <a:r>
              <a:rPr lang="en-US" sz="2400" b="1" dirty="0" smtClean="0"/>
              <a:t>wet van toe- en </a:t>
            </a:r>
            <a:r>
              <a:rPr lang="en-US" sz="2400" b="1" dirty="0" err="1" smtClean="0"/>
              <a:t>afnemende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fysieke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meeropbrengsten</a:t>
            </a:r>
            <a:r>
              <a:rPr lang="en-US" sz="2400" dirty="0" smtClean="0"/>
              <a:t>.</a:t>
            </a:r>
            <a:endParaRPr lang="nl-NL" sz="2400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Andere variabele kosten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9339272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blinds/>
      </p:transition>
    </mc:Choice>
    <mc:Fallback xmlns="">
      <p:transition spd="slow">
        <p:blinds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72067" y="1772816"/>
            <a:ext cx="7408333" cy="4353347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2000" dirty="0" err="1" smtClean="0"/>
              <a:t>Voor</a:t>
            </a:r>
            <a:r>
              <a:rPr lang="en-US" sz="2000" dirty="0" smtClean="0"/>
              <a:t> het </a:t>
            </a:r>
            <a:r>
              <a:rPr lang="en-US" sz="2000" dirty="0" err="1" smtClean="0"/>
              <a:t>gemak</a:t>
            </a:r>
            <a:r>
              <a:rPr lang="en-US" sz="2000" dirty="0" smtClean="0"/>
              <a:t> </a:t>
            </a:r>
            <a:r>
              <a:rPr lang="en-US" sz="2000" dirty="0" err="1" smtClean="0"/>
              <a:t>gaan</a:t>
            </a:r>
            <a:r>
              <a:rPr lang="en-US" sz="2000" dirty="0" smtClean="0"/>
              <a:t> we </a:t>
            </a:r>
            <a:r>
              <a:rPr lang="en-US" sz="2000" dirty="0" err="1" smtClean="0"/>
              <a:t>ervan</a:t>
            </a:r>
            <a:r>
              <a:rPr lang="en-US" sz="2000" dirty="0" smtClean="0"/>
              <a:t> </a:t>
            </a:r>
            <a:r>
              <a:rPr lang="en-US" sz="2000" dirty="0" err="1" smtClean="0"/>
              <a:t>uit</a:t>
            </a:r>
            <a:r>
              <a:rPr lang="en-US" sz="2000" dirty="0" smtClean="0"/>
              <a:t> </a:t>
            </a:r>
            <a:r>
              <a:rPr lang="en-US" sz="2000" dirty="0" err="1" smtClean="0"/>
              <a:t>dat</a:t>
            </a:r>
            <a:r>
              <a:rPr lang="en-US" sz="2000" dirty="0" smtClean="0"/>
              <a:t> </a:t>
            </a:r>
            <a:r>
              <a:rPr lang="en-US" sz="2000" dirty="0" err="1" smtClean="0"/>
              <a:t>voor</a:t>
            </a:r>
            <a:r>
              <a:rPr lang="en-US" sz="2000" dirty="0" smtClean="0"/>
              <a:t> </a:t>
            </a:r>
            <a:r>
              <a:rPr lang="en-US" sz="2000" dirty="0" err="1" smtClean="0"/>
              <a:t>uitbreiding</a:t>
            </a:r>
            <a:r>
              <a:rPr lang="en-US" sz="2000" dirty="0" smtClean="0"/>
              <a:t> van </a:t>
            </a:r>
            <a:r>
              <a:rPr lang="en-US" sz="2000" dirty="0" err="1" smtClean="0"/>
              <a:t>productie</a:t>
            </a:r>
            <a:r>
              <a:rPr lang="en-US" sz="2000" dirty="0" smtClean="0"/>
              <a:t> </a:t>
            </a:r>
            <a:r>
              <a:rPr lang="en-US" sz="2000" dirty="0" err="1" smtClean="0"/>
              <a:t>alleen</a:t>
            </a:r>
            <a:r>
              <a:rPr lang="en-US" sz="2000" dirty="0" smtClean="0"/>
              <a:t> </a:t>
            </a:r>
            <a:r>
              <a:rPr lang="en-US" sz="2000" dirty="0" err="1" smtClean="0"/>
              <a:t>een</a:t>
            </a:r>
            <a:r>
              <a:rPr lang="en-US" sz="2000" dirty="0" smtClean="0"/>
              <a:t> extra </a:t>
            </a:r>
            <a:r>
              <a:rPr lang="en-US" sz="2000" dirty="0" err="1" smtClean="0"/>
              <a:t>arbeidskracht</a:t>
            </a:r>
            <a:r>
              <a:rPr lang="en-US" sz="2000" dirty="0" smtClean="0"/>
              <a:t> (</a:t>
            </a:r>
            <a:r>
              <a:rPr lang="en-US" sz="2000" dirty="0" err="1" smtClean="0"/>
              <a:t>variabele</a:t>
            </a:r>
            <a:r>
              <a:rPr lang="en-US" sz="2000" dirty="0" smtClean="0"/>
              <a:t> </a:t>
            </a:r>
            <a:r>
              <a:rPr lang="en-US" sz="2000" dirty="0" err="1" smtClean="0"/>
              <a:t>kosten</a:t>
            </a:r>
            <a:r>
              <a:rPr lang="en-US" sz="2000" dirty="0" smtClean="0"/>
              <a:t>) </a:t>
            </a:r>
            <a:r>
              <a:rPr lang="en-US" sz="2000" dirty="0" err="1" smtClean="0"/>
              <a:t>nodig</a:t>
            </a:r>
            <a:r>
              <a:rPr lang="en-US" sz="2000" dirty="0" smtClean="0"/>
              <a:t> is.</a:t>
            </a:r>
          </a:p>
          <a:p>
            <a:pPr marL="0" indent="0">
              <a:buNone/>
            </a:pPr>
            <a:endParaRPr lang="en-US" sz="2400" dirty="0" smtClean="0"/>
          </a:p>
          <a:p>
            <a:pPr marL="457200" indent="-457200">
              <a:buFont typeface="+mj-lt"/>
              <a:buAutoNum type="arabicPeriod"/>
            </a:pPr>
            <a:r>
              <a:rPr lang="en-US" sz="2100" dirty="0" err="1" smtClean="0"/>
              <a:t>Wanneer</a:t>
            </a:r>
            <a:r>
              <a:rPr lang="en-US" sz="2100" dirty="0" smtClean="0"/>
              <a:t> 1 </a:t>
            </a:r>
            <a:r>
              <a:rPr lang="en-US" sz="2100" dirty="0" err="1" smtClean="0"/>
              <a:t>arbeider</a:t>
            </a:r>
            <a:r>
              <a:rPr lang="en-US" sz="2100" dirty="0" smtClean="0"/>
              <a:t> </a:t>
            </a:r>
            <a:r>
              <a:rPr lang="en-US" sz="2100" dirty="0" err="1"/>
              <a:t>alles</a:t>
            </a:r>
            <a:r>
              <a:rPr lang="en-US" sz="2100" dirty="0"/>
              <a:t> </a:t>
            </a:r>
            <a:r>
              <a:rPr lang="en-US" sz="2100" dirty="0" smtClean="0"/>
              <a:t>in </a:t>
            </a:r>
            <a:r>
              <a:rPr lang="en-US" sz="2100" dirty="0" err="1" smtClean="0"/>
              <a:t>zijn</a:t>
            </a:r>
            <a:r>
              <a:rPr lang="en-US" sz="2100" dirty="0" smtClean="0"/>
              <a:t> </a:t>
            </a:r>
            <a:r>
              <a:rPr lang="en-US" sz="2100" dirty="0" err="1" smtClean="0"/>
              <a:t>eentje</a:t>
            </a:r>
            <a:r>
              <a:rPr lang="en-US" sz="2100" dirty="0" smtClean="0"/>
              <a:t> </a:t>
            </a:r>
            <a:r>
              <a:rPr lang="en-US" sz="2100" dirty="0" err="1" smtClean="0"/>
              <a:t>moet</a:t>
            </a:r>
            <a:r>
              <a:rPr lang="en-US" sz="2100" dirty="0" smtClean="0"/>
              <a:t> </a:t>
            </a:r>
            <a:r>
              <a:rPr lang="en-US" sz="2100" dirty="0" err="1" smtClean="0"/>
              <a:t>doen</a:t>
            </a:r>
            <a:r>
              <a:rPr lang="en-US" sz="2100" dirty="0" smtClean="0"/>
              <a:t>, is </a:t>
            </a:r>
            <a:r>
              <a:rPr lang="en-US" sz="2100" dirty="0" err="1" smtClean="0"/>
              <a:t>dat</a:t>
            </a:r>
            <a:r>
              <a:rPr lang="en-US" sz="2100" dirty="0" smtClean="0"/>
              <a:t> heel inefficient. </a:t>
            </a:r>
            <a:r>
              <a:rPr lang="en-US" sz="2100" dirty="0" err="1" smtClean="0"/>
              <a:t>Hij</a:t>
            </a:r>
            <a:r>
              <a:rPr lang="en-US" sz="2100" dirty="0" smtClean="0"/>
              <a:t> </a:t>
            </a:r>
            <a:r>
              <a:rPr lang="en-US" sz="2100" dirty="0" err="1" smtClean="0"/>
              <a:t>zal</a:t>
            </a:r>
            <a:r>
              <a:rPr lang="en-US" sz="2100" dirty="0" smtClean="0"/>
              <a:t> heel </a:t>
            </a:r>
            <a:r>
              <a:rPr lang="en-US" sz="2100" dirty="0" err="1" smtClean="0"/>
              <a:t>weinig</a:t>
            </a:r>
            <a:r>
              <a:rPr lang="en-US" sz="2100" dirty="0" smtClean="0"/>
              <a:t> </a:t>
            </a:r>
            <a:r>
              <a:rPr lang="en-US" sz="2100" dirty="0" err="1" smtClean="0"/>
              <a:t>produceren</a:t>
            </a:r>
            <a:r>
              <a:rPr lang="en-US" sz="2100" dirty="0" smtClean="0"/>
              <a:t>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100" dirty="0" err="1" smtClean="0"/>
              <a:t>Wanneer</a:t>
            </a:r>
            <a:r>
              <a:rPr lang="en-US" sz="2100" dirty="0" smtClean="0"/>
              <a:t> we </a:t>
            </a:r>
            <a:r>
              <a:rPr lang="en-US" sz="2100" dirty="0" err="1" smtClean="0"/>
              <a:t>een</a:t>
            </a:r>
            <a:r>
              <a:rPr lang="en-US" sz="2100" dirty="0" smtClean="0"/>
              <a:t> </a:t>
            </a:r>
            <a:r>
              <a:rPr lang="en-US" sz="2100" dirty="0" err="1" smtClean="0"/>
              <a:t>arbeidskracht</a:t>
            </a:r>
            <a:r>
              <a:rPr lang="en-US" sz="2100" dirty="0" smtClean="0"/>
              <a:t> </a:t>
            </a:r>
            <a:r>
              <a:rPr lang="en-US" sz="2100" dirty="0" err="1" smtClean="0"/>
              <a:t>toevoegen</a:t>
            </a:r>
            <a:r>
              <a:rPr lang="en-US" sz="2100" dirty="0" smtClean="0"/>
              <a:t> </a:t>
            </a:r>
            <a:r>
              <a:rPr lang="en-US" sz="2100" dirty="0" err="1" smtClean="0"/>
              <a:t>kunnen</a:t>
            </a:r>
            <a:r>
              <a:rPr lang="en-US" sz="2100" dirty="0" smtClean="0"/>
              <a:t> </a:t>
            </a:r>
            <a:r>
              <a:rPr lang="en-US" sz="2100" dirty="0" err="1" smtClean="0"/>
              <a:t>zij</a:t>
            </a:r>
            <a:r>
              <a:rPr lang="en-US" sz="2100" dirty="0" smtClean="0"/>
              <a:t> het werk </a:t>
            </a:r>
            <a:r>
              <a:rPr lang="en-US" sz="2100" dirty="0" err="1" smtClean="0"/>
              <a:t>beter</a:t>
            </a:r>
            <a:r>
              <a:rPr lang="en-US" sz="2100" dirty="0" smtClean="0"/>
              <a:t> </a:t>
            </a:r>
            <a:r>
              <a:rPr lang="en-US" sz="2100" dirty="0" err="1" smtClean="0"/>
              <a:t>verdelen</a:t>
            </a:r>
            <a:r>
              <a:rPr lang="en-US" sz="2100" dirty="0" smtClean="0"/>
              <a:t> (</a:t>
            </a:r>
            <a:r>
              <a:rPr lang="en-US" sz="2100" dirty="0" err="1" smtClean="0"/>
              <a:t>arbeidsverdeling</a:t>
            </a:r>
            <a:r>
              <a:rPr lang="en-US" sz="2100" dirty="0" smtClean="0"/>
              <a:t>). </a:t>
            </a:r>
            <a:r>
              <a:rPr lang="en-US" sz="2100" dirty="0" err="1" smtClean="0"/>
              <a:t>Productie</a:t>
            </a:r>
            <a:r>
              <a:rPr lang="en-US" sz="2100" dirty="0" smtClean="0"/>
              <a:t> </a:t>
            </a:r>
            <a:r>
              <a:rPr lang="en-US" sz="2100" dirty="0" err="1" smtClean="0"/>
              <a:t>gaat</a:t>
            </a:r>
            <a:r>
              <a:rPr lang="en-US" sz="2100" dirty="0" smtClean="0"/>
              <a:t> </a:t>
            </a:r>
            <a:r>
              <a:rPr lang="en-US" sz="2100" dirty="0" err="1" smtClean="0"/>
              <a:t>efficienter</a:t>
            </a:r>
            <a:r>
              <a:rPr lang="en-US" sz="2100" dirty="0" smtClean="0"/>
              <a:t> – </a:t>
            </a:r>
            <a:r>
              <a:rPr lang="en-US" sz="2100" dirty="0" err="1" smtClean="0"/>
              <a:t>een</a:t>
            </a:r>
            <a:r>
              <a:rPr lang="en-US" sz="2100" dirty="0" smtClean="0"/>
              <a:t> extra </a:t>
            </a:r>
            <a:r>
              <a:rPr lang="en-US" sz="2100" dirty="0" err="1" smtClean="0"/>
              <a:t>arbeider</a:t>
            </a:r>
            <a:r>
              <a:rPr lang="en-US" sz="2100" dirty="0" smtClean="0"/>
              <a:t> </a:t>
            </a:r>
            <a:r>
              <a:rPr lang="en-US" sz="2100" dirty="0" err="1" smtClean="0"/>
              <a:t>voegt</a:t>
            </a:r>
            <a:r>
              <a:rPr lang="en-US" sz="2100" dirty="0" smtClean="0"/>
              <a:t> MEER PRODUCTEN toe </a:t>
            </a:r>
            <a:r>
              <a:rPr lang="en-US" sz="2100" dirty="0" err="1" smtClean="0"/>
              <a:t>dan</a:t>
            </a:r>
            <a:r>
              <a:rPr lang="en-US" sz="2100" dirty="0" smtClean="0"/>
              <a:t> </a:t>
            </a:r>
            <a:r>
              <a:rPr lang="en-US" sz="2100" dirty="0" err="1" smtClean="0"/>
              <a:t>zijn</a:t>
            </a:r>
            <a:r>
              <a:rPr lang="en-US" sz="2100" dirty="0" smtClean="0"/>
              <a:t> </a:t>
            </a:r>
            <a:r>
              <a:rPr lang="en-US" sz="2100" dirty="0" err="1" smtClean="0"/>
              <a:t>voorganger</a:t>
            </a:r>
            <a:r>
              <a:rPr lang="en-US" sz="2100" dirty="0" smtClean="0"/>
              <a:t>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100" dirty="0" err="1" smtClean="0"/>
              <a:t>Wanneer</a:t>
            </a:r>
            <a:r>
              <a:rPr lang="en-US" sz="2100" dirty="0" smtClean="0"/>
              <a:t> werk </a:t>
            </a:r>
            <a:r>
              <a:rPr lang="en-US" sz="2100" dirty="0" err="1" smtClean="0"/>
              <a:t>goed</a:t>
            </a:r>
            <a:r>
              <a:rPr lang="en-US" sz="2100" dirty="0" smtClean="0"/>
              <a:t> </a:t>
            </a:r>
            <a:r>
              <a:rPr lang="en-US" sz="2100" dirty="0" err="1" smtClean="0"/>
              <a:t>verdeeld</a:t>
            </a:r>
            <a:r>
              <a:rPr lang="en-US" sz="2100" dirty="0" smtClean="0"/>
              <a:t> is, </a:t>
            </a:r>
            <a:r>
              <a:rPr lang="en-US" sz="2100" dirty="0" err="1" smtClean="0"/>
              <a:t>veel</a:t>
            </a:r>
            <a:r>
              <a:rPr lang="en-US" sz="2100" dirty="0" smtClean="0"/>
              <a:t> machines </a:t>
            </a:r>
            <a:r>
              <a:rPr lang="en-US" sz="2100" dirty="0" err="1" smtClean="0"/>
              <a:t>bezet</a:t>
            </a:r>
            <a:r>
              <a:rPr lang="en-US" sz="2100" dirty="0" smtClean="0"/>
              <a:t> </a:t>
            </a:r>
            <a:r>
              <a:rPr lang="en-US" sz="2100" dirty="0" err="1" smtClean="0"/>
              <a:t>zijn</a:t>
            </a:r>
            <a:r>
              <a:rPr lang="en-US" sz="2100" dirty="0" smtClean="0"/>
              <a:t>, </a:t>
            </a:r>
            <a:r>
              <a:rPr lang="en-US" sz="2100" dirty="0" err="1" smtClean="0"/>
              <a:t>enz</a:t>
            </a:r>
            <a:r>
              <a:rPr lang="en-US" sz="2100" dirty="0" smtClean="0"/>
              <a:t>… </a:t>
            </a:r>
            <a:r>
              <a:rPr lang="en-US" sz="2100" dirty="0" err="1" smtClean="0"/>
              <a:t>Zal</a:t>
            </a:r>
            <a:r>
              <a:rPr lang="en-US" sz="2100" dirty="0" smtClean="0"/>
              <a:t> </a:t>
            </a:r>
            <a:r>
              <a:rPr lang="en-US" sz="2100" dirty="0" err="1" smtClean="0"/>
              <a:t>een</a:t>
            </a:r>
            <a:r>
              <a:rPr lang="en-US" sz="2100" dirty="0" smtClean="0"/>
              <a:t> </a:t>
            </a:r>
            <a:r>
              <a:rPr lang="en-US" sz="2100" dirty="0" err="1" smtClean="0"/>
              <a:t>volgende</a:t>
            </a:r>
            <a:r>
              <a:rPr lang="en-US" sz="2100" dirty="0" smtClean="0"/>
              <a:t> </a:t>
            </a:r>
            <a:r>
              <a:rPr lang="en-US" sz="2100" dirty="0" err="1" smtClean="0"/>
              <a:t>arbeider</a:t>
            </a:r>
            <a:r>
              <a:rPr lang="en-US" sz="2100" dirty="0" smtClean="0"/>
              <a:t> de </a:t>
            </a:r>
            <a:r>
              <a:rPr lang="en-US" sz="2100" dirty="0" err="1" smtClean="0"/>
              <a:t>productie</a:t>
            </a:r>
            <a:r>
              <a:rPr lang="en-US" sz="2100" dirty="0" smtClean="0"/>
              <a:t> </a:t>
            </a:r>
            <a:r>
              <a:rPr lang="en-US" sz="2100" dirty="0" err="1" smtClean="0"/>
              <a:t>wel</a:t>
            </a:r>
            <a:r>
              <a:rPr lang="en-US" sz="2100" dirty="0"/>
              <a:t> </a:t>
            </a:r>
            <a:r>
              <a:rPr lang="en-US" sz="2100" dirty="0" err="1" smtClean="0"/>
              <a:t>laten</a:t>
            </a:r>
            <a:r>
              <a:rPr lang="en-US" sz="2100" dirty="0" smtClean="0"/>
              <a:t> STIJGEN, maar MINDER </a:t>
            </a:r>
            <a:r>
              <a:rPr lang="en-US" sz="2100" dirty="0" err="1" smtClean="0"/>
              <a:t>dan</a:t>
            </a:r>
            <a:r>
              <a:rPr lang="en-US" sz="2100" dirty="0" smtClean="0"/>
              <a:t> </a:t>
            </a:r>
            <a:r>
              <a:rPr lang="en-US" sz="2100" dirty="0" err="1" smtClean="0"/>
              <a:t>zijn</a:t>
            </a:r>
            <a:r>
              <a:rPr lang="en-US" sz="2100" dirty="0" smtClean="0"/>
              <a:t> </a:t>
            </a:r>
            <a:r>
              <a:rPr lang="en-US" sz="2100" dirty="0" err="1" smtClean="0"/>
              <a:t>voorgangers</a:t>
            </a:r>
            <a:r>
              <a:rPr lang="en-US" sz="2100" dirty="0" smtClean="0"/>
              <a:t> (</a:t>
            </a:r>
            <a:r>
              <a:rPr lang="en-US" sz="2100" dirty="0" err="1" smtClean="0"/>
              <a:t>te</a:t>
            </a:r>
            <a:r>
              <a:rPr lang="en-US" sz="2100" dirty="0" smtClean="0"/>
              <a:t> </a:t>
            </a:r>
            <a:r>
              <a:rPr lang="en-US" sz="2100" dirty="0" err="1" smtClean="0"/>
              <a:t>gezellig</a:t>
            </a:r>
            <a:r>
              <a:rPr lang="en-US" sz="2100" dirty="0" smtClean="0"/>
              <a:t>, </a:t>
            </a:r>
            <a:r>
              <a:rPr lang="en-US" sz="2100" dirty="0" err="1" smtClean="0"/>
              <a:t>kantjes</a:t>
            </a:r>
            <a:r>
              <a:rPr lang="en-US" sz="2100" dirty="0" smtClean="0"/>
              <a:t> </a:t>
            </a:r>
            <a:r>
              <a:rPr lang="en-US" sz="2100" dirty="0" err="1" smtClean="0"/>
              <a:t>er</a:t>
            </a:r>
            <a:r>
              <a:rPr lang="en-US" sz="2100" dirty="0" smtClean="0"/>
              <a:t> van </a:t>
            </a:r>
            <a:r>
              <a:rPr lang="en-US" sz="2100" dirty="0" err="1" smtClean="0"/>
              <a:t>aflopen</a:t>
            </a:r>
            <a:r>
              <a:rPr lang="en-US" sz="2100" dirty="0" smtClean="0"/>
              <a:t> of </a:t>
            </a:r>
            <a:r>
              <a:rPr lang="en-US" sz="2100" dirty="0" err="1" smtClean="0"/>
              <a:t>zelfs</a:t>
            </a:r>
            <a:r>
              <a:rPr lang="en-US" sz="2100" dirty="0" smtClean="0"/>
              <a:t> </a:t>
            </a:r>
            <a:r>
              <a:rPr lang="en-US" sz="2100" dirty="0" err="1" smtClean="0"/>
              <a:t>elkaar</a:t>
            </a:r>
            <a:r>
              <a:rPr lang="en-US" sz="2100" dirty="0" smtClean="0"/>
              <a:t> in de </a:t>
            </a:r>
            <a:r>
              <a:rPr lang="en-US" sz="2100" dirty="0" err="1" smtClean="0"/>
              <a:t>weg</a:t>
            </a:r>
            <a:r>
              <a:rPr lang="en-US" sz="2100" dirty="0" smtClean="0"/>
              <a:t> </a:t>
            </a:r>
            <a:r>
              <a:rPr lang="en-US" sz="2100" dirty="0" err="1" smtClean="0"/>
              <a:t>gaan</a:t>
            </a:r>
            <a:r>
              <a:rPr lang="en-US" sz="2100" dirty="0" smtClean="0"/>
              <a:t> </a:t>
            </a:r>
            <a:r>
              <a:rPr lang="en-US" sz="2100" dirty="0" err="1" smtClean="0"/>
              <a:t>lopen</a:t>
            </a:r>
            <a:r>
              <a:rPr lang="en-US" sz="2100" dirty="0" smtClean="0"/>
              <a:t>).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100" dirty="0" smtClean="0"/>
              <a:t>Door </a:t>
            </a:r>
            <a:r>
              <a:rPr lang="en-US" sz="2100" dirty="0" err="1" smtClean="0"/>
              <a:t>nog</a:t>
            </a:r>
            <a:r>
              <a:rPr lang="en-US" sz="2100" dirty="0" smtClean="0"/>
              <a:t> </a:t>
            </a:r>
            <a:r>
              <a:rPr lang="en-US" sz="2100" dirty="0" err="1" smtClean="0"/>
              <a:t>meer</a:t>
            </a:r>
            <a:r>
              <a:rPr lang="en-US" sz="2100" dirty="0" smtClean="0"/>
              <a:t> </a:t>
            </a:r>
            <a:r>
              <a:rPr lang="en-US" sz="2100" dirty="0" err="1" smtClean="0"/>
              <a:t>arbeiders</a:t>
            </a:r>
            <a:r>
              <a:rPr lang="en-US" sz="2100" dirty="0" smtClean="0"/>
              <a:t> toe </a:t>
            </a:r>
            <a:r>
              <a:rPr lang="en-US" sz="2100" dirty="0" err="1" smtClean="0"/>
              <a:t>te</a:t>
            </a:r>
            <a:r>
              <a:rPr lang="en-US" sz="2100" dirty="0" smtClean="0"/>
              <a:t> </a:t>
            </a:r>
            <a:r>
              <a:rPr lang="en-US" sz="2100" dirty="0" err="1" smtClean="0"/>
              <a:t>voegen</a:t>
            </a:r>
            <a:r>
              <a:rPr lang="en-US" sz="2100" dirty="0" smtClean="0"/>
              <a:t> </a:t>
            </a:r>
            <a:r>
              <a:rPr lang="en-US" sz="2100" dirty="0" err="1" smtClean="0"/>
              <a:t>zou</a:t>
            </a:r>
            <a:r>
              <a:rPr lang="en-US" sz="2100" dirty="0" smtClean="0"/>
              <a:t> </a:t>
            </a:r>
            <a:r>
              <a:rPr lang="en-US" sz="2100" dirty="0" err="1" smtClean="0"/>
              <a:t>uiteindelijk</a:t>
            </a:r>
            <a:r>
              <a:rPr lang="en-US" sz="2100" dirty="0" smtClean="0"/>
              <a:t> de </a:t>
            </a:r>
            <a:r>
              <a:rPr lang="en-US" sz="2100" dirty="0" err="1" smtClean="0"/>
              <a:t>productie</a:t>
            </a:r>
            <a:r>
              <a:rPr lang="en-US" sz="2100" dirty="0" smtClean="0"/>
              <a:t> </a:t>
            </a:r>
            <a:r>
              <a:rPr lang="en-US" sz="2100" dirty="0" err="1" smtClean="0"/>
              <a:t>zelfs</a:t>
            </a:r>
            <a:r>
              <a:rPr lang="en-US" sz="2100" dirty="0" smtClean="0"/>
              <a:t> </a:t>
            </a:r>
            <a:r>
              <a:rPr lang="en-US" sz="2100" dirty="0" err="1" smtClean="0"/>
              <a:t>kunnen</a:t>
            </a:r>
            <a:r>
              <a:rPr lang="en-US" sz="2100" dirty="0" smtClean="0"/>
              <a:t> DALEN.</a:t>
            </a:r>
            <a:endParaRPr lang="nl-NL" sz="2100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27584" y="338328"/>
            <a:ext cx="7344816" cy="1252728"/>
          </a:xfrm>
        </p:spPr>
        <p:txBody>
          <a:bodyPr/>
          <a:lstStyle/>
          <a:p>
            <a:r>
              <a:rPr lang="en-US" sz="2200" dirty="0" smtClean="0"/>
              <a:t>Wet van de toe- en </a:t>
            </a:r>
            <a:r>
              <a:rPr lang="en-US" sz="2200" dirty="0" err="1" smtClean="0"/>
              <a:t>afnemende</a:t>
            </a:r>
            <a:r>
              <a:rPr lang="en-US" sz="2200" dirty="0" smtClean="0"/>
              <a:t> </a:t>
            </a:r>
            <a:r>
              <a:rPr lang="en-US" sz="2200" b="1" i="1" u="sng" dirty="0" err="1" smtClean="0"/>
              <a:t>fysieke</a:t>
            </a:r>
            <a:r>
              <a:rPr lang="en-US" sz="2200" dirty="0" smtClean="0"/>
              <a:t> </a:t>
            </a:r>
            <a:r>
              <a:rPr lang="en-US" sz="2200" dirty="0" err="1" smtClean="0"/>
              <a:t>meeropbrengsten</a:t>
            </a:r>
            <a:r>
              <a:rPr lang="en-US" sz="2200" dirty="0" smtClean="0"/>
              <a:t/>
            </a:r>
            <a:br>
              <a:rPr lang="en-US" sz="2200" dirty="0" smtClean="0"/>
            </a:br>
            <a:r>
              <a:rPr lang="en-US" sz="2200" dirty="0" smtClean="0"/>
              <a:t>WTAM</a:t>
            </a:r>
            <a:endParaRPr lang="nl-NL" sz="2200" dirty="0"/>
          </a:p>
        </p:txBody>
      </p:sp>
    </p:spTree>
    <p:extLst>
      <p:ext uri="{BB962C8B-B14F-4D97-AF65-F5344CB8AC3E}">
        <p14:creationId xmlns:p14="http://schemas.microsoft.com/office/powerpoint/2010/main" val="31787139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blinds/>
      </p:transition>
    </mc:Choice>
    <mc:Fallback xmlns="">
      <p:transition spd="slow">
        <p:blinds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WTAM – MK – GVK </a:t>
            </a:r>
            <a:endParaRPr lang="nl-NL" dirty="0"/>
          </a:p>
        </p:txBody>
      </p:sp>
      <p:grpSp>
        <p:nvGrpSpPr>
          <p:cNvPr id="1084" name="Groep 1083"/>
          <p:cNvGrpSpPr/>
          <p:nvPr/>
        </p:nvGrpSpPr>
        <p:grpSpPr>
          <a:xfrm>
            <a:off x="1483315" y="3267228"/>
            <a:ext cx="819978" cy="1492417"/>
            <a:chOff x="1483315" y="3267228"/>
            <a:chExt cx="819978" cy="1492417"/>
          </a:xfrm>
        </p:grpSpPr>
        <p:pic>
          <p:nvPicPr>
            <p:cNvPr id="1026" name="Picture 2"/>
            <p:cNvPicPr>
              <a:picLocks noChangeAspect="1" noChangeArrowheads="1"/>
            </p:cNvPicPr>
            <p:nvPr/>
          </p:nvPicPr>
          <p:blipFill rotWithShape="1">
            <a:blip r:embed="rId2" cstate="print">
              <a:duotone>
                <a:schemeClr val="accent4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 bwMode="auto">
            <a:xfrm>
              <a:off x="1907704" y="3267228"/>
              <a:ext cx="395589" cy="108775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grpSp>
          <p:nvGrpSpPr>
            <p:cNvPr id="30" name="Groep 29"/>
            <p:cNvGrpSpPr/>
            <p:nvPr/>
          </p:nvGrpSpPr>
          <p:grpSpPr>
            <a:xfrm>
              <a:off x="1483315" y="3470341"/>
              <a:ext cx="605237" cy="1289304"/>
              <a:chOff x="1483315" y="3632113"/>
              <a:chExt cx="605237" cy="1289304"/>
            </a:xfrm>
          </p:grpSpPr>
          <p:pic>
            <p:nvPicPr>
              <p:cNvPr id="1028" name="Picture 4" descr="C:\Documents and Settings\Blm\Local Settings\Temporary Internet Files\Content.IE5\3PEZL4LC\MC900013282[1].wmf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1558354">
                <a:off x="1521328" y="3632113"/>
                <a:ext cx="567224" cy="1289304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22" name="Tekstvak 21"/>
              <p:cNvSpPr txBox="1"/>
              <p:nvPr/>
            </p:nvSpPr>
            <p:spPr>
              <a:xfrm rot="18810657">
                <a:off x="1325889" y="4319724"/>
                <a:ext cx="653405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nl-NL" sz="1600" dirty="0" smtClean="0"/>
                  <a:t>€ 500</a:t>
                </a:r>
                <a:endParaRPr lang="nl-NL" sz="1600" dirty="0"/>
              </a:p>
            </p:txBody>
          </p:sp>
        </p:grpSp>
      </p:grpSp>
      <p:grpSp>
        <p:nvGrpSpPr>
          <p:cNvPr id="1085" name="Groep 1084"/>
          <p:cNvGrpSpPr/>
          <p:nvPr/>
        </p:nvGrpSpPr>
        <p:grpSpPr>
          <a:xfrm>
            <a:off x="2166563" y="3267227"/>
            <a:ext cx="784802" cy="1505329"/>
            <a:chOff x="2166563" y="3267227"/>
            <a:chExt cx="784802" cy="1505329"/>
          </a:xfrm>
        </p:grpSpPr>
        <p:pic>
          <p:nvPicPr>
            <p:cNvPr id="23" name="Picture 2"/>
            <p:cNvPicPr>
              <a:picLocks noChangeAspect="1" noChangeArrowheads="1"/>
            </p:cNvPicPr>
            <p:nvPr/>
          </p:nvPicPr>
          <p:blipFill rotWithShape="1">
            <a:blip r:embed="rId2" cstate="print">
              <a:duotone>
                <a:schemeClr val="accent4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 bwMode="auto">
            <a:xfrm>
              <a:off x="2555776" y="3267227"/>
              <a:ext cx="395589" cy="108775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grpSp>
          <p:nvGrpSpPr>
            <p:cNvPr id="34" name="Groep 33"/>
            <p:cNvGrpSpPr/>
            <p:nvPr/>
          </p:nvGrpSpPr>
          <p:grpSpPr>
            <a:xfrm>
              <a:off x="2166563" y="3483252"/>
              <a:ext cx="605237" cy="1289304"/>
              <a:chOff x="1483315" y="3632113"/>
              <a:chExt cx="605237" cy="1289304"/>
            </a:xfrm>
          </p:grpSpPr>
          <p:pic>
            <p:nvPicPr>
              <p:cNvPr id="35" name="Picture 4" descr="C:\Documents and Settings\Blm\Local Settings\Temporary Internet Files\Content.IE5\3PEZL4LC\MC900013282[1].wmf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1558354">
                <a:off x="1521328" y="3632113"/>
                <a:ext cx="567224" cy="1289304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36" name="Tekstvak 35"/>
              <p:cNvSpPr txBox="1"/>
              <p:nvPr/>
            </p:nvSpPr>
            <p:spPr>
              <a:xfrm rot="18810657">
                <a:off x="1325889" y="4319724"/>
                <a:ext cx="653405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nl-NL" sz="1600" dirty="0" smtClean="0"/>
                  <a:t>€ 500</a:t>
                </a:r>
                <a:endParaRPr lang="nl-NL" sz="1600" dirty="0"/>
              </a:p>
            </p:txBody>
          </p:sp>
        </p:grpSp>
      </p:grpSp>
      <p:grpSp>
        <p:nvGrpSpPr>
          <p:cNvPr id="1086" name="Groep 1085"/>
          <p:cNvGrpSpPr/>
          <p:nvPr/>
        </p:nvGrpSpPr>
        <p:grpSpPr>
          <a:xfrm>
            <a:off x="2886643" y="3267228"/>
            <a:ext cx="821261" cy="1512168"/>
            <a:chOff x="2886643" y="3267228"/>
            <a:chExt cx="821261" cy="1512168"/>
          </a:xfrm>
        </p:grpSpPr>
        <p:pic>
          <p:nvPicPr>
            <p:cNvPr id="24" name="Picture 2"/>
            <p:cNvPicPr>
              <a:picLocks noChangeAspect="1" noChangeArrowheads="1"/>
            </p:cNvPicPr>
            <p:nvPr/>
          </p:nvPicPr>
          <p:blipFill rotWithShape="1">
            <a:blip r:embed="rId2" cstate="print">
              <a:duotone>
                <a:schemeClr val="accent4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 bwMode="auto">
            <a:xfrm>
              <a:off x="3312315" y="3267228"/>
              <a:ext cx="395589" cy="108775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grpSp>
          <p:nvGrpSpPr>
            <p:cNvPr id="37" name="Groep 36"/>
            <p:cNvGrpSpPr/>
            <p:nvPr/>
          </p:nvGrpSpPr>
          <p:grpSpPr>
            <a:xfrm>
              <a:off x="2886643" y="3490092"/>
              <a:ext cx="605237" cy="1289304"/>
              <a:chOff x="1483315" y="3632113"/>
              <a:chExt cx="605237" cy="1289304"/>
            </a:xfrm>
          </p:grpSpPr>
          <p:pic>
            <p:nvPicPr>
              <p:cNvPr id="38" name="Picture 4" descr="C:\Documents and Settings\Blm\Local Settings\Temporary Internet Files\Content.IE5\3PEZL4LC\MC900013282[1].wmf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1558354">
                <a:off x="1521328" y="3632113"/>
                <a:ext cx="567224" cy="1289304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39" name="Tekstvak 38"/>
              <p:cNvSpPr txBox="1"/>
              <p:nvPr/>
            </p:nvSpPr>
            <p:spPr>
              <a:xfrm rot="18810657">
                <a:off x="1325889" y="4319724"/>
                <a:ext cx="653405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nl-NL" sz="1600" dirty="0" smtClean="0"/>
                  <a:t>€ 500</a:t>
                </a:r>
                <a:endParaRPr lang="nl-NL" sz="1600" dirty="0"/>
              </a:p>
            </p:txBody>
          </p:sp>
        </p:grpSp>
      </p:grpSp>
      <p:grpSp>
        <p:nvGrpSpPr>
          <p:cNvPr id="1087" name="Groep 1086"/>
          <p:cNvGrpSpPr/>
          <p:nvPr/>
        </p:nvGrpSpPr>
        <p:grpSpPr>
          <a:xfrm>
            <a:off x="3606723" y="3267228"/>
            <a:ext cx="784802" cy="1505328"/>
            <a:chOff x="3606723" y="3267228"/>
            <a:chExt cx="784802" cy="1505328"/>
          </a:xfrm>
        </p:grpSpPr>
        <p:pic>
          <p:nvPicPr>
            <p:cNvPr id="25" name="Picture 2"/>
            <p:cNvPicPr>
              <a:picLocks noChangeAspect="1" noChangeArrowheads="1"/>
            </p:cNvPicPr>
            <p:nvPr/>
          </p:nvPicPr>
          <p:blipFill rotWithShape="1">
            <a:blip r:embed="rId2" cstate="print">
              <a:duotone>
                <a:schemeClr val="accent4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 bwMode="auto">
            <a:xfrm>
              <a:off x="3995936" y="3267228"/>
              <a:ext cx="395589" cy="108775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grpSp>
          <p:nvGrpSpPr>
            <p:cNvPr id="40" name="Groep 39"/>
            <p:cNvGrpSpPr/>
            <p:nvPr/>
          </p:nvGrpSpPr>
          <p:grpSpPr>
            <a:xfrm>
              <a:off x="3606723" y="3483252"/>
              <a:ext cx="605237" cy="1289304"/>
              <a:chOff x="1483315" y="3632113"/>
              <a:chExt cx="605237" cy="1289304"/>
            </a:xfrm>
          </p:grpSpPr>
          <p:pic>
            <p:nvPicPr>
              <p:cNvPr id="41" name="Picture 4" descr="C:\Documents and Settings\Blm\Local Settings\Temporary Internet Files\Content.IE5\3PEZL4LC\MC900013282[1].wmf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1558354">
                <a:off x="1521328" y="3632113"/>
                <a:ext cx="567224" cy="1289304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42" name="Tekstvak 41"/>
              <p:cNvSpPr txBox="1"/>
              <p:nvPr/>
            </p:nvSpPr>
            <p:spPr>
              <a:xfrm rot="18810657">
                <a:off x="1325889" y="4319724"/>
                <a:ext cx="653405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nl-NL" sz="1600" dirty="0" smtClean="0"/>
                  <a:t>€ 500</a:t>
                </a:r>
                <a:endParaRPr lang="nl-NL" sz="1600" dirty="0"/>
              </a:p>
            </p:txBody>
          </p:sp>
        </p:grpSp>
      </p:grpSp>
      <p:grpSp>
        <p:nvGrpSpPr>
          <p:cNvPr id="128" name="Groep 127"/>
          <p:cNvGrpSpPr/>
          <p:nvPr/>
        </p:nvGrpSpPr>
        <p:grpSpPr>
          <a:xfrm>
            <a:off x="4355976" y="3267228"/>
            <a:ext cx="792088" cy="1505328"/>
            <a:chOff x="4355976" y="3267228"/>
            <a:chExt cx="792088" cy="1505328"/>
          </a:xfrm>
        </p:grpSpPr>
        <p:pic>
          <p:nvPicPr>
            <p:cNvPr id="26" name="Picture 2"/>
            <p:cNvPicPr>
              <a:picLocks noChangeAspect="1" noChangeArrowheads="1"/>
            </p:cNvPicPr>
            <p:nvPr/>
          </p:nvPicPr>
          <p:blipFill rotWithShape="1">
            <a:blip r:embed="rId2" cstate="print">
              <a:duotone>
                <a:schemeClr val="accent4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 bwMode="auto">
            <a:xfrm>
              <a:off x="4752475" y="3267228"/>
              <a:ext cx="395589" cy="108775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grpSp>
          <p:nvGrpSpPr>
            <p:cNvPr id="43" name="Groep 42"/>
            <p:cNvGrpSpPr/>
            <p:nvPr/>
          </p:nvGrpSpPr>
          <p:grpSpPr>
            <a:xfrm>
              <a:off x="4355976" y="3483252"/>
              <a:ext cx="605237" cy="1289304"/>
              <a:chOff x="1483315" y="3632113"/>
              <a:chExt cx="605237" cy="1289304"/>
            </a:xfrm>
          </p:grpSpPr>
          <p:pic>
            <p:nvPicPr>
              <p:cNvPr id="44" name="Picture 4" descr="C:\Documents and Settings\Blm\Local Settings\Temporary Internet Files\Content.IE5\3PEZL4LC\MC900013282[1].wmf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1558354">
                <a:off x="1521328" y="3632113"/>
                <a:ext cx="567224" cy="1289304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45" name="Tekstvak 44"/>
              <p:cNvSpPr txBox="1"/>
              <p:nvPr/>
            </p:nvSpPr>
            <p:spPr>
              <a:xfrm rot="18810657">
                <a:off x="1325889" y="4319724"/>
                <a:ext cx="653405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nl-NL" sz="1600" dirty="0" smtClean="0"/>
                  <a:t>€ 500</a:t>
                </a:r>
                <a:endParaRPr lang="nl-NL" sz="1600" dirty="0"/>
              </a:p>
            </p:txBody>
          </p:sp>
        </p:grpSp>
      </p:grpSp>
      <p:grpSp>
        <p:nvGrpSpPr>
          <p:cNvPr id="129" name="Groep 128"/>
          <p:cNvGrpSpPr/>
          <p:nvPr/>
        </p:nvGrpSpPr>
        <p:grpSpPr>
          <a:xfrm>
            <a:off x="5046883" y="3267228"/>
            <a:ext cx="821261" cy="1505328"/>
            <a:chOff x="5046883" y="3267228"/>
            <a:chExt cx="821261" cy="1505328"/>
          </a:xfrm>
        </p:grpSpPr>
        <p:pic>
          <p:nvPicPr>
            <p:cNvPr id="27" name="Picture 2"/>
            <p:cNvPicPr>
              <a:picLocks noChangeAspect="1" noChangeArrowheads="1"/>
            </p:cNvPicPr>
            <p:nvPr/>
          </p:nvPicPr>
          <p:blipFill rotWithShape="1">
            <a:blip r:embed="rId2" cstate="print">
              <a:duotone>
                <a:schemeClr val="accent4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 bwMode="auto">
            <a:xfrm>
              <a:off x="5472555" y="3267228"/>
              <a:ext cx="395589" cy="108775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grpSp>
          <p:nvGrpSpPr>
            <p:cNvPr id="46" name="Groep 45"/>
            <p:cNvGrpSpPr/>
            <p:nvPr/>
          </p:nvGrpSpPr>
          <p:grpSpPr>
            <a:xfrm>
              <a:off x="5046883" y="3483252"/>
              <a:ext cx="605237" cy="1289304"/>
              <a:chOff x="1483315" y="3632113"/>
              <a:chExt cx="605237" cy="1289304"/>
            </a:xfrm>
          </p:grpSpPr>
          <p:pic>
            <p:nvPicPr>
              <p:cNvPr id="47" name="Picture 4" descr="C:\Documents and Settings\Blm\Local Settings\Temporary Internet Files\Content.IE5\3PEZL4LC\MC900013282[1].wmf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1558354">
                <a:off x="1521328" y="3632113"/>
                <a:ext cx="567224" cy="1289304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48" name="Tekstvak 47"/>
              <p:cNvSpPr txBox="1"/>
              <p:nvPr/>
            </p:nvSpPr>
            <p:spPr>
              <a:xfrm rot="18810657">
                <a:off x="1325889" y="4319724"/>
                <a:ext cx="653405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nl-NL" sz="1600" dirty="0" smtClean="0"/>
                  <a:t>€ 500</a:t>
                </a:r>
                <a:endParaRPr lang="nl-NL" sz="1600" dirty="0"/>
              </a:p>
            </p:txBody>
          </p:sp>
        </p:grpSp>
      </p:grpSp>
      <p:grpSp>
        <p:nvGrpSpPr>
          <p:cNvPr id="130" name="Groep 129"/>
          <p:cNvGrpSpPr/>
          <p:nvPr/>
        </p:nvGrpSpPr>
        <p:grpSpPr>
          <a:xfrm>
            <a:off x="5796136" y="3267228"/>
            <a:ext cx="792088" cy="1512168"/>
            <a:chOff x="5796136" y="3267228"/>
            <a:chExt cx="792088" cy="1512168"/>
          </a:xfrm>
        </p:grpSpPr>
        <p:pic>
          <p:nvPicPr>
            <p:cNvPr id="28" name="Picture 2"/>
            <p:cNvPicPr>
              <a:picLocks noChangeAspect="1" noChangeArrowheads="1"/>
            </p:cNvPicPr>
            <p:nvPr/>
          </p:nvPicPr>
          <p:blipFill rotWithShape="1">
            <a:blip r:embed="rId2" cstate="print">
              <a:duotone>
                <a:schemeClr val="accent4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 bwMode="auto">
            <a:xfrm>
              <a:off x="6192635" y="3267228"/>
              <a:ext cx="395589" cy="108775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grpSp>
          <p:nvGrpSpPr>
            <p:cNvPr id="49" name="Groep 48"/>
            <p:cNvGrpSpPr/>
            <p:nvPr/>
          </p:nvGrpSpPr>
          <p:grpSpPr>
            <a:xfrm>
              <a:off x="5796136" y="3490092"/>
              <a:ext cx="605237" cy="1289304"/>
              <a:chOff x="1483315" y="3632113"/>
              <a:chExt cx="605237" cy="1289304"/>
            </a:xfrm>
          </p:grpSpPr>
          <p:pic>
            <p:nvPicPr>
              <p:cNvPr id="50" name="Picture 4" descr="C:\Documents and Settings\Blm\Local Settings\Temporary Internet Files\Content.IE5\3PEZL4LC\MC900013282[1].wmf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1558354">
                <a:off x="1521328" y="3632113"/>
                <a:ext cx="567224" cy="1289304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51" name="Tekstvak 50"/>
              <p:cNvSpPr txBox="1"/>
              <p:nvPr/>
            </p:nvSpPr>
            <p:spPr>
              <a:xfrm rot="18810657">
                <a:off x="1325889" y="4319724"/>
                <a:ext cx="653405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nl-NL" sz="1600" dirty="0" smtClean="0"/>
                  <a:t>€ 500</a:t>
                </a:r>
                <a:endParaRPr lang="nl-NL" sz="1600" dirty="0"/>
              </a:p>
            </p:txBody>
          </p:sp>
        </p:grpSp>
      </p:grpSp>
      <p:grpSp>
        <p:nvGrpSpPr>
          <p:cNvPr id="131" name="Groep 130"/>
          <p:cNvGrpSpPr/>
          <p:nvPr/>
        </p:nvGrpSpPr>
        <p:grpSpPr>
          <a:xfrm>
            <a:off x="6487043" y="3267228"/>
            <a:ext cx="821261" cy="1512168"/>
            <a:chOff x="6487043" y="3267228"/>
            <a:chExt cx="821261" cy="1512168"/>
          </a:xfrm>
        </p:grpSpPr>
        <p:pic>
          <p:nvPicPr>
            <p:cNvPr id="29" name="Picture 2"/>
            <p:cNvPicPr>
              <a:picLocks noChangeAspect="1" noChangeArrowheads="1"/>
            </p:cNvPicPr>
            <p:nvPr/>
          </p:nvPicPr>
          <p:blipFill rotWithShape="1">
            <a:blip r:embed="rId2" cstate="print">
              <a:duotone>
                <a:schemeClr val="accent4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 bwMode="auto">
            <a:xfrm>
              <a:off x="6912715" y="3267228"/>
              <a:ext cx="395589" cy="108775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grpSp>
          <p:nvGrpSpPr>
            <p:cNvPr id="52" name="Groep 51"/>
            <p:cNvGrpSpPr/>
            <p:nvPr/>
          </p:nvGrpSpPr>
          <p:grpSpPr>
            <a:xfrm>
              <a:off x="6487043" y="3490092"/>
              <a:ext cx="605237" cy="1289304"/>
              <a:chOff x="1483315" y="3632113"/>
              <a:chExt cx="605237" cy="1289304"/>
            </a:xfrm>
          </p:grpSpPr>
          <p:pic>
            <p:nvPicPr>
              <p:cNvPr id="53" name="Picture 4" descr="C:\Documents and Settings\Blm\Local Settings\Temporary Internet Files\Content.IE5\3PEZL4LC\MC900013282[1].wmf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1558354">
                <a:off x="1521328" y="3632113"/>
                <a:ext cx="567224" cy="1289304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54" name="Tekstvak 53"/>
              <p:cNvSpPr txBox="1"/>
              <p:nvPr/>
            </p:nvSpPr>
            <p:spPr>
              <a:xfrm rot="18810657">
                <a:off x="1325889" y="4319724"/>
                <a:ext cx="653405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nl-NL" sz="1600" dirty="0" smtClean="0"/>
                  <a:t>€ 500</a:t>
                </a:r>
                <a:endParaRPr lang="nl-NL" sz="1600" dirty="0"/>
              </a:p>
            </p:txBody>
          </p:sp>
        </p:grpSp>
      </p:grpSp>
      <p:grpSp>
        <p:nvGrpSpPr>
          <p:cNvPr id="132" name="Groep 131"/>
          <p:cNvGrpSpPr/>
          <p:nvPr/>
        </p:nvGrpSpPr>
        <p:grpSpPr>
          <a:xfrm>
            <a:off x="206146" y="4693625"/>
            <a:ext cx="7246175" cy="2047743"/>
            <a:chOff x="206146" y="4693625"/>
            <a:chExt cx="7246175" cy="2047743"/>
          </a:xfrm>
        </p:grpSpPr>
        <p:cxnSp>
          <p:nvCxnSpPr>
            <p:cNvPr id="32" name="Rechte verbindingslijn 31"/>
            <p:cNvCxnSpPr/>
            <p:nvPr/>
          </p:nvCxnSpPr>
          <p:spPr>
            <a:xfrm>
              <a:off x="1691680" y="4700465"/>
              <a:ext cx="0" cy="204090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Rechte verbindingslijn 56"/>
            <p:cNvCxnSpPr/>
            <p:nvPr/>
          </p:nvCxnSpPr>
          <p:spPr>
            <a:xfrm>
              <a:off x="2411760" y="4707388"/>
              <a:ext cx="0" cy="201622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Rechte verbindingslijn 57"/>
            <p:cNvCxnSpPr/>
            <p:nvPr/>
          </p:nvCxnSpPr>
          <p:spPr>
            <a:xfrm>
              <a:off x="3131840" y="4707388"/>
              <a:ext cx="0" cy="201622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Rechte verbindingslijn 58"/>
            <p:cNvCxnSpPr/>
            <p:nvPr/>
          </p:nvCxnSpPr>
          <p:spPr>
            <a:xfrm>
              <a:off x="3851920" y="4707388"/>
              <a:ext cx="0" cy="201622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Rechte verbindingslijn 59"/>
            <p:cNvCxnSpPr/>
            <p:nvPr/>
          </p:nvCxnSpPr>
          <p:spPr>
            <a:xfrm>
              <a:off x="4572000" y="4714311"/>
              <a:ext cx="0" cy="20093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Rechte verbindingslijn 60"/>
            <p:cNvCxnSpPr/>
            <p:nvPr/>
          </p:nvCxnSpPr>
          <p:spPr>
            <a:xfrm>
              <a:off x="5292080" y="4714311"/>
              <a:ext cx="0" cy="20093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Rechte verbindingslijn 61"/>
            <p:cNvCxnSpPr/>
            <p:nvPr/>
          </p:nvCxnSpPr>
          <p:spPr>
            <a:xfrm>
              <a:off x="6012160" y="4707388"/>
              <a:ext cx="0" cy="201622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Rechte verbindingslijn 62"/>
            <p:cNvCxnSpPr/>
            <p:nvPr/>
          </p:nvCxnSpPr>
          <p:spPr>
            <a:xfrm>
              <a:off x="6732240" y="4714311"/>
              <a:ext cx="0" cy="20093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Rechte verbindingslijn 63"/>
            <p:cNvCxnSpPr/>
            <p:nvPr/>
          </p:nvCxnSpPr>
          <p:spPr>
            <a:xfrm flipH="1">
              <a:off x="7452319" y="4714311"/>
              <a:ext cx="2" cy="20093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Rechte verbindingslijn 54"/>
            <p:cNvCxnSpPr/>
            <p:nvPr/>
          </p:nvCxnSpPr>
          <p:spPr>
            <a:xfrm flipV="1">
              <a:off x="971600" y="4693625"/>
              <a:ext cx="6480719" cy="2068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Rechte verbindingslijn 64"/>
            <p:cNvCxnSpPr/>
            <p:nvPr/>
          </p:nvCxnSpPr>
          <p:spPr>
            <a:xfrm>
              <a:off x="971600" y="5715500"/>
              <a:ext cx="6480719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Rechte verbindingslijn 66"/>
            <p:cNvCxnSpPr/>
            <p:nvPr/>
          </p:nvCxnSpPr>
          <p:spPr>
            <a:xfrm>
              <a:off x="971600" y="6741368"/>
              <a:ext cx="648072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Rechte verbindingslijn 68"/>
            <p:cNvCxnSpPr/>
            <p:nvPr/>
          </p:nvCxnSpPr>
          <p:spPr>
            <a:xfrm>
              <a:off x="1475656" y="5032900"/>
              <a:ext cx="5976663" cy="0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Rechte verbindingslijn 72"/>
            <p:cNvCxnSpPr/>
            <p:nvPr/>
          </p:nvCxnSpPr>
          <p:spPr>
            <a:xfrm>
              <a:off x="1475656" y="6067646"/>
              <a:ext cx="5976663" cy="0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1" name="Tekstvak 70"/>
            <p:cNvSpPr txBox="1"/>
            <p:nvPr/>
          </p:nvSpPr>
          <p:spPr>
            <a:xfrm>
              <a:off x="217958" y="4722454"/>
              <a:ext cx="149216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nl-NL" sz="1400" dirty="0" smtClean="0"/>
                <a:t>extra kosten</a:t>
              </a:r>
              <a:endParaRPr lang="nl-NL" sz="1400" dirty="0"/>
            </a:p>
          </p:txBody>
        </p:sp>
        <p:sp>
          <p:nvSpPr>
            <p:cNvPr id="76" name="Tekstvak 75"/>
            <p:cNvSpPr txBox="1"/>
            <p:nvPr/>
          </p:nvSpPr>
          <p:spPr>
            <a:xfrm>
              <a:off x="407268" y="5032900"/>
              <a:ext cx="130285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nl-NL" sz="1400" dirty="0" smtClean="0"/>
                <a:t>extra productie</a:t>
              </a:r>
              <a:endParaRPr lang="nl-NL" sz="1400" dirty="0"/>
            </a:p>
          </p:txBody>
        </p:sp>
        <p:sp>
          <p:nvSpPr>
            <p:cNvPr id="77" name="Tekstvak 76"/>
            <p:cNvSpPr txBox="1"/>
            <p:nvPr/>
          </p:nvSpPr>
          <p:spPr>
            <a:xfrm>
              <a:off x="1260152" y="5376946"/>
              <a:ext cx="43152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nl-NL" sz="1400" dirty="0" smtClean="0"/>
                <a:t>MK</a:t>
              </a:r>
              <a:endParaRPr lang="nl-NL" sz="1600" dirty="0"/>
            </a:p>
          </p:txBody>
        </p:sp>
        <p:cxnSp>
          <p:nvCxnSpPr>
            <p:cNvPr id="78" name="Rechte verbindingslijn 77"/>
            <p:cNvCxnSpPr/>
            <p:nvPr/>
          </p:nvCxnSpPr>
          <p:spPr>
            <a:xfrm>
              <a:off x="1475656" y="5355460"/>
              <a:ext cx="5976663" cy="0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9" name="Tekstvak 78"/>
            <p:cNvSpPr txBox="1"/>
            <p:nvPr/>
          </p:nvSpPr>
          <p:spPr>
            <a:xfrm>
              <a:off x="206146" y="5730566"/>
              <a:ext cx="149216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nl-NL" sz="1400" dirty="0" smtClean="0"/>
                <a:t>totale </a:t>
              </a:r>
              <a:r>
                <a:rPr lang="nl-NL" sz="1400" dirty="0" err="1" smtClean="0"/>
                <a:t>var.kosten</a:t>
              </a:r>
              <a:endParaRPr lang="nl-NL" sz="1400" dirty="0"/>
            </a:p>
          </p:txBody>
        </p:sp>
        <p:sp>
          <p:nvSpPr>
            <p:cNvPr id="80" name="Tekstvak 79"/>
            <p:cNvSpPr txBox="1"/>
            <p:nvPr/>
          </p:nvSpPr>
          <p:spPr>
            <a:xfrm>
              <a:off x="337427" y="6041012"/>
              <a:ext cx="136088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nl-NL" sz="1400" dirty="0" smtClean="0"/>
                <a:t>totale productie</a:t>
              </a:r>
              <a:endParaRPr lang="nl-NL" sz="1400" dirty="0"/>
            </a:p>
          </p:txBody>
        </p:sp>
        <p:sp>
          <p:nvSpPr>
            <p:cNvPr id="81" name="Tekstvak 80"/>
            <p:cNvSpPr txBox="1"/>
            <p:nvPr/>
          </p:nvSpPr>
          <p:spPr>
            <a:xfrm>
              <a:off x="1186721" y="6385058"/>
              <a:ext cx="49314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nl-NL" sz="1400" dirty="0" smtClean="0"/>
                <a:t>GVK</a:t>
              </a:r>
              <a:endParaRPr lang="nl-NL" sz="1600" dirty="0"/>
            </a:p>
          </p:txBody>
        </p:sp>
        <p:cxnSp>
          <p:nvCxnSpPr>
            <p:cNvPr id="154" name="Rechte verbindingslijn 153"/>
            <p:cNvCxnSpPr/>
            <p:nvPr/>
          </p:nvCxnSpPr>
          <p:spPr>
            <a:xfrm>
              <a:off x="1475656" y="6381328"/>
              <a:ext cx="5976663" cy="0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4" name="Groep 133"/>
          <p:cNvGrpSpPr/>
          <p:nvPr/>
        </p:nvGrpSpPr>
        <p:grpSpPr>
          <a:xfrm>
            <a:off x="867238" y="1106988"/>
            <a:ext cx="7967960" cy="2442755"/>
            <a:chOff x="867238" y="1106988"/>
            <a:chExt cx="7967960" cy="2442755"/>
          </a:xfrm>
        </p:grpSpPr>
        <p:grpSp>
          <p:nvGrpSpPr>
            <p:cNvPr id="1083" name="Groep 1082"/>
            <p:cNvGrpSpPr/>
            <p:nvPr/>
          </p:nvGrpSpPr>
          <p:grpSpPr>
            <a:xfrm>
              <a:off x="867238" y="1106988"/>
              <a:ext cx="7967960" cy="2442755"/>
              <a:chOff x="867238" y="1106988"/>
              <a:chExt cx="7967960" cy="2442755"/>
            </a:xfrm>
          </p:grpSpPr>
          <p:cxnSp>
            <p:nvCxnSpPr>
              <p:cNvPr id="5" name="Rechte verbindingslijn 4"/>
              <p:cNvCxnSpPr/>
              <p:nvPr/>
            </p:nvCxnSpPr>
            <p:spPr>
              <a:xfrm>
                <a:off x="1691680" y="1106988"/>
                <a:ext cx="0" cy="2160240"/>
              </a:xfrm>
              <a:prstGeom prst="line">
                <a:avLst/>
              </a:prstGeom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7" name="Rechte verbindingslijn 6"/>
              <p:cNvCxnSpPr/>
              <p:nvPr/>
            </p:nvCxnSpPr>
            <p:spPr>
              <a:xfrm>
                <a:off x="1691680" y="3267228"/>
                <a:ext cx="6480720" cy="0"/>
              </a:xfrm>
              <a:prstGeom prst="line">
                <a:avLst/>
              </a:prstGeom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9" name="Rechte verbindingslijn 8"/>
              <p:cNvCxnSpPr/>
              <p:nvPr/>
            </p:nvCxnSpPr>
            <p:spPr>
              <a:xfrm>
                <a:off x="1691680" y="1106988"/>
                <a:ext cx="6480720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Rechte verbindingslijn 10"/>
              <p:cNvCxnSpPr/>
              <p:nvPr/>
            </p:nvCxnSpPr>
            <p:spPr>
              <a:xfrm>
                <a:off x="1691680" y="1827068"/>
                <a:ext cx="6480720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Rechte verbindingslijn 12"/>
              <p:cNvCxnSpPr/>
              <p:nvPr/>
            </p:nvCxnSpPr>
            <p:spPr>
              <a:xfrm>
                <a:off x="1691680" y="2547148"/>
                <a:ext cx="6480720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Rechte verbindingslijn 14"/>
              <p:cNvCxnSpPr/>
              <p:nvPr/>
            </p:nvCxnSpPr>
            <p:spPr>
              <a:xfrm>
                <a:off x="1691680" y="1467028"/>
                <a:ext cx="6480720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Rechte verbindingslijn 16"/>
              <p:cNvCxnSpPr/>
              <p:nvPr/>
            </p:nvCxnSpPr>
            <p:spPr>
              <a:xfrm>
                <a:off x="1691680" y="2187108"/>
                <a:ext cx="6480720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Rechte verbindingslijn 18"/>
              <p:cNvCxnSpPr/>
              <p:nvPr/>
            </p:nvCxnSpPr>
            <p:spPr>
              <a:xfrm>
                <a:off x="1691680" y="2907188"/>
                <a:ext cx="6480720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0" name="Tekstvak 19"/>
              <p:cNvSpPr txBox="1"/>
              <p:nvPr/>
            </p:nvSpPr>
            <p:spPr>
              <a:xfrm rot="16200000">
                <a:off x="242227" y="1740140"/>
                <a:ext cx="161935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dirty="0" smtClean="0"/>
                  <a:t>extra productie</a:t>
                </a:r>
                <a:endParaRPr lang="nl-NL" dirty="0"/>
              </a:p>
            </p:txBody>
          </p:sp>
          <p:sp>
            <p:nvSpPr>
              <p:cNvPr id="21" name="Tekstvak 20"/>
              <p:cNvSpPr txBox="1"/>
              <p:nvPr/>
            </p:nvSpPr>
            <p:spPr>
              <a:xfrm>
                <a:off x="7452319" y="3272744"/>
                <a:ext cx="1382879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sz="1200" dirty="0" smtClean="0"/>
                  <a:t>aantal werknemers</a:t>
                </a:r>
                <a:endParaRPr lang="nl-NL" sz="1200" dirty="0"/>
              </a:p>
            </p:txBody>
          </p:sp>
        </p:grpSp>
        <p:sp>
          <p:nvSpPr>
            <p:cNvPr id="133" name="Tekstvak 132"/>
            <p:cNvSpPr txBox="1"/>
            <p:nvPr/>
          </p:nvSpPr>
          <p:spPr>
            <a:xfrm>
              <a:off x="1304892" y="2752305"/>
              <a:ext cx="36740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1400" dirty="0" smtClean="0"/>
                <a:t>50</a:t>
              </a:r>
              <a:endParaRPr lang="nl-NL" sz="1400" dirty="0"/>
            </a:p>
          </p:txBody>
        </p:sp>
        <p:sp>
          <p:nvSpPr>
            <p:cNvPr id="167" name="Tekstvak 166"/>
            <p:cNvSpPr txBox="1"/>
            <p:nvPr/>
          </p:nvSpPr>
          <p:spPr>
            <a:xfrm>
              <a:off x="1226614" y="2403132"/>
              <a:ext cx="458780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1400" dirty="0" smtClean="0"/>
                <a:t>100</a:t>
              </a:r>
              <a:endParaRPr lang="nl-NL" sz="1400" dirty="0"/>
            </a:p>
          </p:txBody>
        </p:sp>
        <p:sp>
          <p:nvSpPr>
            <p:cNvPr id="168" name="Tekstvak 167"/>
            <p:cNvSpPr txBox="1"/>
            <p:nvPr/>
          </p:nvSpPr>
          <p:spPr>
            <a:xfrm>
              <a:off x="1232900" y="2034214"/>
              <a:ext cx="458780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1400" dirty="0" smtClean="0"/>
                <a:t>150</a:t>
              </a:r>
              <a:endParaRPr lang="nl-NL" sz="1400" dirty="0"/>
            </a:p>
          </p:txBody>
        </p:sp>
        <p:sp>
          <p:nvSpPr>
            <p:cNvPr id="169" name="Tekstvak 168"/>
            <p:cNvSpPr txBox="1"/>
            <p:nvPr/>
          </p:nvSpPr>
          <p:spPr>
            <a:xfrm>
              <a:off x="1241876" y="1672185"/>
              <a:ext cx="458780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1400" dirty="0" smtClean="0"/>
                <a:t>200</a:t>
              </a:r>
              <a:endParaRPr lang="nl-NL" sz="1400" dirty="0"/>
            </a:p>
          </p:txBody>
        </p:sp>
        <p:sp>
          <p:nvSpPr>
            <p:cNvPr id="170" name="Tekstvak 169"/>
            <p:cNvSpPr txBox="1"/>
            <p:nvPr/>
          </p:nvSpPr>
          <p:spPr>
            <a:xfrm>
              <a:off x="1232900" y="1314134"/>
              <a:ext cx="458780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1400" dirty="0" smtClean="0"/>
                <a:t>250</a:t>
              </a:r>
              <a:endParaRPr lang="nl-NL" sz="1400" dirty="0"/>
            </a:p>
          </p:txBody>
        </p:sp>
      </p:grpSp>
      <p:sp>
        <p:nvSpPr>
          <p:cNvPr id="135" name="Rechthoek 134"/>
          <p:cNvSpPr/>
          <p:nvPr/>
        </p:nvSpPr>
        <p:spPr>
          <a:xfrm>
            <a:off x="1989064" y="3045530"/>
            <a:ext cx="197794" cy="207145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1000" dirty="0"/>
          </a:p>
        </p:txBody>
      </p:sp>
      <p:sp>
        <p:nvSpPr>
          <p:cNvPr id="136" name="Tekstvak 135"/>
          <p:cNvSpPr txBox="1"/>
          <p:nvPr/>
        </p:nvSpPr>
        <p:spPr>
          <a:xfrm>
            <a:off x="1891433" y="5038392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dirty="0" smtClean="0"/>
              <a:t>20</a:t>
            </a:r>
            <a:endParaRPr lang="nl-NL" sz="1600" dirty="0"/>
          </a:p>
        </p:txBody>
      </p:sp>
      <p:sp>
        <p:nvSpPr>
          <p:cNvPr id="174" name="Rechthoek 173"/>
          <p:cNvSpPr/>
          <p:nvPr/>
        </p:nvSpPr>
        <p:spPr>
          <a:xfrm>
            <a:off x="2646014" y="2906194"/>
            <a:ext cx="197794" cy="352156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1000" dirty="0"/>
          </a:p>
        </p:txBody>
      </p:sp>
      <p:sp>
        <p:nvSpPr>
          <p:cNvPr id="175" name="Tekstvak 174"/>
          <p:cNvSpPr txBox="1"/>
          <p:nvPr/>
        </p:nvSpPr>
        <p:spPr>
          <a:xfrm>
            <a:off x="2573532" y="5039810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dirty="0" smtClean="0"/>
              <a:t>50</a:t>
            </a:r>
            <a:endParaRPr lang="nl-NL" sz="1600" dirty="0"/>
          </a:p>
        </p:txBody>
      </p:sp>
      <p:sp>
        <p:nvSpPr>
          <p:cNvPr id="176" name="Rechthoek 175"/>
          <p:cNvSpPr/>
          <p:nvPr/>
        </p:nvSpPr>
        <p:spPr>
          <a:xfrm>
            <a:off x="3411468" y="2187108"/>
            <a:ext cx="197794" cy="1072236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1000" dirty="0"/>
          </a:p>
        </p:txBody>
      </p:sp>
      <p:sp>
        <p:nvSpPr>
          <p:cNvPr id="177" name="Tekstvak 176"/>
          <p:cNvSpPr txBox="1"/>
          <p:nvPr/>
        </p:nvSpPr>
        <p:spPr>
          <a:xfrm>
            <a:off x="3252702" y="5039810"/>
            <a:ext cx="49725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dirty="0" smtClean="0"/>
              <a:t>150</a:t>
            </a:r>
            <a:endParaRPr lang="nl-NL" sz="1600" dirty="0"/>
          </a:p>
        </p:txBody>
      </p:sp>
      <p:sp>
        <p:nvSpPr>
          <p:cNvPr id="178" name="Rechthoek 177"/>
          <p:cNvSpPr/>
          <p:nvPr/>
        </p:nvSpPr>
        <p:spPr>
          <a:xfrm>
            <a:off x="4086174" y="1468022"/>
            <a:ext cx="197794" cy="1791322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1000" dirty="0"/>
          </a:p>
        </p:txBody>
      </p:sp>
      <p:sp>
        <p:nvSpPr>
          <p:cNvPr id="179" name="Tekstvak 178"/>
          <p:cNvSpPr txBox="1"/>
          <p:nvPr/>
        </p:nvSpPr>
        <p:spPr>
          <a:xfrm>
            <a:off x="3957366" y="5039810"/>
            <a:ext cx="49725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dirty="0" smtClean="0"/>
              <a:t>250</a:t>
            </a:r>
            <a:endParaRPr lang="nl-NL" sz="1600" dirty="0"/>
          </a:p>
        </p:txBody>
      </p:sp>
      <p:sp>
        <p:nvSpPr>
          <p:cNvPr id="180" name="Rechthoek 179"/>
          <p:cNvSpPr/>
          <p:nvPr/>
        </p:nvSpPr>
        <p:spPr>
          <a:xfrm>
            <a:off x="4832888" y="1467028"/>
            <a:ext cx="197794" cy="1791322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1000" dirty="0"/>
          </a:p>
        </p:txBody>
      </p:sp>
      <p:sp>
        <p:nvSpPr>
          <p:cNvPr id="181" name="Tekstvak 180"/>
          <p:cNvSpPr txBox="1"/>
          <p:nvPr/>
        </p:nvSpPr>
        <p:spPr>
          <a:xfrm>
            <a:off x="4677446" y="5039810"/>
            <a:ext cx="49725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dirty="0" smtClean="0"/>
              <a:t>250</a:t>
            </a:r>
            <a:endParaRPr lang="nl-NL" sz="1600" dirty="0"/>
          </a:p>
        </p:txBody>
      </p:sp>
      <p:sp>
        <p:nvSpPr>
          <p:cNvPr id="182" name="Rechthoek 181"/>
          <p:cNvSpPr/>
          <p:nvPr/>
        </p:nvSpPr>
        <p:spPr>
          <a:xfrm>
            <a:off x="5544090" y="1827068"/>
            <a:ext cx="197794" cy="1431282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1000" dirty="0"/>
          </a:p>
        </p:txBody>
      </p:sp>
      <p:sp>
        <p:nvSpPr>
          <p:cNvPr id="183" name="Tekstvak 182"/>
          <p:cNvSpPr txBox="1"/>
          <p:nvPr/>
        </p:nvSpPr>
        <p:spPr>
          <a:xfrm>
            <a:off x="5406404" y="5040794"/>
            <a:ext cx="49725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dirty="0" smtClean="0"/>
              <a:t>200</a:t>
            </a:r>
            <a:endParaRPr lang="nl-NL" sz="1600" dirty="0"/>
          </a:p>
        </p:txBody>
      </p:sp>
      <p:sp>
        <p:nvSpPr>
          <p:cNvPr id="184" name="Rechthoek 183"/>
          <p:cNvSpPr/>
          <p:nvPr/>
        </p:nvSpPr>
        <p:spPr>
          <a:xfrm>
            <a:off x="6264170" y="2187108"/>
            <a:ext cx="197794" cy="1071242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1000" dirty="0"/>
          </a:p>
        </p:txBody>
      </p:sp>
      <p:sp>
        <p:nvSpPr>
          <p:cNvPr id="185" name="Tekstvak 184"/>
          <p:cNvSpPr txBox="1"/>
          <p:nvPr/>
        </p:nvSpPr>
        <p:spPr>
          <a:xfrm>
            <a:off x="6126484" y="5040794"/>
            <a:ext cx="49725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dirty="0" smtClean="0"/>
              <a:t>150</a:t>
            </a:r>
            <a:endParaRPr lang="nl-NL" sz="1600" dirty="0"/>
          </a:p>
        </p:txBody>
      </p:sp>
      <p:sp>
        <p:nvSpPr>
          <p:cNvPr id="186" name="Rechthoek 185"/>
          <p:cNvSpPr/>
          <p:nvPr/>
        </p:nvSpPr>
        <p:spPr>
          <a:xfrm>
            <a:off x="6984250" y="2710908"/>
            <a:ext cx="197794" cy="547441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1000" dirty="0"/>
          </a:p>
        </p:txBody>
      </p:sp>
      <p:sp>
        <p:nvSpPr>
          <p:cNvPr id="187" name="Tekstvak 186"/>
          <p:cNvSpPr txBox="1"/>
          <p:nvPr/>
        </p:nvSpPr>
        <p:spPr>
          <a:xfrm>
            <a:off x="6896508" y="5039810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dirty="0" smtClean="0"/>
              <a:t>75</a:t>
            </a:r>
            <a:endParaRPr lang="nl-NL" sz="1600" dirty="0"/>
          </a:p>
        </p:txBody>
      </p:sp>
      <p:sp>
        <p:nvSpPr>
          <p:cNvPr id="188" name="Tekstvak 187"/>
          <p:cNvSpPr txBox="1"/>
          <p:nvPr/>
        </p:nvSpPr>
        <p:spPr>
          <a:xfrm>
            <a:off x="1739022" y="4725144"/>
            <a:ext cx="64793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dirty="0" smtClean="0"/>
              <a:t>€ 500</a:t>
            </a:r>
            <a:endParaRPr lang="nl-NL" sz="1600" dirty="0"/>
          </a:p>
        </p:txBody>
      </p:sp>
      <p:sp>
        <p:nvSpPr>
          <p:cNvPr id="189" name="Tekstvak 188"/>
          <p:cNvSpPr txBox="1"/>
          <p:nvPr/>
        </p:nvSpPr>
        <p:spPr>
          <a:xfrm>
            <a:off x="1772566" y="5358206"/>
            <a:ext cx="54373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dirty="0" smtClean="0"/>
              <a:t>€ 25</a:t>
            </a:r>
            <a:endParaRPr lang="nl-NL" sz="1600" dirty="0"/>
          </a:p>
        </p:txBody>
      </p:sp>
      <p:sp>
        <p:nvSpPr>
          <p:cNvPr id="190" name="Tekstvak 189"/>
          <p:cNvSpPr txBox="1"/>
          <p:nvPr/>
        </p:nvSpPr>
        <p:spPr>
          <a:xfrm>
            <a:off x="1898343" y="6074122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dirty="0" smtClean="0"/>
              <a:t>20</a:t>
            </a:r>
            <a:endParaRPr lang="nl-NL" sz="1600" dirty="0"/>
          </a:p>
        </p:txBody>
      </p:sp>
      <p:sp>
        <p:nvSpPr>
          <p:cNvPr id="191" name="Tekstvak 190"/>
          <p:cNvSpPr txBox="1"/>
          <p:nvPr/>
        </p:nvSpPr>
        <p:spPr>
          <a:xfrm>
            <a:off x="1745932" y="5760874"/>
            <a:ext cx="64793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dirty="0" smtClean="0"/>
              <a:t>€ 500</a:t>
            </a:r>
            <a:endParaRPr lang="nl-NL" sz="1600" dirty="0"/>
          </a:p>
        </p:txBody>
      </p:sp>
      <p:sp>
        <p:nvSpPr>
          <p:cNvPr id="192" name="Tekstvak 191"/>
          <p:cNvSpPr txBox="1"/>
          <p:nvPr/>
        </p:nvSpPr>
        <p:spPr>
          <a:xfrm>
            <a:off x="1779476" y="6393936"/>
            <a:ext cx="54373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dirty="0" smtClean="0"/>
              <a:t>€ 25</a:t>
            </a:r>
            <a:endParaRPr lang="nl-NL" sz="1600" dirty="0"/>
          </a:p>
        </p:txBody>
      </p:sp>
      <p:sp>
        <p:nvSpPr>
          <p:cNvPr id="193" name="Tekstvak 192"/>
          <p:cNvSpPr txBox="1"/>
          <p:nvPr/>
        </p:nvSpPr>
        <p:spPr>
          <a:xfrm>
            <a:off x="2447410" y="4725144"/>
            <a:ext cx="64793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dirty="0" smtClean="0"/>
              <a:t>€ 500</a:t>
            </a:r>
            <a:endParaRPr lang="nl-NL" sz="1600" dirty="0"/>
          </a:p>
        </p:txBody>
      </p:sp>
      <p:sp>
        <p:nvSpPr>
          <p:cNvPr id="194" name="Tekstvak 193"/>
          <p:cNvSpPr txBox="1"/>
          <p:nvPr/>
        </p:nvSpPr>
        <p:spPr>
          <a:xfrm>
            <a:off x="2480954" y="5358206"/>
            <a:ext cx="54373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dirty="0" smtClean="0"/>
              <a:t>€ 10</a:t>
            </a:r>
            <a:endParaRPr lang="nl-NL" sz="1600" dirty="0"/>
          </a:p>
        </p:txBody>
      </p:sp>
      <p:sp>
        <p:nvSpPr>
          <p:cNvPr id="195" name="Tekstvak 194"/>
          <p:cNvSpPr txBox="1"/>
          <p:nvPr/>
        </p:nvSpPr>
        <p:spPr>
          <a:xfrm>
            <a:off x="2573049" y="6073138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dirty="0" smtClean="0"/>
              <a:t>70</a:t>
            </a:r>
            <a:endParaRPr lang="nl-NL" sz="1600" dirty="0"/>
          </a:p>
        </p:txBody>
      </p:sp>
      <p:sp>
        <p:nvSpPr>
          <p:cNvPr id="196" name="Tekstvak 195"/>
          <p:cNvSpPr txBox="1"/>
          <p:nvPr/>
        </p:nvSpPr>
        <p:spPr>
          <a:xfrm>
            <a:off x="2385126" y="5759890"/>
            <a:ext cx="75212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dirty="0" smtClean="0"/>
              <a:t>€ 1000</a:t>
            </a:r>
            <a:endParaRPr lang="nl-NL" sz="1600" dirty="0"/>
          </a:p>
        </p:txBody>
      </p:sp>
      <p:sp>
        <p:nvSpPr>
          <p:cNvPr id="197" name="Tekstvak 196"/>
          <p:cNvSpPr txBox="1"/>
          <p:nvPr/>
        </p:nvSpPr>
        <p:spPr>
          <a:xfrm>
            <a:off x="2365402" y="6392952"/>
            <a:ext cx="80342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dirty="0" smtClean="0"/>
              <a:t>€ 14,29</a:t>
            </a:r>
            <a:endParaRPr lang="nl-NL" sz="1600" dirty="0"/>
          </a:p>
        </p:txBody>
      </p:sp>
      <p:sp>
        <p:nvSpPr>
          <p:cNvPr id="198" name="Tekstvak 197"/>
          <p:cNvSpPr txBox="1"/>
          <p:nvPr/>
        </p:nvSpPr>
        <p:spPr>
          <a:xfrm>
            <a:off x="3177352" y="4725144"/>
            <a:ext cx="64793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dirty="0" smtClean="0"/>
              <a:t>€ 500</a:t>
            </a:r>
            <a:endParaRPr lang="nl-NL" sz="1600" dirty="0"/>
          </a:p>
        </p:txBody>
      </p:sp>
      <p:sp>
        <p:nvSpPr>
          <p:cNvPr id="199" name="Tekstvak 198"/>
          <p:cNvSpPr txBox="1"/>
          <p:nvPr/>
        </p:nvSpPr>
        <p:spPr>
          <a:xfrm>
            <a:off x="3148750" y="5358206"/>
            <a:ext cx="69923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dirty="0" smtClean="0"/>
              <a:t>€ 3,33</a:t>
            </a:r>
            <a:endParaRPr lang="nl-NL" sz="1600" dirty="0"/>
          </a:p>
        </p:txBody>
      </p:sp>
      <p:sp>
        <p:nvSpPr>
          <p:cNvPr id="200" name="Tekstvak 199"/>
          <p:cNvSpPr txBox="1"/>
          <p:nvPr/>
        </p:nvSpPr>
        <p:spPr>
          <a:xfrm>
            <a:off x="3266004" y="6073138"/>
            <a:ext cx="49725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dirty="0" smtClean="0"/>
              <a:t>220</a:t>
            </a:r>
            <a:endParaRPr lang="nl-NL" sz="1600" dirty="0"/>
          </a:p>
        </p:txBody>
      </p:sp>
      <p:sp>
        <p:nvSpPr>
          <p:cNvPr id="201" name="Tekstvak 200"/>
          <p:cNvSpPr txBox="1"/>
          <p:nvPr/>
        </p:nvSpPr>
        <p:spPr>
          <a:xfrm>
            <a:off x="3104715" y="5759890"/>
            <a:ext cx="75212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dirty="0" smtClean="0"/>
              <a:t>€ 1500</a:t>
            </a:r>
            <a:endParaRPr lang="nl-NL" sz="1600" dirty="0"/>
          </a:p>
        </p:txBody>
      </p:sp>
      <p:sp>
        <p:nvSpPr>
          <p:cNvPr id="202" name="Tekstvak 201"/>
          <p:cNvSpPr txBox="1"/>
          <p:nvPr/>
        </p:nvSpPr>
        <p:spPr>
          <a:xfrm>
            <a:off x="3138259" y="6392952"/>
            <a:ext cx="69923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dirty="0" smtClean="0"/>
              <a:t>€ 6,82</a:t>
            </a:r>
            <a:endParaRPr lang="nl-NL" sz="1600" dirty="0"/>
          </a:p>
        </p:txBody>
      </p:sp>
      <p:sp>
        <p:nvSpPr>
          <p:cNvPr id="203" name="Tekstvak 202"/>
          <p:cNvSpPr txBox="1"/>
          <p:nvPr/>
        </p:nvSpPr>
        <p:spPr>
          <a:xfrm>
            <a:off x="3892494" y="4725144"/>
            <a:ext cx="64793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dirty="0" smtClean="0"/>
              <a:t>€ 500</a:t>
            </a:r>
            <a:endParaRPr lang="nl-NL" sz="1600" dirty="0"/>
          </a:p>
        </p:txBody>
      </p:sp>
      <p:sp>
        <p:nvSpPr>
          <p:cNvPr id="204" name="Tekstvak 203"/>
          <p:cNvSpPr txBox="1"/>
          <p:nvPr/>
        </p:nvSpPr>
        <p:spPr>
          <a:xfrm>
            <a:off x="3979306" y="5358206"/>
            <a:ext cx="43954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dirty="0" smtClean="0"/>
              <a:t>€ 2</a:t>
            </a:r>
            <a:endParaRPr lang="nl-NL" sz="1600" dirty="0"/>
          </a:p>
        </p:txBody>
      </p:sp>
      <p:sp>
        <p:nvSpPr>
          <p:cNvPr id="205" name="Tekstvak 204"/>
          <p:cNvSpPr txBox="1"/>
          <p:nvPr/>
        </p:nvSpPr>
        <p:spPr>
          <a:xfrm>
            <a:off x="3981160" y="6073138"/>
            <a:ext cx="49725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dirty="0" smtClean="0"/>
              <a:t>470</a:t>
            </a:r>
            <a:endParaRPr lang="nl-NL" sz="1600" dirty="0"/>
          </a:p>
        </p:txBody>
      </p:sp>
      <p:sp>
        <p:nvSpPr>
          <p:cNvPr id="206" name="Tekstvak 205"/>
          <p:cNvSpPr txBox="1"/>
          <p:nvPr/>
        </p:nvSpPr>
        <p:spPr>
          <a:xfrm>
            <a:off x="3819871" y="5759890"/>
            <a:ext cx="75212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dirty="0" smtClean="0"/>
              <a:t>€ 2000</a:t>
            </a:r>
            <a:endParaRPr lang="nl-NL" sz="1600" dirty="0"/>
          </a:p>
        </p:txBody>
      </p:sp>
      <p:sp>
        <p:nvSpPr>
          <p:cNvPr id="207" name="Tekstvak 206"/>
          <p:cNvSpPr txBox="1"/>
          <p:nvPr/>
        </p:nvSpPr>
        <p:spPr>
          <a:xfrm>
            <a:off x="3853415" y="6392952"/>
            <a:ext cx="69923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dirty="0" smtClean="0"/>
              <a:t>€ 4,26</a:t>
            </a:r>
            <a:endParaRPr lang="nl-NL" sz="1600" dirty="0"/>
          </a:p>
        </p:txBody>
      </p:sp>
      <p:sp>
        <p:nvSpPr>
          <p:cNvPr id="208" name="Tekstvak 207"/>
          <p:cNvSpPr txBox="1"/>
          <p:nvPr/>
        </p:nvSpPr>
        <p:spPr>
          <a:xfrm>
            <a:off x="4607650" y="4725144"/>
            <a:ext cx="64793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dirty="0" smtClean="0"/>
              <a:t>€ 500</a:t>
            </a:r>
            <a:endParaRPr lang="nl-NL" sz="1600" dirty="0"/>
          </a:p>
        </p:txBody>
      </p:sp>
      <p:sp>
        <p:nvSpPr>
          <p:cNvPr id="209" name="Tekstvak 208"/>
          <p:cNvSpPr txBox="1"/>
          <p:nvPr/>
        </p:nvSpPr>
        <p:spPr>
          <a:xfrm>
            <a:off x="4694462" y="5358206"/>
            <a:ext cx="43954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dirty="0" smtClean="0"/>
              <a:t>€ 2</a:t>
            </a:r>
            <a:endParaRPr lang="nl-NL" sz="1600" dirty="0"/>
          </a:p>
        </p:txBody>
      </p:sp>
      <p:sp>
        <p:nvSpPr>
          <p:cNvPr id="210" name="Tekstvak 209"/>
          <p:cNvSpPr txBox="1"/>
          <p:nvPr/>
        </p:nvSpPr>
        <p:spPr>
          <a:xfrm>
            <a:off x="4701240" y="6074122"/>
            <a:ext cx="49725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dirty="0" smtClean="0"/>
              <a:t>720</a:t>
            </a:r>
            <a:endParaRPr lang="nl-NL" sz="1600" dirty="0"/>
          </a:p>
        </p:txBody>
      </p:sp>
      <p:sp>
        <p:nvSpPr>
          <p:cNvPr id="211" name="Tekstvak 210"/>
          <p:cNvSpPr txBox="1"/>
          <p:nvPr/>
        </p:nvSpPr>
        <p:spPr>
          <a:xfrm>
            <a:off x="4539951" y="5760874"/>
            <a:ext cx="75212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dirty="0" smtClean="0"/>
              <a:t>€ 2500</a:t>
            </a:r>
            <a:endParaRPr lang="nl-NL" sz="1600" dirty="0"/>
          </a:p>
        </p:txBody>
      </p:sp>
      <p:sp>
        <p:nvSpPr>
          <p:cNvPr id="212" name="Tekstvak 211"/>
          <p:cNvSpPr txBox="1"/>
          <p:nvPr/>
        </p:nvSpPr>
        <p:spPr>
          <a:xfrm>
            <a:off x="4573495" y="6393936"/>
            <a:ext cx="69923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dirty="0" smtClean="0"/>
              <a:t>€ 3,47</a:t>
            </a:r>
            <a:endParaRPr lang="nl-NL" sz="1600" dirty="0"/>
          </a:p>
        </p:txBody>
      </p:sp>
      <p:sp>
        <p:nvSpPr>
          <p:cNvPr id="213" name="Tekstvak 212"/>
          <p:cNvSpPr txBox="1"/>
          <p:nvPr/>
        </p:nvSpPr>
        <p:spPr>
          <a:xfrm>
            <a:off x="5327730" y="4725144"/>
            <a:ext cx="64793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dirty="0" smtClean="0"/>
              <a:t>€ 500</a:t>
            </a:r>
            <a:endParaRPr lang="nl-NL" sz="1600" dirty="0"/>
          </a:p>
        </p:txBody>
      </p:sp>
      <p:sp>
        <p:nvSpPr>
          <p:cNvPr id="214" name="Tekstvak 213"/>
          <p:cNvSpPr txBox="1"/>
          <p:nvPr/>
        </p:nvSpPr>
        <p:spPr>
          <a:xfrm>
            <a:off x="5300958" y="5358206"/>
            <a:ext cx="69923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dirty="0" smtClean="0"/>
              <a:t>€ 2,50</a:t>
            </a:r>
            <a:endParaRPr lang="nl-NL" sz="1600" dirty="0"/>
          </a:p>
        </p:txBody>
      </p:sp>
      <p:sp>
        <p:nvSpPr>
          <p:cNvPr id="215" name="Tekstvak 214"/>
          <p:cNvSpPr txBox="1"/>
          <p:nvPr/>
        </p:nvSpPr>
        <p:spPr>
          <a:xfrm>
            <a:off x="5417857" y="6073138"/>
            <a:ext cx="49725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dirty="0"/>
              <a:t>9</a:t>
            </a:r>
            <a:r>
              <a:rPr lang="nl-NL" sz="1600" dirty="0" smtClean="0"/>
              <a:t>20</a:t>
            </a:r>
            <a:endParaRPr lang="nl-NL" sz="1600" dirty="0"/>
          </a:p>
        </p:txBody>
      </p:sp>
      <p:sp>
        <p:nvSpPr>
          <p:cNvPr id="216" name="Tekstvak 215"/>
          <p:cNvSpPr txBox="1"/>
          <p:nvPr/>
        </p:nvSpPr>
        <p:spPr>
          <a:xfrm>
            <a:off x="5256568" y="5759890"/>
            <a:ext cx="75212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dirty="0" smtClean="0"/>
              <a:t>€ 3000</a:t>
            </a:r>
            <a:endParaRPr lang="nl-NL" sz="1600" dirty="0"/>
          </a:p>
        </p:txBody>
      </p:sp>
      <p:sp>
        <p:nvSpPr>
          <p:cNvPr id="217" name="Tekstvak 216"/>
          <p:cNvSpPr txBox="1"/>
          <p:nvPr/>
        </p:nvSpPr>
        <p:spPr>
          <a:xfrm>
            <a:off x="5290112" y="6392952"/>
            <a:ext cx="69923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dirty="0" smtClean="0"/>
              <a:t>€ 3,26</a:t>
            </a:r>
            <a:endParaRPr lang="nl-NL" sz="1600" dirty="0"/>
          </a:p>
        </p:txBody>
      </p:sp>
      <p:sp>
        <p:nvSpPr>
          <p:cNvPr id="218" name="Tekstvak 217"/>
          <p:cNvSpPr txBox="1"/>
          <p:nvPr/>
        </p:nvSpPr>
        <p:spPr>
          <a:xfrm>
            <a:off x="6049920" y="4725144"/>
            <a:ext cx="64793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dirty="0" smtClean="0"/>
              <a:t>€ 500</a:t>
            </a:r>
            <a:endParaRPr lang="nl-NL" sz="1600" dirty="0"/>
          </a:p>
        </p:txBody>
      </p:sp>
      <p:sp>
        <p:nvSpPr>
          <p:cNvPr id="219" name="Tekstvak 218"/>
          <p:cNvSpPr txBox="1"/>
          <p:nvPr/>
        </p:nvSpPr>
        <p:spPr>
          <a:xfrm>
            <a:off x="6023148" y="5358206"/>
            <a:ext cx="69923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dirty="0" smtClean="0"/>
              <a:t>€ 3,33</a:t>
            </a:r>
            <a:endParaRPr lang="nl-NL" sz="1600" dirty="0"/>
          </a:p>
        </p:txBody>
      </p:sp>
      <p:sp>
        <p:nvSpPr>
          <p:cNvPr id="220" name="Tekstvak 219"/>
          <p:cNvSpPr txBox="1"/>
          <p:nvPr/>
        </p:nvSpPr>
        <p:spPr>
          <a:xfrm>
            <a:off x="6084168" y="6073138"/>
            <a:ext cx="60144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dirty="0" smtClean="0"/>
              <a:t>1070</a:t>
            </a:r>
            <a:endParaRPr lang="nl-NL" sz="1600" dirty="0"/>
          </a:p>
        </p:txBody>
      </p:sp>
      <p:sp>
        <p:nvSpPr>
          <p:cNvPr id="221" name="Tekstvak 220"/>
          <p:cNvSpPr txBox="1"/>
          <p:nvPr/>
        </p:nvSpPr>
        <p:spPr>
          <a:xfrm>
            <a:off x="5980111" y="5759890"/>
            <a:ext cx="75212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dirty="0" smtClean="0"/>
              <a:t>€ 3500</a:t>
            </a:r>
            <a:endParaRPr lang="nl-NL" sz="1600" dirty="0"/>
          </a:p>
        </p:txBody>
      </p:sp>
      <p:sp>
        <p:nvSpPr>
          <p:cNvPr id="222" name="Tekstvak 221"/>
          <p:cNvSpPr txBox="1"/>
          <p:nvPr/>
        </p:nvSpPr>
        <p:spPr>
          <a:xfrm>
            <a:off x="6013655" y="6392952"/>
            <a:ext cx="69923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dirty="0" smtClean="0"/>
              <a:t>€ 3,27</a:t>
            </a:r>
            <a:endParaRPr lang="nl-NL" sz="1600" dirty="0"/>
          </a:p>
        </p:txBody>
      </p:sp>
      <p:sp>
        <p:nvSpPr>
          <p:cNvPr id="223" name="Tekstvak 222"/>
          <p:cNvSpPr txBox="1"/>
          <p:nvPr/>
        </p:nvSpPr>
        <p:spPr>
          <a:xfrm>
            <a:off x="6762106" y="4725144"/>
            <a:ext cx="64793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dirty="0" smtClean="0"/>
              <a:t>€ 500</a:t>
            </a:r>
            <a:endParaRPr lang="nl-NL" sz="1600" dirty="0"/>
          </a:p>
        </p:txBody>
      </p:sp>
      <p:sp>
        <p:nvSpPr>
          <p:cNvPr id="224" name="Tekstvak 223"/>
          <p:cNvSpPr txBox="1"/>
          <p:nvPr/>
        </p:nvSpPr>
        <p:spPr>
          <a:xfrm>
            <a:off x="6735334" y="5358206"/>
            <a:ext cx="69923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dirty="0" smtClean="0"/>
              <a:t>€ 6,67</a:t>
            </a:r>
            <a:endParaRPr lang="nl-NL" sz="1600" dirty="0"/>
          </a:p>
        </p:txBody>
      </p:sp>
      <p:sp>
        <p:nvSpPr>
          <p:cNvPr id="225" name="Tekstvak 224"/>
          <p:cNvSpPr txBox="1"/>
          <p:nvPr/>
        </p:nvSpPr>
        <p:spPr>
          <a:xfrm>
            <a:off x="6804248" y="6073138"/>
            <a:ext cx="60144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dirty="0" smtClean="0"/>
              <a:t>1145</a:t>
            </a:r>
            <a:endParaRPr lang="nl-NL" sz="1600" dirty="0"/>
          </a:p>
        </p:txBody>
      </p:sp>
      <p:sp>
        <p:nvSpPr>
          <p:cNvPr id="226" name="Tekstvak 225"/>
          <p:cNvSpPr txBox="1"/>
          <p:nvPr/>
        </p:nvSpPr>
        <p:spPr>
          <a:xfrm>
            <a:off x="6700191" y="5759890"/>
            <a:ext cx="75212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dirty="0" smtClean="0"/>
              <a:t>€ 4000</a:t>
            </a:r>
            <a:endParaRPr lang="nl-NL" sz="1600" dirty="0"/>
          </a:p>
        </p:txBody>
      </p:sp>
      <p:sp>
        <p:nvSpPr>
          <p:cNvPr id="227" name="Tekstvak 226"/>
          <p:cNvSpPr txBox="1"/>
          <p:nvPr/>
        </p:nvSpPr>
        <p:spPr>
          <a:xfrm>
            <a:off x="6733735" y="6392952"/>
            <a:ext cx="69923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dirty="0" smtClean="0"/>
              <a:t>€ 3,49</a:t>
            </a:r>
            <a:endParaRPr lang="nl-NL" sz="1600" dirty="0"/>
          </a:p>
        </p:txBody>
      </p:sp>
    </p:spTree>
    <p:extLst>
      <p:ext uri="{BB962C8B-B14F-4D97-AF65-F5344CB8AC3E}">
        <p14:creationId xmlns:p14="http://schemas.microsoft.com/office/powerpoint/2010/main" val="33565255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blinds/>
      </p:transition>
    </mc:Choice>
    <mc:Fallback xmlns="">
      <p:transition spd="slow">
        <p:blinds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0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0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"/>
                            </p:stCondLst>
                            <p:childTnLst>
                              <p:par>
                                <p:cTn id="38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0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"/>
                            </p:stCondLst>
                            <p:childTnLst>
                              <p:par>
                                <p:cTn id="50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500"/>
                            </p:stCondLst>
                            <p:childTnLst>
                              <p:par>
                                <p:cTn id="62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500"/>
                            </p:stCondLst>
                            <p:childTnLst>
                              <p:par>
                                <p:cTn id="74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500"/>
                            </p:stCondLst>
                            <p:childTnLst>
                              <p:par>
                                <p:cTn id="86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500"/>
                            </p:stCondLst>
                            <p:childTnLst>
                              <p:par>
                                <p:cTn id="98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500"/>
                                        <p:tgtEl>
                                          <p:spTgt spid="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500"/>
                            </p:stCondLst>
                            <p:childTnLst>
                              <p:par>
                                <p:cTn id="110" presetID="10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500"/>
                                        <p:tgtEl>
                                          <p:spTgt spid="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>
                            <p:stCondLst>
                              <p:cond delay="1500"/>
                            </p:stCondLst>
                            <p:childTnLst>
                              <p:par>
                                <p:cTn id="122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500"/>
                                        <p:tgtEl>
                                          <p:spTgt spid="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9" dur="500"/>
                                        <p:tgtEl>
                                          <p:spTgt spid="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>
                            <p:stCondLst>
                              <p:cond delay="500"/>
                            </p:stCondLst>
                            <p:childTnLst>
                              <p:par>
                                <p:cTn id="131" presetID="10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3" dur="500"/>
                                        <p:tgtEl>
                                          <p:spTgt spid="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8" dur="500"/>
                                        <p:tgtEl>
                                          <p:spTgt spid="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9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1" dur="500"/>
                                        <p:tgtEl>
                                          <p:spTgt spid="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2" fill="hold">
                            <p:stCondLst>
                              <p:cond delay="1500"/>
                            </p:stCondLst>
                            <p:childTnLst>
                              <p:par>
                                <p:cTn id="143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5" dur="500"/>
                                        <p:tgtEl>
                                          <p:spTgt spid="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0" dur="500"/>
                                        <p:tgtEl>
                                          <p:spTgt spid="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1" fill="hold">
                            <p:stCondLst>
                              <p:cond delay="500"/>
                            </p:stCondLst>
                            <p:childTnLst>
                              <p:par>
                                <p:cTn id="152" presetID="10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4" dur="500"/>
                                        <p:tgtEl>
                                          <p:spTgt spid="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9" dur="500"/>
                                        <p:tgtEl>
                                          <p:spTgt spid="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0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2" dur="500"/>
                                        <p:tgtEl>
                                          <p:spTgt spid="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3" fill="hold">
                            <p:stCondLst>
                              <p:cond delay="1500"/>
                            </p:stCondLst>
                            <p:childTnLst>
                              <p:par>
                                <p:cTn id="164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6" dur="500"/>
                                        <p:tgtEl>
                                          <p:spTgt spid="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1" dur="500"/>
                                        <p:tgtEl>
                                          <p:spTgt spid="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2" fill="hold">
                            <p:stCondLst>
                              <p:cond delay="500"/>
                            </p:stCondLst>
                            <p:childTnLst>
                              <p:par>
                                <p:cTn id="173" presetID="10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5" dur="500"/>
                                        <p:tgtEl>
                                          <p:spTgt spid="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>
                      <p:stCondLst>
                        <p:cond delay="indefinite"/>
                      </p:stCondLst>
                      <p:childTnLst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0" dur="500"/>
                                        <p:tgtEl>
                                          <p:spTgt spid="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1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3" dur="500"/>
                                        <p:tgtEl>
                                          <p:spTgt spid="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4" fill="hold">
                            <p:stCondLst>
                              <p:cond delay="1500"/>
                            </p:stCondLst>
                            <p:childTnLst>
                              <p:par>
                                <p:cTn id="185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7" dur="500"/>
                                        <p:tgtEl>
                                          <p:spTgt spid="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>
                      <p:stCondLst>
                        <p:cond delay="indefinite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2" dur="500"/>
                                        <p:tgtEl>
                                          <p:spTgt spid="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3" fill="hold">
                            <p:stCondLst>
                              <p:cond delay="500"/>
                            </p:stCondLst>
                            <p:childTnLst>
                              <p:par>
                                <p:cTn id="194" presetID="10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6" dur="500"/>
                                        <p:tgtEl>
                                          <p:spTgt spid="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7" fill="hold">
                      <p:stCondLst>
                        <p:cond delay="indefinite"/>
                      </p:stCondLst>
                      <p:childTnLst>
                        <p:par>
                          <p:cTn id="198" fill="hold">
                            <p:stCondLst>
                              <p:cond delay="0"/>
                            </p:stCondLst>
                            <p:childTnLst>
                              <p:par>
                                <p:cTn id="19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1" dur="500"/>
                                        <p:tgtEl>
                                          <p:spTgt spid="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2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4" dur="500"/>
                                        <p:tgtEl>
                                          <p:spTgt spid="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5" fill="hold">
                            <p:stCondLst>
                              <p:cond delay="1500"/>
                            </p:stCondLst>
                            <p:childTnLst>
                              <p:par>
                                <p:cTn id="206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8" dur="500"/>
                                        <p:tgtEl>
                                          <p:spTgt spid="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9" fill="hold">
                      <p:stCondLst>
                        <p:cond delay="indefinite"/>
                      </p:stCondLst>
                      <p:childTnLst>
                        <p:par>
                          <p:cTn id="210" fill="hold">
                            <p:stCondLst>
                              <p:cond delay="0"/>
                            </p:stCondLst>
                            <p:childTnLst>
                              <p:par>
                                <p:cTn id="2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3" dur="500"/>
                                        <p:tgtEl>
                                          <p:spTgt spid="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4" fill="hold">
                            <p:stCondLst>
                              <p:cond delay="500"/>
                            </p:stCondLst>
                            <p:childTnLst>
                              <p:par>
                                <p:cTn id="215" presetID="10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7" dur="500"/>
                                        <p:tgtEl>
                                          <p:spTgt spid="2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8" fill="hold">
                      <p:stCondLst>
                        <p:cond delay="indefinite"/>
                      </p:stCondLst>
                      <p:childTnLst>
                        <p:par>
                          <p:cTn id="219" fill="hold">
                            <p:stCondLst>
                              <p:cond delay="0"/>
                            </p:stCondLst>
                            <p:childTnLst>
                              <p:par>
                                <p:cTn id="2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2" dur="500"/>
                                        <p:tgtEl>
                                          <p:spTgt spid="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3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5" dur="500"/>
                                        <p:tgtEl>
                                          <p:spTgt spid="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6" fill="hold">
                            <p:stCondLst>
                              <p:cond delay="1500"/>
                            </p:stCondLst>
                            <p:childTnLst>
                              <p:par>
                                <p:cTn id="227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9" dur="500"/>
                                        <p:tgtEl>
                                          <p:spTgt spid="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0" fill="hold">
                      <p:stCondLst>
                        <p:cond delay="indefinite"/>
                      </p:stCondLst>
                      <p:childTnLst>
                        <p:par>
                          <p:cTn id="231" fill="hold">
                            <p:stCondLst>
                              <p:cond delay="0"/>
                            </p:stCondLst>
                            <p:childTnLst>
                              <p:par>
                                <p:cTn id="2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4" dur="500"/>
                                        <p:tgtEl>
                                          <p:spTgt spid="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5" fill="hold">
                            <p:stCondLst>
                              <p:cond delay="500"/>
                            </p:stCondLst>
                            <p:childTnLst>
                              <p:par>
                                <p:cTn id="236" presetID="10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8" dur="500"/>
                                        <p:tgtEl>
                                          <p:spTgt spid="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9" fill="hold">
                      <p:stCondLst>
                        <p:cond delay="indefinite"/>
                      </p:stCondLst>
                      <p:childTnLst>
                        <p:par>
                          <p:cTn id="240" fill="hold">
                            <p:stCondLst>
                              <p:cond delay="0"/>
                            </p:stCondLst>
                            <p:childTnLst>
                              <p:par>
                                <p:cTn id="2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3" dur="500"/>
                                        <p:tgtEl>
                                          <p:spTgt spid="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4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6" dur="500"/>
                                        <p:tgtEl>
                                          <p:spTgt spid="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7" fill="hold">
                            <p:stCondLst>
                              <p:cond delay="1500"/>
                            </p:stCondLst>
                            <p:childTnLst>
                              <p:par>
                                <p:cTn id="248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0" dur="500"/>
                                        <p:tgtEl>
                                          <p:spTgt spid="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1" fill="hold">
                      <p:stCondLst>
                        <p:cond delay="indefinite"/>
                      </p:stCondLst>
                      <p:childTnLst>
                        <p:par>
                          <p:cTn id="252" fill="hold">
                            <p:stCondLst>
                              <p:cond delay="0"/>
                            </p:stCondLst>
                            <p:childTnLst>
                              <p:par>
                                <p:cTn id="2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5" dur="500"/>
                                        <p:tgtEl>
                                          <p:spTgt spid="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6" fill="hold">
                            <p:stCondLst>
                              <p:cond delay="500"/>
                            </p:stCondLst>
                            <p:childTnLst>
                              <p:par>
                                <p:cTn id="257" presetID="10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9" dur="500"/>
                                        <p:tgtEl>
                                          <p:spTgt spid="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0" fill="hold">
                      <p:stCondLst>
                        <p:cond delay="indefinite"/>
                      </p:stCondLst>
                      <p:childTnLst>
                        <p:par>
                          <p:cTn id="261" fill="hold">
                            <p:stCondLst>
                              <p:cond delay="0"/>
                            </p:stCondLst>
                            <p:childTnLst>
                              <p:par>
                                <p:cTn id="26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4" dur="500"/>
                                        <p:tgtEl>
                                          <p:spTgt spid="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7" dur="500"/>
                                        <p:tgtEl>
                                          <p:spTgt spid="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8" fill="hold">
                            <p:stCondLst>
                              <p:cond delay="1500"/>
                            </p:stCondLst>
                            <p:childTnLst>
                              <p:par>
                                <p:cTn id="269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1" dur="500"/>
                                        <p:tgtEl>
                                          <p:spTgt spid="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5" grpId="0" animBg="1"/>
      <p:bldP spid="136" grpId="0"/>
      <p:bldP spid="174" grpId="0" animBg="1"/>
      <p:bldP spid="175" grpId="0"/>
      <p:bldP spid="176" grpId="0" animBg="1"/>
      <p:bldP spid="177" grpId="0"/>
      <p:bldP spid="178" grpId="0" animBg="1"/>
      <p:bldP spid="179" grpId="0"/>
      <p:bldP spid="180" grpId="0" animBg="1"/>
      <p:bldP spid="181" grpId="0"/>
      <p:bldP spid="182" grpId="0" animBg="1"/>
      <p:bldP spid="183" grpId="0"/>
      <p:bldP spid="184" grpId="0" animBg="1"/>
      <p:bldP spid="185" grpId="0"/>
      <p:bldP spid="186" grpId="0" animBg="1"/>
      <p:bldP spid="187" grpId="0"/>
      <p:bldP spid="188" grpId="0"/>
      <p:bldP spid="189" grpId="0"/>
      <p:bldP spid="190" grpId="0"/>
      <p:bldP spid="191" grpId="0"/>
      <p:bldP spid="192" grpId="0"/>
      <p:bldP spid="193" grpId="0"/>
      <p:bldP spid="194" grpId="0"/>
      <p:bldP spid="195" grpId="0"/>
      <p:bldP spid="196" grpId="0"/>
      <p:bldP spid="197" grpId="0"/>
      <p:bldP spid="198" grpId="0"/>
      <p:bldP spid="199" grpId="0"/>
      <p:bldP spid="200" grpId="0"/>
      <p:bldP spid="201" grpId="0"/>
      <p:bldP spid="202" grpId="0"/>
      <p:bldP spid="203" grpId="0"/>
      <p:bldP spid="204" grpId="0"/>
      <p:bldP spid="205" grpId="0"/>
      <p:bldP spid="206" grpId="0"/>
      <p:bldP spid="207" grpId="0"/>
      <p:bldP spid="208" grpId="0"/>
      <p:bldP spid="209" grpId="0"/>
      <p:bldP spid="210" grpId="0"/>
      <p:bldP spid="211" grpId="0"/>
      <p:bldP spid="212" grpId="0"/>
      <p:bldP spid="213" grpId="0"/>
      <p:bldP spid="214" grpId="0"/>
      <p:bldP spid="215" grpId="0"/>
      <p:bldP spid="216" grpId="0"/>
      <p:bldP spid="217" grpId="0"/>
      <p:bldP spid="218" grpId="0"/>
      <p:bldP spid="219" grpId="0"/>
      <p:bldP spid="220" grpId="0"/>
      <p:bldP spid="221" grpId="0"/>
      <p:bldP spid="222" grpId="0"/>
      <p:bldP spid="223" grpId="0"/>
      <p:bldP spid="224" grpId="0"/>
      <p:bldP spid="225" grpId="0"/>
      <p:bldP spid="226" grpId="0"/>
      <p:bldP spid="22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WTAM – MK – GVK </a:t>
            </a:r>
            <a:endParaRPr lang="nl-NL" dirty="0"/>
          </a:p>
        </p:txBody>
      </p:sp>
      <p:grpSp>
        <p:nvGrpSpPr>
          <p:cNvPr id="33" name="Groep 32"/>
          <p:cNvGrpSpPr/>
          <p:nvPr/>
        </p:nvGrpSpPr>
        <p:grpSpPr>
          <a:xfrm>
            <a:off x="338782" y="5721688"/>
            <a:ext cx="7114894" cy="1025336"/>
            <a:chOff x="447546" y="2276872"/>
            <a:chExt cx="7114894" cy="1025336"/>
          </a:xfrm>
        </p:grpSpPr>
        <p:cxnSp>
          <p:nvCxnSpPr>
            <p:cNvPr id="249" name="Rechte verbindingslijn 248"/>
            <p:cNvCxnSpPr/>
            <p:nvPr/>
          </p:nvCxnSpPr>
          <p:spPr>
            <a:xfrm>
              <a:off x="1801799" y="2283712"/>
              <a:ext cx="0" cy="101849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Rechte verbindingslijn 249"/>
            <p:cNvCxnSpPr/>
            <p:nvPr/>
          </p:nvCxnSpPr>
          <p:spPr>
            <a:xfrm>
              <a:off x="2521879" y="2290635"/>
              <a:ext cx="0" cy="101157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1" name="Rechte verbindingslijn 250"/>
            <p:cNvCxnSpPr/>
            <p:nvPr/>
          </p:nvCxnSpPr>
          <p:spPr>
            <a:xfrm>
              <a:off x="3241959" y="2290635"/>
              <a:ext cx="0" cy="101157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2" name="Rechte verbindingslijn 251"/>
            <p:cNvCxnSpPr/>
            <p:nvPr/>
          </p:nvCxnSpPr>
          <p:spPr>
            <a:xfrm flipH="1">
              <a:off x="3958099" y="2290635"/>
              <a:ext cx="3940" cy="101157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3" name="Rechte verbindingslijn 252"/>
            <p:cNvCxnSpPr/>
            <p:nvPr/>
          </p:nvCxnSpPr>
          <p:spPr>
            <a:xfrm flipH="1">
              <a:off x="4677446" y="2297558"/>
              <a:ext cx="4673" cy="100465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4" name="Rechte verbindingslijn 253"/>
            <p:cNvCxnSpPr/>
            <p:nvPr/>
          </p:nvCxnSpPr>
          <p:spPr>
            <a:xfrm>
              <a:off x="5402199" y="2297558"/>
              <a:ext cx="4205" cy="100465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5" name="Rechte verbindingslijn 254"/>
            <p:cNvCxnSpPr/>
            <p:nvPr/>
          </p:nvCxnSpPr>
          <p:spPr>
            <a:xfrm>
              <a:off x="6122279" y="2290635"/>
              <a:ext cx="4205" cy="101157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6" name="Rechte verbindingslijn 255"/>
            <p:cNvCxnSpPr/>
            <p:nvPr/>
          </p:nvCxnSpPr>
          <p:spPr>
            <a:xfrm>
              <a:off x="6842359" y="2297558"/>
              <a:ext cx="3094" cy="100465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7" name="Rechte verbindingslijn 256"/>
            <p:cNvCxnSpPr/>
            <p:nvPr/>
          </p:nvCxnSpPr>
          <p:spPr>
            <a:xfrm>
              <a:off x="7562440" y="2297558"/>
              <a:ext cx="0" cy="100465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Rechte verbindingslijn 257"/>
            <p:cNvCxnSpPr/>
            <p:nvPr/>
          </p:nvCxnSpPr>
          <p:spPr>
            <a:xfrm flipV="1">
              <a:off x="1081719" y="2276872"/>
              <a:ext cx="6480719" cy="2068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9" name="Rechte verbindingslijn 258"/>
            <p:cNvCxnSpPr/>
            <p:nvPr/>
          </p:nvCxnSpPr>
          <p:spPr>
            <a:xfrm>
              <a:off x="1081719" y="3298747"/>
              <a:ext cx="6480719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1" name="Rechte verbindingslijn 260"/>
            <p:cNvCxnSpPr/>
            <p:nvPr/>
          </p:nvCxnSpPr>
          <p:spPr>
            <a:xfrm>
              <a:off x="1585775" y="2616147"/>
              <a:ext cx="5976663" cy="0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5" name="Tekstvak 264"/>
            <p:cNvSpPr txBox="1"/>
            <p:nvPr/>
          </p:nvSpPr>
          <p:spPr>
            <a:xfrm>
              <a:off x="1370271" y="2664530"/>
              <a:ext cx="43152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nl-NL" sz="1400" dirty="0">
                  <a:solidFill>
                    <a:prstClr val="black"/>
                  </a:solidFill>
                </a:rPr>
                <a:t>MK</a:t>
              </a:r>
              <a:endParaRPr lang="nl-NL" sz="1600" dirty="0">
                <a:solidFill>
                  <a:prstClr val="black"/>
                </a:solidFill>
              </a:endParaRPr>
            </a:p>
          </p:txBody>
        </p:sp>
        <p:cxnSp>
          <p:nvCxnSpPr>
            <p:cNvPr id="266" name="Rechte verbindingslijn 265"/>
            <p:cNvCxnSpPr/>
            <p:nvPr/>
          </p:nvCxnSpPr>
          <p:spPr>
            <a:xfrm>
              <a:off x="1585775" y="2938707"/>
              <a:ext cx="5976663" cy="0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8" name="Tekstvak 267"/>
            <p:cNvSpPr txBox="1"/>
            <p:nvPr/>
          </p:nvSpPr>
          <p:spPr>
            <a:xfrm>
              <a:off x="447546" y="2285750"/>
              <a:ext cx="136088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nl-NL" sz="1400" dirty="0">
                  <a:solidFill>
                    <a:prstClr val="black"/>
                  </a:solidFill>
                </a:rPr>
                <a:t>totale productie</a:t>
              </a:r>
            </a:p>
          </p:txBody>
        </p:sp>
        <p:sp>
          <p:nvSpPr>
            <p:cNvPr id="269" name="Tekstvak 268"/>
            <p:cNvSpPr txBox="1"/>
            <p:nvPr/>
          </p:nvSpPr>
          <p:spPr>
            <a:xfrm>
              <a:off x="1296840" y="2951578"/>
              <a:ext cx="49314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nl-NL" sz="1400" dirty="0">
                  <a:solidFill>
                    <a:prstClr val="black"/>
                  </a:solidFill>
                </a:rPr>
                <a:t>GVK</a:t>
              </a:r>
              <a:endParaRPr lang="nl-NL" sz="1600" dirty="0">
                <a:solidFill>
                  <a:prstClr val="black"/>
                </a:solidFill>
              </a:endParaRPr>
            </a:p>
          </p:txBody>
        </p:sp>
        <p:sp>
          <p:nvSpPr>
            <p:cNvPr id="151" name="Tekstvak 150"/>
            <p:cNvSpPr txBox="1"/>
            <p:nvPr/>
          </p:nvSpPr>
          <p:spPr>
            <a:xfrm>
              <a:off x="1882685" y="2645790"/>
              <a:ext cx="54373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1600" dirty="0">
                  <a:solidFill>
                    <a:prstClr val="black"/>
                  </a:solidFill>
                </a:rPr>
                <a:t>€ 25</a:t>
              </a:r>
            </a:p>
          </p:txBody>
        </p:sp>
        <p:sp>
          <p:nvSpPr>
            <p:cNvPr id="152" name="Tekstvak 151"/>
            <p:cNvSpPr txBox="1"/>
            <p:nvPr/>
          </p:nvSpPr>
          <p:spPr>
            <a:xfrm>
              <a:off x="2008462" y="2318860"/>
              <a:ext cx="393056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1600" dirty="0">
                  <a:solidFill>
                    <a:prstClr val="black"/>
                  </a:solidFill>
                </a:rPr>
                <a:t>20</a:t>
              </a:r>
            </a:p>
          </p:txBody>
        </p:sp>
        <p:sp>
          <p:nvSpPr>
            <p:cNvPr id="155" name="Tekstvak 154"/>
            <p:cNvSpPr txBox="1"/>
            <p:nvPr/>
          </p:nvSpPr>
          <p:spPr>
            <a:xfrm>
              <a:off x="1889595" y="2960456"/>
              <a:ext cx="54373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1600" dirty="0">
                  <a:solidFill>
                    <a:prstClr val="black"/>
                  </a:solidFill>
                </a:rPr>
                <a:t>€ 25</a:t>
              </a:r>
            </a:p>
          </p:txBody>
        </p:sp>
        <p:sp>
          <p:nvSpPr>
            <p:cNvPr id="157" name="Tekstvak 156"/>
            <p:cNvSpPr txBox="1"/>
            <p:nvPr/>
          </p:nvSpPr>
          <p:spPr>
            <a:xfrm>
              <a:off x="2591073" y="2645790"/>
              <a:ext cx="54373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1600" dirty="0">
                  <a:solidFill>
                    <a:prstClr val="black"/>
                  </a:solidFill>
                </a:rPr>
                <a:t>€ 10</a:t>
              </a:r>
            </a:p>
          </p:txBody>
        </p:sp>
        <p:sp>
          <p:nvSpPr>
            <p:cNvPr id="158" name="Tekstvak 157"/>
            <p:cNvSpPr txBox="1"/>
            <p:nvPr/>
          </p:nvSpPr>
          <p:spPr>
            <a:xfrm>
              <a:off x="2683168" y="2317876"/>
              <a:ext cx="393056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1600" dirty="0">
                  <a:solidFill>
                    <a:prstClr val="black"/>
                  </a:solidFill>
                </a:rPr>
                <a:t>70</a:t>
              </a:r>
            </a:p>
          </p:txBody>
        </p:sp>
        <p:sp>
          <p:nvSpPr>
            <p:cNvPr id="160" name="Tekstvak 159"/>
            <p:cNvSpPr txBox="1"/>
            <p:nvPr/>
          </p:nvSpPr>
          <p:spPr>
            <a:xfrm>
              <a:off x="2475521" y="2959472"/>
              <a:ext cx="803425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1600" dirty="0">
                  <a:solidFill>
                    <a:prstClr val="black"/>
                  </a:solidFill>
                </a:rPr>
                <a:t>€ 14,29</a:t>
              </a:r>
            </a:p>
          </p:txBody>
        </p:sp>
        <p:sp>
          <p:nvSpPr>
            <p:cNvPr id="162" name="Tekstvak 161"/>
            <p:cNvSpPr txBox="1"/>
            <p:nvPr/>
          </p:nvSpPr>
          <p:spPr>
            <a:xfrm>
              <a:off x="3258869" y="2645790"/>
              <a:ext cx="699230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1600" dirty="0">
                  <a:solidFill>
                    <a:prstClr val="black"/>
                  </a:solidFill>
                </a:rPr>
                <a:t>€ 3,33</a:t>
              </a:r>
            </a:p>
          </p:txBody>
        </p:sp>
        <p:sp>
          <p:nvSpPr>
            <p:cNvPr id="163" name="Tekstvak 162"/>
            <p:cNvSpPr txBox="1"/>
            <p:nvPr/>
          </p:nvSpPr>
          <p:spPr>
            <a:xfrm>
              <a:off x="3376123" y="2317876"/>
              <a:ext cx="49725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1600" dirty="0">
                  <a:solidFill>
                    <a:prstClr val="black"/>
                  </a:solidFill>
                </a:rPr>
                <a:t>220</a:t>
              </a:r>
            </a:p>
          </p:txBody>
        </p:sp>
        <p:sp>
          <p:nvSpPr>
            <p:cNvPr id="165" name="Tekstvak 164"/>
            <p:cNvSpPr txBox="1"/>
            <p:nvPr/>
          </p:nvSpPr>
          <p:spPr>
            <a:xfrm>
              <a:off x="3248378" y="2959472"/>
              <a:ext cx="699230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1600" dirty="0">
                  <a:solidFill>
                    <a:prstClr val="black"/>
                  </a:solidFill>
                </a:rPr>
                <a:t>€ 6,82</a:t>
              </a:r>
            </a:p>
          </p:txBody>
        </p:sp>
        <p:sp>
          <p:nvSpPr>
            <p:cNvPr id="171" name="Tekstvak 170"/>
            <p:cNvSpPr txBox="1"/>
            <p:nvPr/>
          </p:nvSpPr>
          <p:spPr>
            <a:xfrm>
              <a:off x="4089425" y="2645790"/>
              <a:ext cx="43954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1600" dirty="0">
                  <a:solidFill>
                    <a:prstClr val="black"/>
                  </a:solidFill>
                </a:rPr>
                <a:t>€ 2</a:t>
              </a:r>
            </a:p>
          </p:txBody>
        </p:sp>
        <p:sp>
          <p:nvSpPr>
            <p:cNvPr id="172" name="Tekstvak 171"/>
            <p:cNvSpPr txBox="1"/>
            <p:nvPr/>
          </p:nvSpPr>
          <p:spPr>
            <a:xfrm>
              <a:off x="4091279" y="2317876"/>
              <a:ext cx="49725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1600" dirty="0">
                  <a:solidFill>
                    <a:prstClr val="black"/>
                  </a:solidFill>
                </a:rPr>
                <a:t>470</a:t>
              </a:r>
            </a:p>
          </p:txBody>
        </p:sp>
        <p:sp>
          <p:nvSpPr>
            <p:cNvPr id="228" name="Tekstvak 227"/>
            <p:cNvSpPr txBox="1"/>
            <p:nvPr/>
          </p:nvSpPr>
          <p:spPr>
            <a:xfrm>
              <a:off x="3963534" y="2959472"/>
              <a:ext cx="699230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1600" dirty="0">
                  <a:solidFill>
                    <a:prstClr val="black"/>
                  </a:solidFill>
                </a:rPr>
                <a:t>€ 4,26</a:t>
              </a:r>
            </a:p>
          </p:txBody>
        </p:sp>
        <p:sp>
          <p:nvSpPr>
            <p:cNvPr id="230" name="Tekstvak 229"/>
            <p:cNvSpPr txBox="1"/>
            <p:nvPr/>
          </p:nvSpPr>
          <p:spPr>
            <a:xfrm>
              <a:off x="4804581" y="2645790"/>
              <a:ext cx="43954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1600" dirty="0">
                  <a:solidFill>
                    <a:prstClr val="black"/>
                  </a:solidFill>
                </a:rPr>
                <a:t>€ 2</a:t>
              </a:r>
            </a:p>
          </p:txBody>
        </p:sp>
        <p:sp>
          <p:nvSpPr>
            <p:cNvPr id="231" name="Tekstvak 230"/>
            <p:cNvSpPr txBox="1"/>
            <p:nvPr/>
          </p:nvSpPr>
          <p:spPr>
            <a:xfrm>
              <a:off x="4811359" y="2318860"/>
              <a:ext cx="49725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1600" dirty="0">
                  <a:solidFill>
                    <a:prstClr val="black"/>
                  </a:solidFill>
                </a:rPr>
                <a:t>720</a:t>
              </a:r>
            </a:p>
          </p:txBody>
        </p:sp>
        <p:sp>
          <p:nvSpPr>
            <p:cNvPr id="233" name="Tekstvak 232"/>
            <p:cNvSpPr txBox="1"/>
            <p:nvPr/>
          </p:nvSpPr>
          <p:spPr>
            <a:xfrm>
              <a:off x="4683614" y="2960456"/>
              <a:ext cx="699230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1600" dirty="0">
                  <a:solidFill>
                    <a:prstClr val="black"/>
                  </a:solidFill>
                </a:rPr>
                <a:t>€ 3,47</a:t>
              </a:r>
            </a:p>
          </p:txBody>
        </p:sp>
        <p:sp>
          <p:nvSpPr>
            <p:cNvPr id="235" name="Tekstvak 234"/>
            <p:cNvSpPr txBox="1"/>
            <p:nvPr/>
          </p:nvSpPr>
          <p:spPr>
            <a:xfrm>
              <a:off x="5411077" y="2645790"/>
              <a:ext cx="699230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1600" dirty="0">
                  <a:solidFill>
                    <a:prstClr val="black"/>
                  </a:solidFill>
                </a:rPr>
                <a:t>€ 2,50</a:t>
              </a:r>
            </a:p>
          </p:txBody>
        </p:sp>
        <p:sp>
          <p:nvSpPr>
            <p:cNvPr id="236" name="Tekstvak 235"/>
            <p:cNvSpPr txBox="1"/>
            <p:nvPr/>
          </p:nvSpPr>
          <p:spPr>
            <a:xfrm>
              <a:off x="5527976" y="2317876"/>
              <a:ext cx="49725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1600" dirty="0">
                  <a:solidFill>
                    <a:prstClr val="black"/>
                  </a:solidFill>
                </a:rPr>
                <a:t>920</a:t>
              </a:r>
            </a:p>
          </p:txBody>
        </p:sp>
        <p:sp>
          <p:nvSpPr>
            <p:cNvPr id="238" name="Tekstvak 237"/>
            <p:cNvSpPr txBox="1"/>
            <p:nvPr/>
          </p:nvSpPr>
          <p:spPr>
            <a:xfrm>
              <a:off x="5400231" y="2959472"/>
              <a:ext cx="699230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1600" dirty="0">
                  <a:solidFill>
                    <a:prstClr val="black"/>
                  </a:solidFill>
                </a:rPr>
                <a:t>€ 3,26</a:t>
              </a:r>
            </a:p>
          </p:txBody>
        </p:sp>
        <p:sp>
          <p:nvSpPr>
            <p:cNvPr id="240" name="Tekstvak 239"/>
            <p:cNvSpPr txBox="1"/>
            <p:nvPr/>
          </p:nvSpPr>
          <p:spPr>
            <a:xfrm>
              <a:off x="6133267" y="2645790"/>
              <a:ext cx="699230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1600" dirty="0">
                  <a:solidFill>
                    <a:prstClr val="black"/>
                  </a:solidFill>
                </a:rPr>
                <a:t>€ 3,33</a:t>
              </a:r>
            </a:p>
          </p:txBody>
        </p:sp>
        <p:sp>
          <p:nvSpPr>
            <p:cNvPr id="241" name="Tekstvak 240"/>
            <p:cNvSpPr txBox="1"/>
            <p:nvPr/>
          </p:nvSpPr>
          <p:spPr>
            <a:xfrm>
              <a:off x="6194287" y="2317876"/>
              <a:ext cx="601447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1600" dirty="0">
                  <a:solidFill>
                    <a:prstClr val="black"/>
                  </a:solidFill>
                </a:rPr>
                <a:t>1070</a:t>
              </a:r>
            </a:p>
          </p:txBody>
        </p:sp>
        <p:sp>
          <p:nvSpPr>
            <p:cNvPr id="243" name="Tekstvak 242"/>
            <p:cNvSpPr txBox="1"/>
            <p:nvPr/>
          </p:nvSpPr>
          <p:spPr>
            <a:xfrm>
              <a:off x="6123774" y="2959472"/>
              <a:ext cx="699230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1600" dirty="0">
                  <a:solidFill>
                    <a:prstClr val="black"/>
                  </a:solidFill>
                </a:rPr>
                <a:t>€ 3,27</a:t>
              </a:r>
            </a:p>
          </p:txBody>
        </p:sp>
        <p:sp>
          <p:nvSpPr>
            <p:cNvPr id="245" name="Tekstvak 244"/>
            <p:cNvSpPr txBox="1"/>
            <p:nvPr/>
          </p:nvSpPr>
          <p:spPr>
            <a:xfrm>
              <a:off x="6845453" y="2645790"/>
              <a:ext cx="699230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1600" dirty="0">
                  <a:solidFill>
                    <a:prstClr val="black"/>
                  </a:solidFill>
                </a:rPr>
                <a:t>€ 6,67</a:t>
              </a:r>
            </a:p>
          </p:txBody>
        </p:sp>
        <p:sp>
          <p:nvSpPr>
            <p:cNvPr id="246" name="Tekstvak 245"/>
            <p:cNvSpPr txBox="1"/>
            <p:nvPr/>
          </p:nvSpPr>
          <p:spPr>
            <a:xfrm>
              <a:off x="6914367" y="2317876"/>
              <a:ext cx="601447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1600" dirty="0">
                  <a:solidFill>
                    <a:prstClr val="black"/>
                  </a:solidFill>
                </a:rPr>
                <a:t>1145</a:t>
              </a:r>
            </a:p>
          </p:txBody>
        </p:sp>
        <p:sp>
          <p:nvSpPr>
            <p:cNvPr id="248" name="Tekstvak 247"/>
            <p:cNvSpPr txBox="1"/>
            <p:nvPr/>
          </p:nvSpPr>
          <p:spPr>
            <a:xfrm>
              <a:off x="6843854" y="2959472"/>
              <a:ext cx="699230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1600" dirty="0">
                  <a:solidFill>
                    <a:prstClr val="black"/>
                  </a:solidFill>
                </a:rPr>
                <a:t>€ 3,49</a:t>
              </a:r>
            </a:p>
          </p:txBody>
        </p:sp>
      </p:grpSp>
      <p:grpSp>
        <p:nvGrpSpPr>
          <p:cNvPr id="7" name="Groep 6"/>
          <p:cNvGrpSpPr/>
          <p:nvPr/>
        </p:nvGrpSpPr>
        <p:grpSpPr>
          <a:xfrm>
            <a:off x="889419" y="1052736"/>
            <a:ext cx="6800358" cy="4515018"/>
            <a:chOff x="889419" y="1052736"/>
            <a:chExt cx="6800358" cy="4515018"/>
          </a:xfrm>
        </p:grpSpPr>
        <p:grpSp>
          <p:nvGrpSpPr>
            <p:cNvPr id="66" name="Groep 65"/>
            <p:cNvGrpSpPr/>
            <p:nvPr/>
          </p:nvGrpSpPr>
          <p:grpSpPr>
            <a:xfrm>
              <a:off x="1691680" y="1052736"/>
              <a:ext cx="5832648" cy="3825302"/>
              <a:chOff x="1691680" y="1052736"/>
              <a:chExt cx="5832648" cy="3825302"/>
            </a:xfrm>
          </p:grpSpPr>
          <p:cxnSp>
            <p:nvCxnSpPr>
              <p:cNvPr id="276" name="Rechte verbindingslijn 275"/>
              <p:cNvCxnSpPr/>
              <p:nvPr/>
            </p:nvCxnSpPr>
            <p:spPr>
              <a:xfrm flipH="1">
                <a:off x="2402882" y="1052736"/>
                <a:ext cx="8740" cy="3816424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7" name="Rechte verbindingslijn 276"/>
              <p:cNvCxnSpPr/>
              <p:nvPr/>
            </p:nvCxnSpPr>
            <p:spPr>
              <a:xfrm flipH="1">
                <a:off x="3123100" y="1052736"/>
                <a:ext cx="8740" cy="3816424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8" name="Rechte verbindingslijn 277"/>
              <p:cNvCxnSpPr/>
              <p:nvPr/>
            </p:nvCxnSpPr>
            <p:spPr>
              <a:xfrm flipH="1">
                <a:off x="3843180" y="1052736"/>
                <a:ext cx="8740" cy="3816424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9" name="Rechte verbindingslijn 278"/>
              <p:cNvCxnSpPr/>
              <p:nvPr/>
            </p:nvCxnSpPr>
            <p:spPr>
              <a:xfrm flipH="1">
                <a:off x="4563260" y="1052736"/>
                <a:ext cx="8740" cy="3816424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0" name="Rechte verbindingslijn 279"/>
              <p:cNvCxnSpPr/>
              <p:nvPr/>
            </p:nvCxnSpPr>
            <p:spPr>
              <a:xfrm flipH="1">
                <a:off x="5283340" y="1052736"/>
                <a:ext cx="8740" cy="3816424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1" name="Rechte verbindingslijn 280"/>
              <p:cNvCxnSpPr/>
              <p:nvPr/>
            </p:nvCxnSpPr>
            <p:spPr>
              <a:xfrm flipH="1">
                <a:off x="6003420" y="1052736"/>
                <a:ext cx="8740" cy="3816424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2" name="Rechte verbindingslijn 281"/>
              <p:cNvCxnSpPr/>
              <p:nvPr/>
            </p:nvCxnSpPr>
            <p:spPr>
              <a:xfrm flipH="1">
                <a:off x="6723362" y="1061614"/>
                <a:ext cx="8740" cy="3816424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3" name="Rechte verbindingslijn 282"/>
              <p:cNvCxnSpPr/>
              <p:nvPr/>
            </p:nvCxnSpPr>
            <p:spPr>
              <a:xfrm flipH="1">
                <a:off x="7443580" y="1052736"/>
                <a:ext cx="8740" cy="3816424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5" name="Rechte verbindingslijn 284"/>
              <p:cNvCxnSpPr/>
              <p:nvPr/>
            </p:nvCxnSpPr>
            <p:spPr>
              <a:xfrm>
                <a:off x="1710124" y="1259882"/>
                <a:ext cx="5814204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6" name="Rechte verbindingslijn 285"/>
              <p:cNvCxnSpPr/>
              <p:nvPr/>
            </p:nvCxnSpPr>
            <p:spPr>
              <a:xfrm>
                <a:off x="1691680" y="1979962"/>
                <a:ext cx="5814204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7" name="Rechte verbindingslijn 286"/>
              <p:cNvCxnSpPr/>
              <p:nvPr/>
            </p:nvCxnSpPr>
            <p:spPr>
              <a:xfrm>
                <a:off x="1691680" y="2700042"/>
                <a:ext cx="5814204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8" name="Rechte verbindingslijn 287"/>
              <p:cNvCxnSpPr/>
              <p:nvPr/>
            </p:nvCxnSpPr>
            <p:spPr>
              <a:xfrm>
                <a:off x="1691680" y="3420122"/>
                <a:ext cx="5814204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9" name="Rechte verbindingslijn 288"/>
              <p:cNvCxnSpPr/>
              <p:nvPr/>
            </p:nvCxnSpPr>
            <p:spPr>
              <a:xfrm>
                <a:off x="1691680" y="4140202"/>
                <a:ext cx="5814204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0" name="Rechte verbindingslijn 289"/>
              <p:cNvCxnSpPr/>
              <p:nvPr/>
            </p:nvCxnSpPr>
            <p:spPr>
              <a:xfrm>
                <a:off x="1710124" y="1628800"/>
                <a:ext cx="5814204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1" name="Rechte verbindingslijn 290"/>
              <p:cNvCxnSpPr/>
              <p:nvPr/>
            </p:nvCxnSpPr>
            <p:spPr>
              <a:xfrm>
                <a:off x="1691680" y="2348880"/>
                <a:ext cx="5814204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2" name="Rechte verbindingslijn 291"/>
              <p:cNvCxnSpPr/>
              <p:nvPr/>
            </p:nvCxnSpPr>
            <p:spPr>
              <a:xfrm>
                <a:off x="1691680" y="3068960"/>
                <a:ext cx="5814204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3" name="Rechte verbindingslijn 292"/>
              <p:cNvCxnSpPr/>
              <p:nvPr/>
            </p:nvCxnSpPr>
            <p:spPr>
              <a:xfrm>
                <a:off x="1691680" y="3789040"/>
                <a:ext cx="5814204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4" name="Rechte verbindingslijn 293"/>
              <p:cNvCxnSpPr/>
              <p:nvPr/>
            </p:nvCxnSpPr>
            <p:spPr>
              <a:xfrm>
                <a:off x="1691680" y="4509120"/>
                <a:ext cx="5814204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5" name="Rechte verbindingslijn 294"/>
              <p:cNvCxnSpPr/>
              <p:nvPr/>
            </p:nvCxnSpPr>
            <p:spPr>
              <a:xfrm flipH="1">
                <a:off x="2051720" y="1052736"/>
                <a:ext cx="8740" cy="3816424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6" name="Rechte verbindingslijn 295"/>
              <p:cNvCxnSpPr/>
              <p:nvPr/>
            </p:nvCxnSpPr>
            <p:spPr>
              <a:xfrm flipH="1">
                <a:off x="2771938" y="1052736"/>
                <a:ext cx="8740" cy="3816424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7" name="Rechte verbindingslijn 296"/>
              <p:cNvCxnSpPr/>
              <p:nvPr/>
            </p:nvCxnSpPr>
            <p:spPr>
              <a:xfrm flipH="1">
                <a:off x="3492018" y="1052736"/>
                <a:ext cx="8740" cy="3816424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8" name="Rechte verbindingslijn 297"/>
              <p:cNvCxnSpPr/>
              <p:nvPr/>
            </p:nvCxnSpPr>
            <p:spPr>
              <a:xfrm flipH="1">
                <a:off x="4212098" y="1052736"/>
                <a:ext cx="8740" cy="3816424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9" name="Rechte verbindingslijn 298"/>
              <p:cNvCxnSpPr/>
              <p:nvPr/>
            </p:nvCxnSpPr>
            <p:spPr>
              <a:xfrm flipH="1">
                <a:off x="4932178" y="1052736"/>
                <a:ext cx="8740" cy="3816424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0" name="Rechte verbindingslijn 299"/>
              <p:cNvCxnSpPr/>
              <p:nvPr/>
            </p:nvCxnSpPr>
            <p:spPr>
              <a:xfrm flipH="1">
                <a:off x="5652258" y="1052736"/>
                <a:ext cx="8740" cy="3816424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1" name="Rechte verbindingslijn 300"/>
              <p:cNvCxnSpPr/>
              <p:nvPr/>
            </p:nvCxnSpPr>
            <p:spPr>
              <a:xfrm flipH="1">
                <a:off x="6372200" y="1061614"/>
                <a:ext cx="8740" cy="3816424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2" name="Rechte verbindingslijn 301"/>
              <p:cNvCxnSpPr/>
              <p:nvPr/>
            </p:nvCxnSpPr>
            <p:spPr>
              <a:xfrm flipH="1">
                <a:off x="7092418" y="1052736"/>
                <a:ext cx="8740" cy="3816424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1" name="Rechte verbindingslijn 270"/>
              <p:cNvCxnSpPr/>
              <p:nvPr/>
            </p:nvCxnSpPr>
            <p:spPr>
              <a:xfrm flipH="1">
                <a:off x="1691680" y="1052736"/>
                <a:ext cx="1356" cy="3816424"/>
              </a:xfrm>
              <a:prstGeom prst="line">
                <a:avLst/>
              </a:prstGeom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74" name="Rechte verbindingslijn 273"/>
              <p:cNvCxnSpPr/>
              <p:nvPr/>
            </p:nvCxnSpPr>
            <p:spPr>
              <a:xfrm>
                <a:off x="1693036" y="4869160"/>
                <a:ext cx="5759283" cy="0"/>
              </a:xfrm>
              <a:prstGeom prst="line">
                <a:avLst/>
              </a:prstGeom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4" name="Tekstvak 3"/>
            <p:cNvSpPr txBox="1"/>
            <p:nvPr/>
          </p:nvSpPr>
          <p:spPr>
            <a:xfrm rot="16200000">
              <a:off x="712992" y="1771934"/>
              <a:ext cx="69140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1600" dirty="0" smtClean="0"/>
                <a:t>euro’s</a:t>
              </a:r>
              <a:endParaRPr lang="nl-NL" sz="1600" dirty="0"/>
            </a:p>
          </p:txBody>
        </p:sp>
        <p:sp>
          <p:nvSpPr>
            <p:cNvPr id="5" name="Tekstvak 4"/>
            <p:cNvSpPr txBox="1"/>
            <p:nvPr/>
          </p:nvSpPr>
          <p:spPr>
            <a:xfrm>
              <a:off x="6381366" y="5229200"/>
              <a:ext cx="1209177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1600" dirty="0" smtClean="0"/>
                <a:t>hoeveelheid</a:t>
              </a:r>
              <a:endParaRPr lang="nl-NL" sz="1600" dirty="0"/>
            </a:p>
          </p:txBody>
        </p:sp>
        <p:sp>
          <p:nvSpPr>
            <p:cNvPr id="6" name="Tekstvak 5"/>
            <p:cNvSpPr txBox="1"/>
            <p:nvPr/>
          </p:nvSpPr>
          <p:spPr>
            <a:xfrm>
              <a:off x="1874910" y="4882416"/>
              <a:ext cx="34176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1200" dirty="0" smtClean="0"/>
                <a:t>75</a:t>
              </a:r>
              <a:endParaRPr lang="nl-NL" sz="1200" dirty="0"/>
            </a:p>
          </p:txBody>
        </p:sp>
        <p:sp>
          <p:nvSpPr>
            <p:cNvPr id="148" name="Tekstvak 147"/>
            <p:cNvSpPr txBox="1"/>
            <p:nvPr/>
          </p:nvSpPr>
          <p:spPr>
            <a:xfrm>
              <a:off x="2916340" y="4869160"/>
              <a:ext cx="42030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1200" dirty="0" smtClean="0"/>
                <a:t>300</a:t>
              </a:r>
              <a:endParaRPr lang="nl-NL" sz="1200" dirty="0"/>
            </a:p>
          </p:txBody>
        </p:sp>
        <p:sp>
          <p:nvSpPr>
            <p:cNvPr id="149" name="Tekstvak 148"/>
            <p:cNvSpPr txBox="1"/>
            <p:nvPr/>
          </p:nvSpPr>
          <p:spPr>
            <a:xfrm>
              <a:off x="3638758" y="4869160"/>
              <a:ext cx="42030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1200" dirty="0" smtClean="0"/>
                <a:t>450</a:t>
              </a:r>
              <a:endParaRPr lang="nl-NL" sz="1200" dirty="0"/>
            </a:p>
          </p:txBody>
        </p:sp>
        <p:sp>
          <p:nvSpPr>
            <p:cNvPr id="150" name="Tekstvak 149"/>
            <p:cNvSpPr txBox="1"/>
            <p:nvPr/>
          </p:nvSpPr>
          <p:spPr>
            <a:xfrm>
              <a:off x="4358838" y="4869160"/>
              <a:ext cx="42030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1200" dirty="0" smtClean="0"/>
                <a:t>600</a:t>
              </a:r>
              <a:endParaRPr lang="nl-NL" sz="1200" dirty="0"/>
            </a:p>
          </p:txBody>
        </p:sp>
        <p:sp>
          <p:nvSpPr>
            <p:cNvPr id="153" name="Tekstvak 152"/>
            <p:cNvSpPr txBox="1"/>
            <p:nvPr/>
          </p:nvSpPr>
          <p:spPr>
            <a:xfrm>
              <a:off x="5077934" y="4869160"/>
              <a:ext cx="42030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1200" dirty="0" smtClean="0"/>
                <a:t>750</a:t>
              </a:r>
              <a:endParaRPr lang="nl-NL" sz="1200" dirty="0"/>
            </a:p>
          </p:txBody>
        </p:sp>
        <p:sp>
          <p:nvSpPr>
            <p:cNvPr id="156" name="Tekstvak 155"/>
            <p:cNvSpPr txBox="1"/>
            <p:nvPr/>
          </p:nvSpPr>
          <p:spPr>
            <a:xfrm>
              <a:off x="5798998" y="4869160"/>
              <a:ext cx="42030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1200" dirty="0" smtClean="0"/>
                <a:t>900</a:t>
              </a:r>
              <a:endParaRPr lang="nl-NL" sz="1200" dirty="0"/>
            </a:p>
          </p:txBody>
        </p:sp>
        <p:sp>
          <p:nvSpPr>
            <p:cNvPr id="159" name="Tekstvak 158"/>
            <p:cNvSpPr txBox="1"/>
            <p:nvPr/>
          </p:nvSpPr>
          <p:spPr>
            <a:xfrm>
              <a:off x="6474688" y="4869160"/>
              <a:ext cx="49885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1200" dirty="0" smtClean="0"/>
                <a:t>1050</a:t>
              </a:r>
              <a:endParaRPr lang="nl-NL" sz="1200" dirty="0"/>
            </a:p>
          </p:txBody>
        </p:sp>
        <p:sp>
          <p:nvSpPr>
            <p:cNvPr id="161" name="Tekstvak 160"/>
            <p:cNvSpPr txBox="1"/>
            <p:nvPr/>
          </p:nvSpPr>
          <p:spPr>
            <a:xfrm>
              <a:off x="7190922" y="4869160"/>
              <a:ext cx="49885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1200" dirty="0" smtClean="0"/>
                <a:t>1200</a:t>
              </a:r>
              <a:endParaRPr lang="nl-NL" sz="1200" dirty="0"/>
            </a:p>
          </p:txBody>
        </p:sp>
        <p:sp>
          <p:nvSpPr>
            <p:cNvPr id="164" name="Tekstvak 163"/>
            <p:cNvSpPr txBox="1"/>
            <p:nvPr/>
          </p:nvSpPr>
          <p:spPr>
            <a:xfrm>
              <a:off x="1420420" y="4373982"/>
              <a:ext cx="26321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1200" dirty="0" smtClean="0"/>
                <a:t>1</a:t>
              </a:r>
              <a:endParaRPr lang="nl-NL" sz="1200" dirty="0"/>
            </a:p>
          </p:txBody>
        </p:sp>
        <p:sp>
          <p:nvSpPr>
            <p:cNvPr id="166" name="Tekstvak 165"/>
            <p:cNvSpPr txBox="1"/>
            <p:nvPr/>
          </p:nvSpPr>
          <p:spPr>
            <a:xfrm>
              <a:off x="1421404" y="4005064"/>
              <a:ext cx="26321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1200" dirty="0" smtClean="0"/>
                <a:t>2</a:t>
              </a:r>
              <a:endParaRPr lang="nl-NL" sz="1200" dirty="0"/>
            </a:p>
          </p:txBody>
        </p:sp>
        <p:sp>
          <p:nvSpPr>
            <p:cNvPr id="167" name="Tekstvak 166"/>
            <p:cNvSpPr txBox="1"/>
            <p:nvPr/>
          </p:nvSpPr>
          <p:spPr>
            <a:xfrm>
              <a:off x="1419588" y="2924944"/>
              <a:ext cx="26321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1200" dirty="0" smtClean="0"/>
                <a:t>5</a:t>
              </a:r>
              <a:endParaRPr lang="nl-NL" sz="1200" dirty="0"/>
            </a:p>
          </p:txBody>
        </p:sp>
        <p:sp>
          <p:nvSpPr>
            <p:cNvPr id="168" name="Tekstvak 167"/>
            <p:cNvSpPr txBox="1"/>
            <p:nvPr/>
          </p:nvSpPr>
          <p:spPr>
            <a:xfrm>
              <a:off x="1421404" y="2213742"/>
              <a:ext cx="26321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1200" dirty="0" smtClean="0"/>
                <a:t>7</a:t>
              </a:r>
              <a:endParaRPr lang="nl-NL" sz="1200" dirty="0"/>
            </a:p>
          </p:txBody>
        </p:sp>
        <p:sp>
          <p:nvSpPr>
            <p:cNvPr id="169" name="Tekstvak 168"/>
            <p:cNvSpPr txBox="1"/>
            <p:nvPr/>
          </p:nvSpPr>
          <p:spPr>
            <a:xfrm>
              <a:off x="1366320" y="1124744"/>
              <a:ext cx="34176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1200" dirty="0" smtClean="0"/>
                <a:t>10</a:t>
              </a:r>
              <a:endParaRPr lang="nl-NL" sz="1200" dirty="0"/>
            </a:p>
          </p:txBody>
        </p:sp>
      </p:grpSp>
      <p:grpSp>
        <p:nvGrpSpPr>
          <p:cNvPr id="170" name="Groep 169"/>
          <p:cNvGrpSpPr/>
          <p:nvPr/>
        </p:nvGrpSpPr>
        <p:grpSpPr>
          <a:xfrm>
            <a:off x="206145" y="4702503"/>
            <a:ext cx="7246175" cy="2047743"/>
            <a:chOff x="206146" y="4693625"/>
            <a:chExt cx="7246175" cy="2047743"/>
          </a:xfrm>
        </p:grpSpPr>
        <p:grpSp>
          <p:nvGrpSpPr>
            <p:cNvPr id="173" name="Groep 172"/>
            <p:cNvGrpSpPr/>
            <p:nvPr/>
          </p:nvGrpSpPr>
          <p:grpSpPr>
            <a:xfrm>
              <a:off x="206146" y="4693625"/>
              <a:ext cx="7246175" cy="2047743"/>
              <a:chOff x="206146" y="4693625"/>
              <a:chExt cx="7246175" cy="2047743"/>
            </a:xfrm>
          </p:grpSpPr>
          <p:cxnSp>
            <p:nvCxnSpPr>
              <p:cNvPr id="326" name="Rechte verbindingslijn 325"/>
              <p:cNvCxnSpPr/>
              <p:nvPr/>
            </p:nvCxnSpPr>
            <p:spPr>
              <a:xfrm>
                <a:off x="1691680" y="4700465"/>
                <a:ext cx="0" cy="2040903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7" name="Rechte verbindingslijn 326"/>
              <p:cNvCxnSpPr/>
              <p:nvPr/>
            </p:nvCxnSpPr>
            <p:spPr>
              <a:xfrm>
                <a:off x="2411760" y="4707388"/>
                <a:ext cx="0" cy="2016224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8" name="Rechte verbindingslijn 327"/>
              <p:cNvCxnSpPr/>
              <p:nvPr/>
            </p:nvCxnSpPr>
            <p:spPr>
              <a:xfrm>
                <a:off x="3131840" y="4707388"/>
                <a:ext cx="0" cy="2016224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9" name="Rechte verbindingslijn 328"/>
              <p:cNvCxnSpPr/>
              <p:nvPr/>
            </p:nvCxnSpPr>
            <p:spPr>
              <a:xfrm>
                <a:off x="3851920" y="4707388"/>
                <a:ext cx="0" cy="2016224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0" name="Rechte verbindingslijn 329"/>
              <p:cNvCxnSpPr/>
              <p:nvPr/>
            </p:nvCxnSpPr>
            <p:spPr>
              <a:xfrm>
                <a:off x="4572000" y="4714311"/>
                <a:ext cx="0" cy="2009301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1" name="Rechte verbindingslijn 330"/>
              <p:cNvCxnSpPr/>
              <p:nvPr/>
            </p:nvCxnSpPr>
            <p:spPr>
              <a:xfrm>
                <a:off x="5292080" y="4714311"/>
                <a:ext cx="0" cy="2009301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2" name="Rechte verbindingslijn 331"/>
              <p:cNvCxnSpPr/>
              <p:nvPr/>
            </p:nvCxnSpPr>
            <p:spPr>
              <a:xfrm>
                <a:off x="6012160" y="4707388"/>
                <a:ext cx="0" cy="2016224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3" name="Rechte verbindingslijn 332"/>
              <p:cNvCxnSpPr/>
              <p:nvPr/>
            </p:nvCxnSpPr>
            <p:spPr>
              <a:xfrm>
                <a:off x="6732240" y="4714311"/>
                <a:ext cx="0" cy="2009301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4" name="Rechte verbindingslijn 333"/>
              <p:cNvCxnSpPr/>
              <p:nvPr/>
            </p:nvCxnSpPr>
            <p:spPr>
              <a:xfrm flipH="1">
                <a:off x="7452319" y="4714311"/>
                <a:ext cx="2" cy="2009301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5" name="Rechte verbindingslijn 334"/>
              <p:cNvCxnSpPr/>
              <p:nvPr/>
            </p:nvCxnSpPr>
            <p:spPr>
              <a:xfrm flipV="1">
                <a:off x="971600" y="4693625"/>
                <a:ext cx="6480719" cy="20686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6" name="Rechte verbindingslijn 335"/>
              <p:cNvCxnSpPr/>
              <p:nvPr/>
            </p:nvCxnSpPr>
            <p:spPr>
              <a:xfrm>
                <a:off x="971600" y="5715500"/>
                <a:ext cx="6480719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7" name="Rechte verbindingslijn 336"/>
              <p:cNvCxnSpPr/>
              <p:nvPr/>
            </p:nvCxnSpPr>
            <p:spPr>
              <a:xfrm>
                <a:off x="971600" y="6741368"/>
                <a:ext cx="6480720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8" name="Rechte verbindingslijn 337"/>
              <p:cNvCxnSpPr/>
              <p:nvPr/>
            </p:nvCxnSpPr>
            <p:spPr>
              <a:xfrm>
                <a:off x="1475656" y="5032900"/>
                <a:ext cx="5976663" cy="0"/>
              </a:xfrm>
              <a:prstGeom prst="line">
                <a:avLst/>
              </a:prstGeom>
              <a:ln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9" name="Rechte verbindingslijn 338"/>
              <p:cNvCxnSpPr/>
              <p:nvPr/>
            </p:nvCxnSpPr>
            <p:spPr>
              <a:xfrm>
                <a:off x="1475656" y="6067646"/>
                <a:ext cx="5976663" cy="0"/>
              </a:xfrm>
              <a:prstGeom prst="line">
                <a:avLst/>
              </a:prstGeom>
              <a:ln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40" name="Tekstvak 339"/>
              <p:cNvSpPr txBox="1"/>
              <p:nvPr/>
            </p:nvSpPr>
            <p:spPr>
              <a:xfrm>
                <a:off x="217958" y="4722454"/>
                <a:ext cx="1492166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nl-NL" sz="1400" dirty="0">
                    <a:solidFill>
                      <a:prstClr val="black"/>
                    </a:solidFill>
                  </a:rPr>
                  <a:t>extra kosten</a:t>
                </a:r>
              </a:p>
            </p:txBody>
          </p:sp>
          <p:sp>
            <p:nvSpPr>
              <p:cNvPr id="341" name="Tekstvak 340"/>
              <p:cNvSpPr txBox="1"/>
              <p:nvPr/>
            </p:nvSpPr>
            <p:spPr>
              <a:xfrm>
                <a:off x="407268" y="5032900"/>
                <a:ext cx="130285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r"/>
                <a:r>
                  <a:rPr lang="nl-NL" sz="1400" dirty="0">
                    <a:solidFill>
                      <a:prstClr val="black"/>
                    </a:solidFill>
                  </a:rPr>
                  <a:t>extra productie</a:t>
                </a:r>
              </a:p>
            </p:txBody>
          </p:sp>
          <p:sp>
            <p:nvSpPr>
              <p:cNvPr id="342" name="Tekstvak 341"/>
              <p:cNvSpPr txBox="1"/>
              <p:nvPr/>
            </p:nvSpPr>
            <p:spPr>
              <a:xfrm>
                <a:off x="1260152" y="5376946"/>
                <a:ext cx="43152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r"/>
                <a:r>
                  <a:rPr lang="nl-NL" sz="1400" dirty="0">
                    <a:solidFill>
                      <a:prstClr val="black"/>
                    </a:solidFill>
                  </a:rPr>
                  <a:t>MK</a:t>
                </a:r>
                <a:endParaRPr lang="nl-NL" sz="1600" dirty="0">
                  <a:solidFill>
                    <a:prstClr val="black"/>
                  </a:solidFill>
                </a:endParaRPr>
              </a:p>
            </p:txBody>
          </p:sp>
          <p:cxnSp>
            <p:nvCxnSpPr>
              <p:cNvPr id="343" name="Rechte verbindingslijn 342"/>
              <p:cNvCxnSpPr/>
              <p:nvPr/>
            </p:nvCxnSpPr>
            <p:spPr>
              <a:xfrm>
                <a:off x="1475656" y="5355460"/>
                <a:ext cx="5976663" cy="0"/>
              </a:xfrm>
              <a:prstGeom prst="line">
                <a:avLst/>
              </a:prstGeom>
              <a:ln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44" name="Tekstvak 343"/>
              <p:cNvSpPr txBox="1"/>
              <p:nvPr/>
            </p:nvSpPr>
            <p:spPr>
              <a:xfrm>
                <a:off x="206146" y="5730566"/>
                <a:ext cx="1492166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nl-NL" sz="1400" dirty="0">
                    <a:solidFill>
                      <a:prstClr val="black"/>
                    </a:solidFill>
                  </a:rPr>
                  <a:t>totale </a:t>
                </a:r>
                <a:r>
                  <a:rPr lang="nl-NL" sz="1400" dirty="0" err="1">
                    <a:solidFill>
                      <a:prstClr val="black"/>
                    </a:solidFill>
                  </a:rPr>
                  <a:t>var.kosten</a:t>
                </a:r>
                <a:endParaRPr lang="nl-NL" sz="14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345" name="Tekstvak 344"/>
              <p:cNvSpPr txBox="1"/>
              <p:nvPr/>
            </p:nvSpPr>
            <p:spPr>
              <a:xfrm>
                <a:off x="337427" y="6041012"/>
                <a:ext cx="1360885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r"/>
                <a:r>
                  <a:rPr lang="nl-NL" sz="1400" dirty="0">
                    <a:solidFill>
                      <a:prstClr val="black"/>
                    </a:solidFill>
                  </a:rPr>
                  <a:t>totale productie</a:t>
                </a:r>
              </a:p>
            </p:txBody>
          </p:sp>
          <p:sp>
            <p:nvSpPr>
              <p:cNvPr id="346" name="Tekstvak 345"/>
              <p:cNvSpPr txBox="1"/>
              <p:nvPr/>
            </p:nvSpPr>
            <p:spPr>
              <a:xfrm>
                <a:off x="1186721" y="6385058"/>
                <a:ext cx="493147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r"/>
                <a:r>
                  <a:rPr lang="nl-NL" sz="1400" dirty="0">
                    <a:solidFill>
                      <a:prstClr val="black"/>
                    </a:solidFill>
                  </a:rPr>
                  <a:t>GVK</a:t>
                </a:r>
                <a:endParaRPr lang="nl-NL" sz="1600" dirty="0">
                  <a:solidFill>
                    <a:prstClr val="black"/>
                  </a:solidFill>
                </a:endParaRPr>
              </a:p>
            </p:txBody>
          </p:sp>
          <p:cxnSp>
            <p:nvCxnSpPr>
              <p:cNvPr id="347" name="Rechte verbindingslijn 346"/>
              <p:cNvCxnSpPr/>
              <p:nvPr/>
            </p:nvCxnSpPr>
            <p:spPr>
              <a:xfrm>
                <a:off x="1475656" y="6381328"/>
                <a:ext cx="5976663" cy="0"/>
              </a:xfrm>
              <a:prstGeom prst="line">
                <a:avLst/>
              </a:prstGeom>
              <a:ln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74" name="Tekstvak 173"/>
            <p:cNvSpPr txBox="1"/>
            <p:nvPr/>
          </p:nvSpPr>
          <p:spPr>
            <a:xfrm>
              <a:off x="1891433" y="5038392"/>
              <a:ext cx="393056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1600" dirty="0">
                  <a:solidFill>
                    <a:prstClr val="black"/>
                  </a:solidFill>
                </a:rPr>
                <a:t>20</a:t>
              </a:r>
            </a:p>
          </p:txBody>
        </p:sp>
        <p:sp>
          <p:nvSpPr>
            <p:cNvPr id="176" name="Tekstvak 175"/>
            <p:cNvSpPr txBox="1"/>
            <p:nvPr/>
          </p:nvSpPr>
          <p:spPr>
            <a:xfrm>
              <a:off x="2573532" y="5039810"/>
              <a:ext cx="393056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1600" dirty="0">
                  <a:solidFill>
                    <a:prstClr val="black"/>
                  </a:solidFill>
                </a:rPr>
                <a:t>50</a:t>
              </a:r>
            </a:p>
          </p:txBody>
        </p:sp>
        <p:sp>
          <p:nvSpPr>
            <p:cNvPr id="178" name="Tekstvak 177"/>
            <p:cNvSpPr txBox="1"/>
            <p:nvPr/>
          </p:nvSpPr>
          <p:spPr>
            <a:xfrm>
              <a:off x="3252702" y="5039810"/>
              <a:ext cx="49725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1600" dirty="0">
                  <a:solidFill>
                    <a:prstClr val="black"/>
                  </a:solidFill>
                </a:rPr>
                <a:t>150</a:t>
              </a:r>
            </a:p>
          </p:txBody>
        </p:sp>
        <p:sp>
          <p:nvSpPr>
            <p:cNvPr id="180" name="Tekstvak 179"/>
            <p:cNvSpPr txBox="1"/>
            <p:nvPr/>
          </p:nvSpPr>
          <p:spPr>
            <a:xfrm>
              <a:off x="3957366" y="5039810"/>
              <a:ext cx="49725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1600" dirty="0">
                  <a:solidFill>
                    <a:prstClr val="black"/>
                  </a:solidFill>
                </a:rPr>
                <a:t>250</a:t>
              </a:r>
            </a:p>
          </p:txBody>
        </p:sp>
        <p:sp>
          <p:nvSpPr>
            <p:cNvPr id="182" name="Tekstvak 181"/>
            <p:cNvSpPr txBox="1"/>
            <p:nvPr/>
          </p:nvSpPr>
          <p:spPr>
            <a:xfrm>
              <a:off x="4677446" y="5039810"/>
              <a:ext cx="49725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1600" dirty="0">
                  <a:solidFill>
                    <a:prstClr val="black"/>
                  </a:solidFill>
                </a:rPr>
                <a:t>250</a:t>
              </a:r>
            </a:p>
          </p:txBody>
        </p:sp>
        <p:sp>
          <p:nvSpPr>
            <p:cNvPr id="184" name="Tekstvak 183"/>
            <p:cNvSpPr txBox="1"/>
            <p:nvPr/>
          </p:nvSpPr>
          <p:spPr>
            <a:xfrm>
              <a:off x="5406404" y="5040794"/>
              <a:ext cx="49725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1600" dirty="0">
                  <a:solidFill>
                    <a:prstClr val="black"/>
                  </a:solidFill>
                </a:rPr>
                <a:t>200</a:t>
              </a:r>
            </a:p>
          </p:txBody>
        </p:sp>
        <p:sp>
          <p:nvSpPr>
            <p:cNvPr id="186" name="Tekstvak 185"/>
            <p:cNvSpPr txBox="1"/>
            <p:nvPr/>
          </p:nvSpPr>
          <p:spPr>
            <a:xfrm>
              <a:off x="6126484" y="5040794"/>
              <a:ext cx="49725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1600" dirty="0">
                  <a:solidFill>
                    <a:prstClr val="black"/>
                  </a:solidFill>
                </a:rPr>
                <a:t>150</a:t>
              </a:r>
            </a:p>
          </p:txBody>
        </p:sp>
        <p:sp>
          <p:nvSpPr>
            <p:cNvPr id="229" name="Tekstvak 228"/>
            <p:cNvSpPr txBox="1"/>
            <p:nvPr/>
          </p:nvSpPr>
          <p:spPr>
            <a:xfrm>
              <a:off x="6896508" y="5039810"/>
              <a:ext cx="393056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1600" dirty="0">
                  <a:solidFill>
                    <a:prstClr val="black"/>
                  </a:solidFill>
                </a:rPr>
                <a:t>75</a:t>
              </a:r>
            </a:p>
          </p:txBody>
        </p:sp>
        <p:sp>
          <p:nvSpPr>
            <p:cNvPr id="232" name="Tekstvak 231"/>
            <p:cNvSpPr txBox="1"/>
            <p:nvPr/>
          </p:nvSpPr>
          <p:spPr>
            <a:xfrm>
              <a:off x="1739022" y="4725144"/>
              <a:ext cx="64793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1600" dirty="0">
                  <a:solidFill>
                    <a:prstClr val="black"/>
                  </a:solidFill>
                </a:rPr>
                <a:t>€ 500</a:t>
              </a:r>
            </a:p>
          </p:txBody>
        </p:sp>
        <p:sp>
          <p:nvSpPr>
            <p:cNvPr id="234" name="Tekstvak 233"/>
            <p:cNvSpPr txBox="1"/>
            <p:nvPr/>
          </p:nvSpPr>
          <p:spPr>
            <a:xfrm>
              <a:off x="1772566" y="5358206"/>
              <a:ext cx="54373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1600" dirty="0">
                  <a:solidFill>
                    <a:prstClr val="black"/>
                  </a:solidFill>
                </a:rPr>
                <a:t>€ 25</a:t>
              </a:r>
            </a:p>
          </p:txBody>
        </p:sp>
        <p:sp>
          <p:nvSpPr>
            <p:cNvPr id="237" name="Tekstvak 236"/>
            <p:cNvSpPr txBox="1"/>
            <p:nvPr/>
          </p:nvSpPr>
          <p:spPr>
            <a:xfrm>
              <a:off x="1898343" y="6074122"/>
              <a:ext cx="393056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1600" dirty="0">
                  <a:solidFill>
                    <a:prstClr val="black"/>
                  </a:solidFill>
                </a:rPr>
                <a:t>20</a:t>
              </a:r>
            </a:p>
          </p:txBody>
        </p:sp>
        <p:sp>
          <p:nvSpPr>
            <p:cNvPr id="239" name="Tekstvak 238"/>
            <p:cNvSpPr txBox="1"/>
            <p:nvPr/>
          </p:nvSpPr>
          <p:spPr>
            <a:xfrm>
              <a:off x="1745932" y="5760874"/>
              <a:ext cx="64793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1600" dirty="0">
                  <a:solidFill>
                    <a:prstClr val="black"/>
                  </a:solidFill>
                </a:rPr>
                <a:t>€ 500</a:t>
              </a:r>
            </a:p>
          </p:txBody>
        </p:sp>
        <p:sp>
          <p:nvSpPr>
            <p:cNvPr id="242" name="Tekstvak 241"/>
            <p:cNvSpPr txBox="1"/>
            <p:nvPr/>
          </p:nvSpPr>
          <p:spPr>
            <a:xfrm>
              <a:off x="1779476" y="6393936"/>
              <a:ext cx="54373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1600" dirty="0">
                  <a:solidFill>
                    <a:prstClr val="black"/>
                  </a:solidFill>
                </a:rPr>
                <a:t>€ 25</a:t>
              </a:r>
            </a:p>
          </p:txBody>
        </p:sp>
        <p:sp>
          <p:nvSpPr>
            <p:cNvPr id="244" name="Tekstvak 243"/>
            <p:cNvSpPr txBox="1"/>
            <p:nvPr/>
          </p:nvSpPr>
          <p:spPr>
            <a:xfrm>
              <a:off x="2447410" y="4725144"/>
              <a:ext cx="64793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1600" dirty="0">
                  <a:solidFill>
                    <a:prstClr val="black"/>
                  </a:solidFill>
                </a:rPr>
                <a:t>€ 500</a:t>
              </a:r>
            </a:p>
          </p:txBody>
        </p:sp>
        <p:sp>
          <p:nvSpPr>
            <p:cNvPr id="247" name="Tekstvak 246"/>
            <p:cNvSpPr txBox="1"/>
            <p:nvPr/>
          </p:nvSpPr>
          <p:spPr>
            <a:xfrm>
              <a:off x="2480954" y="5358206"/>
              <a:ext cx="54373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1600" dirty="0">
                  <a:solidFill>
                    <a:prstClr val="black"/>
                  </a:solidFill>
                </a:rPr>
                <a:t>€ 10</a:t>
              </a:r>
            </a:p>
          </p:txBody>
        </p:sp>
        <p:sp>
          <p:nvSpPr>
            <p:cNvPr id="260" name="Tekstvak 259"/>
            <p:cNvSpPr txBox="1"/>
            <p:nvPr/>
          </p:nvSpPr>
          <p:spPr>
            <a:xfrm>
              <a:off x="2573049" y="6073138"/>
              <a:ext cx="393056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1600" dirty="0">
                  <a:solidFill>
                    <a:prstClr val="black"/>
                  </a:solidFill>
                </a:rPr>
                <a:t>70</a:t>
              </a:r>
            </a:p>
          </p:txBody>
        </p:sp>
        <p:sp>
          <p:nvSpPr>
            <p:cNvPr id="262" name="Tekstvak 261"/>
            <p:cNvSpPr txBox="1"/>
            <p:nvPr/>
          </p:nvSpPr>
          <p:spPr>
            <a:xfrm>
              <a:off x="2385126" y="5759890"/>
              <a:ext cx="75212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1600" dirty="0">
                  <a:solidFill>
                    <a:prstClr val="black"/>
                  </a:solidFill>
                </a:rPr>
                <a:t>€ 1000</a:t>
              </a:r>
            </a:p>
          </p:txBody>
        </p:sp>
        <p:sp>
          <p:nvSpPr>
            <p:cNvPr id="263" name="Tekstvak 262"/>
            <p:cNvSpPr txBox="1"/>
            <p:nvPr/>
          </p:nvSpPr>
          <p:spPr>
            <a:xfrm>
              <a:off x="2365402" y="6392952"/>
              <a:ext cx="803425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1600" dirty="0">
                  <a:solidFill>
                    <a:prstClr val="black"/>
                  </a:solidFill>
                </a:rPr>
                <a:t>€ 14,29</a:t>
              </a:r>
            </a:p>
          </p:txBody>
        </p:sp>
        <p:sp>
          <p:nvSpPr>
            <p:cNvPr id="264" name="Tekstvak 263"/>
            <p:cNvSpPr txBox="1"/>
            <p:nvPr/>
          </p:nvSpPr>
          <p:spPr>
            <a:xfrm>
              <a:off x="3177352" y="4725144"/>
              <a:ext cx="64793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1600" dirty="0">
                  <a:solidFill>
                    <a:prstClr val="black"/>
                  </a:solidFill>
                </a:rPr>
                <a:t>€ 500</a:t>
              </a:r>
            </a:p>
          </p:txBody>
        </p:sp>
        <p:sp>
          <p:nvSpPr>
            <p:cNvPr id="267" name="Tekstvak 266"/>
            <p:cNvSpPr txBox="1"/>
            <p:nvPr/>
          </p:nvSpPr>
          <p:spPr>
            <a:xfrm>
              <a:off x="3148750" y="5358206"/>
              <a:ext cx="699230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1600" dirty="0">
                  <a:solidFill>
                    <a:prstClr val="black"/>
                  </a:solidFill>
                </a:rPr>
                <a:t>€ 3,33</a:t>
              </a:r>
            </a:p>
          </p:txBody>
        </p:sp>
        <p:sp>
          <p:nvSpPr>
            <p:cNvPr id="270" name="Tekstvak 269"/>
            <p:cNvSpPr txBox="1"/>
            <p:nvPr/>
          </p:nvSpPr>
          <p:spPr>
            <a:xfrm>
              <a:off x="3266004" y="6073138"/>
              <a:ext cx="49725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1600" dirty="0">
                  <a:solidFill>
                    <a:prstClr val="black"/>
                  </a:solidFill>
                </a:rPr>
                <a:t>220</a:t>
              </a:r>
            </a:p>
          </p:txBody>
        </p:sp>
        <p:sp>
          <p:nvSpPr>
            <p:cNvPr id="272" name="Tekstvak 271"/>
            <p:cNvSpPr txBox="1"/>
            <p:nvPr/>
          </p:nvSpPr>
          <p:spPr>
            <a:xfrm>
              <a:off x="3104715" y="5759890"/>
              <a:ext cx="75212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1600" dirty="0">
                  <a:solidFill>
                    <a:prstClr val="black"/>
                  </a:solidFill>
                </a:rPr>
                <a:t>€ 1500</a:t>
              </a:r>
            </a:p>
          </p:txBody>
        </p:sp>
        <p:sp>
          <p:nvSpPr>
            <p:cNvPr id="273" name="Tekstvak 272"/>
            <p:cNvSpPr txBox="1"/>
            <p:nvPr/>
          </p:nvSpPr>
          <p:spPr>
            <a:xfrm>
              <a:off x="3138259" y="6392952"/>
              <a:ext cx="699230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1600" dirty="0">
                  <a:solidFill>
                    <a:prstClr val="black"/>
                  </a:solidFill>
                </a:rPr>
                <a:t>€ 6,82</a:t>
              </a:r>
            </a:p>
          </p:txBody>
        </p:sp>
        <p:sp>
          <p:nvSpPr>
            <p:cNvPr id="275" name="Tekstvak 274"/>
            <p:cNvSpPr txBox="1"/>
            <p:nvPr/>
          </p:nvSpPr>
          <p:spPr>
            <a:xfrm>
              <a:off x="3892494" y="4725144"/>
              <a:ext cx="64793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1600" dirty="0">
                  <a:solidFill>
                    <a:prstClr val="black"/>
                  </a:solidFill>
                </a:rPr>
                <a:t>€ 500</a:t>
              </a:r>
            </a:p>
          </p:txBody>
        </p:sp>
        <p:sp>
          <p:nvSpPr>
            <p:cNvPr id="284" name="Tekstvak 283"/>
            <p:cNvSpPr txBox="1"/>
            <p:nvPr/>
          </p:nvSpPr>
          <p:spPr>
            <a:xfrm>
              <a:off x="3979306" y="5358206"/>
              <a:ext cx="43954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1600" dirty="0">
                  <a:solidFill>
                    <a:prstClr val="black"/>
                  </a:solidFill>
                </a:rPr>
                <a:t>€ 2</a:t>
              </a:r>
            </a:p>
          </p:txBody>
        </p:sp>
        <p:sp>
          <p:nvSpPr>
            <p:cNvPr id="303" name="Tekstvak 302"/>
            <p:cNvSpPr txBox="1"/>
            <p:nvPr/>
          </p:nvSpPr>
          <p:spPr>
            <a:xfrm>
              <a:off x="3981160" y="6073138"/>
              <a:ext cx="49725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1600" dirty="0">
                  <a:solidFill>
                    <a:prstClr val="black"/>
                  </a:solidFill>
                </a:rPr>
                <a:t>470</a:t>
              </a:r>
            </a:p>
          </p:txBody>
        </p:sp>
        <p:sp>
          <p:nvSpPr>
            <p:cNvPr id="304" name="Tekstvak 303"/>
            <p:cNvSpPr txBox="1"/>
            <p:nvPr/>
          </p:nvSpPr>
          <p:spPr>
            <a:xfrm>
              <a:off x="3819871" y="5759890"/>
              <a:ext cx="75212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1600" dirty="0">
                  <a:solidFill>
                    <a:prstClr val="black"/>
                  </a:solidFill>
                </a:rPr>
                <a:t>€ 2000</a:t>
              </a:r>
            </a:p>
          </p:txBody>
        </p:sp>
        <p:sp>
          <p:nvSpPr>
            <p:cNvPr id="305" name="Tekstvak 304"/>
            <p:cNvSpPr txBox="1"/>
            <p:nvPr/>
          </p:nvSpPr>
          <p:spPr>
            <a:xfrm>
              <a:off x="3853415" y="6392952"/>
              <a:ext cx="699230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1600" dirty="0">
                  <a:solidFill>
                    <a:prstClr val="black"/>
                  </a:solidFill>
                </a:rPr>
                <a:t>€ 4,26</a:t>
              </a:r>
            </a:p>
          </p:txBody>
        </p:sp>
        <p:sp>
          <p:nvSpPr>
            <p:cNvPr id="306" name="Tekstvak 305"/>
            <p:cNvSpPr txBox="1"/>
            <p:nvPr/>
          </p:nvSpPr>
          <p:spPr>
            <a:xfrm>
              <a:off x="4607650" y="4725144"/>
              <a:ext cx="64793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1600" dirty="0">
                  <a:solidFill>
                    <a:prstClr val="black"/>
                  </a:solidFill>
                </a:rPr>
                <a:t>€ 500</a:t>
              </a:r>
            </a:p>
          </p:txBody>
        </p:sp>
        <p:sp>
          <p:nvSpPr>
            <p:cNvPr id="307" name="Tekstvak 306"/>
            <p:cNvSpPr txBox="1"/>
            <p:nvPr/>
          </p:nvSpPr>
          <p:spPr>
            <a:xfrm>
              <a:off x="4694462" y="5358206"/>
              <a:ext cx="43954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1600" dirty="0">
                  <a:solidFill>
                    <a:prstClr val="black"/>
                  </a:solidFill>
                </a:rPr>
                <a:t>€ 2</a:t>
              </a:r>
            </a:p>
          </p:txBody>
        </p:sp>
        <p:sp>
          <p:nvSpPr>
            <p:cNvPr id="308" name="Tekstvak 307"/>
            <p:cNvSpPr txBox="1"/>
            <p:nvPr/>
          </p:nvSpPr>
          <p:spPr>
            <a:xfrm>
              <a:off x="4701240" y="6074122"/>
              <a:ext cx="49725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1600" dirty="0">
                  <a:solidFill>
                    <a:prstClr val="black"/>
                  </a:solidFill>
                </a:rPr>
                <a:t>720</a:t>
              </a:r>
            </a:p>
          </p:txBody>
        </p:sp>
        <p:sp>
          <p:nvSpPr>
            <p:cNvPr id="309" name="Tekstvak 308"/>
            <p:cNvSpPr txBox="1"/>
            <p:nvPr/>
          </p:nvSpPr>
          <p:spPr>
            <a:xfrm>
              <a:off x="4539951" y="5760874"/>
              <a:ext cx="75212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1600" dirty="0">
                  <a:solidFill>
                    <a:prstClr val="black"/>
                  </a:solidFill>
                </a:rPr>
                <a:t>€ 2500</a:t>
              </a:r>
            </a:p>
          </p:txBody>
        </p:sp>
        <p:sp>
          <p:nvSpPr>
            <p:cNvPr id="310" name="Tekstvak 309"/>
            <p:cNvSpPr txBox="1"/>
            <p:nvPr/>
          </p:nvSpPr>
          <p:spPr>
            <a:xfrm>
              <a:off x="4573495" y="6393936"/>
              <a:ext cx="699230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1600" dirty="0">
                  <a:solidFill>
                    <a:prstClr val="black"/>
                  </a:solidFill>
                </a:rPr>
                <a:t>€ 3,47</a:t>
              </a:r>
            </a:p>
          </p:txBody>
        </p:sp>
        <p:sp>
          <p:nvSpPr>
            <p:cNvPr id="311" name="Tekstvak 310"/>
            <p:cNvSpPr txBox="1"/>
            <p:nvPr/>
          </p:nvSpPr>
          <p:spPr>
            <a:xfrm>
              <a:off x="5327730" y="4725144"/>
              <a:ext cx="64793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1600" dirty="0">
                  <a:solidFill>
                    <a:prstClr val="black"/>
                  </a:solidFill>
                </a:rPr>
                <a:t>€ 500</a:t>
              </a:r>
            </a:p>
          </p:txBody>
        </p:sp>
        <p:sp>
          <p:nvSpPr>
            <p:cNvPr id="312" name="Tekstvak 311"/>
            <p:cNvSpPr txBox="1"/>
            <p:nvPr/>
          </p:nvSpPr>
          <p:spPr>
            <a:xfrm>
              <a:off x="5300958" y="5358206"/>
              <a:ext cx="699230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1600" dirty="0">
                  <a:solidFill>
                    <a:prstClr val="black"/>
                  </a:solidFill>
                </a:rPr>
                <a:t>€ 2,50</a:t>
              </a:r>
            </a:p>
          </p:txBody>
        </p:sp>
        <p:sp>
          <p:nvSpPr>
            <p:cNvPr id="313" name="Tekstvak 312"/>
            <p:cNvSpPr txBox="1"/>
            <p:nvPr/>
          </p:nvSpPr>
          <p:spPr>
            <a:xfrm>
              <a:off x="5417857" y="6073138"/>
              <a:ext cx="49725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1600" dirty="0">
                  <a:solidFill>
                    <a:prstClr val="black"/>
                  </a:solidFill>
                </a:rPr>
                <a:t>920</a:t>
              </a:r>
            </a:p>
          </p:txBody>
        </p:sp>
        <p:sp>
          <p:nvSpPr>
            <p:cNvPr id="314" name="Tekstvak 313"/>
            <p:cNvSpPr txBox="1"/>
            <p:nvPr/>
          </p:nvSpPr>
          <p:spPr>
            <a:xfrm>
              <a:off x="5256568" y="5759890"/>
              <a:ext cx="75212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1600" dirty="0">
                  <a:solidFill>
                    <a:prstClr val="black"/>
                  </a:solidFill>
                </a:rPr>
                <a:t>€ 3000</a:t>
              </a:r>
            </a:p>
          </p:txBody>
        </p:sp>
        <p:sp>
          <p:nvSpPr>
            <p:cNvPr id="315" name="Tekstvak 314"/>
            <p:cNvSpPr txBox="1"/>
            <p:nvPr/>
          </p:nvSpPr>
          <p:spPr>
            <a:xfrm>
              <a:off x="5290112" y="6392952"/>
              <a:ext cx="699230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1600" dirty="0">
                  <a:solidFill>
                    <a:prstClr val="black"/>
                  </a:solidFill>
                </a:rPr>
                <a:t>€ 3,26</a:t>
              </a:r>
            </a:p>
          </p:txBody>
        </p:sp>
        <p:sp>
          <p:nvSpPr>
            <p:cNvPr id="316" name="Tekstvak 315"/>
            <p:cNvSpPr txBox="1"/>
            <p:nvPr/>
          </p:nvSpPr>
          <p:spPr>
            <a:xfrm>
              <a:off x="6049920" y="4725144"/>
              <a:ext cx="64793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1600" dirty="0">
                  <a:solidFill>
                    <a:prstClr val="black"/>
                  </a:solidFill>
                </a:rPr>
                <a:t>€ 500</a:t>
              </a:r>
            </a:p>
          </p:txBody>
        </p:sp>
        <p:sp>
          <p:nvSpPr>
            <p:cNvPr id="317" name="Tekstvak 316"/>
            <p:cNvSpPr txBox="1"/>
            <p:nvPr/>
          </p:nvSpPr>
          <p:spPr>
            <a:xfrm>
              <a:off x="6023148" y="5358206"/>
              <a:ext cx="699230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1600" dirty="0">
                  <a:solidFill>
                    <a:prstClr val="black"/>
                  </a:solidFill>
                </a:rPr>
                <a:t>€ 3,33</a:t>
              </a:r>
            </a:p>
          </p:txBody>
        </p:sp>
        <p:sp>
          <p:nvSpPr>
            <p:cNvPr id="318" name="Tekstvak 317"/>
            <p:cNvSpPr txBox="1"/>
            <p:nvPr/>
          </p:nvSpPr>
          <p:spPr>
            <a:xfrm>
              <a:off x="6084168" y="6073138"/>
              <a:ext cx="601447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1600" dirty="0">
                  <a:solidFill>
                    <a:prstClr val="black"/>
                  </a:solidFill>
                </a:rPr>
                <a:t>1070</a:t>
              </a:r>
            </a:p>
          </p:txBody>
        </p:sp>
        <p:sp>
          <p:nvSpPr>
            <p:cNvPr id="319" name="Tekstvak 318"/>
            <p:cNvSpPr txBox="1"/>
            <p:nvPr/>
          </p:nvSpPr>
          <p:spPr>
            <a:xfrm>
              <a:off x="5980111" y="5759890"/>
              <a:ext cx="75212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1600" dirty="0">
                  <a:solidFill>
                    <a:prstClr val="black"/>
                  </a:solidFill>
                </a:rPr>
                <a:t>€ 3500</a:t>
              </a:r>
            </a:p>
          </p:txBody>
        </p:sp>
        <p:sp>
          <p:nvSpPr>
            <p:cNvPr id="320" name="Tekstvak 319"/>
            <p:cNvSpPr txBox="1"/>
            <p:nvPr/>
          </p:nvSpPr>
          <p:spPr>
            <a:xfrm>
              <a:off x="6013655" y="6392952"/>
              <a:ext cx="699230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1600" dirty="0">
                  <a:solidFill>
                    <a:prstClr val="black"/>
                  </a:solidFill>
                </a:rPr>
                <a:t>€ 3,27</a:t>
              </a:r>
            </a:p>
          </p:txBody>
        </p:sp>
        <p:sp>
          <p:nvSpPr>
            <p:cNvPr id="321" name="Tekstvak 320"/>
            <p:cNvSpPr txBox="1"/>
            <p:nvPr/>
          </p:nvSpPr>
          <p:spPr>
            <a:xfrm>
              <a:off x="6762106" y="4725144"/>
              <a:ext cx="64793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1600" dirty="0">
                  <a:solidFill>
                    <a:prstClr val="black"/>
                  </a:solidFill>
                </a:rPr>
                <a:t>€ 500</a:t>
              </a:r>
            </a:p>
          </p:txBody>
        </p:sp>
        <p:sp>
          <p:nvSpPr>
            <p:cNvPr id="322" name="Tekstvak 321"/>
            <p:cNvSpPr txBox="1"/>
            <p:nvPr/>
          </p:nvSpPr>
          <p:spPr>
            <a:xfrm>
              <a:off x="6735334" y="5358206"/>
              <a:ext cx="699230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1600" dirty="0">
                  <a:solidFill>
                    <a:prstClr val="black"/>
                  </a:solidFill>
                </a:rPr>
                <a:t>€ 6,67</a:t>
              </a:r>
            </a:p>
          </p:txBody>
        </p:sp>
        <p:sp>
          <p:nvSpPr>
            <p:cNvPr id="323" name="Tekstvak 322"/>
            <p:cNvSpPr txBox="1"/>
            <p:nvPr/>
          </p:nvSpPr>
          <p:spPr>
            <a:xfrm>
              <a:off x="6804248" y="6073138"/>
              <a:ext cx="601447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1600" dirty="0">
                  <a:solidFill>
                    <a:prstClr val="black"/>
                  </a:solidFill>
                </a:rPr>
                <a:t>1145</a:t>
              </a:r>
            </a:p>
          </p:txBody>
        </p:sp>
        <p:sp>
          <p:nvSpPr>
            <p:cNvPr id="324" name="Tekstvak 323"/>
            <p:cNvSpPr txBox="1"/>
            <p:nvPr/>
          </p:nvSpPr>
          <p:spPr>
            <a:xfrm>
              <a:off x="6700191" y="5759890"/>
              <a:ext cx="75212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1600" dirty="0">
                  <a:solidFill>
                    <a:prstClr val="black"/>
                  </a:solidFill>
                </a:rPr>
                <a:t>€ 4000</a:t>
              </a:r>
            </a:p>
          </p:txBody>
        </p:sp>
        <p:sp>
          <p:nvSpPr>
            <p:cNvPr id="325" name="Tekstvak 324"/>
            <p:cNvSpPr txBox="1"/>
            <p:nvPr/>
          </p:nvSpPr>
          <p:spPr>
            <a:xfrm>
              <a:off x="6733735" y="6392952"/>
              <a:ext cx="699230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1600" dirty="0">
                  <a:solidFill>
                    <a:prstClr val="black"/>
                  </a:solidFill>
                </a:rPr>
                <a:t>€ 3,49</a:t>
              </a:r>
            </a:p>
          </p:txBody>
        </p:sp>
      </p:grpSp>
      <p:sp>
        <p:nvSpPr>
          <p:cNvPr id="8" name="Ovaal 7"/>
          <p:cNvSpPr/>
          <p:nvPr/>
        </p:nvSpPr>
        <p:spPr>
          <a:xfrm>
            <a:off x="1227974" y="6102230"/>
            <a:ext cx="482150" cy="281293"/>
          </a:xfrm>
          <a:prstGeom prst="ellipse">
            <a:avLst/>
          </a:prstGeom>
          <a:noFill/>
          <a:ln w="381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" name="Ovaal 8"/>
          <p:cNvSpPr/>
          <p:nvPr/>
        </p:nvSpPr>
        <p:spPr>
          <a:xfrm>
            <a:off x="1976795" y="1225384"/>
            <a:ext cx="68995" cy="68995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48" name="Ovaal 347"/>
          <p:cNvSpPr/>
          <p:nvPr/>
        </p:nvSpPr>
        <p:spPr>
          <a:xfrm>
            <a:off x="2630797" y="3648037"/>
            <a:ext cx="68995" cy="68995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49" name="Ovaal 348"/>
          <p:cNvSpPr/>
          <p:nvPr/>
        </p:nvSpPr>
        <p:spPr>
          <a:xfrm>
            <a:off x="4133912" y="4107244"/>
            <a:ext cx="68995" cy="68995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50" name="Ovaal 349"/>
          <p:cNvSpPr/>
          <p:nvPr/>
        </p:nvSpPr>
        <p:spPr>
          <a:xfrm>
            <a:off x="5148064" y="4113284"/>
            <a:ext cx="68995" cy="68995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51" name="Ovaal 350"/>
          <p:cNvSpPr/>
          <p:nvPr/>
        </p:nvSpPr>
        <p:spPr>
          <a:xfrm>
            <a:off x="6057425" y="3917963"/>
            <a:ext cx="68995" cy="68995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52" name="Ovaal 351"/>
          <p:cNvSpPr/>
          <p:nvPr/>
        </p:nvSpPr>
        <p:spPr>
          <a:xfrm>
            <a:off x="7005179" y="3663130"/>
            <a:ext cx="68995" cy="68995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53" name="Ovaal 352"/>
          <p:cNvSpPr/>
          <p:nvPr/>
        </p:nvSpPr>
        <p:spPr>
          <a:xfrm>
            <a:off x="7311317" y="2420888"/>
            <a:ext cx="68995" cy="68995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Vrije vorm 9"/>
          <p:cNvSpPr/>
          <p:nvPr/>
        </p:nvSpPr>
        <p:spPr>
          <a:xfrm>
            <a:off x="2009869" y="1258432"/>
            <a:ext cx="5441133" cy="2916985"/>
          </a:xfrm>
          <a:custGeom>
            <a:avLst/>
            <a:gdLst>
              <a:gd name="connsiteX0" fmla="*/ 0 w 5441133"/>
              <a:gd name="connsiteY0" fmla="*/ 0 h 2916985"/>
              <a:gd name="connsiteX1" fmla="*/ 651850 w 5441133"/>
              <a:gd name="connsiteY1" fmla="*/ 2426328 h 2916985"/>
              <a:gd name="connsiteX2" fmla="*/ 2154725 w 5441133"/>
              <a:gd name="connsiteY2" fmla="*/ 2879002 h 2916985"/>
              <a:gd name="connsiteX3" fmla="*/ 3168713 w 5441133"/>
              <a:gd name="connsiteY3" fmla="*/ 2869948 h 2916985"/>
              <a:gd name="connsiteX4" fmla="*/ 4083113 w 5441133"/>
              <a:gd name="connsiteY4" fmla="*/ 2688879 h 2916985"/>
              <a:gd name="connsiteX5" fmla="*/ 5042781 w 5441133"/>
              <a:gd name="connsiteY5" fmla="*/ 2435382 h 2916985"/>
              <a:gd name="connsiteX6" fmla="*/ 5341545 w 5441133"/>
              <a:gd name="connsiteY6" fmla="*/ 1186004 h 2916985"/>
              <a:gd name="connsiteX7" fmla="*/ 5441133 w 5441133"/>
              <a:gd name="connsiteY7" fmla="*/ 217283 h 29169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441133" h="2916985">
                <a:moveTo>
                  <a:pt x="0" y="0"/>
                </a:moveTo>
                <a:cubicBezTo>
                  <a:pt x="146364" y="973247"/>
                  <a:pt x="292729" y="1946494"/>
                  <a:pt x="651850" y="2426328"/>
                </a:cubicBezTo>
                <a:cubicBezTo>
                  <a:pt x="1010971" y="2906162"/>
                  <a:pt x="1735248" y="2805065"/>
                  <a:pt x="2154725" y="2879002"/>
                </a:cubicBezTo>
                <a:cubicBezTo>
                  <a:pt x="2574202" y="2952939"/>
                  <a:pt x="2847315" y="2901635"/>
                  <a:pt x="3168713" y="2869948"/>
                </a:cubicBezTo>
                <a:cubicBezTo>
                  <a:pt x="3490111" y="2838261"/>
                  <a:pt x="3770768" y="2761307"/>
                  <a:pt x="4083113" y="2688879"/>
                </a:cubicBezTo>
                <a:cubicBezTo>
                  <a:pt x="4395458" y="2616451"/>
                  <a:pt x="4833042" y="2685861"/>
                  <a:pt x="5042781" y="2435382"/>
                </a:cubicBezTo>
                <a:cubicBezTo>
                  <a:pt x="5252520" y="2184903"/>
                  <a:pt x="5275153" y="1555687"/>
                  <a:pt x="5341545" y="1186004"/>
                </a:cubicBezTo>
                <a:cubicBezTo>
                  <a:pt x="5407937" y="816321"/>
                  <a:pt x="5424535" y="516802"/>
                  <a:pt x="5441133" y="217283"/>
                </a:cubicBezTo>
              </a:path>
            </a:pathLst>
          </a:cu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54" name="Ovaal 353"/>
          <p:cNvSpPr/>
          <p:nvPr/>
        </p:nvSpPr>
        <p:spPr>
          <a:xfrm>
            <a:off x="2627784" y="2060848"/>
            <a:ext cx="68995" cy="68995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55" name="Ovaal 354"/>
          <p:cNvSpPr/>
          <p:nvPr/>
        </p:nvSpPr>
        <p:spPr>
          <a:xfrm>
            <a:off x="4122262" y="3297050"/>
            <a:ext cx="68995" cy="68995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56" name="Ovaal 355"/>
          <p:cNvSpPr/>
          <p:nvPr/>
        </p:nvSpPr>
        <p:spPr>
          <a:xfrm>
            <a:off x="5151077" y="3617865"/>
            <a:ext cx="68995" cy="68995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57" name="Ovaal 356"/>
          <p:cNvSpPr/>
          <p:nvPr/>
        </p:nvSpPr>
        <p:spPr>
          <a:xfrm>
            <a:off x="6057425" y="3717032"/>
            <a:ext cx="68995" cy="68995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58" name="Ovaal 357"/>
          <p:cNvSpPr/>
          <p:nvPr/>
        </p:nvSpPr>
        <p:spPr>
          <a:xfrm>
            <a:off x="7014232" y="3751743"/>
            <a:ext cx="68995" cy="68995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59" name="Ovaal 358"/>
          <p:cNvSpPr/>
          <p:nvPr/>
        </p:nvSpPr>
        <p:spPr>
          <a:xfrm>
            <a:off x="7329423" y="3510061"/>
            <a:ext cx="68995" cy="68995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1" name="Vrije vorm 10"/>
          <p:cNvSpPr/>
          <p:nvPr/>
        </p:nvSpPr>
        <p:spPr>
          <a:xfrm>
            <a:off x="2652665" y="2055137"/>
            <a:ext cx="4879818" cy="1750430"/>
          </a:xfrm>
          <a:custGeom>
            <a:avLst/>
            <a:gdLst>
              <a:gd name="connsiteX0" fmla="*/ 0 w 4879818"/>
              <a:gd name="connsiteY0" fmla="*/ 0 h 1750430"/>
              <a:gd name="connsiteX1" fmla="*/ 1520983 w 4879818"/>
              <a:gd name="connsiteY1" fmla="*/ 1285592 h 1750430"/>
              <a:gd name="connsiteX2" fmla="*/ 2534971 w 4879818"/>
              <a:gd name="connsiteY2" fmla="*/ 1602463 h 1750430"/>
              <a:gd name="connsiteX3" fmla="*/ 3413157 w 4879818"/>
              <a:gd name="connsiteY3" fmla="*/ 1702051 h 1750430"/>
              <a:gd name="connsiteX4" fmla="*/ 4399985 w 4879818"/>
              <a:gd name="connsiteY4" fmla="*/ 1738265 h 1750430"/>
              <a:gd name="connsiteX5" fmla="*/ 4725909 w 4879818"/>
              <a:gd name="connsiteY5" fmla="*/ 1493821 h 1750430"/>
              <a:gd name="connsiteX6" fmla="*/ 4879818 w 4879818"/>
              <a:gd name="connsiteY6" fmla="*/ 1032095 h 17504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79818" h="1750430">
                <a:moveTo>
                  <a:pt x="0" y="0"/>
                </a:moveTo>
                <a:cubicBezTo>
                  <a:pt x="549244" y="509257"/>
                  <a:pt x="1098488" y="1018515"/>
                  <a:pt x="1520983" y="1285592"/>
                </a:cubicBezTo>
                <a:cubicBezTo>
                  <a:pt x="1943478" y="1552669"/>
                  <a:pt x="2219609" y="1533053"/>
                  <a:pt x="2534971" y="1602463"/>
                </a:cubicBezTo>
                <a:cubicBezTo>
                  <a:pt x="2850333" y="1671873"/>
                  <a:pt x="3102321" y="1679417"/>
                  <a:pt x="3413157" y="1702051"/>
                </a:cubicBezTo>
                <a:cubicBezTo>
                  <a:pt x="3723993" y="1724685"/>
                  <a:pt x="4181193" y="1772970"/>
                  <a:pt x="4399985" y="1738265"/>
                </a:cubicBezTo>
                <a:cubicBezTo>
                  <a:pt x="4618777" y="1703560"/>
                  <a:pt x="4645937" y="1611516"/>
                  <a:pt x="4725909" y="1493821"/>
                </a:cubicBezTo>
                <a:cubicBezTo>
                  <a:pt x="4805881" y="1376126"/>
                  <a:pt x="4842849" y="1204110"/>
                  <a:pt x="4879818" y="1032095"/>
                </a:cubicBezTo>
              </a:path>
            </a:pathLst>
          </a:cu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60" name="Ovaal 359"/>
          <p:cNvSpPr/>
          <p:nvPr/>
        </p:nvSpPr>
        <p:spPr>
          <a:xfrm>
            <a:off x="1196677" y="6408531"/>
            <a:ext cx="482150" cy="281293"/>
          </a:xfrm>
          <a:prstGeom prst="ellipse">
            <a:avLst/>
          </a:prstGeom>
          <a:noFill/>
          <a:ln w="38100"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607887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250"/>
                            </p:stCondLst>
                            <p:childTnLst>
                              <p:par>
                                <p:cTn id="12" presetID="10" presetClass="entr" presetSubtype="0" fill="hold" nodeType="afterEffect">
                                  <p:stCondLst>
                                    <p:cond delay="225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5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5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50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500"/>
                            </p:stCondLst>
                            <p:childTnLst>
                              <p:par>
                                <p:cTn id="41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6500"/>
                            </p:stCondLst>
                            <p:childTnLst>
                              <p:par>
                                <p:cTn id="45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500"/>
                            </p:stCondLst>
                            <p:childTnLst>
                              <p:par>
                                <p:cTn id="59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1500"/>
                            </p:stCondLst>
                            <p:childTnLst>
                              <p:par>
                                <p:cTn id="63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3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2500"/>
                            </p:stCondLst>
                            <p:childTnLst>
                              <p:par>
                                <p:cTn id="67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3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3500"/>
                            </p:stCondLst>
                            <p:childTnLst>
                              <p:par>
                                <p:cTn id="71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3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4500"/>
                            </p:stCondLst>
                            <p:childTnLst>
                              <p:par>
                                <p:cTn id="75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3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5500"/>
                            </p:stCondLst>
                            <p:childTnLst>
                              <p:par>
                                <p:cTn id="79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3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348" grpId="0" animBg="1"/>
      <p:bldP spid="349" grpId="0" animBg="1"/>
      <p:bldP spid="350" grpId="0" animBg="1"/>
      <p:bldP spid="351" grpId="0" animBg="1"/>
      <p:bldP spid="352" grpId="0" animBg="1"/>
      <p:bldP spid="353" grpId="0" animBg="1"/>
      <p:bldP spid="10" grpId="0" animBg="1"/>
      <p:bldP spid="354" grpId="0" animBg="1"/>
      <p:bldP spid="355" grpId="0" animBg="1"/>
      <p:bldP spid="356" grpId="0" animBg="1"/>
      <p:bldP spid="357" grpId="0" animBg="1"/>
      <p:bldP spid="358" grpId="0" animBg="1"/>
      <p:bldP spid="359" grpId="0" animBg="1"/>
      <p:bldP spid="11" grpId="0" animBg="1"/>
      <p:bldP spid="36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Wiskundig</a:t>
            </a:r>
            <a:r>
              <a:rPr lang="en-US" dirty="0" smtClean="0"/>
              <a:t> </a:t>
            </a:r>
            <a:r>
              <a:rPr lang="en-US" dirty="0" err="1" smtClean="0"/>
              <a:t>verpakt</a:t>
            </a:r>
            <a:endParaRPr lang="nl-NL" dirty="0"/>
          </a:p>
        </p:txBody>
      </p:sp>
      <p:sp>
        <p:nvSpPr>
          <p:cNvPr id="76" name="Tijdelijke aanduiding voor inhoud 75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sz="2400" dirty="0" smtClean="0"/>
              <a:t>TK = </a:t>
            </a: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</a:rPr>
              <a:t>0,2q</a:t>
            </a:r>
            <a:r>
              <a:rPr lang="en-US" sz="2400" baseline="30000" dirty="0" smtClean="0">
                <a:solidFill>
                  <a:schemeClr val="accent6">
                    <a:lumMod val="75000"/>
                  </a:schemeClr>
                </a:solidFill>
              </a:rPr>
              <a:t>3</a:t>
            </a: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</a:rPr>
              <a:t> – 2q</a:t>
            </a:r>
            <a:r>
              <a:rPr lang="en-US" sz="2400" baseline="30000" dirty="0" smtClean="0">
                <a:solidFill>
                  <a:schemeClr val="accent6">
                    <a:lumMod val="75000"/>
                  </a:schemeClr>
                </a:solidFill>
              </a:rPr>
              <a:t>2</a:t>
            </a: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</a:rPr>
              <a:t> + 8q </a:t>
            </a:r>
            <a:r>
              <a:rPr lang="en-US" sz="2400" dirty="0" smtClean="0"/>
              <a:t>+ </a:t>
            </a:r>
            <a:r>
              <a:rPr lang="en-US" sz="2400" dirty="0" smtClean="0">
                <a:solidFill>
                  <a:schemeClr val="accent4">
                    <a:lumMod val="75000"/>
                  </a:schemeClr>
                </a:solidFill>
              </a:rPr>
              <a:t>10</a:t>
            </a:r>
          </a:p>
          <a:p>
            <a:pPr marL="0" indent="0">
              <a:buNone/>
            </a:pPr>
            <a:endParaRPr lang="en-US" sz="800" dirty="0" smtClean="0">
              <a:solidFill>
                <a:schemeClr val="accent4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             </a:t>
            </a: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</a:rPr>
              <a:t>  </a:t>
            </a:r>
            <a:r>
              <a:rPr lang="en-US" sz="2400" dirty="0" err="1" smtClean="0">
                <a:solidFill>
                  <a:schemeClr val="accent6">
                    <a:lumMod val="75000"/>
                  </a:schemeClr>
                </a:solidFill>
              </a:rPr>
              <a:t>variabel</a:t>
            </a: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</a:rPr>
              <a:t>    </a:t>
            </a:r>
            <a:r>
              <a:rPr lang="en-US" sz="2400" dirty="0" smtClean="0">
                <a:solidFill>
                  <a:srgbClr val="7030A0"/>
                </a:solidFill>
              </a:rPr>
              <a:t>constant</a:t>
            </a:r>
          </a:p>
          <a:p>
            <a:pPr marL="0" indent="0">
              <a:buNone/>
            </a:pPr>
            <a:endParaRPr lang="en-US" sz="2400" dirty="0" smtClean="0">
              <a:solidFill>
                <a:srgbClr val="7030A0"/>
              </a:solidFill>
            </a:endParaRPr>
          </a:p>
          <a:p>
            <a:pPr marL="0" indent="0">
              <a:buNone/>
            </a:pPr>
            <a:endParaRPr lang="en-US" sz="2400" dirty="0">
              <a:solidFill>
                <a:srgbClr val="7030A0"/>
              </a:solidFill>
            </a:endParaRPr>
          </a:p>
          <a:p>
            <a:pPr marL="0" indent="0">
              <a:buNone/>
            </a:pPr>
            <a:r>
              <a:rPr lang="en-US" sz="2400" dirty="0" smtClean="0">
                <a:solidFill>
                  <a:srgbClr val="FF0000"/>
                </a:solidFill>
              </a:rPr>
              <a:t>GTK = 0,2q</a:t>
            </a:r>
            <a:r>
              <a:rPr lang="en-US" sz="2400" baseline="30000" dirty="0" smtClean="0">
                <a:solidFill>
                  <a:srgbClr val="FF0000"/>
                </a:solidFill>
              </a:rPr>
              <a:t>2</a:t>
            </a:r>
            <a:r>
              <a:rPr lang="en-US" sz="2400" dirty="0" smtClean="0">
                <a:solidFill>
                  <a:srgbClr val="FF0000"/>
                </a:solidFill>
              </a:rPr>
              <a:t> – 2q + 8 + 10/q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GVK = </a:t>
            </a:r>
            <a:r>
              <a:rPr lang="en-US" dirty="0">
                <a:solidFill>
                  <a:srgbClr val="FF0000"/>
                </a:solidFill>
              </a:rPr>
              <a:t>0,2q</a:t>
            </a:r>
            <a:r>
              <a:rPr lang="en-US" baseline="30000" dirty="0">
                <a:solidFill>
                  <a:srgbClr val="FF0000"/>
                </a:solidFill>
              </a:rPr>
              <a:t>2</a:t>
            </a:r>
            <a:r>
              <a:rPr lang="en-US" dirty="0">
                <a:solidFill>
                  <a:srgbClr val="FF0000"/>
                </a:solidFill>
              </a:rPr>
              <a:t> – 2q + 8 </a:t>
            </a:r>
            <a:endParaRPr lang="en-US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sz="2400" smtClean="0">
                <a:solidFill>
                  <a:srgbClr val="FF0000"/>
                </a:solidFill>
              </a:rPr>
              <a:t>GCK = 10/q</a:t>
            </a:r>
            <a:endParaRPr lang="en-US" sz="24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MK = </a:t>
            </a:r>
            <a:r>
              <a:rPr lang="en-US" sz="2400" dirty="0" err="1" smtClean="0"/>
              <a:t>stijging</a:t>
            </a:r>
            <a:r>
              <a:rPr lang="en-US" sz="2400" dirty="0" smtClean="0"/>
              <a:t> TK = TK’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 smtClean="0">
                <a:solidFill>
                  <a:srgbClr val="6B4723"/>
                </a:solidFill>
              </a:rPr>
              <a:t>MK = 0,6q</a:t>
            </a:r>
            <a:r>
              <a:rPr lang="en-US" sz="2400" baseline="30000" dirty="0" smtClean="0">
                <a:solidFill>
                  <a:srgbClr val="6B4723"/>
                </a:solidFill>
              </a:rPr>
              <a:t>2</a:t>
            </a:r>
            <a:r>
              <a:rPr lang="en-US" sz="2400" dirty="0" smtClean="0">
                <a:solidFill>
                  <a:srgbClr val="6B4723"/>
                </a:solidFill>
              </a:rPr>
              <a:t> – 4q + 8</a:t>
            </a:r>
            <a:endParaRPr lang="en-US" sz="2400" dirty="0">
              <a:solidFill>
                <a:srgbClr val="6B4723"/>
              </a:solidFill>
            </a:endParaRPr>
          </a:p>
          <a:p>
            <a:pPr marL="0" indent="0">
              <a:buNone/>
            </a:pPr>
            <a:endParaRPr lang="nl-NL" sz="2400" dirty="0"/>
          </a:p>
        </p:txBody>
      </p:sp>
      <p:sp>
        <p:nvSpPr>
          <p:cNvPr id="78" name="Rechteraccolade 77"/>
          <p:cNvSpPr/>
          <p:nvPr/>
        </p:nvSpPr>
        <p:spPr>
          <a:xfrm rot="5400000" flipV="1">
            <a:off x="2231740" y="656692"/>
            <a:ext cx="288032" cy="2232248"/>
          </a:xfrm>
          <a:prstGeom prst="rightBrac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cxnSp>
        <p:nvCxnSpPr>
          <p:cNvPr id="80" name="Rechte verbindingslijn met pijl 79"/>
          <p:cNvCxnSpPr/>
          <p:nvPr/>
        </p:nvCxnSpPr>
        <p:spPr>
          <a:xfrm flipH="1">
            <a:off x="3851920" y="1700808"/>
            <a:ext cx="72008" cy="21602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65" t="1781" r="16034" b="7483"/>
          <a:stretch/>
        </p:blipFill>
        <p:spPr bwMode="auto">
          <a:xfrm>
            <a:off x="5149049" y="1988840"/>
            <a:ext cx="3827232" cy="36673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71" t="1583" r="16597" b="5286"/>
          <a:stretch/>
        </p:blipFill>
        <p:spPr bwMode="auto">
          <a:xfrm>
            <a:off x="5092793" y="1988840"/>
            <a:ext cx="3861786" cy="37641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209053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blinds/>
      </p:transition>
    </mc:Choice>
    <mc:Fallback xmlns="">
      <p:transition spd="slow">
        <p:blinds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10" presetClass="entr" presetSubtype="0" fill="hold" nodeType="afterEffect">
                                  <p:stCondLst>
                                    <p:cond delay="225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7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10" presetClass="entr" presetSubtype="0" fill="hold" nodeType="afterEffect">
                                  <p:stCondLst>
                                    <p:cond delay="225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7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Rechte verbindingslijn 4"/>
          <p:cNvCxnSpPr/>
          <p:nvPr/>
        </p:nvCxnSpPr>
        <p:spPr>
          <a:xfrm>
            <a:off x="2339752" y="1124744"/>
            <a:ext cx="0" cy="194421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Rechte verbindingslijn 9"/>
          <p:cNvCxnSpPr/>
          <p:nvPr/>
        </p:nvCxnSpPr>
        <p:spPr>
          <a:xfrm flipH="1">
            <a:off x="2339752" y="3068960"/>
            <a:ext cx="2592288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Rechte verbindingslijn 13"/>
          <p:cNvCxnSpPr/>
          <p:nvPr/>
        </p:nvCxnSpPr>
        <p:spPr>
          <a:xfrm>
            <a:off x="2339752" y="3284984"/>
            <a:ext cx="0" cy="194421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Rechte verbindingslijn 14"/>
          <p:cNvCxnSpPr/>
          <p:nvPr/>
        </p:nvCxnSpPr>
        <p:spPr>
          <a:xfrm flipH="1">
            <a:off x="2339752" y="5229200"/>
            <a:ext cx="2592288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Tekstvak 17"/>
          <p:cNvSpPr txBox="1"/>
          <p:nvPr/>
        </p:nvSpPr>
        <p:spPr>
          <a:xfrm>
            <a:off x="1619672" y="1268760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TK</a:t>
            </a:r>
            <a:endParaRPr lang="nl-NL" dirty="0"/>
          </a:p>
        </p:txBody>
      </p:sp>
      <p:sp>
        <p:nvSpPr>
          <p:cNvPr id="19" name="Tekstvak 18"/>
          <p:cNvSpPr txBox="1"/>
          <p:nvPr/>
        </p:nvSpPr>
        <p:spPr>
          <a:xfrm>
            <a:off x="1619672" y="3356992"/>
            <a:ext cx="5760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GTK</a:t>
            </a:r>
          </a:p>
          <a:p>
            <a:r>
              <a:rPr lang="nl-NL" dirty="0" smtClean="0"/>
              <a:t>MK</a:t>
            </a:r>
            <a:endParaRPr lang="nl-NL" dirty="0"/>
          </a:p>
        </p:txBody>
      </p:sp>
      <p:sp>
        <p:nvSpPr>
          <p:cNvPr id="20" name="Vrije vorm 19"/>
          <p:cNvSpPr/>
          <p:nvPr/>
        </p:nvSpPr>
        <p:spPr>
          <a:xfrm>
            <a:off x="2344685" y="1246782"/>
            <a:ext cx="2346964" cy="1510530"/>
          </a:xfrm>
          <a:custGeom>
            <a:avLst/>
            <a:gdLst>
              <a:gd name="connsiteX0" fmla="*/ 0 w 2346964"/>
              <a:gd name="connsiteY0" fmla="*/ 1510530 h 1510530"/>
              <a:gd name="connsiteX1" fmla="*/ 260521 w 2346964"/>
              <a:gd name="connsiteY1" fmla="*/ 1195719 h 1510530"/>
              <a:gd name="connsiteX2" fmla="*/ 662156 w 2346964"/>
              <a:gd name="connsiteY2" fmla="*/ 935186 h 1510530"/>
              <a:gd name="connsiteX3" fmla="*/ 1259183 w 2346964"/>
              <a:gd name="connsiteY3" fmla="*/ 804919 h 1510530"/>
              <a:gd name="connsiteX4" fmla="*/ 1801934 w 2346964"/>
              <a:gd name="connsiteY4" fmla="*/ 631230 h 1510530"/>
              <a:gd name="connsiteX5" fmla="*/ 2138439 w 2346964"/>
              <a:gd name="connsiteY5" fmla="*/ 348985 h 1510530"/>
              <a:gd name="connsiteX6" fmla="*/ 2322975 w 2346964"/>
              <a:gd name="connsiteY6" fmla="*/ 45030 h 1510530"/>
              <a:gd name="connsiteX7" fmla="*/ 2344685 w 2346964"/>
              <a:gd name="connsiteY7" fmla="*/ 1607 h 15105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346964" h="1510530">
                <a:moveTo>
                  <a:pt x="0" y="1510530"/>
                </a:moveTo>
                <a:cubicBezTo>
                  <a:pt x="75081" y="1401070"/>
                  <a:pt x="150162" y="1291610"/>
                  <a:pt x="260521" y="1195719"/>
                </a:cubicBezTo>
                <a:cubicBezTo>
                  <a:pt x="370880" y="1099828"/>
                  <a:pt x="495712" y="1000319"/>
                  <a:pt x="662156" y="935186"/>
                </a:cubicBezTo>
                <a:cubicBezTo>
                  <a:pt x="828600" y="870053"/>
                  <a:pt x="1069220" y="855578"/>
                  <a:pt x="1259183" y="804919"/>
                </a:cubicBezTo>
                <a:cubicBezTo>
                  <a:pt x="1449146" y="754260"/>
                  <a:pt x="1655391" y="707219"/>
                  <a:pt x="1801934" y="631230"/>
                </a:cubicBezTo>
                <a:cubicBezTo>
                  <a:pt x="1948477" y="555241"/>
                  <a:pt x="2051599" y="446685"/>
                  <a:pt x="2138439" y="348985"/>
                </a:cubicBezTo>
                <a:cubicBezTo>
                  <a:pt x="2225279" y="251285"/>
                  <a:pt x="2288601" y="102926"/>
                  <a:pt x="2322975" y="45030"/>
                </a:cubicBezTo>
                <a:cubicBezTo>
                  <a:pt x="2357349" y="-12866"/>
                  <a:pt x="2344685" y="1607"/>
                  <a:pt x="2344685" y="1607"/>
                </a:cubicBezTo>
              </a:path>
            </a:pathLst>
          </a:custGeom>
          <a:ln w="3810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cxnSp>
        <p:nvCxnSpPr>
          <p:cNvPr id="22" name="Rechte verbindingslijn 21"/>
          <p:cNvCxnSpPr/>
          <p:nvPr/>
        </p:nvCxnSpPr>
        <p:spPr>
          <a:xfrm flipV="1">
            <a:off x="2339752" y="1412776"/>
            <a:ext cx="2520280" cy="165618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Rechte verbindingslijn 22"/>
          <p:cNvCxnSpPr/>
          <p:nvPr/>
        </p:nvCxnSpPr>
        <p:spPr>
          <a:xfrm>
            <a:off x="4211960" y="1844824"/>
            <a:ext cx="0" cy="237626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Ovaal 24"/>
          <p:cNvSpPr/>
          <p:nvPr/>
        </p:nvSpPr>
        <p:spPr>
          <a:xfrm>
            <a:off x="3491880" y="1988840"/>
            <a:ext cx="144016" cy="144016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cxnSp>
        <p:nvCxnSpPr>
          <p:cNvPr id="26" name="Rechte verbindingslijn 25"/>
          <p:cNvCxnSpPr>
            <a:endCxn id="33" idx="3"/>
          </p:cNvCxnSpPr>
          <p:nvPr/>
        </p:nvCxnSpPr>
        <p:spPr>
          <a:xfrm flipH="1">
            <a:off x="3532184" y="2060848"/>
            <a:ext cx="31704" cy="275988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Boog 27"/>
          <p:cNvSpPr/>
          <p:nvPr/>
        </p:nvSpPr>
        <p:spPr>
          <a:xfrm>
            <a:off x="2627784" y="2852936"/>
            <a:ext cx="216024" cy="360040"/>
          </a:xfrm>
          <a:prstGeom prst="arc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9" name="Ovaal 28"/>
          <p:cNvSpPr/>
          <p:nvPr/>
        </p:nvSpPr>
        <p:spPr>
          <a:xfrm>
            <a:off x="4139952" y="4149080"/>
            <a:ext cx="144016" cy="144016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0" name="Ovaal 29"/>
          <p:cNvSpPr/>
          <p:nvPr/>
        </p:nvSpPr>
        <p:spPr>
          <a:xfrm>
            <a:off x="4139952" y="1772816"/>
            <a:ext cx="144016" cy="144016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1" name="Ovaal 30"/>
          <p:cNvSpPr/>
          <p:nvPr/>
        </p:nvSpPr>
        <p:spPr>
          <a:xfrm>
            <a:off x="3491880" y="4725144"/>
            <a:ext cx="144016" cy="144016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2" name="Vrije vorm 31"/>
          <p:cNvSpPr/>
          <p:nvPr/>
        </p:nvSpPr>
        <p:spPr>
          <a:xfrm>
            <a:off x="3071972" y="3625757"/>
            <a:ext cx="1997324" cy="597521"/>
          </a:xfrm>
          <a:custGeom>
            <a:avLst/>
            <a:gdLst>
              <a:gd name="connsiteX0" fmla="*/ 0 w 1997324"/>
              <a:gd name="connsiteY0" fmla="*/ 0 h 597521"/>
              <a:gd name="connsiteX1" fmla="*/ 195390 w 1997324"/>
              <a:gd name="connsiteY1" fmla="*/ 260533 h 597521"/>
              <a:gd name="connsiteX2" fmla="*/ 521041 w 1997324"/>
              <a:gd name="connsiteY2" fmla="*/ 488500 h 597521"/>
              <a:gd name="connsiteX3" fmla="*/ 857546 w 1997324"/>
              <a:gd name="connsiteY3" fmla="*/ 564489 h 597521"/>
              <a:gd name="connsiteX4" fmla="*/ 1172342 w 1997324"/>
              <a:gd name="connsiteY4" fmla="*/ 597056 h 597521"/>
              <a:gd name="connsiteX5" fmla="*/ 1563123 w 1997324"/>
              <a:gd name="connsiteY5" fmla="*/ 542778 h 597521"/>
              <a:gd name="connsiteX6" fmla="*/ 1834498 w 1997324"/>
              <a:gd name="connsiteY6" fmla="*/ 412511 h 597521"/>
              <a:gd name="connsiteX7" fmla="*/ 1997324 w 1997324"/>
              <a:gd name="connsiteY7" fmla="*/ 303956 h 597521"/>
              <a:gd name="connsiteX8" fmla="*/ 1997324 w 1997324"/>
              <a:gd name="connsiteY8" fmla="*/ 303956 h 5975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997324" h="597521">
                <a:moveTo>
                  <a:pt x="0" y="0"/>
                </a:moveTo>
                <a:cubicBezTo>
                  <a:pt x="54275" y="89558"/>
                  <a:pt x="108550" y="179117"/>
                  <a:pt x="195390" y="260533"/>
                </a:cubicBezTo>
                <a:cubicBezTo>
                  <a:pt x="282230" y="341949"/>
                  <a:pt x="410682" y="437841"/>
                  <a:pt x="521041" y="488500"/>
                </a:cubicBezTo>
                <a:cubicBezTo>
                  <a:pt x="631400" y="539159"/>
                  <a:pt x="748996" y="546396"/>
                  <a:pt x="857546" y="564489"/>
                </a:cubicBezTo>
                <a:cubicBezTo>
                  <a:pt x="966096" y="582582"/>
                  <a:pt x="1054746" y="600674"/>
                  <a:pt x="1172342" y="597056"/>
                </a:cubicBezTo>
                <a:cubicBezTo>
                  <a:pt x="1289938" y="593438"/>
                  <a:pt x="1452764" y="573535"/>
                  <a:pt x="1563123" y="542778"/>
                </a:cubicBezTo>
                <a:cubicBezTo>
                  <a:pt x="1673482" y="512021"/>
                  <a:pt x="1762131" y="452315"/>
                  <a:pt x="1834498" y="412511"/>
                </a:cubicBezTo>
                <a:cubicBezTo>
                  <a:pt x="1906865" y="372707"/>
                  <a:pt x="1997324" y="303956"/>
                  <a:pt x="1997324" y="303956"/>
                </a:cubicBezTo>
                <a:lnTo>
                  <a:pt x="1997324" y="303956"/>
                </a:lnTo>
              </a:path>
            </a:pathLst>
          </a:custGeom>
          <a:ln w="3810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3" name="Vrije vorm 32"/>
          <p:cNvSpPr/>
          <p:nvPr/>
        </p:nvSpPr>
        <p:spPr>
          <a:xfrm>
            <a:off x="2843809" y="3645024"/>
            <a:ext cx="1512167" cy="1182090"/>
          </a:xfrm>
          <a:custGeom>
            <a:avLst/>
            <a:gdLst>
              <a:gd name="connsiteX0" fmla="*/ 0 w 1454573"/>
              <a:gd name="connsiteY0" fmla="*/ 358233 h 1342479"/>
              <a:gd name="connsiteX1" fmla="*/ 108550 w 1454573"/>
              <a:gd name="connsiteY1" fmla="*/ 814167 h 1342479"/>
              <a:gd name="connsiteX2" fmla="*/ 303941 w 1454573"/>
              <a:gd name="connsiteY2" fmla="*/ 1204967 h 1342479"/>
              <a:gd name="connsiteX3" fmla="*/ 662157 w 1454573"/>
              <a:gd name="connsiteY3" fmla="*/ 1335234 h 1342479"/>
              <a:gd name="connsiteX4" fmla="*/ 998662 w 1454573"/>
              <a:gd name="connsiteY4" fmla="*/ 1280956 h 1342479"/>
              <a:gd name="connsiteX5" fmla="*/ 1259183 w 1454573"/>
              <a:gd name="connsiteY5" fmla="*/ 911867 h 1342479"/>
              <a:gd name="connsiteX6" fmla="*/ 1454573 w 1454573"/>
              <a:gd name="connsiteY6" fmla="*/ 54278 h 1342479"/>
              <a:gd name="connsiteX7" fmla="*/ 1454573 w 1454573"/>
              <a:gd name="connsiteY7" fmla="*/ 54278 h 1342479"/>
              <a:gd name="connsiteX8" fmla="*/ 1454573 w 1454573"/>
              <a:gd name="connsiteY8" fmla="*/ 0 h 13424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454573" h="1342479">
                <a:moveTo>
                  <a:pt x="0" y="358233"/>
                </a:moveTo>
                <a:cubicBezTo>
                  <a:pt x="28946" y="515639"/>
                  <a:pt x="57893" y="673045"/>
                  <a:pt x="108550" y="814167"/>
                </a:cubicBezTo>
                <a:cubicBezTo>
                  <a:pt x="159207" y="955289"/>
                  <a:pt x="211673" y="1118123"/>
                  <a:pt x="303941" y="1204967"/>
                </a:cubicBezTo>
                <a:cubicBezTo>
                  <a:pt x="396209" y="1291812"/>
                  <a:pt x="546370" y="1322569"/>
                  <a:pt x="662157" y="1335234"/>
                </a:cubicBezTo>
                <a:cubicBezTo>
                  <a:pt x="777944" y="1347899"/>
                  <a:pt x="899158" y="1351517"/>
                  <a:pt x="998662" y="1280956"/>
                </a:cubicBezTo>
                <a:cubicBezTo>
                  <a:pt x="1098166" y="1210395"/>
                  <a:pt x="1183198" y="1116313"/>
                  <a:pt x="1259183" y="911867"/>
                </a:cubicBezTo>
                <a:cubicBezTo>
                  <a:pt x="1335168" y="707421"/>
                  <a:pt x="1454573" y="54278"/>
                  <a:pt x="1454573" y="54278"/>
                </a:cubicBezTo>
                <a:lnTo>
                  <a:pt x="1454573" y="54278"/>
                </a:lnTo>
                <a:lnTo>
                  <a:pt x="1454573" y="0"/>
                </a:lnTo>
              </a:path>
            </a:pathLst>
          </a:custGeom>
          <a:ln w="3810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4" name="Tekstvak 33"/>
          <p:cNvSpPr txBox="1"/>
          <p:nvPr/>
        </p:nvSpPr>
        <p:spPr>
          <a:xfrm>
            <a:off x="5076056" y="3645024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GTK</a:t>
            </a:r>
            <a:endParaRPr lang="nl-NL" dirty="0"/>
          </a:p>
        </p:txBody>
      </p:sp>
      <p:sp>
        <p:nvSpPr>
          <p:cNvPr id="35" name="Tekstvak 34"/>
          <p:cNvSpPr txBox="1"/>
          <p:nvPr/>
        </p:nvSpPr>
        <p:spPr>
          <a:xfrm>
            <a:off x="4427984" y="3284984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MK</a:t>
            </a:r>
            <a:endParaRPr lang="nl-NL" dirty="0"/>
          </a:p>
        </p:txBody>
      </p:sp>
      <p:sp>
        <p:nvSpPr>
          <p:cNvPr id="36" name="Tekstvak 35"/>
          <p:cNvSpPr txBox="1"/>
          <p:nvPr/>
        </p:nvSpPr>
        <p:spPr>
          <a:xfrm>
            <a:off x="2843808" y="270892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a</a:t>
            </a:r>
            <a:endParaRPr lang="nl-NL" dirty="0"/>
          </a:p>
        </p:txBody>
      </p:sp>
      <p:sp>
        <p:nvSpPr>
          <p:cNvPr id="37" name="Tekstvak 36"/>
          <p:cNvSpPr txBox="1"/>
          <p:nvPr/>
        </p:nvSpPr>
        <p:spPr>
          <a:xfrm>
            <a:off x="5436096" y="1628800"/>
            <a:ext cx="3600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a = TK / Q = overstaand/aanliggend</a:t>
            </a:r>
          </a:p>
          <a:p>
            <a:r>
              <a:rPr lang="nl-NL" dirty="0" smtClean="0"/>
              <a:t>Grootte </a:t>
            </a:r>
            <a:r>
              <a:rPr lang="nl-NL" dirty="0" err="1" smtClean="0"/>
              <a:t>hoel</a:t>
            </a:r>
            <a:r>
              <a:rPr lang="nl-NL" dirty="0" smtClean="0"/>
              <a:t> a (tangens)</a:t>
            </a:r>
            <a:endParaRPr lang="nl-NL" dirty="0"/>
          </a:p>
        </p:txBody>
      </p:sp>
      <p:sp>
        <p:nvSpPr>
          <p:cNvPr id="38" name="Pijl omhoog en omlaag 37"/>
          <p:cNvSpPr/>
          <p:nvPr/>
        </p:nvSpPr>
        <p:spPr>
          <a:xfrm>
            <a:off x="4355976" y="1844824"/>
            <a:ext cx="144016" cy="1224136"/>
          </a:xfrm>
          <a:prstGeom prst="up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9" name="Pijl links en rechts 38"/>
          <p:cNvSpPr/>
          <p:nvPr/>
        </p:nvSpPr>
        <p:spPr>
          <a:xfrm>
            <a:off x="2339752" y="3140968"/>
            <a:ext cx="1872208" cy="144016"/>
          </a:xfrm>
          <a:prstGeom prst="left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aphicFrame>
        <p:nvGraphicFramePr>
          <p:cNvPr id="40" name="Tabel 3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8010395"/>
              </p:ext>
            </p:extLst>
          </p:nvPr>
        </p:nvGraphicFramePr>
        <p:xfrm>
          <a:off x="5868143" y="2996952"/>
          <a:ext cx="3168354" cy="2194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56118"/>
                <a:gridCol w="1056118"/>
                <a:gridCol w="1056118"/>
              </a:tblGrid>
              <a:tr h="353759">
                <a:tc>
                  <a:txBody>
                    <a:bodyPr/>
                    <a:lstStyle/>
                    <a:p>
                      <a:r>
                        <a:rPr lang="nl-NL" dirty="0" smtClean="0"/>
                        <a:t>Cijfer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laatste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gem</a:t>
                      </a:r>
                      <a:endParaRPr lang="nl-NL" dirty="0"/>
                    </a:p>
                  </a:txBody>
                  <a:tcPr/>
                </a:tc>
              </a:tr>
              <a:tr h="353759">
                <a:tc>
                  <a:txBody>
                    <a:bodyPr/>
                    <a:lstStyle/>
                    <a:p>
                      <a:r>
                        <a:rPr lang="nl-NL" dirty="0" smtClean="0"/>
                        <a:t>1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8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8</a:t>
                      </a:r>
                      <a:endParaRPr lang="nl-NL" dirty="0"/>
                    </a:p>
                  </a:txBody>
                  <a:tcPr/>
                </a:tc>
              </a:tr>
              <a:tr h="353759">
                <a:tc>
                  <a:txBody>
                    <a:bodyPr/>
                    <a:lstStyle/>
                    <a:p>
                      <a:r>
                        <a:rPr lang="nl-NL" dirty="0" smtClean="0"/>
                        <a:t>2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6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7</a:t>
                      </a:r>
                      <a:endParaRPr lang="nl-NL" dirty="0"/>
                    </a:p>
                  </a:txBody>
                  <a:tcPr/>
                </a:tc>
              </a:tr>
              <a:tr h="353759">
                <a:tc>
                  <a:txBody>
                    <a:bodyPr/>
                    <a:lstStyle/>
                    <a:p>
                      <a:r>
                        <a:rPr lang="nl-NL" dirty="0" smtClean="0"/>
                        <a:t>3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4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6</a:t>
                      </a:r>
                      <a:endParaRPr lang="nl-NL" dirty="0"/>
                    </a:p>
                  </a:txBody>
                  <a:tcPr/>
                </a:tc>
              </a:tr>
              <a:tr h="353759">
                <a:tc>
                  <a:txBody>
                    <a:bodyPr/>
                    <a:lstStyle/>
                    <a:p>
                      <a:r>
                        <a:rPr lang="nl-NL" dirty="0" smtClean="0"/>
                        <a:t>4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5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5,75</a:t>
                      </a:r>
                      <a:endParaRPr lang="nl-NL" dirty="0"/>
                    </a:p>
                  </a:txBody>
                  <a:tcPr/>
                </a:tc>
              </a:tr>
              <a:tr h="353759">
                <a:tc>
                  <a:txBody>
                    <a:bodyPr/>
                    <a:lstStyle/>
                    <a:p>
                      <a:r>
                        <a:rPr lang="nl-NL" dirty="0" smtClean="0"/>
                        <a:t>5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5,5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5,6</a:t>
                      </a:r>
                      <a:endParaRPr lang="nl-NL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1" name="Vrije vorm 40"/>
          <p:cNvSpPr/>
          <p:nvPr/>
        </p:nvSpPr>
        <p:spPr>
          <a:xfrm>
            <a:off x="2833161" y="4005702"/>
            <a:ext cx="2290997" cy="474986"/>
          </a:xfrm>
          <a:custGeom>
            <a:avLst/>
            <a:gdLst>
              <a:gd name="connsiteX0" fmla="*/ 0 w 2290997"/>
              <a:gd name="connsiteY0" fmla="*/ 0 h 474986"/>
              <a:gd name="connsiteX1" fmla="*/ 325651 w 2290997"/>
              <a:gd name="connsiteY1" fmla="*/ 238822 h 474986"/>
              <a:gd name="connsiteX2" fmla="*/ 781562 w 2290997"/>
              <a:gd name="connsiteY2" fmla="*/ 412511 h 474986"/>
              <a:gd name="connsiteX3" fmla="*/ 1128922 w 2290997"/>
              <a:gd name="connsiteY3" fmla="*/ 466789 h 474986"/>
              <a:gd name="connsiteX4" fmla="*/ 1313458 w 2290997"/>
              <a:gd name="connsiteY4" fmla="*/ 466789 h 474986"/>
              <a:gd name="connsiteX5" fmla="*/ 1812789 w 2290997"/>
              <a:gd name="connsiteY5" fmla="*/ 390800 h 474986"/>
              <a:gd name="connsiteX6" fmla="*/ 2268700 w 2290997"/>
              <a:gd name="connsiteY6" fmla="*/ 65133 h 474986"/>
              <a:gd name="connsiteX7" fmla="*/ 2225280 w 2290997"/>
              <a:gd name="connsiteY7" fmla="*/ 86844 h 4749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290997" h="474986">
                <a:moveTo>
                  <a:pt x="0" y="0"/>
                </a:moveTo>
                <a:cubicBezTo>
                  <a:pt x="97695" y="85035"/>
                  <a:pt x="195391" y="170070"/>
                  <a:pt x="325651" y="238822"/>
                </a:cubicBezTo>
                <a:cubicBezTo>
                  <a:pt x="455911" y="307574"/>
                  <a:pt x="647684" y="374517"/>
                  <a:pt x="781562" y="412511"/>
                </a:cubicBezTo>
                <a:cubicBezTo>
                  <a:pt x="915441" y="450506"/>
                  <a:pt x="1040273" y="457743"/>
                  <a:pt x="1128922" y="466789"/>
                </a:cubicBezTo>
                <a:cubicBezTo>
                  <a:pt x="1217571" y="475835"/>
                  <a:pt x="1199480" y="479454"/>
                  <a:pt x="1313458" y="466789"/>
                </a:cubicBezTo>
                <a:cubicBezTo>
                  <a:pt x="1427436" y="454124"/>
                  <a:pt x="1653582" y="457743"/>
                  <a:pt x="1812789" y="390800"/>
                </a:cubicBezTo>
                <a:cubicBezTo>
                  <a:pt x="1971996" y="323857"/>
                  <a:pt x="2199952" y="115792"/>
                  <a:pt x="2268700" y="65133"/>
                </a:cubicBezTo>
                <a:cubicBezTo>
                  <a:pt x="2337448" y="14474"/>
                  <a:pt x="2225280" y="86844"/>
                  <a:pt x="2225280" y="86844"/>
                </a:cubicBezTo>
              </a:path>
            </a:pathLst>
          </a:custGeom>
          <a:ln w="3810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2" name="Tekstvak 41"/>
          <p:cNvSpPr txBox="1"/>
          <p:nvPr/>
        </p:nvSpPr>
        <p:spPr>
          <a:xfrm>
            <a:off x="4788024" y="4149080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GVK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6846287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blinds/>
      </p:transition>
    </mc:Choice>
    <mc:Fallback xmlns="">
      <p:transition spd="slow">
        <p:blinds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2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8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9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3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4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0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1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5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6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2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3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9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0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1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>
                      <p:stCondLst>
                        <p:cond delay="indefinite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6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7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8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3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4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8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9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0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9" grpId="0"/>
      <p:bldP spid="20" grpId="0" animBg="1"/>
      <p:bldP spid="25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/>
      <p:bldP spid="35" grpId="0"/>
      <p:bldP spid="36" grpId="0"/>
      <p:bldP spid="37" grpId="0"/>
      <p:bldP spid="38" grpId="0" animBg="1"/>
      <p:bldP spid="39" grpId="0" animBg="1"/>
      <p:bldP spid="41" grpId="0" animBg="1"/>
      <p:bldP spid="4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786416"/>
          </a:xfrm>
        </p:spPr>
        <p:txBody>
          <a:bodyPr/>
          <a:lstStyle/>
          <a:p>
            <a:r>
              <a:rPr lang="nl-NL" dirty="0" smtClean="0"/>
              <a:t>Samenvatting</a:t>
            </a:r>
            <a:endParaRPr lang="nl-NL" dirty="0"/>
          </a:p>
        </p:txBody>
      </p:sp>
      <p:sp>
        <p:nvSpPr>
          <p:cNvPr id="8" name="Tijdelijke aanduiding voor inhoud 7"/>
          <p:cNvSpPr>
            <a:spLocks noGrp="1"/>
          </p:cNvSpPr>
          <p:nvPr>
            <p:ph sz="quarter" idx="13"/>
          </p:nvPr>
        </p:nvSpPr>
        <p:spPr>
          <a:xfrm>
            <a:off x="676655" y="1556792"/>
            <a:ext cx="3822192" cy="4569688"/>
          </a:xfrm>
        </p:spPr>
        <p:txBody>
          <a:bodyPr>
            <a:normAutofit/>
          </a:bodyPr>
          <a:lstStyle/>
          <a:p>
            <a:r>
              <a:rPr lang="nl-NL" sz="2000" i="1" dirty="0" smtClean="0"/>
              <a:t>Constante meeropbrengsten</a:t>
            </a:r>
            <a:r>
              <a:rPr lang="nl-NL" sz="2000" dirty="0" smtClean="0"/>
              <a:t>:</a:t>
            </a:r>
          </a:p>
          <a:p>
            <a:r>
              <a:rPr lang="nl-NL" sz="2000" dirty="0" smtClean="0"/>
              <a:t>TK en VK rechtlijnig stijgend</a:t>
            </a:r>
          </a:p>
          <a:p>
            <a:r>
              <a:rPr lang="nl-NL" sz="2000" dirty="0" smtClean="0"/>
              <a:t>GVK = MK = constant</a:t>
            </a:r>
          </a:p>
          <a:p>
            <a:r>
              <a:rPr lang="nl-NL" sz="2000" dirty="0" smtClean="0"/>
              <a:t>GTK = afnemend dalend</a:t>
            </a:r>
          </a:p>
          <a:p>
            <a:endParaRPr lang="nl-NL" sz="2000" dirty="0"/>
          </a:p>
          <a:p>
            <a:endParaRPr lang="nl-NL" sz="2000" dirty="0" smtClean="0"/>
          </a:p>
          <a:p>
            <a:r>
              <a:rPr lang="nl-NL" sz="2000" dirty="0" smtClean="0"/>
              <a:t>Afstand tussen GTK en GVK wordt steeds kleiner</a:t>
            </a:r>
          </a:p>
          <a:p>
            <a:r>
              <a:rPr lang="nl-NL" sz="2000" dirty="0" smtClean="0"/>
              <a:t>GTK &gt; GVK</a:t>
            </a:r>
          </a:p>
        </p:txBody>
      </p:sp>
      <p:sp>
        <p:nvSpPr>
          <p:cNvPr id="9" name="Tijdelijke aanduiding voor inhoud 8"/>
          <p:cNvSpPr>
            <a:spLocks noGrp="1"/>
          </p:cNvSpPr>
          <p:nvPr>
            <p:ph sz="quarter" idx="14"/>
          </p:nvPr>
        </p:nvSpPr>
        <p:spPr>
          <a:xfrm>
            <a:off x="4645152" y="1340768"/>
            <a:ext cx="3822192" cy="4785712"/>
          </a:xfrm>
        </p:spPr>
        <p:txBody>
          <a:bodyPr>
            <a:normAutofit/>
          </a:bodyPr>
          <a:lstStyle/>
          <a:p>
            <a:r>
              <a:rPr lang="nl-NL" sz="2000" i="1" dirty="0" smtClean="0"/>
              <a:t>Toe- en afnemende meeropbrengsten</a:t>
            </a:r>
            <a:r>
              <a:rPr lang="nl-NL" sz="2000" dirty="0" smtClean="0"/>
              <a:t>:</a:t>
            </a:r>
          </a:p>
          <a:p>
            <a:r>
              <a:rPr lang="nl-NL" sz="2000" dirty="0" smtClean="0"/>
              <a:t>TK en VK eerst afnemend en dan toenemend stijgend</a:t>
            </a:r>
          </a:p>
          <a:p>
            <a:r>
              <a:rPr lang="nl-NL" sz="2000" dirty="0" smtClean="0"/>
              <a:t>GTK, GVK en MK zijn </a:t>
            </a:r>
            <a:r>
              <a:rPr lang="nl-NL" sz="2000" dirty="0" err="1" smtClean="0"/>
              <a:t>dalparabolen</a:t>
            </a:r>
            <a:endParaRPr lang="nl-NL" sz="2000" dirty="0" smtClean="0"/>
          </a:p>
          <a:p>
            <a:r>
              <a:rPr lang="nl-NL" sz="2000" dirty="0" smtClean="0"/>
              <a:t>MK gaat door minimum GVK en GTK</a:t>
            </a:r>
          </a:p>
          <a:p>
            <a:r>
              <a:rPr lang="nl-NL" sz="2000" dirty="0" smtClean="0"/>
              <a:t>Minimum MK ligt het laagst</a:t>
            </a:r>
          </a:p>
          <a:p>
            <a:r>
              <a:rPr lang="nl-NL" sz="2000" dirty="0" smtClean="0"/>
              <a:t>MK en GVK beginnen in  het zelfde punt</a:t>
            </a:r>
          </a:p>
          <a:p>
            <a:r>
              <a:rPr lang="nl-NL" sz="2000" dirty="0" smtClean="0"/>
              <a:t>Minimum MK = buigpunt TK</a:t>
            </a:r>
          </a:p>
          <a:p>
            <a:r>
              <a:rPr lang="nl-NL" sz="2000" dirty="0" smtClean="0"/>
              <a:t>Min GTK = punt van de raaklijn met de kleinst mogelijke hoek</a:t>
            </a:r>
            <a:endParaRPr lang="nl-NL" sz="2000" dirty="0"/>
          </a:p>
        </p:txBody>
      </p:sp>
    </p:spTree>
    <p:extLst>
      <p:ext uri="{BB962C8B-B14F-4D97-AF65-F5344CB8AC3E}">
        <p14:creationId xmlns:p14="http://schemas.microsoft.com/office/powerpoint/2010/main" val="34024143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blinds/>
      </p:transition>
    </mc:Choice>
    <mc:Fallback xmlns="">
      <p:transition spd="slow">
        <p:blinds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olfvorm">
  <a:themeElements>
    <a:clrScheme name="Golfv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Golfv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Golfv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1884</TotalTime>
  <Words>950</Words>
  <Application>Microsoft Macintosh PowerPoint</Application>
  <PresentationFormat>Diavoorstelling (4:3)</PresentationFormat>
  <Paragraphs>332</Paragraphs>
  <Slides>14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14</vt:i4>
      </vt:variant>
    </vt:vector>
  </HeadingPairs>
  <TitlesOfParts>
    <vt:vector size="15" baseType="lpstr">
      <vt:lpstr>Golfvorm</vt:lpstr>
      <vt:lpstr>Kosten produceren  - vervolg</vt:lpstr>
      <vt:lpstr>Opfrissen MK</vt:lpstr>
      <vt:lpstr>Andere variabele kosten</vt:lpstr>
      <vt:lpstr>Wet van de toe- en afnemende fysieke meeropbrengsten WTAM</vt:lpstr>
      <vt:lpstr>WTAM – MK – GVK </vt:lpstr>
      <vt:lpstr>WTAM – MK – GVK </vt:lpstr>
      <vt:lpstr>Wiskundig verpakt</vt:lpstr>
      <vt:lpstr>PowerPoint-presentatie</vt:lpstr>
      <vt:lpstr>Samenvatting</vt:lpstr>
      <vt:lpstr>PowerPoint-presentatie</vt:lpstr>
      <vt:lpstr>PowerPoint-presentatie</vt:lpstr>
      <vt:lpstr>Waar hangt het BEP van af?</vt:lpstr>
      <vt:lpstr>Maximale winst: MO = MK</vt:lpstr>
      <vt:lpstr>PowerPoint-presentatie</vt:lpstr>
    </vt:vector>
  </TitlesOfParts>
  <Company>Krimpenerwaard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Kosten produceren  - vervolg</dc:title>
  <dc:creator>Blm</dc:creator>
  <cp:lastModifiedBy>Hans Vermeulen</cp:lastModifiedBy>
  <cp:revision>46</cp:revision>
  <cp:lastPrinted>2014-11-03T14:03:11Z</cp:lastPrinted>
  <dcterms:created xsi:type="dcterms:W3CDTF">2011-10-28T11:36:46Z</dcterms:created>
  <dcterms:modified xsi:type="dcterms:W3CDTF">2016-10-26T12:10:40Z</dcterms:modified>
</cp:coreProperties>
</file>