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78" r:id="rId7"/>
    <p:sldId id="279" r:id="rId8"/>
    <p:sldId id="280" r:id="rId9"/>
    <p:sldId id="266" r:id="rId10"/>
    <p:sldId id="281" r:id="rId11"/>
    <p:sldId id="267" r:id="rId12"/>
    <p:sldId id="262" r:id="rId13"/>
    <p:sldId id="263" r:id="rId14"/>
    <p:sldId id="264" r:id="rId15"/>
    <p:sldId id="261" r:id="rId16"/>
    <p:sldId id="265" r:id="rId17"/>
    <p:sldId id="268" r:id="rId18"/>
    <p:sldId id="269" r:id="rId19"/>
    <p:sldId id="270" r:id="rId20"/>
    <p:sldId id="271" r:id="rId21"/>
    <p:sldId id="272" r:id="rId22"/>
    <p:sldId id="282" r:id="rId2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160" y="-3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0020B-0731-4A6D-9F8A-DB4E6AC17BD8}" type="datetimeFigureOut">
              <a:rPr lang="nl-NL" smtClean="0"/>
              <a:t>11-12-15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B66F9-39D3-4E74-84A6-0205668FBD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7208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B66F9-39D3-4E74-84A6-0205668FBDC3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1621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11-12-15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11-12-15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11-12-15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11-12-15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11-12-15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11-12-15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11-12-15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11-12-15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11-12-15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11-12-15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11-12-15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11-12-15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Prijselasticiteit	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Hoe sterk reageert de vraag op een prijsverandering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212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ep 45"/>
          <p:cNvGrpSpPr/>
          <p:nvPr/>
        </p:nvGrpSpPr>
        <p:grpSpPr>
          <a:xfrm>
            <a:off x="4490700" y="2162696"/>
            <a:ext cx="4618366" cy="4299932"/>
            <a:chOff x="4490700" y="2162696"/>
            <a:chExt cx="4618366" cy="4299932"/>
          </a:xfrm>
        </p:grpSpPr>
        <p:cxnSp>
          <p:nvCxnSpPr>
            <p:cNvPr id="12" name="Rechte verbindingslijn 11"/>
            <p:cNvCxnSpPr/>
            <p:nvPr/>
          </p:nvCxnSpPr>
          <p:spPr>
            <a:xfrm>
              <a:off x="5177169" y="2292198"/>
              <a:ext cx="0" cy="3528392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 flipH="1">
              <a:off x="5177169" y="5820590"/>
              <a:ext cx="3592016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>
            <a:xfrm>
              <a:off x="5177169" y="229219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>
              <a:off x="5177169" y="301227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>
              <a:off x="5177169" y="373235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>
            <a:xfrm>
              <a:off x="5177169" y="44524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>
              <a:off x="5177169" y="517251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/>
          </p:nvCxnSpPr>
          <p:spPr>
            <a:xfrm>
              <a:off x="589724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/>
            <p:cNvCxnSpPr/>
            <p:nvPr/>
          </p:nvCxnSpPr>
          <p:spPr>
            <a:xfrm>
              <a:off x="661732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/>
            <p:cNvCxnSpPr/>
            <p:nvPr/>
          </p:nvCxnSpPr>
          <p:spPr>
            <a:xfrm>
              <a:off x="733740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21"/>
            <p:cNvCxnSpPr/>
            <p:nvPr/>
          </p:nvCxnSpPr>
          <p:spPr>
            <a:xfrm>
              <a:off x="805748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22"/>
            <p:cNvCxnSpPr/>
            <p:nvPr/>
          </p:nvCxnSpPr>
          <p:spPr>
            <a:xfrm>
              <a:off x="877756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kstvak 23"/>
            <p:cNvSpPr txBox="1"/>
            <p:nvPr/>
          </p:nvSpPr>
          <p:spPr>
            <a:xfrm>
              <a:off x="8267370" y="6093296"/>
              <a:ext cx="409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err="1" smtClean="0"/>
                <a:t>Q</a:t>
              </a:r>
              <a:r>
                <a:rPr lang="nl-NL" baseline="-25000" dirty="0" err="1" smtClean="0"/>
                <a:t>v</a:t>
              </a:r>
              <a:endParaRPr lang="nl-NL" baseline="-25000" dirty="0"/>
            </a:p>
          </p:txBody>
        </p:sp>
        <p:sp>
          <p:nvSpPr>
            <p:cNvPr id="25" name="Tekstvak 24"/>
            <p:cNvSpPr txBox="1"/>
            <p:nvPr/>
          </p:nvSpPr>
          <p:spPr>
            <a:xfrm rot="16200000">
              <a:off x="4383459" y="2554936"/>
              <a:ext cx="583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prijs</a:t>
              </a:r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4760197" y="497100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10</a:t>
              </a:r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60197" y="425092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20</a:t>
              </a:r>
              <a:endParaRPr lang="nl-NL" dirty="0"/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4760197" y="360285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30</a:t>
              </a:r>
              <a:endParaRPr lang="nl-NL" dirty="0"/>
            </a:p>
          </p:txBody>
        </p:sp>
        <p:sp>
          <p:nvSpPr>
            <p:cNvPr id="29" name="Tekstvak 28"/>
            <p:cNvSpPr txBox="1"/>
            <p:nvPr/>
          </p:nvSpPr>
          <p:spPr>
            <a:xfrm>
              <a:off x="4760197" y="287348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40</a:t>
              </a:r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4760197" y="216269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50</a:t>
              </a:r>
              <a:endParaRPr lang="nl-NL" dirty="0"/>
            </a:p>
          </p:txBody>
        </p:sp>
        <p:sp>
          <p:nvSpPr>
            <p:cNvPr id="31" name="Tekstvak 30"/>
            <p:cNvSpPr txBox="1"/>
            <p:nvPr/>
          </p:nvSpPr>
          <p:spPr>
            <a:xfrm>
              <a:off x="5634667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200</a:t>
              </a:r>
              <a:endParaRPr lang="nl-NL" dirty="0"/>
            </a:p>
          </p:txBody>
        </p:sp>
        <p:sp>
          <p:nvSpPr>
            <p:cNvPr id="32" name="Tekstvak 31"/>
            <p:cNvSpPr txBox="1"/>
            <p:nvPr/>
          </p:nvSpPr>
          <p:spPr>
            <a:xfrm>
              <a:off x="636809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400</a:t>
              </a:r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708817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600</a:t>
              </a:r>
              <a:endParaRPr lang="nl-NL" dirty="0"/>
            </a:p>
          </p:txBody>
        </p:sp>
        <p:sp>
          <p:nvSpPr>
            <p:cNvPr id="34" name="Tekstvak 33"/>
            <p:cNvSpPr txBox="1"/>
            <p:nvPr/>
          </p:nvSpPr>
          <p:spPr>
            <a:xfrm>
              <a:off x="780825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800</a:t>
              </a:r>
              <a:endParaRPr lang="nl-NL" dirty="0"/>
            </a:p>
          </p:txBody>
        </p:sp>
        <p:sp>
          <p:nvSpPr>
            <p:cNvPr id="35" name="Tekstvak 34"/>
            <p:cNvSpPr txBox="1"/>
            <p:nvPr/>
          </p:nvSpPr>
          <p:spPr>
            <a:xfrm>
              <a:off x="8456323" y="5863570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1000</a:t>
              </a:r>
              <a:endParaRPr lang="nl-NL" dirty="0"/>
            </a:p>
          </p:txBody>
        </p:sp>
        <p:cxnSp>
          <p:nvCxnSpPr>
            <p:cNvPr id="36" name="Rechte verbindingslijn 35"/>
            <p:cNvCxnSpPr/>
            <p:nvPr/>
          </p:nvCxnSpPr>
          <p:spPr>
            <a:xfrm>
              <a:off x="5177169" y="2283116"/>
              <a:ext cx="3600400" cy="353747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5" name="Tekstvak 44"/>
          <p:cNvSpPr txBox="1"/>
          <p:nvPr/>
        </p:nvSpPr>
        <p:spPr>
          <a:xfrm>
            <a:off x="6635953" y="2162696"/>
            <a:ext cx="2254143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2400" dirty="0" err="1" smtClean="0"/>
              <a:t>Q</a:t>
            </a:r>
            <a:r>
              <a:rPr lang="nl-NL" sz="2400" baseline="-25000" dirty="0" err="1" smtClean="0"/>
              <a:t>v</a:t>
            </a:r>
            <a:r>
              <a:rPr lang="nl-NL" sz="2400" dirty="0" smtClean="0"/>
              <a:t> = -20P + 1000</a:t>
            </a:r>
            <a:endParaRPr lang="nl-NL" sz="2400" dirty="0"/>
          </a:p>
        </p:txBody>
      </p:sp>
      <p:sp>
        <p:nvSpPr>
          <p:cNvPr id="47" name="Ovaal 46"/>
          <p:cNvSpPr/>
          <p:nvPr/>
        </p:nvSpPr>
        <p:spPr>
          <a:xfrm>
            <a:off x="5806992" y="2927632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Ovaal 47"/>
          <p:cNvSpPr/>
          <p:nvPr/>
        </p:nvSpPr>
        <p:spPr>
          <a:xfrm>
            <a:off x="6541166" y="3639343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Gekromde PIJL-OMLAAG 53"/>
          <p:cNvSpPr/>
          <p:nvPr/>
        </p:nvSpPr>
        <p:spPr>
          <a:xfrm rot="2722246">
            <a:off x="5987957" y="2995995"/>
            <a:ext cx="979303" cy="315184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9" name="Tekstvak 38"/>
          <p:cNvSpPr txBox="1"/>
          <p:nvPr/>
        </p:nvSpPr>
        <p:spPr>
          <a:xfrm>
            <a:off x="395536" y="332656"/>
            <a:ext cx="83736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EPV berekenen met behulp van de</a:t>
            </a:r>
          </a:p>
          <a:p>
            <a:r>
              <a:rPr lang="nl-NL" sz="3200" dirty="0" smtClean="0"/>
              <a:t>lijnstukkenmethode  </a:t>
            </a:r>
            <a:r>
              <a:rPr lang="nl-NL" sz="3200" dirty="0"/>
              <a:t>EPV = </a:t>
            </a:r>
            <a:r>
              <a:rPr lang="nl-NL" sz="3200" dirty="0" smtClean="0"/>
              <a:t>- Rechts/Links  (-R/L)</a:t>
            </a:r>
            <a:endParaRPr lang="nl-NL" sz="3200" dirty="0"/>
          </a:p>
        </p:txBody>
      </p:sp>
      <p:sp>
        <p:nvSpPr>
          <p:cNvPr id="40" name="Tekstvak 39"/>
          <p:cNvSpPr txBox="1"/>
          <p:nvPr/>
        </p:nvSpPr>
        <p:spPr>
          <a:xfrm>
            <a:off x="899591" y="2060848"/>
            <a:ext cx="32403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Teken de loodlijn in het vertrekpunt.</a:t>
            </a:r>
            <a:endParaRPr lang="nl-NL" sz="2400" dirty="0"/>
          </a:p>
        </p:txBody>
      </p:sp>
      <p:sp>
        <p:nvSpPr>
          <p:cNvPr id="67" name="Tekstvak 66"/>
          <p:cNvSpPr txBox="1"/>
          <p:nvPr/>
        </p:nvSpPr>
        <p:spPr>
          <a:xfrm>
            <a:off x="868442" y="2988776"/>
            <a:ext cx="32403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Bepaald de grootte van beide delen van de X-as</a:t>
            </a:r>
            <a:endParaRPr lang="nl-NL" sz="2400" dirty="0"/>
          </a:p>
        </p:txBody>
      </p:sp>
      <p:sp>
        <p:nvSpPr>
          <p:cNvPr id="68" name="Tekstvak 67"/>
          <p:cNvSpPr txBox="1"/>
          <p:nvPr/>
        </p:nvSpPr>
        <p:spPr>
          <a:xfrm>
            <a:off x="860824" y="3917024"/>
            <a:ext cx="32403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Deel de grootte van het rechter deel door dat van het linkerdeel.</a:t>
            </a:r>
            <a:endParaRPr lang="nl-NL" sz="2400" dirty="0"/>
          </a:p>
        </p:txBody>
      </p:sp>
      <p:cxnSp>
        <p:nvCxnSpPr>
          <p:cNvPr id="49" name="Rechte verbindingslijn met pijl 48"/>
          <p:cNvCxnSpPr>
            <a:stCxn id="47" idx="4"/>
          </p:cNvCxnSpPr>
          <p:nvPr/>
        </p:nvCxnSpPr>
        <p:spPr>
          <a:xfrm>
            <a:off x="5902529" y="3106357"/>
            <a:ext cx="0" cy="27142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Rechte verbindingslijn met pijl 50"/>
          <p:cNvCxnSpPr/>
          <p:nvPr/>
        </p:nvCxnSpPr>
        <p:spPr>
          <a:xfrm>
            <a:off x="5902529" y="6462628"/>
            <a:ext cx="286665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met pijl 52"/>
          <p:cNvCxnSpPr/>
          <p:nvPr/>
        </p:nvCxnSpPr>
        <p:spPr>
          <a:xfrm flipH="1">
            <a:off x="5178901" y="6462628"/>
            <a:ext cx="628091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5" name="Tekstvak 94"/>
          <p:cNvSpPr txBox="1"/>
          <p:nvPr/>
        </p:nvSpPr>
        <p:spPr>
          <a:xfrm>
            <a:off x="6740422" y="2827612"/>
            <a:ext cx="2084225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dirty="0" smtClean="0"/>
              <a:t>EPV = - 800/200 = -4</a:t>
            </a:r>
            <a:endParaRPr lang="nl-NL" dirty="0"/>
          </a:p>
        </p:txBody>
      </p:sp>
      <p:cxnSp>
        <p:nvCxnSpPr>
          <p:cNvPr id="97" name="Rechte verbindingslijn met pijl 96"/>
          <p:cNvCxnSpPr>
            <a:stCxn id="48" idx="4"/>
          </p:cNvCxnSpPr>
          <p:nvPr/>
        </p:nvCxnSpPr>
        <p:spPr>
          <a:xfrm flipH="1">
            <a:off x="6617329" y="3818068"/>
            <a:ext cx="19374" cy="200252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9" name="Rechte verbindingslijn met pijl 98"/>
          <p:cNvCxnSpPr/>
          <p:nvPr/>
        </p:nvCxnSpPr>
        <p:spPr>
          <a:xfrm>
            <a:off x="6636703" y="5589240"/>
            <a:ext cx="213248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1" name="Rechte verbindingslijn met pijl 100"/>
          <p:cNvCxnSpPr/>
          <p:nvPr/>
        </p:nvCxnSpPr>
        <p:spPr>
          <a:xfrm flipH="1">
            <a:off x="5178901" y="5589240"/>
            <a:ext cx="136226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2" name="Tekstvak 101"/>
          <p:cNvSpPr txBox="1"/>
          <p:nvPr/>
        </p:nvSpPr>
        <p:spPr>
          <a:xfrm>
            <a:off x="6805871" y="3547692"/>
            <a:ext cx="2303195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EPV = - 600/400 = -1,5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332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7" grpId="0" animBg="1"/>
      <p:bldP spid="48" grpId="0" animBg="1"/>
      <p:bldP spid="54" grpId="0" animBg="1"/>
      <p:bldP spid="40" grpId="0"/>
      <p:bldP spid="67" grpId="0"/>
      <p:bldP spid="68" grpId="0"/>
      <p:bldP spid="95" grpId="0" animBg="1"/>
      <p:bldP spid="10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Elke verandering vanuit een bepaald punt (op een gegeven lijn) geeft dezelfde waarde voor de prijselasticiteit.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De waarde van de prijselasticiteit wordt (bij een gegeven lijn) bepaald door het vertrekpunt!</a:t>
            </a:r>
            <a:endParaRPr 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Vertrekpunt – conclusie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7693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8469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/>
              <a:t>Soms reageren mensen sterk op prijsveranderingen, soms nauwelijks.</a:t>
            </a:r>
            <a:endParaRPr lang="nl-NL" sz="24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Elastisch – </a:t>
            </a:r>
            <a:r>
              <a:rPr lang="nl-NL" dirty="0" err="1" smtClean="0"/>
              <a:t>Inelastisch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1810766" y="2185700"/>
            <a:ext cx="134844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prijs</a:t>
            </a:r>
            <a:endParaRPr lang="nl-NL" sz="2800" dirty="0"/>
          </a:p>
        </p:txBody>
      </p:sp>
      <p:sp>
        <p:nvSpPr>
          <p:cNvPr id="5" name="Rechthoek 4"/>
          <p:cNvSpPr/>
          <p:nvPr/>
        </p:nvSpPr>
        <p:spPr>
          <a:xfrm>
            <a:off x="5760452" y="2185700"/>
            <a:ext cx="15158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vraag</a:t>
            </a:r>
            <a:endParaRPr lang="nl-NL" sz="2800" dirty="0"/>
          </a:p>
        </p:txBody>
      </p:sp>
      <p:cxnSp>
        <p:nvCxnSpPr>
          <p:cNvPr id="6" name="Rechte verbindingslijn met pijl 5"/>
          <p:cNvCxnSpPr>
            <a:stCxn id="4" idx="3"/>
            <a:endCxn id="5" idx="1"/>
          </p:cNvCxnSpPr>
          <p:nvPr/>
        </p:nvCxnSpPr>
        <p:spPr>
          <a:xfrm>
            <a:off x="3159212" y="2447310"/>
            <a:ext cx="26012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hthoek 6"/>
          <p:cNvSpPr/>
          <p:nvPr/>
        </p:nvSpPr>
        <p:spPr>
          <a:xfrm>
            <a:off x="3851920" y="1953118"/>
            <a:ext cx="1122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err="1" smtClean="0"/>
              <a:t>E</a:t>
            </a:r>
            <a:r>
              <a:rPr lang="nl-NL" sz="2800" b="1" baseline="-25000" dirty="0" err="1" smtClean="0"/>
              <a:t>pv</a:t>
            </a:r>
            <a:r>
              <a:rPr lang="nl-NL" sz="2800" b="1" dirty="0" smtClean="0"/>
              <a:t> </a:t>
            </a:r>
            <a:r>
              <a:rPr lang="nl-NL" sz="2800" b="1" dirty="0"/>
              <a:t>=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2026369" y="3382753"/>
            <a:ext cx="917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/>
              <a:t>-25%</a:t>
            </a:r>
            <a:endParaRPr lang="nl-NL" sz="2800" dirty="0"/>
          </a:p>
        </p:txBody>
      </p:sp>
      <p:sp>
        <p:nvSpPr>
          <p:cNvPr id="9" name="Tekstvak 8"/>
          <p:cNvSpPr txBox="1"/>
          <p:nvPr/>
        </p:nvSpPr>
        <p:spPr>
          <a:xfrm>
            <a:off x="6023554" y="3402578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/>
              <a:t>+40%</a:t>
            </a:r>
            <a:endParaRPr lang="nl-NL" sz="2800" dirty="0"/>
          </a:p>
        </p:txBody>
      </p:sp>
      <p:sp>
        <p:nvSpPr>
          <p:cNvPr id="10" name="Ovaal 9"/>
          <p:cNvSpPr/>
          <p:nvPr/>
        </p:nvSpPr>
        <p:spPr>
          <a:xfrm>
            <a:off x="4043014" y="3203376"/>
            <a:ext cx="881973" cy="88197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b="1" dirty="0" smtClean="0"/>
              <a:t>-1,6</a:t>
            </a:r>
            <a:endParaRPr lang="nl-NL" sz="2200" b="1" dirty="0"/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467544" y="4454212"/>
            <a:ext cx="8229600" cy="1423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dirty="0" smtClean="0"/>
              <a:t>Een reactie is sterk wanneer de vraagverandering relatief groter is dan de prijsverandering.</a:t>
            </a:r>
          </a:p>
          <a:p>
            <a:pPr marL="0" indent="0">
              <a:buFont typeface="Arial" pitchFamily="34" charset="0"/>
              <a:buNone/>
            </a:pPr>
            <a:r>
              <a:rPr lang="nl-NL" sz="2400" dirty="0" smtClean="0"/>
              <a:t>De prijselasticiteit is dan kleiner dan -1.</a:t>
            </a:r>
            <a:endParaRPr lang="nl-NL" sz="2400" dirty="0"/>
          </a:p>
        </p:txBody>
      </p:sp>
      <p:sp>
        <p:nvSpPr>
          <p:cNvPr id="12" name="Tijdelijke aanduiding voor inhoud 2"/>
          <p:cNvSpPr txBox="1">
            <a:spLocks/>
          </p:cNvSpPr>
          <p:nvPr/>
        </p:nvSpPr>
        <p:spPr>
          <a:xfrm>
            <a:off x="467544" y="6021288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nl-NL" sz="2400" dirty="0" smtClean="0">
                <a:solidFill>
                  <a:srgbClr val="C00000"/>
                </a:solidFill>
              </a:rPr>
              <a:t>We spreken van een </a:t>
            </a:r>
            <a:r>
              <a:rPr lang="nl-NL" sz="2400" b="1" dirty="0" smtClean="0">
                <a:solidFill>
                  <a:srgbClr val="C00000"/>
                </a:solidFill>
              </a:rPr>
              <a:t>elastische vraag</a:t>
            </a:r>
            <a:endParaRPr lang="nl-NL" sz="2400" dirty="0">
              <a:solidFill>
                <a:srgbClr val="C00000"/>
              </a:solidFill>
            </a:endParaRPr>
          </a:p>
        </p:txBody>
      </p:sp>
      <p:sp>
        <p:nvSpPr>
          <p:cNvPr id="13" name="Rechthoek 12"/>
          <p:cNvSpPr/>
          <p:nvPr/>
        </p:nvSpPr>
        <p:spPr>
          <a:xfrm>
            <a:off x="3451139" y="3456877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smtClean="0"/>
              <a:t>×</a:t>
            </a:r>
            <a:endParaRPr lang="nl-NL" sz="2400" dirty="0"/>
          </a:p>
        </p:txBody>
      </p:sp>
      <p:sp>
        <p:nvSpPr>
          <p:cNvPr id="14" name="Rechthoek 13"/>
          <p:cNvSpPr/>
          <p:nvPr/>
        </p:nvSpPr>
        <p:spPr>
          <a:xfrm>
            <a:off x="5241558" y="343705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smtClean="0"/>
              <a:t>=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842880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/>
      <p:bldP spid="9" grpId="0"/>
      <p:bldP spid="10" grpId="0" animBg="1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8469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/>
              <a:t>Soms reageren mensen sterk op prijsveranderingen, soms nauwelijks.</a:t>
            </a:r>
            <a:endParaRPr lang="nl-NL" sz="24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Elastisch – </a:t>
            </a:r>
            <a:r>
              <a:rPr lang="nl-NL" dirty="0" err="1" smtClean="0"/>
              <a:t>Inelastisch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1810766" y="2185700"/>
            <a:ext cx="134844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prijs</a:t>
            </a:r>
            <a:endParaRPr lang="nl-NL" sz="2800" dirty="0"/>
          </a:p>
        </p:txBody>
      </p:sp>
      <p:sp>
        <p:nvSpPr>
          <p:cNvPr id="5" name="Rechthoek 4"/>
          <p:cNvSpPr/>
          <p:nvPr/>
        </p:nvSpPr>
        <p:spPr>
          <a:xfrm>
            <a:off x="5760452" y="2185700"/>
            <a:ext cx="15158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vraag</a:t>
            </a:r>
            <a:endParaRPr lang="nl-NL" sz="2800" dirty="0"/>
          </a:p>
        </p:txBody>
      </p:sp>
      <p:cxnSp>
        <p:nvCxnSpPr>
          <p:cNvPr id="6" name="Rechte verbindingslijn met pijl 5"/>
          <p:cNvCxnSpPr>
            <a:stCxn id="4" idx="3"/>
            <a:endCxn id="5" idx="1"/>
          </p:cNvCxnSpPr>
          <p:nvPr/>
        </p:nvCxnSpPr>
        <p:spPr>
          <a:xfrm>
            <a:off x="3159212" y="2447310"/>
            <a:ext cx="26012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hthoek 6"/>
          <p:cNvSpPr/>
          <p:nvPr/>
        </p:nvSpPr>
        <p:spPr>
          <a:xfrm>
            <a:off x="3851920" y="1953118"/>
            <a:ext cx="1122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err="1" smtClean="0"/>
              <a:t>E</a:t>
            </a:r>
            <a:r>
              <a:rPr lang="nl-NL" sz="2800" b="1" baseline="-25000" dirty="0" err="1" smtClean="0"/>
              <a:t>pv</a:t>
            </a:r>
            <a:r>
              <a:rPr lang="nl-NL" sz="2800" b="1" dirty="0" smtClean="0"/>
              <a:t> </a:t>
            </a:r>
            <a:r>
              <a:rPr lang="nl-NL" sz="2800" b="1" dirty="0"/>
              <a:t>=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2026369" y="3382753"/>
            <a:ext cx="917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/>
              <a:t>-25%</a:t>
            </a:r>
            <a:endParaRPr lang="nl-NL" sz="2800" dirty="0"/>
          </a:p>
        </p:txBody>
      </p:sp>
      <p:sp>
        <p:nvSpPr>
          <p:cNvPr id="9" name="Tekstvak 8"/>
          <p:cNvSpPr txBox="1"/>
          <p:nvPr/>
        </p:nvSpPr>
        <p:spPr>
          <a:xfrm>
            <a:off x="6023554" y="3402578"/>
            <a:ext cx="12586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/>
              <a:t>+12,5%</a:t>
            </a:r>
            <a:endParaRPr lang="nl-NL" sz="2800" dirty="0"/>
          </a:p>
        </p:txBody>
      </p:sp>
      <p:sp>
        <p:nvSpPr>
          <p:cNvPr id="10" name="Ovaal 9"/>
          <p:cNvSpPr/>
          <p:nvPr/>
        </p:nvSpPr>
        <p:spPr>
          <a:xfrm>
            <a:off x="4043014" y="3203376"/>
            <a:ext cx="881973" cy="88197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b="1" dirty="0" smtClean="0"/>
              <a:t>-0,5</a:t>
            </a:r>
            <a:endParaRPr lang="nl-NL" sz="2200" b="1" dirty="0"/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467544" y="4454212"/>
            <a:ext cx="8229600" cy="1423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dirty="0" smtClean="0"/>
              <a:t>Een reactie is zwak wanneer de vraagverandering relatief kleiner is dan de prijsverandering.</a:t>
            </a:r>
          </a:p>
          <a:p>
            <a:pPr marL="0" indent="0">
              <a:buFont typeface="Arial" pitchFamily="34" charset="0"/>
              <a:buNone/>
            </a:pPr>
            <a:r>
              <a:rPr lang="nl-NL" sz="2400" dirty="0" smtClean="0"/>
              <a:t>De prijselasticiteit ligt dan tussen de 0 en de -1.</a:t>
            </a:r>
            <a:endParaRPr lang="nl-NL" sz="2400" dirty="0"/>
          </a:p>
        </p:txBody>
      </p:sp>
      <p:sp>
        <p:nvSpPr>
          <p:cNvPr id="12" name="Tijdelijke aanduiding voor inhoud 2"/>
          <p:cNvSpPr txBox="1">
            <a:spLocks/>
          </p:cNvSpPr>
          <p:nvPr/>
        </p:nvSpPr>
        <p:spPr>
          <a:xfrm>
            <a:off x="467544" y="6021288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nl-NL" sz="2400" dirty="0" smtClean="0">
                <a:solidFill>
                  <a:srgbClr val="C00000"/>
                </a:solidFill>
              </a:rPr>
              <a:t>We spreken van een </a:t>
            </a:r>
            <a:r>
              <a:rPr lang="nl-NL" sz="2400" b="1" dirty="0" err="1" smtClean="0">
                <a:solidFill>
                  <a:srgbClr val="C00000"/>
                </a:solidFill>
              </a:rPr>
              <a:t>inelastische</a:t>
            </a:r>
            <a:r>
              <a:rPr lang="nl-NL" sz="2400" b="1" dirty="0" smtClean="0">
                <a:solidFill>
                  <a:srgbClr val="C00000"/>
                </a:solidFill>
              </a:rPr>
              <a:t> vraag</a:t>
            </a:r>
            <a:endParaRPr lang="nl-NL" sz="2400" dirty="0">
              <a:solidFill>
                <a:srgbClr val="C00000"/>
              </a:solidFill>
            </a:endParaRPr>
          </a:p>
        </p:txBody>
      </p:sp>
      <p:sp>
        <p:nvSpPr>
          <p:cNvPr id="13" name="Rechthoek 12"/>
          <p:cNvSpPr/>
          <p:nvPr/>
        </p:nvSpPr>
        <p:spPr>
          <a:xfrm>
            <a:off x="3448900" y="344882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smtClean="0"/>
              <a:t>×</a:t>
            </a:r>
            <a:endParaRPr lang="nl-NL" sz="2400" dirty="0"/>
          </a:p>
        </p:txBody>
      </p:sp>
      <p:sp>
        <p:nvSpPr>
          <p:cNvPr id="14" name="Rechthoek 13"/>
          <p:cNvSpPr/>
          <p:nvPr/>
        </p:nvSpPr>
        <p:spPr>
          <a:xfrm>
            <a:off x="5239319" y="342900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smtClean="0"/>
              <a:t>=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999480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jdelijke aanduiding voor inhoud 27"/>
          <p:cNvSpPr>
            <a:spLocks noGrp="1"/>
          </p:cNvSpPr>
          <p:nvPr>
            <p:ph idx="1"/>
          </p:nvPr>
        </p:nvSpPr>
        <p:spPr>
          <a:xfrm>
            <a:off x="457200" y="5445224"/>
            <a:ext cx="8229600" cy="12961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800" dirty="0" smtClean="0"/>
              <a:t>Als prijs stijgt, gaat vraag omlaag!</a:t>
            </a:r>
          </a:p>
          <a:p>
            <a:pPr marL="0" indent="0">
              <a:buNone/>
            </a:pPr>
            <a:r>
              <a:rPr lang="nl-NL" sz="2400" dirty="0" smtClean="0"/>
              <a:t>Er is dus (altijd) een negatief verband, dus negatieve elasticiteit.</a:t>
            </a:r>
            <a:endParaRPr lang="nl-NL" sz="24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Elastisch – </a:t>
            </a:r>
            <a:r>
              <a:rPr lang="nl-NL" dirty="0" err="1"/>
              <a:t>Inelastisch</a:t>
            </a:r>
            <a:endParaRPr lang="nl-NL" dirty="0"/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827584" y="1988840"/>
            <a:ext cx="7128792" cy="0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7452320" y="1916832"/>
            <a:ext cx="0" cy="28803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4211960" y="1916832"/>
            <a:ext cx="0" cy="28803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Tekstvak 8"/>
          <p:cNvSpPr txBox="1"/>
          <p:nvPr/>
        </p:nvSpPr>
        <p:spPr>
          <a:xfrm>
            <a:off x="7222344" y="2239699"/>
            <a:ext cx="45106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0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3996498" y="2247844"/>
            <a:ext cx="45106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-1</a:t>
            </a:r>
            <a:endParaRPr lang="nl-NL" dirty="0"/>
          </a:p>
        </p:txBody>
      </p:sp>
      <p:sp>
        <p:nvSpPr>
          <p:cNvPr id="12" name="Rechteraccolade 11"/>
          <p:cNvSpPr/>
          <p:nvPr/>
        </p:nvSpPr>
        <p:spPr>
          <a:xfrm rot="5400000">
            <a:off x="5582927" y="1481814"/>
            <a:ext cx="504056" cy="2774779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eraccolade 12"/>
          <p:cNvSpPr/>
          <p:nvPr/>
        </p:nvSpPr>
        <p:spPr>
          <a:xfrm rot="5400000">
            <a:off x="2356518" y="1487037"/>
            <a:ext cx="504056" cy="2774779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ekstvak 13"/>
          <p:cNvSpPr txBox="1"/>
          <p:nvPr/>
        </p:nvSpPr>
        <p:spPr>
          <a:xfrm>
            <a:off x="1502998" y="3212976"/>
            <a:ext cx="22102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rgbClr val="C00000"/>
                </a:solidFill>
              </a:rPr>
              <a:t>elastische vraag</a:t>
            </a:r>
            <a:endParaRPr lang="nl-NL" sz="2400" b="1" dirty="0">
              <a:solidFill>
                <a:srgbClr val="C00000"/>
              </a:solidFill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4614980" y="3212976"/>
            <a:ext cx="24507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err="1" smtClean="0">
                <a:solidFill>
                  <a:schemeClr val="accent6">
                    <a:lumMod val="75000"/>
                  </a:schemeClr>
                </a:solidFill>
              </a:rPr>
              <a:t>inelastische</a:t>
            </a:r>
            <a:r>
              <a:rPr lang="nl-NL" sz="2400" b="1" dirty="0" smtClean="0">
                <a:solidFill>
                  <a:schemeClr val="accent6">
                    <a:lumMod val="75000"/>
                  </a:schemeClr>
                </a:solidFill>
              </a:rPr>
              <a:t> vraag</a:t>
            </a:r>
            <a:endParaRPr lang="nl-N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Rechthoek 15"/>
          <p:cNvSpPr/>
          <p:nvPr/>
        </p:nvSpPr>
        <p:spPr>
          <a:xfrm>
            <a:off x="1504684" y="3734456"/>
            <a:ext cx="22104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 smtClean="0"/>
              <a:t>%Δ vraag &gt; %Δ prijs</a:t>
            </a:r>
          </a:p>
        </p:txBody>
      </p:sp>
      <p:sp>
        <p:nvSpPr>
          <p:cNvPr id="17" name="Rechthoek 16"/>
          <p:cNvSpPr/>
          <p:nvPr/>
        </p:nvSpPr>
        <p:spPr>
          <a:xfrm>
            <a:off x="4730530" y="3734456"/>
            <a:ext cx="22104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 smtClean="0"/>
              <a:t>%Δ vraag &lt; %Δ prijs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777705" y="2017011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>
                <a:solidFill>
                  <a:schemeClr val="accent1">
                    <a:lumMod val="75000"/>
                  </a:schemeClr>
                </a:solidFill>
              </a:rPr>
              <a:t>∞</a:t>
            </a:r>
            <a:endParaRPr lang="nl-N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Rechthoek 18"/>
          <p:cNvSpPr/>
          <p:nvPr/>
        </p:nvSpPr>
        <p:spPr>
          <a:xfrm>
            <a:off x="1607757" y="4233282"/>
            <a:ext cx="19851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 smtClean="0"/>
              <a:t>sterke reactie op </a:t>
            </a:r>
          </a:p>
          <a:p>
            <a:r>
              <a:rPr lang="nl-NL" sz="2000" dirty="0" smtClean="0"/>
              <a:t>prijsverandering</a:t>
            </a:r>
          </a:p>
        </p:txBody>
      </p:sp>
      <p:sp>
        <p:nvSpPr>
          <p:cNvPr id="20" name="Rechthoek 19"/>
          <p:cNvSpPr/>
          <p:nvPr/>
        </p:nvSpPr>
        <p:spPr>
          <a:xfrm>
            <a:off x="4784319" y="4233282"/>
            <a:ext cx="21037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 smtClean="0"/>
              <a:t>zwakke reactie op </a:t>
            </a:r>
          </a:p>
          <a:p>
            <a:r>
              <a:rPr lang="nl-NL" sz="2000" dirty="0" smtClean="0"/>
              <a:t>prijsverandering</a:t>
            </a:r>
          </a:p>
        </p:txBody>
      </p:sp>
      <p:sp>
        <p:nvSpPr>
          <p:cNvPr id="21" name="Rechthoek 20"/>
          <p:cNvSpPr/>
          <p:nvPr/>
        </p:nvSpPr>
        <p:spPr>
          <a:xfrm>
            <a:off x="7231515" y="4233282"/>
            <a:ext cx="18769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 smtClean="0"/>
              <a:t>géén reactie op </a:t>
            </a:r>
          </a:p>
          <a:p>
            <a:r>
              <a:rPr lang="nl-NL" sz="2000" dirty="0" smtClean="0"/>
              <a:t>prijsverandering</a:t>
            </a:r>
          </a:p>
        </p:txBody>
      </p:sp>
      <p:sp>
        <p:nvSpPr>
          <p:cNvPr id="22" name="Rechthoek 21"/>
          <p:cNvSpPr/>
          <p:nvPr/>
        </p:nvSpPr>
        <p:spPr>
          <a:xfrm>
            <a:off x="7324871" y="3731546"/>
            <a:ext cx="15676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 smtClean="0"/>
              <a:t>%Δ vraag  = 0</a:t>
            </a:r>
          </a:p>
        </p:txBody>
      </p:sp>
      <p:cxnSp>
        <p:nvCxnSpPr>
          <p:cNvPr id="24" name="Rechte verbindingslijn met pijl 23"/>
          <p:cNvCxnSpPr>
            <a:stCxn id="9" idx="2"/>
            <a:endCxn id="26" idx="0"/>
          </p:cNvCxnSpPr>
          <p:nvPr/>
        </p:nvCxnSpPr>
        <p:spPr>
          <a:xfrm>
            <a:off x="7447878" y="2609031"/>
            <a:ext cx="749333" cy="3159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Tekstvak 25"/>
          <p:cNvSpPr txBox="1"/>
          <p:nvPr/>
        </p:nvSpPr>
        <p:spPr>
          <a:xfrm>
            <a:off x="7433348" y="2924944"/>
            <a:ext cx="15277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chemeClr val="accent4">
                    <a:lumMod val="75000"/>
                  </a:schemeClr>
                </a:solidFill>
              </a:rPr>
              <a:t>volkomen</a:t>
            </a:r>
          </a:p>
          <a:p>
            <a:r>
              <a:rPr lang="nl-NL" sz="2400" b="1" dirty="0" err="1" smtClean="0">
                <a:solidFill>
                  <a:schemeClr val="accent4">
                    <a:lumMod val="75000"/>
                  </a:schemeClr>
                </a:solidFill>
              </a:rPr>
              <a:t>inelastisch</a:t>
            </a:r>
            <a:endParaRPr lang="nl-NL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Rechthoek 28"/>
          <p:cNvSpPr/>
          <p:nvPr/>
        </p:nvSpPr>
        <p:spPr>
          <a:xfrm>
            <a:off x="2692883" y="1197672"/>
            <a:ext cx="1015021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000" dirty="0"/>
              <a:t>%</a:t>
            </a:r>
            <a:r>
              <a:rPr lang="nl-NL" sz="2000" dirty="0" smtClean="0"/>
              <a:t>Δ prijs</a:t>
            </a:r>
            <a:endParaRPr lang="nl-NL" sz="2000" dirty="0"/>
          </a:p>
        </p:txBody>
      </p:sp>
      <p:sp>
        <p:nvSpPr>
          <p:cNvPr id="30" name="Rechthoek 29"/>
          <p:cNvSpPr/>
          <p:nvPr/>
        </p:nvSpPr>
        <p:spPr>
          <a:xfrm>
            <a:off x="5004048" y="1197672"/>
            <a:ext cx="1136401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000" dirty="0"/>
              <a:t>%</a:t>
            </a:r>
            <a:r>
              <a:rPr lang="nl-NL" sz="2000" dirty="0" smtClean="0"/>
              <a:t>Δ vraag</a:t>
            </a:r>
            <a:endParaRPr lang="nl-NL" sz="2000" dirty="0"/>
          </a:p>
        </p:txBody>
      </p:sp>
      <p:cxnSp>
        <p:nvCxnSpPr>
          <p:cNvPr id="31" name="Rechte verbindingslijn met pijl 30"/>
          <p:cNvCxnSpPr>
            <a:stCxn id="29" idx="3"/>
            <a:endCxn id="30" idx="1"/>
          </p:cNvCxnSpPr>
          <p:nvPr/>
        </p:nvCxnSpPr>
        <p:spPr>
          <a:xfrm>
            <a:off x="3707904" y="1397727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2" name="Rechthoek 31"/>
          <p:cNvSpPr/>
          <p:nvPr/>
        </p:nvSpPr>
        <p:spPr>
          <a:xfrm>
            <a:off x="3880948" y="1008632"/>
            <a:ext cx="8522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b="1" dirty="0"/>
              <a:t>× </a:t>
            </a:r>
            <a:r>
              <a:rPr lang="nl-NL" sz="2000" b="1" dirty="0" err="1" smtClean="0"/>
              <a:t>E</a:t>
            </a:r>
            <a:r>
              <a:rPr lang="nl-NL" sz="2000" b="1" baseline="-25000" dirty="0" err="1" smtClean="0"/>
              <a:t>pv</a:t>
            </a:r>
            <a:r>
              <a:rPr lang="nl-NL" sz="2000" b="1" dirty="0" smtClean="0"/>
              <a:t> </a:t>
            </a:r>
            <a:r>
              <a:rPr lang="nl-NL" sz="2000" b="1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3814589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uiExpand="1" build="p"/>
      <p:bldP spid="9" grpId="0" animBg="1"/>
      <p:bldP spid="10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3898776" cy="8989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>
                <a:solidFill>
                  <a:srgbClr val="7030A0"/>
                </a:solidFill>
              </a:rPr>
              <a:t>Bereken in elk punt de waarde van de elasticiteit</a:t>
            </a:r>
            <a:endParaRPr lang="nl-NL" sz="2400" dirty="0">
              <a:solidFill>
                <a:srgbClr val="7030A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Elasticiteiten op een lijn</a:t>
            </a:r>
            <a:endParaRPr lang="nl-NL" dirty="0"/>
          </a:p>
        </p:txBody>
      </p:sp>
      <p:grpSp>
        <p:nvGrpSpPr>
          <p:cNvPr id="4" name="Groep 3"/>
          <p:cNvGrpSpPr/>
          <p:nvPr/>
        </p:nvGrpSpPr>
        <p:grpSpPr>
          <a:xfrm>
            <a:off x="4139952" y="1484784"/>
            <a:ext cx="4618366" cy="4299932"/>
            <a:chOff x="4490700" y="2162696"/>
            <a:chExt cx="4618366" cy="4299932"/>
          </a:xfrm>
        </p:grpSpPr>
        <p:cxnSp>
          <p:nvCxnSpPr>
            <p:cNvPr id="5" name="Rechte verbindingslijn 4"/>
            <p:cNvCxnSpPr/>
            <p:nvPr/>
          </p:nvCxnSpPr>
          <p:spPr>
            <a:xfrm>
              <a:off x="5177169" y="2292198"/>
              <a:ext cx="0" cy="3528392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Rechte verbindingslijn 5"/>
            <p:cNvCxnSpPr/>
            <p:nvPr/>
          </p:nvCxnSpPr>
          <p:spPr>
            <a:xfrm flipH="1">
              <a:off x="5177169" y="5820590"/>
              <a:ext cx="3592016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Rechte verbindingslijn 6"/>
            <p:cNvCxnSpPr/>
            <p:nvPr/>
          </p:nvCxnSpPr>
          <p:spPr>
            <a:xfrm>
              <a:off x="5177169" y="229219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7"/>
            <p:cNvCxnSpPr/>
            <p:nvPr/>
          </p:nvCxnSpPr>
          <p:spPr>
            <a:xfrm>
              <a:off x="5177169" y="301227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8"/>
            <p:cNvCxnSpPr/>
            <p:nvPr/>
          </p:nvCxnSpPr>
          <p:spPr>
            <a:xfrm>
              <a:off x="5177169" y="373235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>
              <a:off x="5177169" y="44524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/>
            <p:cNvCxnSpPr/>
            <p:nvPr/>
          </p:nvCxnSpPr>
          <p:spPr>
            <a:xfrm>
              <a:off x="5177169" y="517251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/>
            <p:cNvCxnSpPr/>
            <p:nvPr/>
          </p:nvCxnSpPr>
          <p:spPr>
            <a:xfrm>
              <a:off x="589724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>
              <a:off x="661732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>
            <a:xfrm>
              <a:off x="733740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>
              <a:off x="805748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>
              <a:off x="877756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kstvak 16"/>
            <p:cNvSpPr txBox="1"/>
            <p:nvPr/>
          </p:nvSpPr>
          <p:spPr>
            <a:xfrm>
              <a:off x="8267370" y="6093296"/>
              <a:ext cx="409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err="1" smtClean="0"/>
                <a:t>Q</a:t>
              </a:r>
              <a:r>
                <a:rPr lang="nl-NL" baseline="-25000" dirty="0" err="1" smtClean="0"/>
                <a:t>v</a:t>
              </a:r>
              <a:endParaRPr lang="nl-NL" baseline="-25000" dirty="0"/>
            </a:p>
          </p:txBody>
        </p:sp>
        <p:sp>
          <p:nvSpPr>
            <p:cNvPr id="18" name="Tekstvak 17"/>
            <p:cNvSpPr txBox="1"/>
            <p:nvPr/>
          </p:nvSpPr>
          <p:spPr>
            <a:xfrm rot="16200000">
              <a:off x="4383459" y="2554936"/>
              <a:ext cx="583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prijs</a:t>
              </a:r>
              <a:endParaRPr lang="nl-NL" dirty="0"/>
            </a:p>
          </p:txBody>
        </p:sp>
        <p:sp>
          <p:nvSpPr>
            <p:cNvPr id="19" name="Tekstvak 18"/>
            <p:cNvSpPr txBox="1"/>
            <p:nvPr/>
          </p:nvSpPr>
          <p:spPr>
            <a:xfrm>
              <a:off x="4760197" y="497100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10</a:t>
              </a:r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4760197" y="425092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20</a:t>
              </a:r>
              <a:endParaRPr lang="nl-NL" dirty="0"/>
            </a:p>
          </p:txBody>
        </p:sp>
        <p:sp>
          <p:nvSpPr>
            <p:cNvPr id="21" name="Tekstvak 20"/>
            <p:cNvSpPr txBox="1"/>
            <p:nvPr/>
          </p:nvSpPr>
          <p:spPr>
            <a:xfrm>
              <a:off x="4760197" y="360285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30</a:t>
              </a:r>
              <a:endParaRPr lang="nl-NL" dirty="0"/>
            </a:p>
          </p:txBody>
        </p:sp>
        <p:sp>
          <p:nvSpPr>
            <p:cNvPr id="22" name="Tekstvak 21"/>
            <p:cNvSpPr txBox="1"/>
            <p:nvPr/>
          </p:nvSpPr>
          <p:spPr>
            <a:xfrm>
              <a:off x="4760197" y="287348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40</a:t>
              </a:r>
              <a:endParaRPr lang="nl-NL" dirty="0"/>
            </a:p>
          </p:txBody>
        </p:sp>
        <p:sp>
          <p:nvSpPr>
            <p:cNvPr id="23" name="Tekstvak 22"/>
            <p:cNvSpPr txBox="1"/>
            <p:nvPr/>
          </p:nvSpPr>
          <p:spPr>
            <a:xfrm>
              <a:off x="4760197" y="216269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50</a:t>
              </a:r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5634667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200</a:t>
              </a:r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636809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400</a:t>
              </a:r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708817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600</a:t>
              </a:r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780825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800</a:t>
              </a:r>
              <a:endParaRPr lang="nl-NL" dirty="0"/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8456323" y="5863570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1000</a:t>
              </a:r>
              <a:endParaRPr lang="nl-NL" dirty="0"/>
            </a:p>
          </p:txBody>
        </p:sp>
        <p:cxnSp>
          <p:nvCxnSpPr>
            <p:cNvPr id="29" name="Rechte verbindingslijn 28"/>
            <p:cNvCxnSpPr/>
            <p:nvPr/>
          </p:nvCxnSpPr>
          <p:spPr>
            <a:xfrm>
              <a:off x="5177169" y="2283116"/>
              <a:ext cx="3600400" cy="353747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0" name="Tekstvak 29"/>
          <p:cNvSpPr txBox="1"/>
          <p:nvPr/>
        </p:nvSpPr>
        <p:spPr>
          <a:xfrm>
            <a:off x="5517396" y="1052736"/>
            <a:ext cx="2254143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2400" dirty="0" err="1" smtClean="0"/>
              <a:t>Q</a:t>
            </a:r>
            <a:r>
              <a:rPr lang="nl-NL" sz="2400" baseline="-25000" dirty="0" err="1" smtClean="0"/>
              <a:t>v</a:t>
            </a:r>
            <a:r>
              <a:rPr lang="nl-NL" sz="2400" dirty="0" smtClean="0"/>
              <a:t> = -20P + 1000</a:t>
            </a:r>
            <a:endParaRPr lang="nl-NL" sz="2400" dirty="0"/>
          </a:p>
        </p:txBody>
      </p:sp>
      <p:sp>
        <p:nvSpPr>
          <p:cNvPr id="31" name="Ovaal 30"/>
          <p:cNvSpPr/>
          <p:nvPr/>
        </p:nvSpPr>
        <p:spPr>
          <a:xfrm>
            <a:off x="5456244" y="2249720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Ovaal 31"/>
          <p:cNvSpPr/>
          <p:nvPr/>
        </p:nvSpPr>
        <p:spPr>
          <a:xfrm>
            <a:off x="6190418" y="2961431"/>
            <a:ext cx="191074" cy="17872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Gekromde PIJL-OMLAAG 32"/>
          <p:cNvSpPr/>
          <p:nvPr/>
        </p:nvSpPr>
        <p:spPr>
          <a:xfrm rot="2722246">
            <a:off x="5637209" y="2318083"/>
            <a:ext cx="979303" cy="315184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4" name="Tekstvak 33"/>
          <p:cNvSpPr txBox="1"/>
          <p:nvPr/>
        </p:nvSpPr>
        <p:spPr>
          <a:xfrm>
            <a:off x="6169843" y="1984793"/>
            <a:ext cx="927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 err="1" smtClean="0"/>
              <a:t>E</a:t>
            </a:r>
            <a:r>
              <a:rPr lang="nl-NL" sz="2000" baseline="-25000" dirty="0" err="1" smtClean="0"/>
              <a:t>pv</a:t>
            </a:r>
            <a:r>
              <a:rPr lang="nl-NL" sz="2000" dirty="0" smtClean="0"/>
              <a:t> = -4</a:t>
            </a:r>
            <a:endParaRPr lang="nl-NL" sz="2000" dirty="0"/>
          </a:p>
        </p:txBody>
      </p:sp>
      <p:sp>
        <p:nvSpPr>
          <p:cNvPr id="37" name="Ovaal 36"/>
          <p:cNvSpPr/>
          <p:nvPr/>
        </p:nvSpPr>
        <p:spPr>
          <a:xfrm>
            <a:off x="6910498" y="3696837"/>
            <a:ext cx="191074" cy="17872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Gekromde PIJL-OMLAAG 37"/>
          <p:cNvSpPr/>
          <p:nvPr/>
        </p:nvSpPr>
        <p:spPr>
          <a:xfrm rot="2722246">
            <a:off x="6357289" y="3053489"/>
            <a:ext cx="979303" cy="315184"/>
          </a:xfrm>
          <a:prstGeom prst="curved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9" name="Ovaal 38"/>
          <p:cNvSpPr/>
          <p:nvPr/>
        </p:nvSpPr>
        <p:spPr>
          <a:xfrm>
            <a:off x="7616626" y="4416917"/>
            <a:ext cx="191074" cy="178725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Gekromde PIJL-OMLAAG 39"/>
          <p:cNvSpPr/>
          <p:nvPr/>
        </p:nvSpPr>
        <p:spPr>
          <a:xfrm rot="2722246">
            <a:off x="7063417" y="3773569"/>
            <a:ext cx="979303" cy="315184"/>
          </a:xfrm>
          <a:prstGeom prst="curved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41" name="Ovaal 40"/>
          <p:cNvSpPr/>
          <p:nvPr/>
        </p:nvSpPr>
        <p:spPr>
          <a:xfrm>
            <a:off x="8336706" y="5050475"/>
            <a:ext cx="191074" cy="1787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Gekromde PIJL-OMLAAG 41"/>
          <p:cNvSpPr/>
          <p:nvPr/>
        </p:nvSpPr>
        <p:spPr>
          <a:xfrm rot="2722246">
            <a:off x="7783497" y="4407127"/>
            <a:ext cx="979303" cy="315184"/>
          </a:xfrm>
          <a:prstGeom prst="curved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43" name="Tekstvak 42"/>
          <p:cNvSpPr txBox="1"/>
          <p:nvPr/>
        </p:nvSpPr>
        <p:spPr>
          <a:xfrm>
            <a:off x="6900062" y="2740858"/>
            <a:ext cx="1121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 err="1" smtClean="0"/>
              <a:t>E</a:t>
            </a:r>
            <a:r>
              <a:rPr lang="nl-NL" sz="2000" baseline="-25000" dirty="0" err="1" smtClean="0"/>
              <a:t>pv</a:t>
            </a:r>
            <a:r>
              <a:rPr lang="nl-NL" sz="2000" dirty="0" smtClean="0"/>
              <a:t> = -1,5</a:t>
            </a:r>
            <a:endParaRPr lang="nl-NL" sz="2000" dirty="0"/>
          </a:p>
        </p:txBody>
      </p:sp>
      <p:sp>
        <p:nvSpPr>
          <p:cNvPr id="44" name="Tekstvak 43"/>
          <p:cNvSpPr txBox="1"/>
          <p:nvPr/>
        </p:nvSpPr>
        <p:spPr>
          <a:xfrm>
            <a:off x="7434657" y="3388930"/>
            <a:ext cx="12514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 err="1" smtClean="0"/>
              <a:t>E</a:t>
            </a:r>
            <a:r>
              <a:rPr lang="nl-NL" sz="2000" baseline="-25000" dirty="0" err="1" smtClean="0"/>
              <a:t>pv</a:t>
            </a:r>
            <a:r>
              <a:rPr lang="nl-NL" sz="2000" dirty="0" smtClean="0"/>
              <a:t> = -0,67</a:t>
            </a:r>
            <a:endParaRPr lang="nl-NL" sz="2000" dirty="0"/>
          </a:p>
        </p:txBody>
      </p:sp>
      <p:sp>
        <p:nvSpPr>
          <p:cNvPr id="45" name="Tekstvak 44"/>
          <p:cNvSpPr txBox="1"/>
          <p:nvPr/>
        </p:nvSpPr>
        <p:spPr>
          <a:xfrm>
            <a:off x="7956376" y="3979508"/>
            <a:ext cx="12514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 err="1" smtClean="0"/>
              <a:t>E</a:t>
            </a:r>
            <a:r>
              <a:rPr lang="nl-NL" sz="2000" baseline="-25000" dirty="0" err="1" smtClean="0"/>
              <a:t>pv</a:t>
            </a:r>
            <a:r>
              <a:rPr lang="nl-NL" sz="2000" dirty="0" smtClean="0"/>
              <a:t> = -0,25</a:t>
            </a:r>
            <a:endParaRPr lang="nl-NL" sz="2000" dirty="0"/>
          </a:p>
        </p:txBody>
      </p:sp>
      <p:sp>
        <p:nvSpPr>
          <p:cNvPr id="46" name="Tijdelijke aanduiding voor inhoud 2"/>
          <p:cNvSpPr txBox="1">
            <a:spLocks/>
          </p:cNvSpPr>
          <p:nvPr/>
        </p:nvSpPr>
        <p:spPr>
          <a:xfrm>
            <a:off x="467544" y="2241980"/>
            <a:ext cx="3898776" cy="898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dirty="0" smtClean="0"/>
              <a:t>Als de prijs van 30 naar 20 wordt verlaagd</a:t>
            </a:r>
            <a:endParaRPr lang="nl-NL" sz="2400" dirty="0"/>
          </a:p>
        </p:txBody>
      </p:sp>
      <p:sp>
        <p:nvSpPr>
          <p:cNvPr id="47" name="Tijdelijke aanduiding voor inhoud 2"/>
          <p:cNvSpPr txBox="1">
            <a:spLocks/>
          </p:cNvSpPr>
          <p:nvPr/>
        </p:nvSpPr>
        <p:spPr>
          <a:xfrm>
            <a:off x="467544" y="3250092"/>
            <a:ext cx="3898776" cy="898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dirty="0" smtClean="0"/>
              <a:t>Als de prijs van 20 naar 10 wordt verlaagd</a:t>
            </a:r>
            <a:endParaRPr lang="nl-NL" sz="2400" dirty="0"/>
          </a:p>
        </p:txBody>
      </p:sp>
      <p:sp>
        <p:nvSpPr>
          <p:cNvPr id="48" name="Tijdelijke aanduiding voor inhoud 2"/>
          <p:cNvSpPr txBox="1">
            <a:spLocks/>
          </p:cNvSpPr>
          <p:nvPr/>
        </p:nvSpPr>
        <p:spPr>
          <a:xfrm>
            <a:off x="467544" y="4186196"/>
            <a:ext cx="3898776" cy="898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dirty="0" smtClean="0"/>
              <a:t>Als de prijs van 10 naar 0 wordt verlaagd</a:t>
            </a:r>
            <a:endParaRPr lang="nl-NL" sz="2400" dirty="0"/>
          </a:p>
        </p:txBody>
      </p:sp>
      <p:cxnSp>
        <p:nvCxnSpPr>
          <p:cNvPr id="50" name="Rechte verbindingslijn met pijl 49"/>
          <p:cNvCxnSpPr>
            <a:stCxn id="31" idx="4"/>
          </p:cNvCxnSpPr>
          <p:nvPr/>
        </p:nvCxnSpPr>
        <p:spPr>
          <a:xfrm>
            <a:off x="5551781" y="2428445"/>
            <a:ext cx="0" cy="265673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Rechte verbindingslijn met pijl 51"/>
          <p:cNvCxnSpPr>
            <a:stCxn id="32" idx="4"/>
          </p:cNvCxnSpPr>
          <p:nvPr/>
        </p:nvCxnSpPr>
        <p:spPr>
          <a:xfrm flipH="1">
            <a:off x="6266581" y="3140156"/>
            <a:ext cx="19374" cy="191031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Rechte verbindingslijn met pijl 53"/>
          <p:cNvCxnSpPr>
            <a:stCxn id="37" idx="4"/>
          </p:cNvCxnSpPr>
          <p:nvPr/>
        </p:nvCxnSpPr>
        <p:spPr>
          <a:xfrm flipH="1">
            <a:off x="6986661" y="3875562"/>
            <a:ext cx="19374" cy="11749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Rechte verbindingslijn met pijl 55"/>
          <p:cNvCxnSpPr>
            <a:stCxn id="39" idx="4"/>
          </p:cNvCxnSpPr>
          <p:nvPr/>
        </p:nvCxnSpPr>
        <p:spPr>
          <a:xfrm>
            <a:off x="7712163" y="4595642"/>
            <a:ext cx="6601" cy="4895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5293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5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75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25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2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/>
      <p:bldP spid="44" grpId="0"/>
      <p:bldP spid="45" grpId="0"/>
      <p:bldP spid="46" grpId="0" build="p"/>
      <p:bldP spid="47" grpId="0" build="p"/>
      <p:bldP spid="4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Elastisch én </a:t>
            </a:r>
            <a:r>
              <a:rPr lang="nl-NL" dirty="0" err="1" smtClean="0"/>
              <a:t>inelastisch</a:t>
            </a:r>
            <a:r>
              <a:rPr lang="nl-NL" dirty="0" smtClean="0"/>
              <a:t> op 1 lijn</a:t>
            </a:r>
            <a:endParaRPr lang="nl-NL" dirty="0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13"/>
          </p:nvPr>
        </p:nvSpPr>
        <p:spPr>
          <a:xfrm>
            <a:off x="5244026" y="1285860"/>
            <a:ext cx="3648454" cy="5143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/>
              <a:t>Eenzelfde absolute verandering geeft in een ander vertrekpunt een andere relatieve (%) veranderingen en dus een ander elasticiteit.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 smtClean="0"/>
              <a:t>Als de prijs met 10 daalt</a:t>
            </a:r>
          </a:p>
          <a:p>
            <a:r>
              <a:rPr lang="nl-NL" sz="2400" dirty="0" smtClean="0"/>
              <a:t>is dat -25% vanuit 40</a:t>
            </a:r>
          </a:p>
          <a:p>
            <a:r>
              <a:rPr lang="nl-NL" sz="2400" dirty="0" smtClean="0"/>
              <a:t>maar -50% vanuit 20</a:t>
            </a:r>
          </a:p>
        </p:txBody>
      </p:sp>
      <p:grpSp>
        <p:nvGrpSpPr>
          <p:cNvPr id="13" name="Groep 12"/>
          <p:cNvGrpSpPr/>
          <p:nvPr/>
        </p:nvGrpSpPr>
        <p:grpSpPr>
          <a:xfrm>
            <a:off x="-36512" y="1614286"/>
            <a:ext cx="4618366" cy="4299932"/>
            <a:chOff x="4490700" y="2162696"/>
            <a:chExt cx="4618366" cy="4299932"/>
          </a:xfrm>
        </p:grpSpPr>
        <p:cxnSp>
          <p:nvCxnSpPr>
            <p:cNvPr id="14" name="Rechte verbindingslijn 13"/>
            <p:cNvCxnSpPr/>
            <p:nvPr/>
          </p:nvCxnSpPr>
          <p:spPr>
            <a:xfrm>
              <a:off x="5177169" y="2292198"/>
              <a:ext cx="0" cy="3528392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 flipH="1">
              <a:off x="5177169" y="5820590"/>
              <a:ext cx="3592016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>
              <a:off x="5177169" y="229219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>
            <a:xfrm>
              <a:off x="5177169" y="301227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>
              <a:off x="5177169" y="373235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/>
          </p:nvCxnSpPr>
          <p:spPr>
            <a:xfrm>
              <a:off x="5177169" y="44524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/>
            <p:cNvCxnSpPr/>
            <p:nvPr/>
          </p:nvCxnSpPr>
          <p:spPr>
            <a:xfrm>
              <a:off x="5177169" y="517251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/>
            <p:cNvCxnSpPr/>
            <p:nvPr/>
          </p:nvCxnSpPr>
          <p:spPr>
            <a:xfrm>
              <a:off x="589724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21"/>
            <p:cNvCxnSpPr/>
            <p:nvPr/>
          </p:nvCxnSpPr>
          <p:spPr>
            <a:xfrm>
              <a:off x="661732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22"/>
            <p:cNvCxnSpPr/>
            <p:nvPr/>
          </p:nvCxnSpPr>
          <p:spPr>
            <a:xfrm>
              <a:off x="733740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echte verbindingslijn 23"/>
            <p:cNvCxnSpPr/>
            <p:nvPr/>
          </p:nvCxnSpPr>
          <p:spPr>
            <a:xfrm>
              <a:off x="805748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echte verbindingslijn 24"/>
            <p:cNvCxnSpPr/>
            <p:nvPr/>
          </p:nvCxnSpPr>
          <p:spPr>
            <a:xfrm>
              <a:off x="877756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kstvak 25"/>
            <p:cNvSpPr txBox="1"/>
            <p:nvPr/>
          </p:nvSpPr>
          <p:spPr>
            <a:xfrm>
              <a:off x="8267370" y="6093296"/>
              <a:ext cx="409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err="1" smtClean="0"/>
                <a:t>Q</a:t>
              </a:r>
              <a:r>
                <a:rPr lang="nl-NL" baseline="-25000" dirty="0" err="1" smtClean="0"/>
                <a:t>v</a:t>
              </a:r>
              <a:endParaRPr lang="nl-NL" baseline="-25000" dirty="0"/>
            </a:p>
          </p:txBody>
        </p:sp>
        <p:sp>
          <p:nvSpPr>
            <p:cNvPr id="27" name="Tekstvak 26"/>
            <p:cNvSpPr txBox="1"/>
            <p:nvPr/>
          </p:nvSpPr>
          <p:spPr>
            <a:xfrm rot="16200000">
              <a:off x="4383459" y="2554936"/>
              <a:ext cx="583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prijs</a:t>
              </a:r>
              <a:endParaRPr lang="nl-NL" dirty="0"/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4760197" y="497100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10</a:t>
              </a:r>
              <a:endParaRPr lang="nl-NL" dirty="0"/>
            </a:p>
          </p:txBody>
        </p:sp>
        <p:sp>
          <p:nvSpPr>
            <p:cNvPr id="29" name="Tekstvak 28"/>
            <p:cNvSpPr txBox="1"/>
            <p:nvPr/>
          </p:nvSpPr>
          <p:spPr>
            <a:xfrm>
              <a:off x="4760197" y="425092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20</a:t>
              </a:r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4760197" y="360285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30</a:t>
              </a:r>
              <a:endParaRPr lang="nl-NL" dirty="0"/>
            </a:p>
          </p:txBody>
        </p:sp>
        <p:sp>
          <p:nvSpPr>
            <p:cNvPr id="31" name="Tekstvak 30"/>
            <p:cNvSpPr txBox="1"/>
            <p:nvPr/>
          </p:nvSpPr>
          <p:spPr>
            <a:xfrm>
              <a:off x="4760197" y="287348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40</a:t>
              </a:r>
              <a:endParaRPr lang="nl-NL" dirty="0"/>
            </a:p>
          </p:txBody>
        </p:sp>
        <p:sp>
          <p:nvSpPr>
            <p:cNvPr id="32" name="Tekstvak 31"/>
            <p:cNvSpPr txBox="1"/>
            <p:nvPr/>
          </p:nvSpPr>
          <p:spPr>
            <a:xfrm>
              <a:off x="4760197" y="216269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50</a:t>
              </a:r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5634667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200</a:t>
              </a:r>
              <a:endParaRPr lang="nl-NL" dirty="0"/>
            </a:p>
          </p:txBody>
        </p:sp>
        <p:sp>
          <p:nvSpPr>
            <p:cNvPr id="34" name="Tekstvak 33"/>
            <p:cNvSpPr txBox="1"/>
            <p:nvPr/>
          </p:nvSpPr>
          <p:spPr>
            <a:xfrm>
              <a:off x="636809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400</a:t>
              </a:r>
              <a:endParaRPr lang="nl-NL" dirty="0"/>
            </a:p>
          </p:txBody>
        </p:sp>
        <p:sp>
          <p:nvSpPr>
            <p:cNvPr id="35" name="Tekstvak 34"/>
            <p:cNvSpPr txBox="1"/>
            <p:nvPr/>
          </p:nvSpPr>
          <p:spPr>
            <a:xfrm>
              <a:off x="708817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600</a:t>
              </a:r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780825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800</a:t>
              </a:r>
              <a:endParaRPr lang="nl-NL" dirty="0"/>
            </a:p>
          </p:txBody>
        </p:sp>
        <p:sp>
          <p:nvSpPr>
            <p:cNvPr id="37" name="Tekstvak 36"/>
            <p:cNvSpPr txBox="1"/>
            <p:nvPr/>
          </p:nvSpPr>
          <p:spPr>
            <a:xfrm>
              <a:off x="8456323" y="5863570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1000</a:t>
              </a:r>
              <a:endParaRPr lang="nl-NL" dirty="0"/>
            </a:p>
          </p:txBody>
        </p:sp>
        <p:cxnSp>
          <p:nvCxnSpPr>
            <p:cNvPr id="38" name="Rechte verbindingslijn 37"/>
            <p:cNvCxnSpPr/>
            <p:nvPr/>
          </p:nvCxnSpPr>
          <p:spPr>
            <a:xfrm>
              <a:off x="5177169" y="2283116"/>
              <a:ext cx="3600400" cy="353747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9" name="Tekstvak 38"/>
          <p:cNvSpPr txBox="1"/>
          <p:nvPr/>
        </p:nvSpPr>
        <p:spPr>
          <a:xfrm>
            <a:off x="1340932" y="1182238"/>
            <a:ext cx="2254143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2400" dirty="0" err="1" smtClean="0"/>
              <a:t>Q</a:t>
            </a:r>
            <a:r>
              <a:rPr lang="nl-NL" sz="2400" baseline="-25000" dirty="0" err="1" smtClean="0"/>
              <a:t>v</a:t>
            </a:r>
            <a:r>
              <a:rPr lang="nl-NL" sz="2400" dirty="0" smtClean="0"/>
              <a:t> = -20P + 1000</a:t>
            </a:r>
            <a:endParaRPr lang="nl-NL" sz="2400" dirty="0"/>
          </a:p>
        </p:txBody>
      </p:sp>
      <p:sp>
        <p:nvSpPr>
          <p:cNvPr id="40" name="Rechteraccolade 39"/>
          <p:cNvSpPr/>
          <p:nvPr/>
        </p:nvSpPr>
        <p:spPr>
          <a:xfrm rot="18903330">
            <a:off x="1615025" y="1346537"/>
            <a:ext cx="451708" cy="2211700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Rechteraccolade 40"/>
          <p:cNvSpPr/>
          <p:nvPr/>
        </p:nvSpPr>
        <p:spPr>
          <a:xfrm rot="18903330">
            <a:off x="3198968" y="2962864"/>
            <a:ext cx="451708" cy="2211700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Tekstvak 41"/>
          <p:cNvSpPr txBox="1"/>
          <p:nvPr/>
        </p:nvSpPr>
        <p:spPr>
          <a:xfrm>
            <a:off x="1979712" y="2031231"/>
            <a:ext cx="22102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rgbClr val="C00000"/>
                </a:solidFill>
              </a:rPr>
              <a:t>elastische vraag</a:t>
            </a:r>
            <a:endParaRPr lang="nl-NL" sz="2400" b="1" dirty="0">
              <a:solidFill>
                <a:srgbClr val="C00000"/>
              </a:solidFill>
            </a:endParaRPr>
          </a:p>
        </p:txBody>
      </p:sp>
      <p:sp>
        <p:nvSpPr>
          <p:cNvPr id="43" name="Tekstvak 42"/>
          <p:cNvSpPr txBox="1"/>
          <p:nvPr/>
        </p:nvSpPr>
        <p:spPr>
          <a:xfrm>
            <a:off x="3491880" y="3429000"/>
            <a:ext cx="17521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err="1" smtClean="0">
                <a:solidFill>
                  <a:schemeClr val="accent6">
                    <a:lumMod val="75000"/>
                  </a:schemeClr>
                </a:solidFill>
              </a:rPr>
              <a:t>inelastische</a:t>
            </a:r>
            <a:r>
              <a:rPr lang="nl-NL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r>
              <a:rPr lang="nl-NL" sz="2400" b="1" dirty="0" smtClean="0">
                <a:solidFill>
                  <a:schemeClr val="accent6">
                    <a:lumMod val="75000"/>
                  </a:schemeClr>
                </a:solidFill>
              </a:rPr>
              <a:t>vraag</a:t>
            </a:r>
            <a:endParaRPr lang="nl-N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4" name="Ovaal 43"/>
          <p:cNvSpPr/>
          <p:nvPr/>
        </p:nvSpPr>
        <p:spPr>
          <a:xfrm>
            <a:off x="1280949" y="2383269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Ovaal 44"/>
          <p:cNvSpPr/>
          <p:nvPr/>
        </p:nvSpPr>
        <p:spPr>
          <a:xfrm>
            <a:off x="2015123" y="3094980"/>
            <a:ext cx="191074" cy="17872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Tekstvak 45"/>
          <p:cNvSpPr txBox="1"/>
          <p:nvPr/>
        </p:nvSpPr>
        <p:spPr>
          <a:xfrm>
            <a:off x="866576" y="2308810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 smtClean="0"/>
              <a:t>-4</a:t>
            </a:r>
            <a:endParaRPr lang="nl-NL" sz="2000" dirty="0"/>
          </a:p>
        </p:txBody>
      </p:sp>
      <p:sp>
        <p:nvSpPr>
          <p:cNvPr id="47" name="Ovaal 46"/>
          <p:cNvSpPr/>
          <p:nvPr/>
        </p:nvSpPr>
        <p:spPr>
          <a:xfrm>
            <a:off x="2735203" y="3830386"/>
            <a:ext cx="191074" cy="17872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Ovaal 47"/>
          <p:cNvSpPr/>
          <p:nvPr/>
        </p:nvSpPr>
        <p:spPr>
          <a:xfrm>
            <a:off x="3441331" y="4550466"/>
            <a:ext cx="191074" cy="178725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Tekstvak 48"/>
          <p:cNvSpPr txBox="1"/>
          <p:nvPr/>
        </p:nvSpPr>
        <p:spPr>
          <a:xfrm>
            <a:off x="1475656" y="3104945"/>
            <a:ext cx="5870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 smtClean="0"/>
              <a:t>-1,5</a:t>
            </a:r>
            <a:endParaRPr lang="nl-NL" sz="2000" dirty="0"/>
          </a:p>
        </p:txBody>
      </p:sp>
      <p:sp>
        <p:nvSpPr>
          <p:cNvPr id="50" name="Tekstvak 49"/>
          <p:cNvSpPr txBox="1"/>
          <p:nvPr/>
        </p:nvSpPr>
        <p:spPr>
          <a:xfrm>
            <a:off x="1979712" y="3748970"/>
            <a:ext cx="716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 smtClean="0"/>
              <a:t>-0,67</a:t>
            </a:r>
            <a:endParaRPr lang="nl-NL" sz="2000" dirty="0"/>
          </a:p>
        </p:txBody>
      </p:sp>
      <p:sp>
        <p:nvSpPr>
          <p:cNvPr id="51" name="Tekstvak 50"/>
          <p:cNvSpPr txBox="1"/>
          <p:nvPr/>
        </p:nvSpPr>
        <p:spPr>
          <a:xfrm>
            <a:off x="2703009" y="4437112"/>
            <a:ext cx="716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 smtClean="0"/>
              <a:t>-0,25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435164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40" grpId="0" animBg="1"/>
      <p:bldP spid="41" grpId="0" animBg="1"/>
      <p:bldP spid="42" grpId="0"/>
      <p:bldP spid="4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Elasticiteit en omzet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457200" y="3429000"/>
            <a:ext cx="4038600" cy="300039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nl-NL" b="1" dirty="0" smtClean="0">
                <a:solidFill>
                  <a:srgbClr val="C00000"/>
                </a:solidFill>
              </a:rPr>
              <a:t>Relatief elastisch</a:t>
            </a:r>
            <a:endParaRPr lang="nl-NL" sz="30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nl-NL" sz="43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nl-NL" sz="3000" dirty="0" smtClean="0"/>
              <a:t>De vraag gaat relatief méér omlaag dan de prijs omhoog</a:t>
            </a:r>
          </a:p>
          <a:p>
            <a:pPr marL="0" indent="0" algn="ctr">
              <a:buNone/>
            </a:pPr>
            <a:endParaRPr lang="nl-NL" sz="3000" dirty="0"/>
          </a:p>
          <a:p>
            <a:pPr marL="0" indent="0" algn="ctr">
              <a:buNone/>
            </a:pPr>
            <a:r>
              <a:rPr lang="nl-NL" sz="3000" dirty="0" smtClean="0"/>
              <a:t>De omzet daalt!</a:t>
            </a:r>
            <a:endParaRPr lang="nl-NL" sz="300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4"/>
          </p:nvPr>
        </p:nvSpPr>
        <p:spPr>
          <a:xfrm>
            <a:off x="4648200" y="3429000"/>
            <a:ext cx="4038600" cy="300039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nl-NL" b="1" dirty="0" smtClean="0">
                <a:solidFill>
                  <a:schemeClr val="accent6"/>
                </a:solidFill>
              </a:rPr>
              <a:t>Relatief </a:t>
            </a:r>
            <a:r>
              <a:rPr lang="nl-NL" b="1" dirty="0" err="1" smtClean="0">
                <a:solidFill>
                  <a:schemeClr val="accent6"/>
                </a:solidFill>
              </a:rPr>
              <a:t>inelastisch</a:t>
            </a:r>
            <a:endParaRPr lang="nl-NL" sz="30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nl-NL" sz="43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nl-NL" sz="3000" dirty="0"/>
              <a:t>De vraag gaat relatief </a:t>
            </a:r>
            <a:r>
              <a:rPr lang="nl-NL" sz="3000" dirty="0" smtClean="0"/>
              <a:t>minder omlaag </a:t>
            </a:r>
            <a:r>
              <a:rPr lang="nl-NL" sz="3000" dirty="0"/>
              <a:t>dan de prijs omhoog</a:t>
            </a:r>
          </a:p>
          <a:p>
            <a:pPr marL="0" indent="0" algn="ctr">
              <a:buNone/>
            </a:pPr>
            <a:endParaRPr lang="nl-NL" sz="3000" dirty="0"/>
          </a:p>
          <a:p>
            <a:pPr marL="0" indent="0" algn="ctr">
              <a:buNone/>
            </a:pPr>
            <a:r>
              <a:rPr lang="nl-NL" sz="3000" dirty="0"/>
              <a:t>De omzet </a:t>
            </a:r>
            <a:r>
              <a:rPr lang="nl-NL" sz="3000" dirty="0" smtClean="0"/>
              <a:t>stijgt!</a:t>
            </a:r>
            <a:endParaRPr lang="nl-NL" sz="3000" dirty="0"/>
          </a:p>
          <a:p>
            <a:pPr marL="0" indent="0" algn="ctr">
              <a:buNone/>
            </a:pPr>
            <a:endParaRPr lang="nl-NL" b="1" dirty="0">
              <a:solidFill>
                <a:schemeClr val="accent6"/>
              </a:solidFill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1353475" y="3921452"/>
            <a:ext cx="22104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 smtClean="0"/>
              <a:t>%Δ vraag &gt; %Δ prijs</a:t>
            </a:r>
          </a:p>
        </p:txBody>
      </p:sp>
      <p:sp>
        <p:nvSpPr>
          <p:cNvPr id="6" name="Rechthoek 5"/>
          <p:cNvSpPr/>
          <p:nvPr/>
        </p:nvSpPr>
        <p:spPr>
          <a:xfrm>
            <a:off x="5601947" y="3917980"/>
            <a:ext cx="22104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 smtClean="0"/>
              <a:t>%Δ vraag &lt; %Δ prijs</a:t>
            </a: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609600" y="1268760"/>
            <a:ext cx="7850832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nl-NL" dirty="0" smtClean="0">
                <a:solidFill>
                  <a:srgbClr val="7030A0"/>
                </a:solidFill>
              </a:rPr>
              <a:t>Wat gebeurt er met de omzet van een bedrijf als dit bedrijf de prijs verhoogt?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611560" y="2492896"/>
            <a:ext cx="785083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nl-NL" dirty="0" smtClean="0"/>
              <a:t>Als de prijs omhoog gaat, gaat de vraag omlaag.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0898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quarter" idx="4294967295"/>
          </p:nvPr>
        </p:nvSpPr>
        <p:spPr>
          <a:xfrm>
            <a:off x="0" y="2060575"/>
            <a:ext cx="3822700" cy="4065588"/>
          </a:xfrm>
        </p:spPr>
        <p:txBody>
          <a:bodyPr>
            <a:normAutofit fontScale="77500" lnSpcReduction="20000"/>
          </a:bodyPr>
          <a:lstStyle/>
          <a:p>
            <a:r>
              <a:rPr lang="nl-NL" sz="2000" dirty="0" smtClean="0"/>
              <a:t>P </a:t>
            </a:r>
            <a:r>
              <a:rPr lang="nl-NL" sz="2000" dirty="0"/>
              <a:t>= -0,5Qv + 50</a:t>
            </a:r>
          </a:p>
          <a:p>
            <a:r>
              <a:rPr lang="nl-NL" sz="2000" dirty="0"/>
              <a:t>0,5Qv = -P + 50</a:t>
            </a:r>
          </a:p>
          <a:p>
            <a:r>
              <a:rPr lang="nl-NL" sz="2000" dirty="0" err="1"/>
              <a:t>Qv</a:t>
            </a:r>
            <a:r>
              <a:rPr lang="nl-NL" sz="2000" dirty="0"/>
              <a:t> = -2P + 100</a:t>
            </a:r>
          </a:p>
          <a:p>
            <a:r>
              <a:rPr lang="nl-NL" sz="2000" dirty="0"/>
              <a:t>Bij een P = 40 geldt Q = 20</a:t>
            </a:r>
          </a:p>
          <a:p>
            <a:r>
              <a:rPr lang="nl-NL" sz="2000" dirty="0" err="1" smtClean="0"/>
              <a:t>Qv</a:t>
            </a:r>
            <a:r>
              <a:rPr lang="nl-NL" sz="2000" dirty="0" smtClean="0"/>
              <a:t> = -2 x 40 + 100 = 20</a:t>
            </a:r>
            <a:endParaRPr lang="nl-NL" sz="2000" dirty="0"/>
          </a:p>
          <a:p>
            <a:r>
              <a:rPr lang="nl-NL" sz="2000" dirty="0" smtClean="0"/>
              <a:t>EPV = </a:t>
            </a:r>
            <a:r>
              <a:rPr lang="nl-NL" sz="2800" i="1" baseline="30000" dirty="0"/>
              <a:t>∆</a:t>
            </a:r>
            <a:r>
              <a:rPr lang="nl-NL" sz="2800" baseline="30000" dirty="0" smtClean="0"/>
              <a:t>Q</a:t>
            </a:r>
            <a:r>
              <a:rPr lang="nl-NL" sz="2800" baseline="-25000" dirty="0" smtClean="0"/>
              <a:t>∆</a:t>
            </a:r>
            <a:r>
              <a:rPr lang="nl-NL" sz="2800" baseline="-25000" dirty="0"/>
              <a:t>P</a:t>
            </a:r>
            <a:r>
              <a:rPr lang="nl-NL" sz="2000" dirty="0"/>
              <a:t> </a:t>
            </a:r>
            <a:r>
              <a:rPr lang="nl-NL" sz="2000" dirty="0" smtClean="0"/>
              <a:t>x </a:t>
            </a:r>
            <a:r>
              <a:rPr lang="nl-NL" sz="2800" baseline="30000" dirty="0" smtClean="0"/>
              <a:t>P</a:t>
            </a:r>
            <a:r>
              <a:rPr lang="nl-NL" sz="2800" dirty="0" smtClean="0"/>
              <a:t>/</a:t>
            </a:r>
            <a:r>
              <a:rPr lang="nl-NL" sz="2800" baseline="-25000" dirty="0" err="1" smtClean="0"/>
              <a:t>Qv</a:t>
            </a:r>
            <a:endParaRPr lang="nl-NL" sz="2800" baseline="-25000" dirty="0" smtClean="0"/>
          </a:p>
          <a:p>
            <a:endParaRPr lang="nl-NL" sz="2800" baseline="30000" dirty="0" smtClean="0"/>
          </a:p>
          <a:p>
            <a:endParaRPr lang="nl-NL" sz="2800" baseline="30000" dirty="0"/>
          </a:p>
          <a:p>
            <a:r>
              <a:rPr lang="nl-NL" sz="2800" baseline="30000" dirty="0" smtClean="0"/>
              <a:t>EPV bij P = 40 ?</a:t>
            </a:r>
          </a:p>
          <a:p>
            <a:r>
              <a:rPr lang="nl-NL" sz="2800" baseline="30000" dirty="0"/>
              <a:t>EPV = </a:t>
            </a:r>
            <a:r>
              <a:rPr lang="nl-NL" sz="2800" baseline="30000" dirty="0" smtClean="0"/>
              <a:t>40/-20 </a:t>
            </a:r>
            <a:r>
              <a:rPr lang="nl-NL" sz="2800" baseline="30000" dirty="0"/>
              <a:t>x 40/20 = -2 x 2 = -4   </a:t>
            </a:r>
            <a:r>
              <a:rPr lang="nl-NL" sz="2800" dirty="0"/>
              <a:t> </a:t>
            </a:r>
            <a:endParaRPr lang="nl-NL" sz="2800" baseline="30000" dirty="0"/>
          </a:p>
          <a:p>
            <a:endParaRPr lang="nl-NL" sz="2800" baseline="30000" dirty="0"/>
          </a:p>
          <a:p>
            <a:r>
              <a:rPr lang="nl-NL" sz="2800" baseline="30000" dirty="0" smtClean="0"/>
              <a:t>∆Q</a:t>
            </a:r>
            <a:r>
              <a:rPr lang="nl-NL" sz="2800" dirty="0" smtClean="0"/>
              <a:t>/</a:t>
            </a:r>
            <a:r>
              <a:rPr lang="nl-NL" sz="2800" baseline="-25000" dirty="0" smtClean="0"/>
              <a:t>∆P</a:t>
            </a:r>
            <a:r>
              <a:rPr lang="nl-NL" sz="2000" dirty="0" smtClean="0"/>
              <a:t> </a:t>
            </a:r>
            <a:r>
              <a:rPr lang="nl-NL" sz="2000" dirty="0"/>
              <a:t>= rc </a:t>
            </a:r>
            <a:r>
              <a:rPr lang="nl-NL" sz="2000" i="1" dirty="0"/>
              <a:t>v/d vraagfunctie</a:t>
            </a:r>
          </a:p>
          <a:p>
            <a:r>
              <a:rPr lang="nl-NL" sz="2000" dirty="0" smtClean="0"/>
              <a:t>EPV = rc x </a:t>
            </a:r>
            <a:r>
              <a:rPr lang="nl-NL" sz="2800" baseline="30000" dirty="0" smtClean="0"/>
              <a:t>P</a:t>
            </a:r>
            <a:r>
              <a:rPr lang="nl-NL" sz="2800" dirty="0" smtClean="0"/>
              <a:t>/</a:t>
            </a:r>
            <a:r>
              <a:rPr lang="nl-NL" sz="2800" baseline="-25000" dirty="0" err="1" smtClean="0"/>
              <a:t>Qv</a:t>
            </a:r>
            <a:r>
              <a:rPr lang="nl-NL" sz="2000" dirty="0" smtClean="0"/>
              <a:t> (</a:t>
            </a:r>
            <a:r>
              <a:rPr lang="nl-NL" sz="2000" i="1" dirty="0" smtClean="0"/>
              <a:t>vertrekpunt</a:t>
            </a:r>
            <a:r>
              <a:rPr lang="nl-NL" sz="2000" dirty="0" smtClean="0"/>
              <a:t>)</a:t>
            </a:r>
            <a:endParaRPr lang="nl-NL" sz="2000" dirty="0"/>
          </a:p>
          <a:p>
            <a:r>
              <a:rPr lang="nl-NL" sz="2000" dirty="0" smtClean="0"/>
              <a:t>EPV = -2 x </a:t>
            </a:r>
            <a:r>
              <a:rPr lang="nl-NL" sz="3000" baseline="30000" dirty="0" smtClean="0"/>
              <a:t>40</a:t>
            </a:r>
            <a:r>
              <a:rPr lang="nl-NL" sz="3000" dirty="0" smtClean="0"/>
              <a:t>/</a:t>
            </a:r>
            <a:r>
              <a:rPr lang="nl-NL" sz="3000" baseline="-25000" dirty="0" smtClean="0"/>
              <a:t>20</a:t>
            </a:r>
            <a:r>
              <a:rPr lang="nl-NL" sz="3000" dirty="0" smtClean="0"/>
              <a:t> </a:t>
            </a:r>
            <a:r>
              <a:rPr lang="nl-NL" sz="2000" dirty="0" smtClean="0"/>
              <a:t>=  -4</a:t>
            </a:r>
            <a:endParaRPr lang="nl-NL" sz="20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1654" y="582972"/>
            <a:ext cx="2102346" cy="865196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ex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115" y="332656"/>
            <a:ext cx="6264696" cy="1365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2385914"/>
            <a:ext cx="3549553" cy="3563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2953657" y="29754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1835696" y="332656"/>
            <a:ext cx="1502590" cy="7414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1835696" y="1074057"/>
            <a:ext cx="1502590" cy="6244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707904" y="332656"/>
            <a:ext cx="472210" cy="726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3707904" y="1074057"/>
            <a:ext cx="472210" cy="6244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4427984" y="332656"/>
            <a:ext cx="1008112" cy="1365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5652120" y="332656"/>
            <a:ext cx="981691" cy="1365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7041654" y="582972"/>
            <a:ext cx="2102346" cy="8651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4572000" y="2492896"/>
            <a:ext cx="0" cy="38164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4572000" y="6309320"/>
            <a:ext cx="417646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Tekstvak 23"/>
          <p:cNvSpPr txBox="1"/>
          <p:nvPr/>
        </p:nvSpPr>
        <p:spPr>
          <a:xfrm>
            <a:off x="3984171" y="2490428"/>
            <a:ext cx="587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50                    </a:t>
            </a:r>
            <a:endParaRPr lang="nl-NL" dirty="0"/>
          </a:p>
        </p:txBody>
      </p:sp>
      <p:sp>
        <p:nvSpPr>
          <p:cNvPr id="31" name="Tekstvak 30"/>
          <p:cNvSpPr txBox="1"/>
          <p:nvPr/>
        </p:nvSpPr>
        <p:spPr>
          <a:xfrm>
            <a:off x="8552521" y="6309320"/>
            <a:ext cx="391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Q</a:t>
            </a:r>
            <a:endParaRPr lang="nl-NL" dirty="0"/>
          </a:p>
        </p:txBody>
      </p:sp>
      <p:sp>
        <p:nvSpPr>
          <p:cNvPr id="32" name="Tekstvak 31"/>
          <p:cNvSpPr txBox="1"/>
          <p:nvPr/>
        </p:nvSpPr>
        <p:spPr>
          <a:xfrm>
            <a:off x="4413469" y="6309320"/>
            <a:ext cx="4139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           20           40         60         80         100</a:t>
            </a:r>
            <a:endParaRPr lang="nl-NL" dirty="0"/>
          </a:p>
        </p:txBody>
      </p:sp>
      <p:sp>
        <p:nvSpPr>
          <p:cNvPr id="33" name="Tekstvak 32"/>
          <p:cNvSpPr txBox="1"/>
          <p:nvPr/>
        </p:nvSpPr>
        <p:spPr>
          <a:xfrm>
            <a:off x="4252685" y="1989105"/>
            <a:ext cx="391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</a:t>
            </a:r>
            <a:endParaRPr lang="nl-NL" dirty="0"/>
          </a:p>
        </p:txBody>
      </p:sp>
      <p:sp>
        <p:nvSpPr>
          <p:cNvPr id="34" name="Tekstvak 33"/>
          <p:cNvSpPr txBox="1"/>
          <p:nvPr/>
        </p:nvSpPr>
        <p:spPr>
          <a:xfrm>
            <a:off x="3984171" y="3201169"/>
            <a:ext cx="522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35" name="Tekstvak 34"/>
          <p:cNvSpPr txBox="1"/>
          <p:nvPr/>
        </p:nvSpPr>
        <p:spPr>
          <a:xfrm>
            <a:off x="3944009" y="3982930"/>
            <a:ext cx="519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30</a:t>
            </a:r>
            <a:endParaRPr lang="nl-NL" dirty="0"/>
          </a:p>
        </p:txBody>
      </p:sp>
      <p:sp>
        <p:nvSpPr>
          <p:cNvPr id="36" name="Tekstvak 35"/>
          <p:cNvSpPr txBox="1"/>
          <p:nvPr/>
        </p:nvSpPr>
        <p:spPr>
          <a:xfrm>
            <a:off x="3944009" y="4653136"/>
            <a:ext cx="533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37" name="Tekstvak 36"/>
          <p:cNvSpPr txBox="1"/>
          <p:nvPr/>
        </p:nvSpPr>
        <p:spPr>
          <a:xfrm>
            <a:off x="3909480" y="5360506"/>
            <a:ext cx="524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</a:t>
            </a:r>
            <a:endParaRPr lang="nl-NL" dirty="0"/>
          </a:p>
        </p:txBody>
      </p:sp>
      <p:cxnSp>
        <p:nvCxnSpPr>
          <p:cNvPr id="26" name="Rechte verbindingslijn 25"/>
          <p:cNvCxnSpPr>
            <a:stCxn id="24" idx="3"/>
          </p:cNvCxnSpPr>
          <p:nvPr/>
        </p:nvCxnSpPr>
        <p:spPr>
          <a:xfrm>
            <a:off x="4571999" y="2675094"/>
            <a:ext cx="3589751" cy="363422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7" name="Stroomdiagram: Verbindingslijn 26"/>
          <p:cNvSpPr/>
          <p:nvPr/>
        </p:nvSpPr>
        <p:spPr>
          <a:xfrm>
            <a:off x="5220072" y="3344760"/>
            <a:ext cx="150214" cy="15964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Gekromde PIJL-LINKS 37"/>
          <p:cNvSpPr/>
          <p:nvPr/>
        </p:nvSpPr>
        <p:spPr>
          <a:xfrm rot="19083004">
            <a:off x="6155280" y="2798074"/>
            <a:ext cx="443454" cy="215160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cxnSp>
        <p:nvCxnSpPr>
          <p:cNvPr id="40" name="Rechte verbindingslijn 39"/>
          <p:cNvCxnSpPr/>
          <p:nvPr/>
        </p:nvCxnSpPr>
        <p:spPr>
          <a:xfrm>
            <a:off x="4571998" y="2675094"/>
            <a:ext cx="36724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4571996" y="3424582"/>
            <a:ext cx="36724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4646789" y="4150290"/>
            <a:ext cx="36724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4644571" y="4837802"/>
            <a:ext cx="36724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>
            <a:off x="4644570" y="5542380"/>
            <a:ext cx="36724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 flipV="1">
            <a:off x="5295179" y="2226336"/>
            <a:ext cx="9443" cy="4061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51"/>
          <p:cNvCxnSpPr/>
          <p:nvPr/>
        </p:nvCxnSpPr>
        <p:spPr>
          <a:xfrm flipV="1">
            <a:off x="6012160" y="2492896"/>
            <a:ext cx="0" cy="3816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 flipV="1">
            <a:off x="6753865" y="2385914"/>
            <a:ext cx="0" cy="3816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 flipV="1">
            <a:off x="7436036" y="2471125"/>
            <a:ext cx="0" cy="3816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54"/>
          <p:cNvCxnSpPr/>
          <p:nvPr/>
        </p:nvCxnSpPr>
        <p:spPr>
          <a:xfrm flipV="1">
            <a:off x="8161750" y="2514668"/>
            <a:ext cx="0" cy="3816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echte verbindingslijn 58"/>
          <p:cNvCxnSpPr/>
          <p:nvPr/>
        </p:nvCxnSpPr>
        <p:spPr>
          <a:xfrm flipV="1">
            <a:off x="6724836" y="2226336"/>
            <a:ext cx="9443" cy="4061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Rechte verbindingslijn met pijl 57"/>
          <p:cNvCxnSpPr>
            <a:stCxn id="27" idx="0"/>
          </p:cNvCxnSpPr>
          <p:nvPr/>
        </p:nvCxnSpPr>
        <p:spPr>
          <a:xfrm>
            <a:off x="5295179" y="3344760"/>
            <a:ext cx="9443" cy="29427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4640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6763E-6 L 0.15729 0.2104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65" y="105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7" grpId="0" animBg="1"/>
      <p:bldP spid="3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Kruiselingse- en inkomenselasticiteit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467544" y="1700808"/>
            <a:ext cx="4031303" cy="4680520"/>
          </a:xfrm>
        </p:spPr>
        <p:txBody>
          <a:bodyPr>
            <a:normAutofit/>
          </a:bodyPr>
          <a:lstStyle/>
          <a:p>
            <a:r>
              <a:rPr lang="nl-NL" sz="2000" dirty="0" smtClean="0"/>
              <a:t>EKV = </a:t>
            </a:r>
            <a:r>
              <a:rPr lang="nl-NL" sz="2800" baseline="30000" dirty="0" smtClean="0"/>
              <a:t>%∆Q1 </a:t>
            </a:r>
            <a:r>
              <a:rPr lang="nl-NL" sz="2000" dirty="0" smtClean="0"/>
              <a:t>/ </a:t>
            </a:r>
            <a:r>
              <a:rPr lang="nl-NL" sz="2800" baseline="-25000" dirty="0"/>
              <a:t>% </a:t>
            </a:r>
            <a:r>
              <a:rPr lang="nl-NL" sz="2800" baseline="-25000" dirty="0" smtClean="0"/>
              <a:t>∆P2</a:t>
            </a:r>
          </a:p>
          <a:p>
            <a:r>
              <a:rPr lang="nl-NL" sz="2000" dirty="0" smtClean="0"/>
              <a:t>EKV = </a:t>
            </a:r>
            <a:r>
              <a:rPr lang="nl-NL" sz="2800" baseline="30000" dirty="0" smtClean="0"/>
              <a:t>∆Q1</a:t>
            </a:r>
            <a:r>
              <a:rPr lang="nl-NL" sz="2800" dirty="0" smtClean="0"/>
              <a:t>/</a:t>
            </a:r>
            <a:r>
              <a:rPr lang="nl-NL" sz="2800" dirty="0"/>
              <a:t> </a:t>
            </a:r>
            <a:r>
              <a:rPr lang="nl-NL" sz="2800" baseline="-25000" dirty="0" smtClean="0"/>
              <a:t>∆P2 </a:t>
            </a:r>
            <a:r>
              <a:rPr lang="nl-NL" sz="2000" dirty="0" smtClean="0"/>
              <a:t>x </a:t>
            </a:r>
            <a:r>
              <a:rPr lang="nl-NL" sz="2800" baseline="30000" dirty="0" smtClean="0"/>
              <a:t>P2</a:t>
            </a:r>
            <a:r>
              <a:rPr lang="nl-NL" sz="2800" dirty="0" smtClean="0"/>
              <a:t>/</a:t>
            </a:r>
            <a:r>
              <a:rPr lang="nl-NL" sz="2800" baseline="-25000" dirty="0" smtClean="0"/>
              <a:t>Q1</a:t>
            </a:r>
          </a:p>
          <a:p>
            <a:r>
              <a:rPr lang="nl-NL" sz="2000" dirty="0" smtClean="0"/>
              <a:t>EKV &gt; 0 </a:t>
            </a:r>
            <a:r>
              <a:rPr lang="nl-NL" sz="2000" dirty="0" smtClean="0">
                <a:sym typeface="Wingdings" pitchFamily="2" charset="2"/>
              </a:rPr>
              <a:t> substitutiegoederen</a:t>
            </a:r>
          </a:p>
          <a:p>
            <a:r>
              <a:rPr lang="nl-NL" sz="2000" dirty="0" smtClean="0">
                <a:sym typeface="Wingdings" pitchFamily="2" charset="2"/>
              </a:rPr>
              <a:t>EKV &lt; 0  complementaire goederen</a:t>
            </a:r>
          </a:p>
          <a:p>
            <a:endParaRPr lang="nl-NL" sz="2000" dirty="0" smtClean="0">
              <a:sym typeface="Wingdings" pitchFamily="2" charset="2"/>
            </a:endParaRPr>
          </a:p>
          <a:p>
            <a:endParaRPr lang="nl-NL" sz="2000" dirty="0" smtClean="0"/>
          </a:p>
          <a:p>
            <a:endParaRPr lang="nl-NL" sz="2000" dirty="0"/>
          </a:p>
          <a:p>
            <a:endParaRPr lang="nl-NL" sz="2000" dirty="0" smtClean="0"/>
          </a:p>
          <a:p>
            <a:r>
              <a:rPr lang="nl-NL" sz="2000" dirty="0" smtClean="0"/>
              <a:t>P1 = € 20 en P2 = € 16</a:t>
            </a:r>
          </a:p>
          <a:p>
            <a:r>
              <a:rPr lang="nl-NL" sz="2000" dirty="0" smtClean="0"/>
              <a:t>Q1 = -5x20 + 3x16 + 152 = 100</a:t>
            </a:r>
          </a:p>
          <a:p>
            <a:r>
              <a:rPr lang="nl-NL" sz="2000" dirty="0" smtClean="0"/>
              <a:t>Q2 = -5x16 + 4x20 + 200 = 200</a:t>
            </a:r>
            <a:endParaRPr lang="nl-NL" sz="200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4"/>
          </p:nvPr>
        </p:nvSpPr>
        <p:spPr>
          <a:xfrm>
            <a:off x="4645152" y="1916832"/>
            <a:ext cx="4391344" cy="4209648"/>
          </a:xfrm>
        </p:spPr>
        <p:txBody>
          <a:bodyPr/>
          <a:lstStyle/>
          <a:p>
            <a:r>
              <a:rPr lang="nl-NL" dirty="0" smtClean="0"/>
              <a:t>EIV = </a:t>
            </a:r>
            <a:r>
              <a:rPr lang="nl-NL" baseline="30000" dirty="0"/>
              <a:t>% </a:t>
            </a:r>
            <a:r>
              <a:rPr lang="nl-NL" baseline="30000" dirty="0" smtClean="0"/>
              <a:t>∆Q1 </a:t>
            </a:r>
            <a:r>
              <a:rPr lang="nl-NL" dirty="0" smtClean="0"/>
              <a:t>/ </a:t>
            </a:r>
            <a:r>
              <a:rPr lang="nl-NL" baseline="-25000" dirty="0"/>
              <a:t>% </a:t>
            </a:r>
            <a:r>
              <a:rPr lang="nl-NL" baseline="-25000" dirty="0" smtClean="0"/>
              <a:t>∆I</a:t>
            </a:r>
          </a:p>
          <a:p>
            <a:r>
              <a:rPr lang="nl-NL" sz="2000" dirty="0" smtClean="0"/>
              <a:t>EIV = </a:t>
            </a:r>
            <a:r>
              <a:rPr lang="nl-NL" sz="2800" baseline="30000" dirty="0" smtClean="0"/>
              <a:t>∆Q1</a:t>
            </a:r>
            <a:r>
              <a:rPr lang="nl-NL" sz="2800" baseline="-25000" dirty="0" smtClean="0"/>
              <a:t>/</a:t>
            </a:r>
            <a:r>
              <a:rPr lang="nl-NL" sz="2000" baseline="-25000" dirty="0"/>
              <a:t> </a:t>
            </a:r>
            <a:r>
              <a:rPr lang="nl-NL" sz="2800" baseline="-25000" dirty="0" smtClean="0"/>
              <a:t>∆I</a:t>
            </a:r>
            <a:r>
              <a:rPr lang="nl-NL" sz="2800" dirty="0" smtClean="0"/>
              <a:t> </a:t>
            </a:r>
            <a:r>
              <a:rPr lang="nl-NL" sz="2000" dirty="0" smtClean="0"/>
              <a:t>x </a:t>
            </a:r>
            <a:r>
              <a:rPr lang="nl-NL" sz="2800" baseline="30000" dirty="0" smtClean="0"/>
              <a:t>I</a:t>
            </a:r>
            <a:r>
              <a:rPr lang="nl-NL" sz="2000" baseline="30000" dirty="0" smtClean="0"/>
              <a:t> </a:t>
            </a:r>
            <a:r>
              <a:rPr lang="nl-NL" sz="2000" dirty="0" smtClean="0"/>
              <a:t>/ </a:t>
            </a:r>
            <a:r>
              <a:rPr lang="nl-NL" sz="2800" baseline="-25000" dirty="0" smtClean="0"/>
              <a:t>Q1</a:t>
            </a:r>
          </a:p>
          <a:p>
            <a:endParaRPr lang="nl-NL" sz="1600" dirty="0"/>
          </a:p>
          <a:p>
            <a:r>
              <a:rPr lang="nl-NL" sz="1600" dirty="0" smtClean="0"/>
              <a:t>0&lt; EIV &lt; 1 </a:t>
            </a:r>
            <a:r>
              <a:rPr lang="nl-NL" sz="1600" dirty="0" smtClean="0">
                <a:sym typeface="Wingdings" pitchFamily="2" charset="2"/>
              </a:rPr>
              <a:t> noodzakelijke goederen</a:t>
            </a:r>
          </a:p>
          <a:p>
            <a:r>
              <a:rPr lang="nl-NL" sz="1600" dirty="0" smtClean="0">
                <a:sym typeface="Wingdings" pitchFamily="2" charset="2"/>
              </a:rPr>
              <a:t>EIV &gt; 1  luxe goederen</a:t>
            </a:r>
          </a:p>
          <a:p>
            <a:r>
              <a:rPr lang="nl-NL" sz="1600" dirty="0" smtClean="0">
                <a:sym typeface="Wingdings" pitchFamily="2" charset="2"/>
              </a:rPr>
              <a:t>EIV &lt; 0  inferieure goederen</a:t>
            </a:r>
          </a:p>
          <a:p>
            <a:r>
              <a:rPr lang="nl-NL" sz="1600" dirty="0" smtClean="0"/>
              <a:t>-------------------------------------------------------------</a:t>
            </a:r>
          </a:p>
          <a:p>
            <a:endParaRPr lang="nl-NL" sz="1600" dirty="0"/>
          </a:p>
          <a:p>
            <a:r>
              <a:rPr lang="nl-NL" sz="1600" dirty="0" smtClean="0"/>
              <a:t>EPV1 = ∆Q1/</a:t>
            </a:r>
            <a:r>
              <a:rPr lang="nl-NL" sz="1600" dirty="0"/>
              <a:t> </a:t>
            </a:r>
            <a:r>
              <a:rPr lang="nl-NL" sz="1600" dirty="0" smtClean="0"/>
              <a:t>∆P1 x P1/Q1 = -5 x 20/100 = -1</a:t>
            </a:r>
          </a:p>
          <a:p>
            <a:r>
              <a:rPr lang="nl-NL" sz="1600" dirty="0" smtClean="0"/>
              <a:t>EPV2 = ∆Q2/</a:t>
            </a:r>
            <a:r>
              <a:rPr lang="nl-NL" sz="1600" dirty="0"/>
              <a:t> </a:t>
            </a:r>
            <a:r>
              <a:rPr lang="nl-NL" sz="1600" dirty="0" smtClean="0"/>
              <a:t>∆P2 x P2/Q2 = -5 x 16/200 = -0,4</a:t>
            </a:r>
          </a:p>
          <a:p>
            <a:r>
              <a:rPr lang="nl-NL" sz="1600" dirty="0" smtClean="0"/>
              <a:t>EKV1 = ∆Q1/</a:t>
            </a:r>
            <a:r>
              <a:rPr lang="nl-NL" sz="1600" dirty="0"/>
              <a:t> </a:t>
            </a:r>
            <a:r>
              <a:rPr lang="nl-NL" sz="1600" dirty="0" smtClean="0"/>
              <a:t>∆P2 x P2/Q1 = 3 x 16/100 = 0,48</a:t>
            </a:r>
          </a:p>
          <a:p>
            <a:r>
              <a:rPr lang="nl-NL" sz="1600" dirty="0" smtClean="0"/>
              <a:t>EKV2 = ∆Q2/</a:t>
            </a:r>
            <a:r>
              <a:rPr lang="nl-NL" sz="1600" dirty="0"/>
              <a:t> </a:t>
            </a:r>
            <a:r>
              <a:rPr lang="nl-NL" sz="1600" dirty="0" smtClean="0"/>
              <a:t>∆P1 x P1/Q2 = 4 x 20/200 = 0,4</a:t>
            </a:r>
            <a:endParaRPr lang="nl-NL" sz="1600" dirty="0"/>
          </a:p>
          <a:p>
            <a:endParaRPr lang="nl-NL" sz="16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22" y="3670102"/>
            <a:ext cx="4121554" cy="1343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8299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235144"/>
            <a:ext cx="8229600" cy="11857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800" dirty="0" smtClean="0"/>
              <a:t>Een elasticiteit is een vermenigvuldigingsgetal tussen twee </a:t>
            </a:r>
            <a:r>
              <a:rPr lang="nl-NL" sz="2800" b="1" dirty="0" smtClean="0"/>
              <a:t>procentuele veranderingen</a:t>
            </a:r>
            <a:r>
              <a:rPr lang="nl-NL" sz="2800" dirty="0" smtClean="0"/>
              <a:t> die een onderling verband hebben.</a:t>
            </a:r>
            <a:endParaRPr lang="nl-NL" sz="2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Elasticiteit – algemeen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1558418" y="2833772"/>
            <a:ext cx="1869871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oorzaak</a:t>
            </a:r>
            <a:endParaRPr lang="nl-NL" sz="2800" dirty="0"/>
          </a:p>
        </p:txBody>
      </p:sp>
      <p:sp>
        <p:nvSpPr>
          <p:cNvPr id="5" name="Rechthoek 4"/>
          <p:cNvSpPr/>
          <p:nvPr/>
        </p:nvSpPr>
        <p:spPr>
          <a:xfrm>
            <a:off x="5508104" y="2833772"/>
            <a:ext cx="166423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gevolg</a:t>
            </a:r>
            <a:endParaRPr lang="nl-NL" sz="2800" dirty="0"/>
          </a:p>
        </p:txBody>
      </p:sp>
      <p:cxnSp>
        <p:nvCxnSpPr>
          <p:cNvPr id="6" name="Rechte verbindingslijn met pijl 5"/>
          <p:cNvCxnSpPr>
            <a:stCxn id="4" idx="3"/>
            <a:endCxn id="5" idx="1"/>
          </p:cNvCxnSpPr>
          <p:nvPr/>
        </p:nvCxnSpPr>
        <p:spPr>
          <a:xfrm>
            <a:off x="3428289" y="3095382"/>
            <a:ext cx="207981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hthoek 6"/>
          <p:cNvSpPr/>
          <p:nvPr/>
        </p:nvSpPr>
        <p:spPr>
          <a:xfrm>
            <a:off x="3998181" y="2659246"/>
            <a:ext cx="881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smtClean="0"/>
              <a:t>E </a:t>
            </a:r>
            <a:r>
              <a:rPr lang="nl-NL" sz="2800" b="1" dirty="0"/>
              <a:t>=</a:t>
            </a:r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467544" y="3683416"/>
            <a:ext cx="8229600" cy="11857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u="sng" dirty="0" smtClean="0"/>
              <a:t>Voorbeeld</a:t>
            </a:r>
            <a:r>
              <a:rPr lang="nl-NL" sz="2800" u="sng" dirty="0" smtClean="0"/>
              <a:t> 1</a:t>
            </a:r>
            <a:endParaRPr lang="nl-NL" sz="2800" dirty="0" smtClean="0"/>
          </a:p>
          <a:p>
            <a:pPr marL="0" indent="0">
              <a:buFont typeface="Arial" pitchFamily="34" charset="0"/>
              <a:buNone/>
            </a:pPr>
            <a:r>
              <a:rPr lang="nl-NL" sz="2600" dirty="0" smtClean="0"/>
              <a:t>Wanneer de prijs van </a:t>
            </a:r>
            <a:r>
              <a:rPr lang="nl-NL" sz="2600" dirty="0" err="1" smtClean="0"/>
              <a:t>CD’s</a:t>
            </a:r>
            <a:r>
              <a:rPr lang="nl-NL" sz="2600" dirty="0" smtClean="0"/>
              <a:t> met 25% omlaag gaat, worden er 40% méér </a:t>
            </a:r>
            <a:r>
              <a:rPr lang="nl-NL" sz="2600" dirty="0" err="1" smtClean="0"/>
              <a:t>CD’s</a:t>
            </a:r>
            <a:r>
              <a:rPr lang="nl-NL" sz="2600" dirty="0" smtClean="0"/>
              <a:t> verkocht.</a:t>
            </a:r>
            <a:endParaRPr lang="nl-NL" sz="2600" dirty="0"/>
          </a:p>
        </p:txBody>
      </p:sp>
      <p:sp>
        <p:nvSpPr>
          <p:cNvPr id="11" name="Rechthoek 10"/>
          <p:cNvSpPr/>
          <p:nvPr/>
        </p:nvSpPr>
        <p:spPr>
          <a:xfrm>
            <a:off x="1547664" y="5282044"/>
            <a:ext cx="134844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prijs</a:t>
            </a:r>
            <a:endParaRPr lang="nl-NL" sz="2800" dirty="0"/>
          </a:p>
        </p:txBody>
      </p:sp>
      <p:sp>
        <p:nvSpPr>
          <p:cNvPr id="12" name="Rechthoek 11"/>
          <p:cNvSpPr/>
          <p:nvPr/>
        </p:nvSpPr>
        <p:spPr>
          <a:xfrm>
            <a:off x="5497350" y="5282044"/>
            <a:ext cx="15158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vraag</a:t>
            </a:r>
            <a:endParaRPr lang="nl-NL" sz="2800" dirty="0"/>
          </a:p>
        </p:txBody>
      </p:sp>
      <p:cxnSp>
        <p:nvCxnSpPr>
          <p:cNvPr id="13" name="Rechte verbindingslijn met pijl 12"/>
          <p:cNvCxnSpPr>
            <a:stCxn id="11" idx="3"/>
            <a:endCxn id="12" idx="1"/>
          </p:cNvCxnSpPr>
          <p:nvPr/>
        </p:nvCxnSpPr>
        <p:spPr>
          <a:xfrm>
            <a:off x="2896110" y="5543654"/>
            <a:ext cx="26012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Rechthoek 13"/>
          <p:cNvSpPr/>
          <p:nvPr/>
        </p:nvSpPr>
        <p:spPr>
          <a:xfrm>
            <a:off x="3779912" y="5107518"/>
            <a:ext cx="881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smtClean="0"/>
              <a:t>E </a:t>
            </a:r>
            <a:r>
              <a:rPr lang="nl-NL" sz="2800" b="1" dirty="0"/>
              <a:t>=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1763267" y="5929455"/>
            <a:ext cx="917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/>
              <a:t>-25%</a:t>
            </a:r>
            <a:endParaRPr lang="nl-NL" sz="2800" dirty="0"/>
          </a:p>
        </p:txBody>
      </p:sp>
      <p:sp>
        <p:nvSpPr>
          <p:cNvPr id="16" name="Tekstvak 15"/>
          <p:cNvSpPr txBox="1"/>
          <p:nvPr/>
        </p:nvSpPr>
        <p:spPr>
          <a:xfrm>
            <a:off x="5760452" y="5949280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/>
              <a:t>+40%</a:t>
            </a:r>
            <a:endParaRPr lang="nl-NL" sz="2800" dirty="0"/>
          </a:p>
        </p:txBody>
      </p:sp>
      <p:sp>
        <p:nvSpPr>
          <p:cNvPr id="17" name="Ovaal 16"/>
          <p:cNvSpPr/>
          <p:nvPr/>
        </p:nvSpPr>
        <p:spPr>
          <a:xfrm>
            <a:off x="3779912" y="5750078"/>
            <a:ext cx="881973" cy="88197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 smtClean="0"/>
              <a:t>-1,6</a:t>
            </a:r>
            <a:endParaRPr lang="nl-NL" sz="2000" b="1" dirty="0"/>
          </a:p>
        </p:txBody>
      </p:sp>
      <p:sp>
        <p:nvSpPr>
          <p:cNvPr id="18" name="Rechthoek 17"/>
          <p:cNvSpPr/>
          <p:nvPr/>
        </p:nvSpPr>
        <p:spPr>
          <a:xfrm>
            <a:off x="3089735" y="5980057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smtClean="0"/>
              <a:t>×</a:t>
            </a:r>
            <a:endParaRPr lang="nl-NL" sz="2400" dirty="0"/>
          </a:p>
        </p:txBody>
      </p:sp>
      <p:sp>
        <p:nvSpPr>
          <p:cNvPr id="19" name="Rechthoek 18"/>
          <p:cNvSpPr/>
          <p:nvPr/>
        </p:nvSpPr>
        <p:spPr>
          <a:xfrm>
            <a:off x="4880154" y="596023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smtClean="0"/>
              <a:t>=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663472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uiExpand="1" build="p"/>
      <p:bldP spid="11" grpId="0" animBg="1"/>
      <p:bldP spid="12" grpId="0" animBg="1"/>
      <p:bldP spid="14" grpId="0"/>
      <p:bldP spid="15" grpId="0"/>
      <p:bldP spid="16" grpId="0"/>
      <p:bldP spid="17" grpId="0" animBg="1"/>
      <p:bldP spid="18" grpId="0"/>
      <p:bldP spid="1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Rechte verbindingslijn 2"/>
          <p:cNvCxnSpPr/>
          <p:nvPr/>
        </p:nvCxnSpPr>
        <p:spPr>
          <a:xfrm>
            <a:off x="986114" y="1305857"/>
            <a:ext cx="0" cy="36004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4572000" y="1268760"/>
            <a:ext cx="0" cy="36004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flipH="1">
            <a:off x="971600" y="4869160"/>
            <a:ext cx="324036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 flipH="1" flipV="1">
            <a:off x="4572000" y="4869160"/>
            <a:ext cx="4176464" cy="76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Vrije vorm 10"/>
          <p:cNvSpPr/>
          <p:nvPr/>
        </p:nvSpPr>
        <p:spPr>
          <a:xfrm>
            <a:off x="972457" y="2075543"/>
            <a:ext cx="3135086" cy="2061028"/>
          </a:xfrm>
          <a:custGeom>
            <a:avLst/>
            <a:gdLst>
              <a:gd name="connsiteX0" fmla="*/ 0 w 3135086"/>
              <a:gd name="connsiteY0" fmla="*/ 2061028 h 2061028"/>
              <a:gd name="connsiteX1" fmla="*/ 304800 w 3135086"/>
              <a:gd name="connsiteY1" fmla="*/ 1349828 h 2061028"/>
              <a:gd name="connsiteX2" fmla="*/ 725714 w 3135086"/>
              <a:gd name="connsiteY2" fmla="*/ 798286 h 2061028"/>
              <a:gd name="connsiteX3" fmla="*/ 1451429 w 3135086"/>
              <a:gd name="connsiteY3" fmla="*/ 362857 h 2061028"/>
              <a:gd name="connsiteX4" fmla="*/ 2177143 w 3135086"/>
              <a:gd name="connsiteY4" fmla="*/ 145143 h 2061028"/>
              <a:gd name="connsiteX5" fmla="*/ 3135086 w 3135086"/>
              <a:gd name="connsiteY5" fmla="*/ 0 h 2061028"/>
              <a:gd name="connsiteX6" fmla="*/ 3135086 w 3135086"/>
              <a:gd name="connsiteY6" fmla="*/ 0 h 2061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35086" h="2061028">
                <a:moveTo>
                  <a:pt x="0" y="2061028"/>
                </a:moveTo>
                <a:cubicBezTo>
                  <a:pt x="91924" y="1810656"/>
                  <a:pt x="183848" y="1560285"/>
                  <a:pt x="304800" y="1349828"/>
                </a:cubicBezTo>
                <a:cubicBezTo>
                  <a:pt x="425752" y="1139371"/>
                  <a:pt x="534609" y="962781"/>
                  <a:pt x="725714" y="798286"/>
                </a:cubicBezTo>
                <a:cubicBezTo>
                  <a:pt x="916819" y="633791"/>
                  <a:pt x="1209524" y="471714"/>
                  <a:pt x="1451429" y="362857"/>
                </a:cubicBezTo>
                <a:cubicBezTo>
                  <a:pt x="1693334" y="254000"/>
                  <a:pt x="1896534" y="205619"/>
                  <a:pt x="2177143" y="145143"/>
                </a:cubicBezTo>
                <a:cubicBezTo>
                  <a:pt x="2457752" y="84667"/>
                  <a:pt x="3135086" y="0"/>
                  <a:pt x="3135086" y="0"/>
                </a:cubicBezTo>
                <a:lnTo>
                  <a:pt x="3135086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Vrije vorm 11"/>
          <p:cNvSpPr/>
          <p:nvPr/>
        </p:nvSpPr>
        <p:spPr>
          <a:xfrm>
            <a:off x="5004048" y="1847329"/>
            <a:ext cx="3312368" cy="3029471"/>
          </a:xfrm>
          <a:custGeom>
            <a:avLst/>
            <a:gdLst>
              <a:gd name="connsiteX0" fmla="*/ 0 w 2583543"/>
              <a:gd name="connsiteY0" fmla="*/ 2423886 h 2423886"/>
              <a:gd name="connsiteX1" fmla="*/ 653143 w 2583543"/>
              <a:gd name="connsiteY1" fmla="*/ 2307772 h 2423886"/>
              <a:gd name="connsiteX2" fmla="*/ 1219200 w 2583543"/>
              <a:gd name="connsiteY2" fmla="*/ 2046515 h 2423886"/>
              <a:gd name="connsiteX3" fmla="*/ 1930400 w 2583543"/>
              <a:gd name="connsiteY3" fmla="*/ 1393372 h 2423886"/>
              <a:gd name="connsiteX4" fmla="*/ 2351315 w 2583543"/>
              <a:gd name="connsiteY4" fmla="*/ 740229 h 2423886"/>
              <a:gd name="connsiteX5" fmla="*/ 2583543 w 2583543"/>
              <a:gd name="connsiteY5" fmla="*/ 0 h 2423886"/>
              <a:gd name="connsiteX6" fmla="*/ 2583543 w 2583543"/>
              <a:gd name="connsiteY6" fmla="*/ 0 h 2423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83543" h="2423886">
                <a:moveTo>
                  <a:pt x="0" y="2423886"/>
                </a:moveTo>
                <a:cubicBezTo>
                  <a:pt x="224971" y="2397276"/>
                  <a:pt x="449943" y="2370667"/>
                  <a:pt x="653143" y="2307772"/>
                </a:cubicBezTo>
                <a:cubicBezTo>
                  <a:pt x="856343" y="2244877"/>
                  <a:pt x="1006324" y="2198915"/>
                  <a:pt x="1219200" y="2046515"/>
                </a:cubicBezTo>
                <a:cubicBezTo>
                  <a:pt x="1432076" y="1894115"/>
                  <a:pt x="1741714" y="1611086"/>
                  <a:pt x="1930400" y="1393372"/>
                </a:cubicBezTo>
                <a:cubicBezTo>
                  <a:pt x="2119086" y="1175658"/>
                  <a:pt x="2242458" y="972458"/>
                  <a:pt x="2351315" y="740229"/>
                </a:cubicBezTo>
                <a:cubicBezTo>
                  <a:pt x="2460172" y="508000"/>
                  <a:pt x="2583543" y="0"/>
                  <a:pt x="2583543" y="0"/>
                </a:cubicBezTo>
                <a:lnTo>
                  <a:pt x="2583543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5" name="Rechte verbindingslijn 14"/>
          <p:cNvCxnSpPr/>
          <p:nvPr/>
        </p:nvCxnSpPr>
        <p:spPr>
          <a:xfrm flipV="1">
            <a:off x="972457" y="2636912"/>
            <a:ext cx="1007255" cy="2232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 flipV="1">
            <a:off x="972457" y="2204864"/>
            <a:ext cx="2591431" cy="26719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>
            <a:off x="1979712" y="2636912"/>
            <a:ext cx="0" cy="2232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/>
          <p:nvPr/>
        </p:nvCxnSpPr>
        <p:spPr>
          <a:xfrm>
            <a:off x="3563888" y="2204864"/>
            <a:ext cx="0" cy="2671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>
            <a:off x="6660232" y="4293096"/>
            <a:ext cx="0" cy="5837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/>
          <p:nvPr/>
        </p:nvCxnSpPr>
        <p:spPr>
          <a:xfrm>
            <a:off x="7884368" y="3068960"/>
            <a:ext cx="0" cy="18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 flipV="1">
            <a:off x="4572000" y="4325257"/>
            <a:ext cx="2104571" cy="5515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3" name="Rechte verbindingslijn 3072"/>
          <p:cNvCxnSpPr/>
          <p:nvPr/>
        </p:nvCxnSpPr>
        <p:spPr>
          <a:xfrm flipV="1">
            <a:off x="4572000" y="3077029"/>
            <a:ext cx="3309257" cy="1770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" name="Tekstvak 3073"/>
          <p:cNvSpPr txBox="1"/>
          <p:nvPr/>
        </p:nvSpPr>
        <p:spPr>
          <a:xfrm>
            <a:off x="1871621" y="226758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A</a:t>
            </a:r>
            <a:endParaRPr lang="nl-NL" dirty="0"/>
          </a:p>
        </p:txBody>
      </p:sp>
      <p:sp>
        <p:nvSpPr>
          <p:cNvPr id="36" name="Tekstvak 35"/>
          <p:cNvSpPr txBox="1"/>
          <p:nvPr/>
        </p:nvSpPr>
        <p:spPr>
          <a:xfrm>
            <a:off x="3402084" y="1698429"/>
            <a:ext cx="32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</a:t>
            </a:r>
            <a:endParaRPr lang="nl-NL" dirty="0"/>
          </a:p>
        </p:txBody>
      </p:sp>
      <p:sp>
        <p:nvSpPr>
          <p:cNvPr id="38" name="Tekstvak 37"/>
          <p:cNvSpPr txBox="1"/>
          <p:nvPr/>
        </p:nvSpPr>
        <p:spPr>
          <a:xfrm>
            <a:off x="683568" y="764704"/>
            <a:ext cx="1188053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Uitgaven</a:t>
            </a:r>
            <a:endParaRPr lang="nl-NL" dirty="0"/>
          </a:p>
        </p:txBody>
      </p:sp>
      <p:sp>
        <p:nvSpPr>
          <p:cNvPr id="40" name="Tekstvak 39"/>
          <p:cNvSpPr txBox="1"/>
          <p:nvPr/>
        </p:nvSpPr>
        <p:spPr>
          <a:xfrm>
            <a:off x="2898484" y="4912408"/>
            <a:ext cx="1188053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Inkomen</a:t>
            </a:r>
            <a:endParaRPr lang="nl-NL" dirty="0"/>
          </a:p>
        </p:txBody>
      </p:sp>
      <p:sp>
        <p:nvSpPr>
          <p:cNvPr id="41" name="Tekstvak 40"/>
          <p:cNvSpPr txBox="1"/>
          <p:nvPr/>
        </p:nvSpPr>
        <p:spPr>
          <a:xfrm>
            <a:off x="7539710" y="4912408"/>
            <a:ext cx="1188053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Inkomen</a:t>
            </a:r>
            <a:endParaRPr lang="nl-NL" dirty="0"/>
          </a:p>
        </p:txBody>
      </p:sp>
      <p:sp>
        <p:nvSpPr>
          <p:cNvPr id="42" name="Tekstvak 41"/>
          <p:cNvSpPr txBox="1"/>
          <p:nvPr/>
        </p:nvSpPr>
        <p:spPr>
          <a:xfrm>
            <a:off x="4086537" y="770721"/>
            <a:ext cx="1188053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Uitgaven</a:t>
            </a:r>
            <a:endParaRPr lang="nl-NL" dirty="0"/>
          </a:p>
        </p:txBody>
      </p:sp>
      <p:sp>
        <p:nvSpPr>
          <p:cNvPr id="43" name="Tekstvak 42"/>
          <p:cNvSpPr txBox="1"/>
          <p:nvPr/>
        </p:nvSpPr>
        <p:spPr>
          <a:xfrm>
            <a:off x="6498428" y="3911003"/>
            <a:ext cx="32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</a:t>
            </a:r>
            <a:endParaRPr lang="nl-NL" dirty="0"/>
          </a:p>
        </p:txBody>
      </p:sp>
      <p:sp>
        <p:nvSpPr>
          <p:cNvPr id="44" name="Tekstvak 43"/>
          <p:cNvSpPr txBox="1"/>
          <p:nvPr/>
        </p:nvSpPr>
        <p:spPr>
          <a:xfrm>
            <a:off x="7663530" y="2636912"/>
            <a:ext cx="32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</a:t>
            </a:r>
            <a:endParaRPr lang="nl-NL" dirty="0"/>
          </a:p>
        </p:txBody>
      </p:sp>
      <p:sp>
        <p:nvSpPr>
          <p:cNvPr id="45" name="Tekstvak 44"/>
          <p:cNvSpPr txBox="1"/>
          <p:nvPr/>
        </p:nvSpPr>
        <p:spPr>
          <a:xfrm>
            <a:off x="1277594" y="5805264"/>
            <a:ext cx="2135827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Noodzakelijk goed</a:t>
            </a:r>
            <a:endParaRPr lang="nl-NL" dirty="0"/>
          </a:p>
        </p:txBody>
      </p:sp>
      <p:sp>
        <p:nvSpPr>
          <p:cNvPr id="46" name="Tekstvak 45"/>
          <p:cNvSpPr txBox="1"/>
          <p:nvPr/>
        </p:nvSpPr>
        <p:spPr>
          <a:xfrm>
            <a:off x="6240725" y="5810279"/>
            <a:ext cx="1562089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Luxe goed</a:t>
            </a:r>
            <a:endParaRPr lang="nl-NL" dirty="0"/>
          </a:p>
        </p:txBody>
      </p:sp>
      <p:sp>
        <p:nvSpPr>
          <p:cNvPr id="3076" name="Stroomdiagram: Verbindingslijn 3075"/>
          <p:cNvSpPr/>
          <p:nvPr/>
        </p:nvSpPr>
        <p:spPr>
          <a:xfrm>
            <a:off x="1889741" y="2571961"/>
            <a:ext cx="179941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Stroomdiagram: Verbindingslijn 47"/>
          <p:cNvSpPr/>
          <p:nvPr/>
        </p:nvSpPr>
        <p:spPr>
          <a:xfrm>
            <a:off x="3473917" y="2090564"/>
            <a:ext cx="179941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Stroomdiagram: Verbindingslijn 48"/>
          <p:cNvSpPr/>
          <p:nvPr/>
        </p:nvSpPr>
        <p:spPr>
          <a:xfrm>
            <a:off x="6570261" y="4230653"/>
            <a:ext cx="179941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Stroomdiagram: Verbindingslijn 49"/>
          <p:cNvSpPr/>
          <p:nvPr/>
        </p:nvSpPr>
        <p:spPr>
          <a:xfrm>
            <a:off x="7791286" y="2966779"/>
            <a:ext cx="179941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Stroomdiagram: Verbindingslijn 50"/>
          <p:cNvSpPr/>
          <p:nvPr/>
        </p:nvSpPr>
        <p:spPr>
          <a:xfrm>
            <a:off x="1902766" y="4733471"/>
            <a:ext cx="179941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" name="Stroomdiagram: Verbindingslijn 51"/>
          <p:cNvSpPr/>
          <p:nvPr/>
        </p:nvSpPr>
        <p:spPr>
          <a:xfrm>
            <a:off x="3473916" y="4733471"/>
            <a:ext cx="179941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3" name="Stroomdiagram: Verbindingslijn 52"/>
          <p:cNvSpPr/>
          <p:nvPr/>
        </p:nvSpPr>
        <p:spPr>
          <a:xfrm>
            <a:off x="6586600" y="4762503"/>
            <a:ext cx="179941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Stroomdiagram: Verbindingslijn 53"/>
          <p:cNvSpPr/>
          <p:nvPr/>
        </p:nvSpPr>
        <p:spPr>
          <a:xfrm>
            <a:off x="7807197" y="4762503"/>
            <a:ext cx="179941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Stroomdiagram: Verbindingslijn 54"/>
          <p:cNvSpPr/>
          <p:nvPr/>
        </p:nvSpPr>
        <p:spPr>
          <a:xfrm>
            <a:off x="4482029" y="4741850"/>
            <a:ext cx="179941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6" name="Stroomdiagram: Verbindingslijn 55"/>
          <p:cNvSpPr/>
          <p:nvPr/>
        </p:nvSpPr>
        <p:spPr>
          <a:xfrm>
            <a:off x="949736" y="4741850"/>
            <a:ext cx="179941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7" name="Tekstvak 3076"/>
          <p:cNvSpPr txBox="1"/>
          <p:nvPr/>
        </p:nvSpPr>
        <p:spPr>
          <a:xfrm>
            <a:off x="2159653" y="188640"/>
            <a:ext cx="5124755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Luxe en noodzakelijke goederen</a:t>
            </a:r>
            <a:endParaRPr lang="nl-NL" sz="2400" dirty="0"/>
          </a:p>
        </p:txBody>
      </p:sp>
      <p:sp>
        <p:nvSpPr>
          <p:cNvPr id="3079" name="Linkeraccolade 3078"/>
          <p:cNvSpPr/>
          <p:nvPr/>
        </p:nvSpPr>
        <p:spPr>
          <a:xfrm rot="10800000">
            <a:off x="1992736" y="2686260"/>
            <a:ext cx="547264" cy="2079609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9" name="Linkeraccolade 58"/>
          <p:cNvSpPr/>
          <p:nvPr/>
        </p:nvSpPr>
        <p:spPr>
          <a:xfrm rot="10800000">
            <a:off x="3613923" y="2319164"/>
            <a:ext cx="547264" cy="2401391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0" name="Linkeraccolade 59"/>
          <p:cNvSpPr/>
          <p:nvPr/>
        </p:nvSpPr>
        <p:spPr>
          <a:xfrm rot="10800000">
            <a:off x="6822036" y="4230652"/>
            <a:ext cx="273631" cy="601951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Linkeraccolade 60"/>
          <p:cNvSpPr/>
          <p:nvPr/>
        </p:nvSpPr>
        <p:spPr>
          <a:xfrm rot="10800000">
            <a:off x="7987138" y="3068957"/>
            <a:ext cx="329278" cy="1664511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2" name="Linkeraccolade 61"/>
          <p:cNvSpPr/>
          <p:nvPr/>
        </p:nvSpPr>
        <p:spPr>
          <a:xfrm rot="16200000">
            <a:off x="1407504" y="4673603"/>
            <a:ext cx="311290" cy="904983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Linkeraccolade 63"/>
          <p:cNvSpPr/>
          <p:nvPr/>
        </p:nvSpPr>
        <p:spPr>
          <a:xfrm rot="16200000">
            <a:off x="2142149" y="4179299"/>
            <a:ext cx="369334" cy="2574215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Linkeraccolade 64"/>
          <p:cNvSpPr/>
          <p:nvPr/>
        </p:nvSpPr>
        <p:spPr>
          <a:xfrm rot="16200000">
            <a:off x="5464759" y="4212891"/>
            <a:ext cx="282271" cy="2108676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6" name="Linkeraccolade 65"/>
          <p:cNvSpPr/>
          <p:nvPr/>
        </p:nvSpPr>
        <p:spPr>
          <a:xfrm rot="16200000">
            <a:off x="6025768" y="3848255"/>
            <a:ext cx="437916" cy="3304886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ekstvak 1"/>
          <p:cNvSpPr txBox="1"/>
          <p:nvPr/>
        </p:nvSpPr>
        <p:spPr>
          <a:xfrm>
            <a:off x="4806538" y="4904446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drempel</a:t>
            </a:r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1594492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3074" grpId="0"/>
      <p:bldP spid="36" grpId="0"/>
      <p:bldP spid="43" grpId="0"/>
      <p:bldP spid="44" grpId="0"/>
      <p:bldP spid="3076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3079" grpId="0" animBg="1"/>
      <p:bldP spid="59" grpId="0" animBg="1"/>
      <p:bldP spid="60" grpId="0" animBg="1"/>
      <p:bldP spid="61" grpId="0" animBg="1"/>
      <p:bldP spid="62" grpId="0" animBg="1"/>
      <p:bldP spid="64" grpId="0" animBg="1"/>
      <p:bldP spid="65" grpId="0" animBg="1"/>
      <p:bldP spid="6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" y="1412776"/>
            <a:ext cx="8629650" cy="521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Rechte verbindingslijn 2"/>
          <p:cNvCxnSpPr/>
          <p:nvPr/>
        </p:nvCxnSpPr>
        <p:spPr>
          <a:xfrm flipV="1">
            <a:off x="1619672" y="5697252"/>
            <a:ext cx="648072" cy="25202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 flipV="1">
            <a:off x="1619672" y="5157192"/>
            <a:ext cx="90010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V="1">
            <a:off x="1619672" y="2060848"/>
            <a:ext cx="4464496" cy="3888432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" name="Linkeraccolade 10"/>
          <p:cNvSpPr/>
          <p:nvPr/>
        </p:nvSpPr>
        <p:spPr>
          <a:xfrm rot="5400000">
            <a:off x="4407016" y="324711"/>
            <a:ext cx="576064" cy="252028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Tekstvak 11"/>
          <p:cNvSpPr txBox="1"/>
          <p:nvPr/>
        </p:nvSpPr>
        <p:spPr>
          <a:xfrm>
            <a:off x="5985156" y="491480"/>
            <a:ext cx="3015335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Inferieure goederen</a:t>
            </a:r>
            <a:endParaRPr lang="nl-NL" sz="2400" dirty="0"/>
          </a:p>
        </p:txBody>
      </p:sp>
      <p:sp>
        <p:nvSpPr>
          <p:cNvPr id="2" name="Stroomdiagram: Verbindingslijn 1"/>
          <p:cNvSpPr/>
          <p:nvPr/>
        </p:nvSpPr>
        <p:spPr>
          <a:xfrm>
            <a:off x="2131295" y="5625244"/>
            <a:ext cx="198022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Stroomdiagram: Verbindingslijn 8"/>
          <p:cNvSpPr/>
          <p:nvPr/>
        </p:nvSpPr>
        <p:spPr>
          <a:xfrm>
            <a:off x="3347864" y="3645024"/>
            <a:ext cx="198022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Stroomdiagram: Verbindingslijn 9"/>
          <p:cNvSpPr/>
          <p:nvPr/>
        </p:nvSpPr>
        <p:spPr>
          <a:xfrm>
            <a:off x="2376992" y="5157192"/>
            <a:ext cx="198022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Stroomdiagram: Verbindingslijn 12"/>
          <p:cNvSpPr/>
          <p:nvPr/>
        </p:nvSpPr>
        <p:spPr>
          <a:xfrm>
            <a:off x="5985157" y="1974709"/>
            <a:ext cx="198022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Stroomdiagram: Verbindingslijn 13"/>
          <p:cNvSpPr/>
          <p:nvPr/>
        </p:nvSpPr>
        <p:spPr>
          <a:xfrm>
            <a:off x="7389313" y="2564904"/>
            <a:ext cx="198022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14"/>
          <p:cNvSpPr txBox="1"/>
          <p:nvPr/>
        </p:nvSpPr>
        <p:spPr>
          <a:xfrm>
            <a:off x="3434908" y="127287"/>
            <a:ext cx="2424235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Noodzakelijke goederen</a:t>
            </a:r>
            <a:endParaRPr lang="nl-NL" sz="2400" dirty="0"/>
          </a:p>
        </p:txBody>
      </p:sp>
      <p:sp>
        <p:nvSpPr>
          <p:cNvPr id="16" name="Tekstvak 15"/>
          <p:cNvSpPr txBox="1"/>
          <p:nvPr/>
        </p:nvSpPr>
        <p:spPr>
          <a:xfrm>
            <a:off x="1547934" y="127287"/>
            <a:ext cx="1800200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Luxe</a:t>
            </a:r>
          </a:p>
          <a:p>
            <a:r>
              <a:rPr lang="nl-NL" sz="2400" dirty="0" smtClean="0"/>
              <a:t>goederen</a:t>
            </a:r>
            <a:endParaRPr lang="nl-NL" sz="2400" dirty="0"/>
          </a:p>
        </p:txBody>
      </p:sp>
      <p:sp>
        <p:nvSpPr>
          <p:cNvPr id="17" name="Linkeraccolade 16"/>
          <p:cNvSpPr/>
          <p:nvPr/>
        </p:nvSpPr>
        <p:spPr>
          <a:xfrm rot="5400000">
            <a:off x="7253681" y="305036"/>
            <a:ext cx="576064" cy="252028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Linkeraccolade 17"/>
          <p:cNvSpPr/>
          <p:nvPr/>
        </p:nvSpPr>
        <p:spPr>
          <a:xfrm rot="5400000">
            <a:off x="2173324" y="723493"/>
            <a:ext cx="595737" cy="1703043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3237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 animBg="1"/>
      <p:bldP spid="9" grpId="0" animBg="1"/>
      <p:bldP spid="10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338138"/>
            <a:ext cx="8229600" cy="569912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Maximale winst: MO = MK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4294967295"/>
          </p:nvPr>
        </p:nvSpPr>
        <p:spPr>
          <a:xfrm>
            <a:off x="539552" y="4423619"/>
            <a:ext cx="3283148" cy="517549"/>
          </a:xfrm>
        </p:spPr>
        <p:txBody>
          <a:bodyPr>
            <a:normAutofit/>
          </a:bodyPr>
          <a:lstStyle/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797152"/>
            <a:ext cx="408622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261" y="1484784"/>
            <a:ext cx="4796228" cy="2938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467544" y="4581128"/>
            <a:ext cx="1736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Conclusie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31211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235144"/>
            <a:ext cx="8229600" cy="11857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800" dirty="0" smtClean="0"/>
              <a:t>Een elasticiteit is een vermenigvuldigingsgetal tussen twee procentuele veranderingen die een onderling verband hebben.</a:t>
            </a:r>
            <a:endParaRPr lang="nl-NL" sz="2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Elasticiteit – algemeen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1558418" y="2833772"/>
            <a:ext cx="1869871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oorzaak</a:t>
            </a:r>
            <a:endParaRPr lang="nl-NL" sz="2800" dirty="0"/>
          </a:p>
        </p:txBody>
      </p:sp>
      <p:sp>
        <p:nvSpPr>
          <p:cNvPr id="5" name="Rechthoek 4"/>
          <p:cNvSpPr/>
          <p:nvPr/>
        </p:nvSpPr>
        <p:spPr>
          <a:xfrm>
            <a:off x="5508104" y="2833772"/>
            <a:ext cx="166423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gevolg</a:t>
            </a:r>
            <a:endParaRPr lang="nl-NL" sz="2800" dirty="0"/>
          </a:p>
        </p:txBody>
      </p:sp>
      <p:cxnSp>
        <p:nvCxnSpPr>
          <p:cNvPr id="6" name="Rechte verbindingslijn met pijl 5"/>
          <p:cNvCxnSpPr>
            <a:stCxn id="4" idx="3"/>
            <a:endCxn id="5" idx="1"/>
          </p:cNvCxnSpPr>
          <p:nvPr/>
        </p:nvCxnSpPr>
        <p:spPr>
          <a:xfrm>
            <a:off x="3428289" y="3095382"/>
            <a:ext cx="207981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hthoek 6"/>
          <p:cNvSpPr/>
          <p:nvPr/>
        </p:nvSpPr>
        <p:spPr>
          <a:xfrm>
            <a:off x="3998181" y="2659246"/>
            <a:ext cx="881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smtClean="0"/>
              <a:t>E </a:t>
            </a:r>
            <a:r>
              <a:rPr lang="nl-NL" sz="2800" b="1" dirty="0"/>
              <a:t>=</a:t>
            </a:r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467544" y="3683416"/>
            <a:ext cx="8229600" cy="11857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u="sng" dirty="0" smtClean="0"/>
              <a:t>Voorbeeld 2</a:t>
            </a:r>
            <a:endParaRPr lang="nl-NL" sz="2800" dirty="0" smtClean="0"/>
          </a:p>
          <a:p>
            <a:pPr marL="0" indent="0">
              <a:buFont typeface="Arial" pitchFamily="34" charset="0"/>
              <a:buNone/>
            </a:pPr>
            <a:r>
              <a:rPr lang="nl-NL" sz="2600" dirty="0" smtClean="0"/>
              <a:t>Wanneer het inkomen van mensen met 10% omhoog gaat, gaan zij 20% meer uitgeven aan verre vakantiereizen.</a:t>
            </a:r>
            <a:endParaRPr lang="nl-NL" sz="2600" dirty="0"/>
          </a:p>
        </p:txBody>
      </p:sp>
      <p:sp>
        <p:nvSpPr>
          <p:cNvPr id="11" name="Rechthoek 10"/>
          <p:cNvSpPr/>
          <p:nvPr/>
        </p:nvSpPr>
        <p:spPr>
          <a:xfrm>
            <a:off x="1259632" y="5282044"/>
            <a:ext cx="1990353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inkomen</a:t>
            </a:r>
            <a:endParaRPr lang="nl-NL" sz="2800" dirty="0"/>
          </a:p>
        </p:txBody>
      </p:sp>
      <p:sp>
        <p:nvSpPr>
          <p:cNvPr id="12" name="Rechthoek 11"/>
          <p:cNvSpPr/>
          <p:nvPr/>
        </p:nvSpPr>
        <p:spPr>
          <a:xfrm>
            <a:off x="5497350" y="5282044"/>
            <a:ext cx="15158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vraag</a:t>
            </a:r>
            <a:endParaRPr lang="nl-NL" sz="2800" dirty="0"/>
          </a:p>
        </p:txBody>
      </p:sp>
      <p:cxnSp>
        <p:nvCxnSpPr>
          <p:cNvPr id="13" name="Rechte verbindingslijn met pijl 12"/>
          <p:cNvCxnSpPr>
            <a:stCxn id="11" idx="3"/>
            <a:endCxn id="12" idx="1"/>
          </p:cNvCxnSpPr>
          <p:nvPr/>
        </p:nvCxnSpPr>
        <p:spPr>
          <a:xfrm>
            <a:off x="3249985" y="5543654"/>
            <a:ext cx="224736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Rechthoek 13"/>
          <p:cNvSpPr/>
          <p:nvPr/>
        </p:nvSpPr>
        <p:spPr>
          <a:xfrm>
            <a:off x="3779912" y="5107518"/>
            <a:ext cx="881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smtClean="0"/>
              <a:t>E </a:t>
            </a:r>
            <a:r>
              <a:rPr lang="nl-NL" sz="2800" b="1" dirty="0"/>
              <a:t>=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1713625" y="5929455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+</a:t>
            </a:r>
            <a:r>
              <a:rPr lang="nl-NL" sz="2800" dirty="0" smtClean="0"/>
              <a:t>10%</a:t>
            </a:r>
            <a:endParaRPr lang="nl-NL" sz="2800" dirty="0"/>
          </a:p>
        </p:txBody>
      </p:sp>
      <p:sp>
        <p:nvSpPr>
          <p:cNvPr id="16" name="Tekstvak 15"/>
          <p:cNvSpPr txBox="1"/>
          <p:nvPr/>
        </p:nvSpPr>
        <p:spPr>
          <a:xfrm>
            <a:off x="5760452" y="5949280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/>
              <a:t>+20%</a:t>
            </a:r>
            <a:endParaRPr lang="nl-NL" sz="2800" dirty="0"/>
          </a:p>
        </p:txBody>
      </p:sp>
      <p:sp>
        <p:nvSpPr>
          <p:cNvPr id="17" name="Ovaal 16"/>
          <p:cNvSpPr/>
          <p:nvPr/>
        </p:nvSpPr>
        <p:spPr>
          <a:xfrm>
            <a:off x="3779912" y="5750078"/>
            <a:ext cx="881973" cy="88197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b="1" dirty="0" smtClean="0"/>
              <a:t>+ 2</a:t>
            </a:r>
            <a:endParaRPr lang="nl-NL" sz="2400" b="1" dirty="0"/>
          </a:p>
        </p:txBody>
      </p:sp>
      <p:sp>
        <p:nvSpPr>
          <p:cNvPr id="18" name="Rechthoek 17"/>
          <p:cNvSpPr/>
          <p:nvPr/>
        </p:nvSpPr>
        <p:spPr>
          <a:xfrm>
            <a:off x="3089735" y="5980057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smtClean="0"/>
              <a:t>×</a:t>
            </a:r>
            <a:endParaRPr lang="nl-NL" sz="2400" dirty="0"/>
          </a:p>
        </p:txBody>
      </p:sp>
      <p:sp>
        <p:nvSpPr>
          <p:cNvPr id="19" name="Rechthoek 18"/>
          <p:cNvSpPr/>
          <p:nvPr/>
        </p:nvSpPr>
        <p:spPr>
          <a:xfrm>
            <a:off x="4880154" y="596023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smtClean="0"/>
              <a:t>=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006715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 animBg="1"/>
      <p:bldP spid="12" grpId="0" animBg="1"/>
      <p:bldP spid="14" grpId="0"/>
      <p:bldP spid="15" grpId="0"/>
      <p:bldP spid="16" grpId="0"/>
      <p:bldP spid="17" grpId="0" animBg="1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235144"/>
            <a:ext cx="8229600" cy="11857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800" dirty="0" smtClean="0"/>
              <a:t>Een elasticiteit is een vermenigvuldigingsgetal tussen twee procentuele veranderingen die een onderling verband hebben.</a:t>
            </a:r>
            <a:endParaRPr lang="nl-NL" sz="2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Elasticiteit – algemeen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1558418" y="2833772"/>
            <a:ext cx="1869871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oorzaak</a:t>
            </a:r>
            <a:endParaRPr lang="nl-NL" sz="2800" dirty="0"/>
          </a:p>
        </p:txBody>
      </p:sp>
      <p:sp>
        <p:nvSpPr>
          <p:cNvPr id="5" name="Rechthoek 4"/>
          <p:cNvSpPr/>
          <p:nvPr/>
        </p:nvSpPr>
        <p:spPr>
          <a:xfrm>
            <a:off x="5508104" y="2833772"/>
            <a:ext cx="166423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gevolg</a:t>
            </a:r>
            <a:endParaRPr lang="nl-NL" sz="2800" dirty="0"/>
          </a:p>
        </p:txBody>
      </p:sp>
      <p:cxnSp>
        <p:nvCxnSpPr>
          <p:cNvPr id="6" name="Rechte verbindingslijn met pijl 5"/>
          <p:cNvCxnSpPr>
            <a:stCxn id="4" idx="3"/>
            <a:endCxn id="5" idx="1"/>
          </p:cNvCxnSpPr>
          <p:nvPr/>
        </p:nvCxnSpPr>
        <p:spPr>
          <a:xfrm>
            <a:off x="3428289" y="3095382"/>
            <a:ext cx="207981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hthoek 6"/>
          <p:cNvSpPr/>
          <p:nvPr/>
        </p:nvSpPr>
        <p:spPr>
          <a:xfrm>
            <a:off x="3998181" y="2659246"/>
            <a:ext cx="881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smtClean="0"/>
              <a:t>E </a:t>
            </a:r>
            <a:r>
              <a:rPr lang="nl-NL" sz="2800" b="1" dirty="0"/>
              <a:t>=</a:t>
            </a:r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467544" y="3683416"/>
            <a:ext cx="8229600" cy="11857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u="sng" dirty="0" smtClean="0"/>
              <a:t>Voorbeeld 3</a:t>
            </a:r>
            <a:endParaRPr lang="nl-NL" sz="2800" dirty="0" smtClean="0"/>
          </a:p>
          <a:p>
            <a:pPr marL="0" indent="0">
              <a:buFont typeface="Arial" pitchFamily="34" charset="0"/>
              <a:buNone/>
            </a:pPr>
            <a:r>
              <a:rPr lang="nl-NL" sz="2600" dirty="0" smtClean="0"/>
              <a:t>Wanneer de rente met 5% stijgt, gaan mensen 20% minder lenen.</a:t>
            </a:r>
            <a:endParaRPr lang="nl-NL" sz="2600" dirty="0"/>
          </a:p>
        </p:txBody>
      </p:sp>
      <p:sp>
        <p:nvSpPr>
          <p:cNvPr id="11" name="Rechthoek 10"/>
          <p:cNvSpPr/>
          <p:nvPr/>
        </p:nvSpPr>
        <p:spPr>
          <a:xfrm>
            <a:off x="1412584" y="5282044"/>
            <a:ext cx="1503232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rente</a:t>
            </a:r>
            <a:endParaRPr lang="nl-NL" sz="2800" dirty="0"/>
          </a:p>
        </p:txBody>
      </p:sp>
      <p:sp>
        <p:nvSpPr>
          <p:cNvPr id="12" name="Rechthoek 11"/>
          <p:cNvSpPr/>
          <p:nvPr/>
        </p:nvSpPr>
        <p:spPr>
          <a:xfrm>
            <a:off x="5497350" y="5282044"/>
            <a:ext cx="2849754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vraag leningen</a:t>
            </a:r>
            <a:endParaRPr lang="nl-NL" sz="2800" dirty="0"/>
          </a:p>
        </p:txBody>
      </p:sp>
      <p:cxnSp>
        <p:nvCxnSpPr>
          <p:cNvPr id="13" name="Rechte verbindingslijn met pijl 12"/>
          <p:cNvCxnSpPr>
            <a:stCxn id="11" idx="3"/>
            <a:endCxn id="12" idx="1"/>
          </p:cNvCxnSpPr>
          <p:nvPr/>
        </p:nvCxnSpPr>
        <p:spPr>
          <a:xfrm>
            <a:off x="2915816" y="5543654"/>
            <a:ext cx="258153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Rechthoek 13"/>
          <p:cNvSpPr/>
          <p:nvPr/>
        </p:nvSpPr>
        <p:spPr>
          <a:xfrm>
            <a:off x="3779912" y="5107518"/>
            <a:ext cx="881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smtClean="0"/>
              <a:t>E </a:t>
            </a:r>
            <a:r>
              <a:rPr lang="nl-NL" sz="2800" b="1" dirty="0"/>
              <a:t>=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1713625" y="5929455"/>
            <a:ext cx="8034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/>
              <a:t>+5%</a:t>
            </a:r>
            <a:endParaRPr lang="nl-NL" sz="2800" dirty="0"/>
          </a:p>
        </p:txBody>
      </p:sp>
      <p:sp>
        <p:nvSpPr>
          <p:cNvPr id="16" name="Tekstvak 15"/>
          <p:cNvSpPr txBox="1"/>
          <p:nvPr/>
        </p:nvSpPr>
        <p:spPr>
          <a:xfrm>
            <a:off x="5887009" y="5949280"/>
            <a:ext cx="917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-</a:t>
            </a:r>
            <a:r>
              <a:rPr lang="nl-NL" sz="2800" dirty="0" smtClean="0"/>
              <a:t>20%</a:t>
            </a:r>
            <a:endParaRPr lang="nl-NL" sz="2800" dirty="0"/>
          </a:p>
        </p:txBody>
      </p:sp>
      <p:sp>
        <p:nvSpPr>
          <p:cNvPr id="17" name="Ovaal 16"/>
          <p:cNvSpPr/>
          <p:nvPr/>
        </p:nvSpPr>
        <p:spPr>
          <a:xfrm>
            <a:off x="3779912" y="5750078"/>
            <a:ext cx="881973" cy="88197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b="1" dirty="0" smtClean="0"/>
              <a:t>- 4</a:t>
            </a:r>
            <a:endParaRPr lang="nl-NL" sz="2400" b="1" dirty="0"/>
          </a:p>
        </p:txBody>
      </p:sp>
      <p:sp>
        <p:nvSpPr>
          <p:cNvPr id="18" name="Rechthoek 17"/>
          <p:cNvSpPr/>
          <p:nvPr/>
        </p:nvSpPr>
        <p:spPr>
          <a:xfrm>
            <a:off x="3089735" y="5980057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smtClean="0"/>
              <a:t>×</a:t>
            </a:r>
            <a:endParaRPr lang="nl-NL" sz="2400" dirty="0"/>
          </a:p>
        </p:txBody>
      </p:sp>
      <p:sp>
        <p:nvSpPr>
          <p:cNvPr id="19" name="Rechthoek 18"/>
          <p:cNvSpPr/>
          <p:nvPr/>
        </p:nvSpPr>
        <p:spPr>
          <a:xfrm>
            <a:off x="4880154" y="596023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smtClean="0"/>
              <a:t>=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411855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 animBg="1"/>
      <p:bldP spid="12" grpId="0" animBg="1"/>
      <p:bldP spid="14" grpId="0"/>
      <p:bldP spid="15" grpId="0"/>
      <p:bldP spid="16" grpId="0"/>
      <p:bldP spid="17" grpId="0" animBg="1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0134" y="2181583"/>
            <a:ext cx="3883546" cy="4266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>
                <a:solidFill>
                  <a:srgbClr val="7030A0"/>
                </a:solidFill>
              </a:rPr>
              <a:t>Bereken de prijselasticiteit in dit geval.</a:t>
            </a:r>
            <a:endParaRPr lang="nl-NL" sz="2400" dirty="0">
              <a:solidFill>
                <a:srgbClr val="7030A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Prijselasticiteit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1500917" y="911634"/>
            <a:ext cx="1869871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oorzaak</a:t>
            </a:r>
            <a:endParaRPr lang="nl-NL" sz="2800" dirty="0"/>
          </a:p>
        </p:txBody>
      </p:sp>
      <p:sp>
        <p:nvSpPr>
          <p:cNvPr id="5" name="Rechthoek 4"/>
          <p:cNvSpPr/>
          <p:nvPr/>
        </p:nvSpPr>
        <p:spPr>
          <a:xfrm>
            <a:off x="5578216" y="911634"/>
            <a:ext cx="166423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gevolg</a:t>
            </a:r>
            <a:endParaRPr lang="nl-NL" sz="2800" dirty="0"/>
          </a:p>
        </p:txBody>
      </p:sp>
      <p:cxnSp>
        <p:nvCxnSpPr>
          <p:cNvPr id="6" name="Rechte verbindingslijn met pijl 5"/>
          <p:cNvCxnSpPr>
            <a:stCxn id="4" idx="3"/>
            <a:endCxn id="5" idx="1"/>
          </p:cNvCxnSpPr>
          <p:nvPr/>
        </p:nvCxnSpPr>
        <p:spPr>
          <a:xfrm>
            <a:off x="3370788" y="1173244"/>
            <a:ext cx="220742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hthoek 6"/>
          <p:cNvSpPr/>
          <p:nvPr/>
        </p:nvSpPr>
        <p:spPr>
          <a:xfrm>
            <a:off x="3932191" y="1173244"/>
            <a:ext cx="987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smtClean="0"/>
              <a:t>E =</a:t>
            </a:r>
            <a:endParaRPr lang="nl-NL" sz="2800" b="1" dirty="0"/>
          </a:p>
        </p:txBody>
      </p:sp>
      <p:sp>
        <p:nvSpPr>
          <p:cNvPr id="8" name="Rechthoek 7"/>
          <p:cNvSpPr/>
          <p:nvPr/>
        </p:nvSpPr>
        <p:spPr>
          <a:xfrm>
            <a:off x="1691680" y="1560880"/>
            <a:ext cx="134844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prijs</a:t>
            </a:r>
            <a:endParaRPr lang="nl-NL" sz="2800" dirty="0"/>
          </a:p>
        </p:txBody>
      </p:sp>
      <p:sp>
        <p:nvSpPr>
          <p:cNvPr id="9" name="Rechthoek 8"/>
          <p:cNvSpPr/>
          <p:nvPr/>
        </p:nvSpPr>
        <p:spPr>
          <a:xfrm>
            <a:off x="5681876" y="1560880"/>
            <a:ext cx="15158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vraag</a:t>
            </a:r>
            <a:endParaRPr lang="nl-NL" sz="2800" dirty="0"/>
          </a:p>
        </p:txBody>
      </p:sp>
      <p:cxnSp>
        <p:nvCxnSpPr>
          <p:cNvPr id="10" name="Rechte verbindingslijn met pijl 9"/>
          <p:cNvCxnSpPr>
            <a:stCxn id="8" idx="3"/>
            <a:endCxn id="9" idx="1"/>
          </p:cNvCxnSpPr>
          <p:nvPr/>
        </p:nvCxnSpPr>
        <p:spPr>
          <a:xfrm>
            <a:off x="3040126" y="1822490"/>
            <a:ext cx="264175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hthoek 10"/>
          <p:cNvSpPr/>
          <p:nvPr/>
        </p:nvSpPr>
        <p:spPr>
          <a:xfrm>
            <a:off x="3923928" y="1739491"/>
            <a:ext cx="1122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err="1" smtClean="0"/>
              <a:t>E</a:t>
            </a:r>
            <a:r>
              <a:rPr lang="nl-NL" sz="2800" b="1" baseline="-25000" dirty="0" err="1" smtClean="0"/>
              <a:t>pv</a:t>
            </a:r>
            <a:r>
              <a:rPr lang="nl-NL" sz="2800" b="1" dirty="0" smtClean="0"/>
              <a:t> </a:t>
            </a:r>
            <a:r>
              <a:rPr lang="nl-NL" sz="2800" b="1" dirty="0"/>
              <a:t>=</a:t>
            </a:r>
          </a:p>
        </p:txBody>
      </p:sp>
      <p:grpSp>
        <p:nvGrpSpPr>
          <p:cNvPr id="46" name="Groep 45"/>
          <p:cNvGrpSpPr/>
          <p:nvPr/>
        </p:nvGrpSpPr>
        <p:grpSpPr>
          <a:xfrm>
            <a:off x="4490700" y="2162696"/>
            <a:ext cx="4618366" cy="4299932"/>
            <a:chOff x="4490700" y="2162696"/>
            <a:chExt cx="4618366" cy="4299932"/>
          </a:xfrm>
        </p:grpSpPr>
        <p:cxnSp>
          <p:nvCxnSpPr>
            <p:cNvPr id="12" name="Rechte verbindingslijn 11"/>
            <p:cNvCxnSpPr/>
            <p:nvPr/>
          </p:nvCxnSpPr>
          <p:spPr>
            <a:xfrm>
              <a:off x="5177169" y="2292198"/>
              <a:ext cx="0" cy="3528392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 flipH="1">
              <a:off x="5177169" y="5820590"/>
              <a:ext cx="3592016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>
            <a:xfrm>
              <a:off x="5177169" y="229219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>
              <a:off x="5177169" y="301227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>
              <a:off x="5177169" y="373235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>
            <a:xfrm>
              <a:off x="5177169" y="44524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>
              <a:off x="5177169" y="517251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/>
          </p:nvCxnSpPr>
          <p:spPr>
            <a:xfrm>
              <a:off x="589724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/>
            <p:cNvCxnSpPr/>
            <p:nvPr/>
          </p:nvCxnSpPr>
          <p:spPr>
            <a:xfrm>
              <a:off x="661732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/>
            <p:cNvCxnSpPr/>
            <p:nvPr/>
          </p:nvCxnSpPr>
          <p:spPr>
            <a:xfrm>
              <a:off x="733740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21"/>
            <p:cNvCxnSpPr/>
            <p:nvPr/>
          </p:nvCxnSpPr>
          <p:spPr>
            <a:xfrm>
              <a:off x="805748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22"/>
            <p:cNvCxnSpPr/>
            <p:nvPr/>
          </p:nvCxnSpPr>
          <p:spPr>
            <a:xfrm>
              <a:off x="877756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kstvak 23"/>
            <p:cNvSpPr txBox="1"/>
            <p:nvPr/>
          </p:nvSpPr>
          <p:spPr>
            <a:xfrm>
              <a:off x="8267370" y="6093296"/>
              <a:ext cx="409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err="1" smtClean="0"/>
                <a:t>Q</a:t>
              </a:r>
              <a:r>
                <a:rPr lang="nl-NL" baseline="-25000" dirty="0" err="1" smtClean="0"/>
                <a:t>v</a:t>
              </a:r>
              <a:endParaRPr lang="nl-NL" baseline="-25000" dirty="0"/>
            </a:p>
          </p:txBody>
        </p:sp>
        <p:sp>
          <p:nvSpPr>
            <p:cNvPr id="25" name="Tekstvak 24"/>
            <p:cNvSpPr txBox="1"/>
            <p:nvPr/>
          </p:nvSpPr>
          <p:spPr>
            <a:xfrm rot="16200000">
              <a:off x="4383459" y="2554936"/>
              <a:ext cx="583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prijs</a:t>
              </a:r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4760197" y="497100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10</a:t>
              </a:r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60197" y="425092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20</a:t>
              </a:r>
              <a:endParaRPr lang="nl-NL" dirty="0"/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4760197" y="360285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30</a:t>
              </a:r>
              <a:endParaRPr lang="nl-NL" dirty="0"/>
            </a:p>
          </p:txBody>
        </p:sp>
        <p:sp>
          <p:nvSpPr>
            <p:cNvPr id="29" name="Tekstvak 28"/>
            <p:cNvSpPr txBox="1"/>
            <p:nvPr/>
          </p:nvSpPr>
          <p:spPr>
            <a:xfrm>
              <a:off x="4760197" y="287348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40</a:t>
              </a:r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4760197" y="216269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50</a:t>
              </a:r>
              <a:endParaRPr lang="nl-NL" dirty="0"/>
            </a:p>
          </p:txBody>
        </p:sp>
        <p:sp>
          <p:nvSpPr>
            <p:cNvPr id="31" name="Tekstvak 30"/>
            <p:cNvSpPr txBox="1"/>
            <p:nvPr/>
          </p:nvSpPr>
          <p:spPr>
            <a:xfrm>
              <a:off x="5634667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200</a:t>
              </a:r>
              <a:endParaRPr lang="nl-NL" dirty="0"/>
            </a:p>
          </p:txBody>
        </p:sp>
        <p:sp>
          <p:nvSpPr>
            <p:cNvPr id="32" name="Tekstvak 31"/>
            <p:cNvSpPr txBox="1"/>
            <p:nvPr/>
          </p:nvSpPr>
          <p:spPr>
            <a:xfrm>
              <a:off x="636809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400</a:t>
              </a:r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708817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600</a:t>
              </a:r>
              <a:endParaRPr lang="nl-NL" dirty="0"/>
            </a:p>
          </p:txBody>
        </p:sp>
        <p:sp>
          <p:nvSpPr>
            <p:cNvPr id="34" name="Tekstvak 33"/>
            <p:cNvSpPr txBox="1"/>
            <p:nvPr/>
          </p:nvSpPr>
          <p:spPr>
            <a:xfrm>
              <a:off x="780825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800</a:t>
              </a:r>
              <a:endParaRPr lang="nl-NL" dirty="0"/>
            </a:p>
          </p:txBody>
        </p:sp>
        <p:sp>
          <p:nvSpPr>
            <p:cNvPr id="35" name="Tekstvak 34"/>
            <p:cNvSpPr txBox="1"/>
            <p:nvPr/>
          </p:nvSpPr>
          <p:spPr>
            <a:xfrm>
              <a:off x="8456323" y="5863570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1000</a:t>
              </a:r>
              <a:endParaRPr lang="nl-NL" dirty="0"/>
            </a:p>
          </p:txBody>
        </p:sp>
        <p:cxnSp>
          <p:nvCxnSpPr>
            <p:cNvPr id="36" name="Rechte verbindingslijn 35"/>
            <p:cNvCxnSpPr/>
            <p:nvPr/>
          </p:nvCxnSpPr>
          <p:spPr>
            <a:xfrm>
              <a:off x="5177169" y="2283116"/>
              <a:ext cx="3600400" cy="353747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5" name="Tekstvak 44"/>
          <p:cNvSpPr txBox="1"/>
          <p:nvPr/>
        </p:nvSpPr>
        <p:spPr>
          <a:xfrm>
            <a:off x="6635953" y="2162696"/>
            <a:ext cx="2254143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2400" dirty="0" err="1" smtClean="0"/>
              <a:t>Q</a:t>
            </a:r>
            <a:r>
              <a:rPr lang="nl-NL" sz="2400" baseline="-25000" dirty="0" err="1" smtClean="0"/>
              <a:t>v</a:t>
            </a:r>
            <a:r>
              <a:rPr lang="nl-NL" sz="2400" dirty="0" smtClean="0"/>
              <a:t> = -20P + 1000</a:t>
            </a:r>
            <a:endParaRPr lang="nl-NL" sz="2400" dirty="0"/>
          </a:p>
        </p:txBody>
      </p:sp>
      <p:sp>
        <p:nvSpPr>
          <p:cNvPr id="47" name="Ovaal 46"/>
          <p:cNvSpPr/>
          <p:nvPr/>
        </p:nvSpPr>
        <p:spPr>
          <a:xfrm>
            <a:off x="5806992" y="2927632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Ovaal 47"/>
          <p:cNvSpPr/>
          <p:nvPr/>
        </p:nvSpPr>
        <p:spPr>
          <a:xfrm>
            <a:off x="6541166" y="3639343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Gekromde PIJL-OMLAAG 53"/>
          <p:cNvSpPr/>
          <p:nvPr/>
        </p:nvSpPr>
        <p:spPr>
          <a:xfrm rot="2722246">
            <a:off x="5987957" y="2995995"/>
            <a:ext cx="979303" cy="315184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5" name="Rechthoek 54"/>
          <p:cNvSpPr/>
          <p:nvPr/>
        </p:nvSpPr>
        <p:spPr>
          <a:xfrm>
            <a:off x="251520" y="3243486"/>
            <a:ext cx="1348446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prijs</a:t>
            </a:r>
            <a:endParaRPr lang="nl-NL" sz="2800" dirty="0"/>
          </a:p>
        </p:txBody>
      </p:sp>
      <p:sp>
        <p:nvSpPr>
          <p:cNvPr id="56" name="Rechthoek 55"/>
          <p:cNvSpPr/>
          <p:nvPr/>
        </p:nvSpPr>
        <p:spPr>
          <a:xfrm>
            <a:off x="3203848" y="3243486"/>
            <a:ext cx="15158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vraag</a:t>
            </a:r>
            <a:endParaRPr lang="nl-NL" sz="2800" dirty="0"/>
          </a:p>
        </p:txBody>
      </p:sp>
      <p:cxnSp>
        <p:nvCxnSpPr>
          <p:cNvPr id="57" name="Rechte verbindingslijn met pijl 56"/>
          <p:cNvCxnSpPr>
            <a:stCxn id="55" idx="3"/>
            <a:endCxn id="56" idx="1"/>
          </p:cNvCxnSpPr>
          <p:nvPr/>
        </p:nvCxnSpPr>
        <p:spPr>
          <a:xfrm>
            <a:off x="1599966" y="3505096"/>
            <a:ext cx="160388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8" name="Rechthoek 57"/>
          <p:cNvSpPr/>
          <p:nvPr/>
        </p:nvSpPr>
        <p:spPr>
          <a:xfrm>
            <a:off x="1936732" y="2996952"/>
            <a:ext cx="1122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err="1" smtClean="0"/>
              <a:t>E</a:t>
            </a:r>
            <a:r>
              <a:rPr lang="nl-NL" sz="2800" b="1" baseline="-25000" dirty="0" err="1" smtClean="0"/>
              <a:t>pv</a:t>
            </a:r>
            <a:r>
              <a:rPr lang="nl-NL" sz="2800" b="1" dirty="0" smtClean="0"/>
              <a:t> </a:t>
            </a:r>
            <a:r>
              <a:rPr lang="nl-NL" sz="2800" b="1" dirty="0"/>
              <a:t>=</a:t>
            </a:r>
          </a:p>
        </p:txBody>
      </p:sp>
      <p:sp>
        <p:nvSpPr>
          <p:cNvPr id="59" name="Tekstvak 58"/>
          <p:cNvSpPr txBox="1"/>
          <p:nvPr/>
        </p:nvSpPr>
        <p:spPr>
          <a:xfrm>
            <a:off x="467544" y="3896409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-25%</a:t>
            </a:r>
            <a:endParaRPr lang="nl-NL" sz="2400" dirty="0"/>
          </a:p>
        </p:txBody>
      </p:sp>
      <p:sp>
        <p:nvSpPr>
          <p:cNvPr id="60" name="Tekstvak 59"/>
          <p:cNvSpPr txBox="1"/>
          <p:nvPr/>
        </p:nvSpPr>
        <p:spPr>
          <a:xfrm>
            <a:off x="3419872" y="3887206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+100%</a:t>
            </a:r>
            <a:endParaRPr lang="nl-NL" sz="2400" dirty="0"/>
          </a:p>
        </p:txBody>
      </p:sp>
      <p:sp>
        <p:nvSpPr>
          <p:cNvPr id="61" name="Ovaal 60"/>
          <p:cNvSpPr/>
          <p:nvPr/>
        </p:nvSpPr>
        <p:spPr>
          <a:xfrm>
            <a:off x="1961835" y="3717032"/>
            <a:ext cx="881973" cy="88197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 smtClean="0"/>
              <a:t>- 4</a:t>
            </a:r>
            <a:endParaRPr lang="nl-NL" sz="2800" b="1" dirty="0"/>
          </a:p>
        </p:txBody>
      </p:sp>
      <p:sp>
        <p:nvSpPr>
          <p:cNvPr id="62" name="Tekstvak 61"/>
          <p:cNvSpPr txBox="1"/>
          <p:nvPr/>
        </p:nvSpPr>
        <p:spPr>
          <a:xfrm>
            <a:off x="323528" y="4417993"/>
            <a:ext cx="10711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 smtClean="0"/>
              <a:t>40 </a:t>
            </a:r>
            <a:r>
              <a:rPr lang="nl-NL" sz="2000" dirty="0" smtClean="0">
                <a:sym typeface="Wingdings" pitchFamily="2" charset="2"/>
              </a:rPr>
              <a:t> 30</a:t>
            </a:r>
            <a:endParaRPr lang="nl-NL" sz="2000" dirty="0"/>
          </a:p>
        </p:txBody>
      </p:sp>
      <p:sp>
        <p:nvSpPr>
          <p:cNvPr id="63" name="Tekstvak 62"/>
          <p:cNvSpPr txBox="1"/>
          <p:nvPr/>
        </p:nvSpPr>
        <p:spPr>
          <a:xfrm>
            <a:off x="3258521" y="4398950"/>
            <a:ext cx="1330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 smtClean="0"/>
              <a:t>200 </a:t>
            </a:r>
            <a:r>
              <a:rPr lang="nl-NL" sz="2000" dirty="0" smtClean="0">
                <a:sym typeface="Wingdings" pitchFamily="2" charset="2"/>
              </a:rPr>
              <a:t> 400</a:t>
            </a:r>
            <a:endParaRPr lang="nl-NL" sz="2000" dirty="0"/>
          </a:p>
        </p:txBody>
      </p:sp>
      <p:sp>
        <p:nvSpPr>
          <p:cNvPr id="64" name="Rechthoek 63"/>
          <p:cNvSpPr/>
          <p:nvPr/>
        </p:nvSpPr>
        <p:spPr>
          <a:xfrm>
            <a:off x="1331640" y="391795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smtClean="0"/>
              <a:t>×</a:t>
            </a:r>
            <a:endParaRPr lang="nl-NL" sz="2400" dirty="0"/>
          </a:p>
        </p:txBody>
      </p:sp>
      <p:sp>
        <p:nvSpPr>
          <p:cNvPr id="65" name="Rechthoek 64"/>
          <p:cNvSpPr/>
          <p:nvPr/>
        </p:nvSpPr>
        <p:spPr>
          <a:xfrm>
            <a:off x="3122059" y="3898127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smtClean="0"/>
              <a:t>=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821169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 animBg="1"/>
      <p:bldP spid="9" grpId="0" animBg="1"/>
      <p:bldP spid="11" grpId="0"/>
      <p:bldP spid="45" grpId="0" animBg="1"/>
      <p:bldP spid="47" grpId="0" animBg="1"/>
      <p:bldP spid="48" grpId="0" animBg="1"/>
      <p:bldP spid="54" grpId="0" animBg="1"/>
      <p:bldP spid="55" grpId="0" animBg="1"/>
      <p:bldP spid="56" grpId="0" animBg="1"/>
      <p:bldP spid="58" grpId="0"/>
      <p:bldP spid="59" grpId="0"/>
      <p:bldP spid="60" grpId="0"/>
      <p:bldP spid="61" grpId="0" animBg="1"/>
      <p:bldP spid="62" grpId="0"/>
      <p:bldP spid="62" grpId="1"/>
      <p:bldP spid="63" grpId="0"/>
      <p:bldP spid="63" grpId="1"/>
      <p:bldP spid="64" grpId="0"/>
      <p:bldP spid="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0134" y="2181583"/>
            <a:ext cx="3883546" cy="4266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>
                <a:solidFill>
                  <a:srgbClr val="7030A0"/>
                </a:solidFill>
              </a:rPr>
              <a:t>Bereken de prijselasticiteit in dit geval.</a:t>
            </a:r>
            <a:endParaRPr lang="nl-NL" sz="2400" dirty="0">
              <a:solidFill>
                <a:srgbClr val="7030A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Prijselasticiteit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1500917" y="911634"/>
            <a:ext cx="1869871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oorzaak</a:t>
            </a:r>
            <a:endParaRPr lang="nl-NL" sz="2800" dirty="0"/>
          </a:p>
        </p:txBody>
      </p:sp>
      <p:sp>
        <p:nvSpPr>
          <p:cNvPr id="5" name="Rechthoek 4"/>
          <p:cNvSpPr/>
          <p:nvPr/>
        </p:nvSpPr>
        <p:spPr>
          <a:xfrm>
            <a:off x="5578216" y="911634"/>
            <a:ext cx="166423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gevolg</a:t>
            </a:r>
            <a:endParaRPr lang="nl-NL" sz="2800" dirty="0"/>
          </a:p>
        </p:txBody>
      </p:sp>
      <p:cxnSp>
        <p:nvCxnSpPr>
          <p:cNvPr id="6" name="Rechte verbindingslijn met pijl 5"/>
          <p:cNvCxnSpPr>
            <a:stCxn id="4" idx="3"/>
            <a:endCxn id="5" idx="1"/>
          </p:cNvCxnSpPr>
          <p:nvPr/>
        </p:nvCxnSpPr>
        <p:spPr>
          <a:xfrm>
            <a:off x="3370788" y="1173244"/>
            <a:ext cx="220742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hthoek 6"/>
          <p:cNvSpPr/>
          <p:nvPr/>
        </p:nvSpPr>
        <p:spPr>
          <a:xfrm>
            <a:off x="3932191" y="1173244"/>
            <a:ext cx="987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smtClean="0"/>
              <a:t>E =</a:t>
            </a:r>
            <a:endParaRPr lang="nl-NL" sz="2800" b="1" dirty="0"/>
          </a:p>
        </p:txBody>
      </p:sp>
      <p:sp>
        <p:nvSpPr>
          <p:cNvPr id="8" name="Rechthoek 7"/>
          <p:cNvSpPr/>
          <p:nvPr/>
        </p:nvSpPr>
        <p:spPr>
          <a:xfrm>
            <a:off x="1691680" y="1560880"/>
            <a:ext cx="134844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prijs</a:t>
            </a:r>
            <a:endParaRPr lang="nl-NL" sz="2800" dirty="0"/>
          </a:p>
        </p:txBody>
      </p:sp>
      <p:sp>
        <p:nvSpPr>
          <p:cNvPr id="9" name="Rechthoek 8"/>
          <p:cNvSpPr/>
          <p:nvPr/>
        </p:nvSpPr>
        <p:spPr>
          <a:xfrm>
            <a:off x="5681876" y="1560880"/>
            <a:ext cx="15158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vraag</a:t>
            </a:r>
            <a:endParaRPr lang="nl-NL" sz="2800" dirty="0"/>
          </a:p>
        </p:txBody>
      </p:sp>
      <p:cxnSp>
        <p:nvCxnSpPr>
          <p:cNvPr id="10" name="Rechte verbindingslijn met pijl 9"/>
          <p:cNvCxnSpPr>
            <a:stCxn id="8" idx="3"/>
            <a:endCxn id="9" idx="1"/>
          </p:cNvCxnSpPr>
          <p:nvPr/>
        </p:nvCxnSpPr>
        <p:spPr>
          <a:xfrm>
            <a:off x="3040126" y="1822490"/>
            <a:ext cx="264175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hthoek 10"/>
          <p:cNvSpPr/>
          <p:nvPr/>
        </p:nvSpPr>
        <p:spPr>
          <a:xfrm>
            <a:off x="3923928" y="1739491"/>
            <a:ext cx="1122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err="1" smtClean="0"/>
              <a:t>E</a:t>
            </a:r>
            <a:r>
              <a:rPr lang="nl-NL" sz="2800" b="1" baseline="-25000" dirty="0" err="1" smtClean="0"/>
              <a:t>pv</a:t>
            </a:r>
            <a:r>
              <a:rPr lang="nl-NL" sz="2800" b="1" dirty="0" smtClean="0"/>
              <a:t> </a:t>
            </a:r>
            <a:r>
              <a:rPr lang="nl-NL" sz="2800" b="1" dirty="0"/>
              <a:t>=</a:t>
            </a:r>
          </a:p>
        </p:txBody>
      </p:sp>
      <p:grpSp>
        <p:nvGrpSpPr>
          <p:cNvPr id="46" name="Groep 45"/>
          <p:cNvGrpSpPr/>
          <p:nvPr/>
        </p:nvGrpSpPr>
        <p:grpSpPr>
          <a:xfrm>
            <a:off x="4490700" y="2162696"/>
            <a:ext cx="4618366" cy="4299932"/>
            <a:chOff x="4490700" y="2162696"/>
            <a:chExt cx="4618366" cy="4299932"/>
          </a:xfrm>
        </p:grpSpPr>
        <p:cxnSp>
          <p:nvCxnSpPr>
            <p:cNvPr id="12" name="Rechte verbindingslijn 11"/>
            <p:cNvCxnSpPr/>
            <p:nvPr/>
          </p:nvCxnSpPr>
          <p:spPr>
            <a:xfrm>
              <a:off x="5177169" y="2292198"/>
              <a:ext cx="0" cy="3528392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 flipH="1">
              <a:off x="5177169" y="5820590"/>
              <a:ext cx="3592016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>
            <a:xfrm>
              <a:off x="5177169" y="229219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>
              <a:off x="5177169" y="301227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>
              <a:off x="5177169" y="373235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>
            <a:xfrm>
              <a:off x="5177169" y="44524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>
              <a:off x="5177169" y="517251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/>
          </p:nvCxnSpPr>
          <p:spPr>
            <a:xfrm>
              <a:off x="589724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/>
            <p:cNvCxnSpPr/>
            <p:nvPr/>
          </p:nvCxnSpPr>
          <p:spPr>
            <a:xfrm>
              <a:off x="661732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/>
            <p:cNvCxnSpPr/>
            <p:nvPr/>
          </p:nvCxnSpPr>
          <p:spPr>
            <a:xfrm>
              <a:off x="733740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21"/>
            <p:cNvCxnSpPr/>
            <p:nvPr/>
          </p:nvCxnSpPr>
          <p:spPr>
            <a:xfrm>
              <a:off x="805748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22"/>
            <p:cNvCxnSpPr/>
            <p:nvPr/>
          </p:nvCxnSpPr>
          <p:spPr>
            <a:xfrm>
              <a:off x="877756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kstvak 23"/>
            <p:cNvSpPr txBox="1"/>
            <p:nvPr/>
          </p:nvSpPr>
          <p:spPr>
            <a:xfrm>
              <a:off x="8267370" y="6093296"/>
              <a:ext cx="409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err="1" smtClean="0"/>
                <a:t>Q</a:t>
              </a:r>
              <a:r>
                <a:rPr lang="nl-NL" baseline="-25000" dirty="0" err="1" smtClean="0"/>
                <a:t>v</a:t>
              </a:r>
              <a:endParaRPr lang="nl-NL" baseline="-25000" dirty="0"/>
            </a:p>
          </p:txBody>
        </p:sp>
        <p:sp>
          <p:nvSpPr>
            <p:cNvPr id="25" name="Tekstvak 24"/>
            <p:cNvSpPr txBox="1"/>
            <p:nvPr/>
          </p:nvSpPr>
          <p:spPr>
            <a:xfrm rot="16200000">
              <a:off x="4383459" y="2554936"/>
              <a:ext cx="583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prijs</a:t>
              </a:r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4760197" y="497100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10</a:t>
              </a:r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60197" y="425092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20</a:t>
              </a:r>
              <a:endParaRPr lang="nl-NL" dirty="0"/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4760197" y="360285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30</a:t>
              </a:r>
              <a:endParaRPr lang="nl-NL" dirty="0"/>
            </a:p>
          </p:txBody>
        </p:sp>
        <p:sp>
          <p:nvSpPr>
            <p:cNvPr id="29" name="Tekstvak 28"/>
            <p:cNvSpPr txBox="1"/>
            <p:nvPr/>
          </p:nvSpPr>
          <p:spPr>
            <a:xfrm>
              <a:off x="4760197" y="287348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40</a:t>
              </a:r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4760197" y="216269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50</a:t>
              </a:r>
              <a:endParaRPr lang="nl-NL" dirty="0"/>
            </a:p>
          </p:txBody>
        </p:sp>
        <p:sp>
          <p:nvSpPr>
            <p:cNvPr id="31" name="Tekstvak 30"/>
            <p:cNvSpPr txBox="1"/>
            <p:nvPr/>
          </p:nvSpPr>
          <p:spPr>
            <a:xfrm>
              <a:off x="5634667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200</a:t>
              </a:r>
              <a:endParaRPr lang="nl-NL" dirty="0"/>
            </a:p>
          </p:txBody>
        </p:sp>
        <p:sp>
          <p:nvSpPr>
            <p:cNvPr id="32" name="Tekstvak 31"/>
            <p:cNvSpPr txBox="1"/>
            <p:nvPr/>
          </p:nvSpPr>
          <p:spPr>
            <a:xfrm>
              <a:off x="636809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400</a:t>
              </a:r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708817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600</a:t>
              </a:r>
              <a:endParaRPr lang="nl-NL" dirty="0"/>
            </a:p>
          </p:txBody>
        </p:sp>
        <p:sp>
          <p:nvSpPr>
            <p:cNvPr id="34" name="Tekstvak 33"/>
            <p:cNvSpPr txBox="1"/>
            <p:nvPr/>
          </p:nvSpPr>
          <p:spPr>
            <a:xfrm>
              <a:off x="780825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800</a:t>
              </a:r>
              <a:endParaRPr lang="nl-NL" dirty="0"/>
            </a:p>
          </p:txBody>
        </p:sp>
        <p:sp>
          <p:nvSpPr>
            <p:cNvPr id="35" name="Tekstvak 34"/>
            <p:cNvSpPr txBox="1"/>
            <p:nvPr/>
          </p:nvSpPr>
          <p:spPr>
            <a:xfrm>
              <a:off x="8456323" y="5863570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1000</a:t>
              </a:r>
              <a:endParaRPr lang="nl-NL" dirty="0"/>
            </a:p>
          </p:txBody>
        </p:sp>
        <p:cxnSp>
          <p:nvCxnSpPr>
            <p:cNvPr id="36" name="Rechte verbindingslijn 35"/>
            <p:cNvCxnSpPr/>
            <p:nvPr/>
          </p:nvCxnSpPr>
          <p:spPr>
            <a:xfrm>
              <a:off x="5177169" y="2283116"/>
              <a:ext cx="3600400" cy="353747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5" name="Tekstvak 44"/>
          <p:cNvSpPr txBox="1"/>
          <p:nvPr/>
        </p:nvSpPr>
        <p:spPr>
          <a:xfrm>
            <a:off x="6635953" y="2162696"/>
            <a:ext cx="2254143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2400" dirty="0" err="1" smtClean="0"/>
              <a:t>Q</a:t>
            </a:r>
            <a:r>
              <a:rPr lang="nl-NL" sz="2400" baseline="-25000" dirty="0" err="1" smtClean="0"/>
              <a:t>v</a:t>
            </a:r>
            <a:r>
              <a:rPr lang="nl-NL" sz="2400" dirty="0" smtClean="0"/>
              <a:t> = -20P + 1000</a:t>
            </a:r>
            <a:endParaRPr lang="nl-NL" sz="2400" dirty="0"/>
          </a:p>
        </p:txBody>
      </p:sp>
      <p:sp>
        <p:nvSpPr>
          <p:cNvPr id="47" name="Ovaal 46"/>
          <p:cNvSpPr/>
          <p:nvPr/>
        </p:nvSpPr>
        <p:spPr>
          <a:xfrm>
            <a:off x="5806992" y="2927632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Ovaal 47"/>
          <p:cNvSpPr/>
          <p:nvPr/>
        </p:nvSpPr>
        <p:spPr>
          <a:xfrm>
            <a:off x="7260496" y="4328630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Gekromde PIJL-OMLAAG 53"/>
          <p:cNvSpPr/>
          <p:nvPr/>
        </p:nvSpPr>
        <p:spPr>
          <a:xfrm rot="2722246">
            <a:off x="5991134" y="3068219"/>
            <a:ext cx="1954817" cy="572233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5" name="Rechthoek 54"/>
          <p:cNvSpPr/>
          <p:nvPr/>
        </p:nvSpPr>
        <p:spPr>
          <a:xfrm>
            <a:off x="251520" y="3243486"/>
            <a:ext cx="1348446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prijs</a:t>
            </a:r>
            <a:endParaRPr lang="nl-NL" sz="2800" dirty="0"/>
          </a:p>
        </p:txBody>
      </p:sp>
      <p:sp>
        <p:nvSpPr>
          <p:cNvPr id="56" name="Rechthoek 55"/>
          <p:cNvSpPr/>
          <p:nvPr/>
        </p:nvSpPr>
        <p:spPr>
          <a:xfrm>
            <a:off x="3203848" y="3243486"/>
            <a:ext cx="15158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vraag</a:t>
            </a:r>
            <a:endParaRPr lang="nl-NL" sz="2800" dirty="0"/>
          </a:p>
        </p:txBody>
      </p:sp>
      <p:cxnSp>
        <p:nvCxnSpPr>
          <p:cNvPr id="57" name="Rechte verbindingslijn met pijl 56"/>
          <p:cNvCxnSpPr>
            <a:stCxn id="55" idx="3"/>
            <a:endCxn id="56" idx="1"/>
          </p:cNvCxnSpPr>
          <p:nvPr/>
        </p:nvCxnSpPr>
        <p:spPr>
          <a:xfrm>
            <a:off x="1599966" y="3505096"/>
            <a:ext cx="160388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8" name="Rechthoek 57"/>
          <p:cNvSpPr/>
          <p:nvPr/>
        </p:nvSpPr>
        <p:spPr>
          <a:xfrm>
            <a:off x="1936732" y="2996952"/>
            <a:ext cx="1122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err="1" smtClean="0"/>
              <a:t>E</a:t>
            </a:r>
            <a:r>
              <a:rPr lang="nl-NL" sz="2800" b="1" baseline="-25000" dirty="0" err="1" smtClean="0"/>
              <a:t>pv</a:t>
            </a:r>
            <a:r>
              <a:rPr lang="nl-NL" sz="2800" b="1" dirty="0" smtClean="0"/>
              <a:t> </a:t>
            </a:r>
            <a:r>
              <a:rPr lang="nl-NL" sz="2800" b="1" dirty="0"/>
              <a:t>=</a:t>
            </a:r>
          </a:p>
        </p:txBody>
      </p:sp>
      <p:sp>
        <p:nvSpPr>
          <p:cNvPr id="59" name="Tekstvak 58"/>
          <p:cNvSpPr txBox="1"/>
          <p:nvPr/>
        </p:nvSpPr>
        <p:spPr>
          <a:xfrm>
            <a:off x="467544" y="3896409"/>
            <a:ext cx="736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-50%</a:t>
            </a:r>
            <a:endParaRPr lang="nl-NL" sz="2400" dirty="0"/>
          </a:p>
        </p:txBody>
      </p:sp>
      <p:sp>
        <p:nvSpPr>
          <p:cNvPr id="60" name="Tekstvak 59"/>
          <p:cNvSpPr txBox="1"/>
          <p:nvPr/>
        </p:nvSpPr>
        <p:spPr>
          <a:xfrm>
            <a:off x="3419872" y="3887206"/>
            <a:ext cx="974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+200%</a:t>
            </a:r>
            <a:endParaRPr lang="nl-NL" sz="2400" dirty="0"/>
          </a:p>
        </p:txBody>
      </p:sp>
      <p:sp>
        <p:nvSpPr>
          <p:cNvPr id="61" name="Ovaal 60"/>
          <p:cNvSpPr/>
          <p:nvPr/>
        </p:nvSpPr>
        <p:spPr>
          <a:xfrm>
            <a:off x="1961835" y="3717032"/>
            <a:ext cx="881973" cy="88197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 smtClean="0"/>
              <a:t>- 4</a:t>
            </a:r>
            <a:endParaRPr lang="nl-NL" sz="2800" b="1" dirty="0"/>
          </a:p>
        </p:txBody>
      </p:sp>
      <p:sp>
        <p:nvSpPr>
          <p:cNvPr id="62" name="Tekstvak 61"/>
          <p:cNvSpPr txBox="1"/>
          <p:nvPr/>
        </p:nvSpPr>
        <p:spPr>
          <a:xfrm>
            <a:off x="323528" y="4417993"/>
            <a:ext cx="1085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 smtClean="0"/>
              <a:t>40 </a:t>
            </a:r>
            <a:r>
              <a:rPr lang="nl-NL" sz="2000" dirty="0" smtClean="0">
                <a:sym typeface="Wingdings" pitchFamily="2" charset="2"/>
              </a:rPr>
              <a:t> 20</a:t>
            </a:r>
            <a:endParaRPr lang="nl-NL" sz="2000" dirty="0"/>
          </a:p>
        </p:txBody>
      </p:sp>
      <p:sp>
        <p:nvSpPr>
          <p:cNvPr id="63" name="Tekstvak 62"/>
          <p:cNvSpPr txBox="1"/>
          <p:nvPr/>
        </p:nvSpPr>
        <p:spPr>
          <a:xfrm>
            <a:off x="3258521" y="4398950"/>
            <a:ext cx="13724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 smtClean="0"/>
              <a:t>200 </a:t>
            </a:r>
            <a:r>
              <a:rPr lang="nl-NL" sz="2000" dirty="0" smtClean="0">
                <a:sym typeface="Wingdings" pitchFamily="2" charset="2"/>
              </a:rPr>
              <a:t> 600</a:t>
            </a:r>
            <a:endParaRPr lang="nl-NL" sz="2000" dirty="0"/>
          </a:p>
        </p:txBody>
      </p:sp>
      <p:sp>
        <p:nvSpPr>
          <p:cNvPr id="64" name="Rechthoek 63"/>
          <p:cNvSpPr/>
          <p:nvPr/>
        </p:nvSpPr>
        <p:spPr>
          <a:xfrm>
            <a:off x="1331640" y="391795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smtClean="0"/>
              <a:t>×</a:t>
            </a:r>
            <a:endParaRPr lang="nl-NL" sz="2400" dirty="0"/>
          </a:p>
        </p:txBody>
      </p:sp>
      <p:sp>
        <p:nvSpPr>
          <p:cNvPr id="65" name="Rechthoek 64"/>
          <p:cNvSpPr/>
          <p:nvPr/>
        </p:nvSpPr>
        <p:spPr>
          <a:xfrm>
            <a:off x="3122059" y="3898127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smtClean="0"/>
              <a:t>=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802700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 animBg="1"/>
      <p:bldP spid="9" grpId="0" animBg="1"/>
      <p:bldP spid="11" grpId="0"/>
      <p:bldP spid="45" grpId="0" animBg="1"/>
      <p:bldP spid="47" grpId="0" animBg="1"/>
      <p:bldP spid="48" grpId="0" animBg="1"/>
      <p:bldP spid="54" grpId="0" animBg="1"/>
      <p:bldP spid="55" grpId="0" animBg="1"/>
      <p:bldP spid="56" grpId="0" animBg="1"/>
      <p:bldP spid="58" grpId="0"/>
      <p:bldP spid="59" grpId="0"/>
      <p:bldP spid="60" grpId="0"/>
      <p:bldP spid="61" grpId="0" animBg="1"/>
      <p:bldP spid="62" grpId="0"/>
      <p:bldP spid="62" grpId="1"/>
      <p:bldP spid="63" grpId="0"/>
      <p:bldP spid="63" grpId="1"/>
      <p:bldP spid="64" grpId="0"/>
      <p:bldP spid="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0134" y="2181583"/>
            <a:ext cx="3883546" cy="4266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>
                <a:solidFill>
                  <a:srgbClr val="7030A0"/>
                </a:solidFill>
              </a:rPr>
              <a:t>Bereken de prijselasticiteit in dit geval.</a:t>
            </a:r>
            <a:endParaRPr lang="nl-NL" sz="2400" dirty="0">
              <a:solidFill>
                <a:srgbClr val="7030A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Prijselasticiteit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1500917" y="911634"/>
            <a:ext cx="1869871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oorzaak</a:t>
            </a:r>
            <a:endParaRPr lang="nl-NL" sz="2800" dirty="0"/>
          </a:p>
        </p:txBody>
      </p:sp>
      <p:sp>
        <p:nvSpPr>
          <p:cNvPr id="5" name="Rechthoek 4"/>
          <p:cNvSpPr/>
          <p:nvPr/>
        </p:nvSpPr>
        <p:spPr>
          <a:xfrm>
            <a:off x="5578216" y="911634"/>
            <a:ext cx="166423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gevolg</a:t>
            </a:r>
            <a:endParaRPr lang="nl-NL" sz="2800" dirty="0"/>
          </a:p>
        </p:txBody>
      </p:sp>
      <p:cxnSp>
        <p:nvCxnSpPr>
          <p:cNvPr id="6" name="Rechte verbindingslijn met pijl 5"/>
          <p:cNvCxnSpPr>
            <a:stCxn id="4" idx="3"/>
            <a:endCxn id="5" idx="1"/>
          </p:cNvCxnSpPr>
          <p:nvPr/>
        </p:nvCxnSpPr>
        <p:spPr>
          <a:xfrm>
            <a:off x="3370788" y="1173244"/>
            <a:ext cx="220742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hthoek 6"/>
          <p:cNvSpPr/>
          <p:nvPr/>
        </p:nvSpPr>
        <p:spPr>
          <a:xfrm>
            <a:off x="3932191" y="1173244"/>
            <a:ext cx="987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smtClean="0"/>
              <a:t>E =</a:t>
            </a:r>
            <a:endParaRPr lang="nl-NL" sz="2800" b="1" dirty="0"/>
          </a:p>
        </p:txBody>
      </p:sp>
      <p:sp>
        <p:nvSpPr>
          <p:cNvPr id="8" name="Rechthoek 7"/>
          <p:cNvSpPr/>
          <p:nvPr/>
        </p:nvSpPr>
        <p:spPr>
          <a:xfrm>
            <a:off x="1691680" y="1560880"/>
            <a:ext cx="134844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prijs</a:t>
            </a:r>
            <a:endParaRPr lang="nl-NL" sz="2800" dirty="0"/>
          </a:p>
        </p:txBody>
      </p:sp>
      <p:sp>
        <p:nvSpPr>
          <p:cNvPr id="9" name="Rechthoek 8"/>
          <p:cNvSpPr/>
          <p:nvPr/>
        </p:nvSpPr>
        <p:spPr>
          <a:xfrm>
            <a:off x="5681876" y="1560880"/>
            <a:ext cx="15158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vraag</a:t>
            </a:r>
            <a:endParaRPr lang="nl-NL" sz="2800" dirty="0"/>
          </a:p>
        </p:txBody>
      </p:sp>
      <p:cxnSp>
        <p:nvCxnSpPr>
          <p:cNvPr id="10" name="Rechte verbindingslijn met pijl 9"/>
          <p:cNvCxnSpPr>
            <a:stCxn id="8" idx="3"/>
            <a:endCxn id="9" idx="1"/>
          </p:cNvCxnSpPr>
          <p:nvPr/>
        </p:nvCxnSpPr>
        <p:spPr>
          <a:xfrm>
            <a:off x="3040126" y="1822490"/>
            <a:ext cx="264175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hthoek 10"/>
          <p:cNvSpPr/>
          <p:nvPr/>
        </p:nvSpPr>
        <p:spPr>
          <a:xfrm>
            <a:off x="3923928" y="1739491"/>
            <a:ext cx="1122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err="1" smtClean="0"/>
              <a:t>E</a:t>
            </a:r>
            <a:r>
              <a:rPr lang="nl-NL" sz="2800" b="1" baseline="-25000" dirty="0" err="1" smtClean="0"/>
              <a:t>pv</a:t>
            </a:r>
            <a:r>
              <a:rPr lang="nl-NL" sz="2800" b="1" dirty="0" smtClean="0"/>
              <a:t> </a:t>
            </a:r>
            <a:r>
              <a:rPr lang="nl-NL" sz="2800" b="1" dirty="0"/>
              <a:t>=</a:t>
            </a:r>
          </a:p>
        </p:txBody>
      </p:sp>
      <p:grpSp>
        <p:nvGrpSpPr>
          <p:cNvPr id="46" name="Groep 45"/>
          <p:cNvGrpSpPr/>
          <p:nvPr/>
        </p:nvGrpSpPr>
        <p:grpSpPr>
          <a:xfrm>
            <a:off x="4490700" y="2162696"/>
            <a:ext cx="4618366" cy="4299932"/>
            <a:chOff x="4490700" y="2162696"/>
            <a:chExt cx="4618366" cy="4299932"/>
          </a:xfrm>
        </p:grpSpPr>
        <p:cxnSp>
          <p:nvCxnSpPr>
            <p:cNvPr id="12" name="Rechte verbindingslijn 11"/>
            <p:cNvCxnSpPr/>
            <p:nvPr/>
          </p:nvCxnSpPr>
          <p:spPr>
            <a:xfrm>
              <a:off x="5177169" y="2292198"/>
              <a:ext cx="0" cy="3528392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 flipH="1">
              <a:off x="5177169" y="5820590"/>
              <a:ext cx="3592016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>
            <a:xfrm>
              <a:off x="5177169" y="229219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>
              <a:off x="5177169" y="301227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>
              <a:off x="5177169" y="373235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>
            <a:xfrm>
              <a:off x="5177169" y="44524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>
              <a:off x="5177169" y="517251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/>
          </p:nvCxnSpPr>
          <p:spPr>
            <a:xfrm>
              <a:off x="589724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/>
            <p:cNvCxnSpPr/>
            <p:nvPr/>
          </p:nvCxnSpPr>
          <p:spPr>
            <a:xfrm>
              <a:off x="661732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/>
            <p:cNvCxnSpPr/>
            <p:nvPr/>
          </p:nvCxnSpPr>
          <p:spPr>
            <a:xfrm>
              <a:off x="733740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21"/>
            <p:cNvCxnSpPr/>
            <p:nvPr/>
          </p:nvCxnSpPr>
          <p:spPr>
            <a:xfrm>
              <a:off x="805748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22"/>
            <p:cNvCxnSpPr/>
            <p:nvPr/>
          </p:nvCxnSpPr>
          <p:spPr>
            <a:xfrm>
              <a:off x="877756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kstvak 23"/>
            <p:cNvSpPr txBox="1"/>
            <p:nvPr/>
          </p:nvSpPr>
          <p:spPr>
            <a:xfrm>
              <a:off x="8267370" y="6093296"/>
              <a:ext cx="409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err="1" smtClean="0"/>
                <a:t>Q</a:t>
              </a:r>
              <a:r>
                <a:rPr lang="nl-NL" baseline="-25000" dirty="0" err="1" smtClean="0"/>
                <a:t>v</a:t>
              </a:r>
              <a:endParaRPr lang="nl-NL" baseline="-25000" dirty="0"/>
            </a:p>
          </p:txBody>
        </p:sp>
        <p:sp>
          <p:nvSpPr>
            <p:cNvPr id="25" name="Tekstvak 24"/>
            <p:cNvSpPr txBox="1"/>
            <p:nvPr/>
          </p:nvSpPr>
          <p:spPr>
            <a:xfrm rot="16200000">
              <a:off x="4383459" y="2554936"/>
              <a:ext cx="583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prijs</a:t>
              </a:r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4760197" y="497100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10</a:t>
              </a:r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60197" y="425092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20</a:t>
              </a:r>
              <a:endParaRPr lang="nl-NL" dirty="0"/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4760197" y="360285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30</a:t>
              </a:r>
              <a:endParaRPr lang="nl-NL" dirty="0"/>
            </a:p>
          </p:txBody>
        </p:sp>
        <p:sp>
          <p:nvSpPr>
            <p:cNvPr id="29" name="Tekstvak 28"/>
            <p:cNvSpPr txBox="1"/>
            <p:nvPr/>
          </p:nvSpPr>
          <p:spPr>
            <a:xfrm>
              <a:off x="4760197" y="287348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40</a:t>
              </a:r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4760197" y="216269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50</a:t>
              </a:r>
              <a:endParaRPr lang="nl-NL" dirty="0"/>
            </a:p>
          </p:txBody>
        </p:sp>
        <p:sp>
          <p:nvSpPr>
            <p:cNvPr id="31" name="Tekstvak 30"/>
            <p:cNvSpPr txBox="1"/>
            <p:nvPr/>
          </p:nvSpPr>
          <p:spPr>
            <a:xfrm>
              <a:off x="5634667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200</a:t>
              </a:r>
              <a:endParaRPr lang="nl-NL" dirty="0"/>
            </a:p>
          </p:txBody>
        </p:sp>
        <p:sp>
          <p:nvSpPr>
            <p:cNvPr id="32" name="Tekstvak 31"/>
            <p:cNvSpPr txBox="1"/>
            <p:nvPr/>
          </p:nvSpPr>
          <p:spPr>
            <a:xfrm>
              <a:off x="636809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400</a:t>
              </a:r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708817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600</a:t>
              </a:r>
              <a:endParaRPr lang="nl-NL" dirty="0"/>
            </a:p>
          </p:txBody>
        </p:sp>
        <p:sp>
          <p:nvSpPr>
            <p:cNvPr id="34" name="Tekstvak 33"/>
            <p:cNvSpPr txBox="1"/>
            <p:nvPr/>
          </p:nvSpPr>
          <p:spPr>
            <a:xfrm>
              <a:off x="780825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800</a:t>
              </a:r>
              <a:endParaRPr lang="nl-NL" dirty="0"/>
            </a:p>
          </p:txBody>
        </p:sp>
        <p:sp>
          <p:nvSpPr>
            <p:cNvPr id="35" name="Tekstvak 34"/>
            <p:cNvSpPr txBox="1"/>
            <p:nvPr/>
          </p:nvSpPr>
          <p:spPr>
            <a:xfrm>
              <a:off x="8456323" y="5863570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1000</a:t>
              </a:r>
              <a:endParaRPr lang="nl-NL" dirty="0"/>
            </a:p>
          </p:txBody>
        </p:sp>
        <p:cxnSp>
          <p:nvCxnSpPr>
            <p:cNvPr id="36" name="Rechte verbindingslijn 35"/>
            <p:cNvCxnSpPr/>
            <p:nvPr/>
          </p:nvCxnSpPr>
          <p:spPr>
            <a:xfrm>
              <a:off x="5177169" y="2283116"/>
              <a:ext cx="3600400" cy="353747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5" name="Tekstvak 44"/>
          <p:cNvSpPr txBox="1"/>
          <p:nvPr/>
        </p:nvSpPr>
        <p:spPr>
          <a:xfrm>
            <a:off x="6635953" y="2162696"/>
            <a:ext cx="2254143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2400" dirty="0" err="1" smtClean="0"/>
              <a:t>Q</a:t>
            </a:r>
            <a:r>
              <a:rPr lang="nl-NL" sz="2400" baseline="-25000" dirty="0" err="1" smtClean="0"/>
              <a:t>v</a:t>
            </a:r>
            <a:r>
              <a:rPr lang="nl-NL" sz="2400" dirty="0" smtClean="0"/>
              <a:t> = -20P + 1000</a:t>
            </a:r>
            <a:endParaRPr lang="nl-NL" sz="2400" dirty="0"/>
          </a:p>
        </p:txBody>
      </p:sp>
      <p:sp>
        <p:nvSpPr>
          <p:cNvPr id="47" name="Ovaal 46"/>
          <p:cNvSpPr/>
          <p:nvPr/>
        </p:nvSpPr>
        <p:spPr>
          <a:xfrm>
            <a:off x="5806992" y="2927632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Ovaal 47"/>
          <p:cNvSpPr/>
          <p:nvPr/>
        </p:nvSpPr>
        <p:spPr>
          <a:xfrm>
            <a:off x="7980576" y="5083155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Gekromde PIJL-OMLAAG 53"/>
          <p:cNvSpPr/>
          <p:nvPr/>
        </p:nvSpPr>
        <p:spPr>
          <a:xfrm rot="2722246">
            <a:off x="5946449" y="3175116"/>
            <a:ext cx="3040390" cy="900437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5" name="Rechthoek 54"/>
          <p:cNvSpPr/>
          <p:nvPr/>
        </p:nvSpPr>
        <p:spPr>
          <a:xfrm>
            <a:off x="251520" y="3243486"/>
            <a:ext cx="1348446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prijs</a:t>
            </a:r>
            <a:endParaRPr lang="nl-NL" sz="2800" dirty="0"/>
          </a:p>
        </p:txBody>
      </p:sp>
      <p:sp>
        <p:nvSpPr>
          <p:cNvPr id="56" name="Rechthoek 55"/>
          <p:cNvSpPr/>
          <p:nvPr/>
        </p:nvSpPr>
        <p:spPr>
          <a:xfrm>
            <a:off x="3203848" y="3243486"/>
            <a:ext cx="15158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vraag</a:t>
            </a:r>
            <a:endParaRPr lang="nl-NL" sz="2800" dirty="0"/>
          </a:p>
        </p:txBody>
      </p:sp>
      <p:cxnSp>
        <p:nvCxnSpPr>
          <p:cNvPr id="57" name="Rechte verbindingslijn met pijl 56"/>
          <p:cNvCxnSpPr>
            <a:stCxn id="55" idx="3"/>
            <a:endCxn id="56" idx="1"/>
          </p:cNvCxnSpPr>
          <p:nvPr/>
        </p:nvCxnSpPr>
        <p:spPr>
          <a:xfrm>
            <a:off x="1599966" y="3505096"/>
            <a:ext cx="160388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8" name="Rechthoek 57"/>
          <p:cNvSpPr/>
          <p:nvPr/>
        </p:nvSpPr>
        <p:spPr>
          <a:xfrm>
            <a:off x="1936732" y="2996952"/>
            <a:ext cx="1122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err="1" smtClean="0"/>
              <a:t>E</a:t>
            </a:r>
            <a:r>
              <a:rPr lang="nl-NL" sz="2800" b="1" baseline="-25000" dirty="0" err="1" smtClean="0"/>
              <a:t>pv</a:t>
            </a:r>
            <a:r>
              <a:rPr lang="nl-NL" sz="2800" b="1" dirty="0" smtClean="0"/>
              <a:t> </a:t>
            </a:r>
            <a:r>
              <a:rPr lang="nl-NL" sz="2800" b="1" dirty="0"/>
              <a:t>=</a:t>
            </a:r>
          </a:p>
        </p:txBody>
      </p:sp>
      <p:sp>
        <p:nvSpPr>
          <p:cNvPr id="59" name="Tekstvak 58"/>
          <p:cNvSpPr txBox="1"/>
          <p:nvPr/>
        </p:nvSpPr>
        <p:spPr>
          <a:xfrm>
            <a:off x="467544" y="3896409"/>
            <a:ext cx="713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-75%</a:t>
            </a:r>
            <a:endParaRPr lang="nl-NL" sz="2400" dirty="0"/>
          </a:p>
        </p:txBody>
      </p:sp>
      <p:sp>
        <p:nvSpPr>
          <p:cNvPr id="60" name="Tekstvak 59"/>
          <p:cNvSpPr txBox="1"/>
          <p:nvPr/>
        </p:nvSpPr>
        <p:spPr>
          <a:xfrm>
            <a:off x="3419872" y="3887206"/>
            <a:ext cx="981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+300%</a:t>
            </a:r>
            <a:endParaRPr lang="nl-NL" sz="2400" dirty="0"/>
          </a:p>
        </p:txBody>
      </p:sp>
      <p:sp>
        <p:nvSpPr>
          <p:cNvPr id="61" name="Ovaal 60"/>
          <p:cNvSpPr/>
          <p:nvPr/>
        </p:nvSpPr>
        <p:spPr>
          <a:xfrm>
            <a:off x="1961835" y="3717032"/>
            <a:ext cx="881973" cy="88197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 smtClean="0"/>
              <a:t>- 4</a:t>
            </a:r>
            <a:endParaRPr lang="nl-NL" sz="2800" b="1" dirty="0"/>
          </a:p>
        </p:txBody>
      </p:sp>
      <p:sp>
        <p:nvSpPr>
          <p:cNvPr id="62" name="Tekstvak 61"/>
          <p:cNvSpPr txBox="1"/>
          <p:nvPr/>
        </p:nvSpPr>
        <p:spPr>
          <a:xfrm>
            <a:off x="323528" y="4417993"/>
            <a:ext cx="10567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 smtClean="0"/>
              <a:t>40 </a:t>
            </a:r>
            <a:r>
              <a:rPr lang="nl-NL" sz="2000" dirty="0" smtClean="0">
                <a:sym typeface="Wingdings" pitchFamily="2" charset="2"/>
              </a:rPr>
              <a:t> </a:t>
            </a:r>
            <a:r>
              <a:rPr lang="nl-NL" sz="2000" dirty="0">
                <a:sym typeface="Wingdings" pitchFamily="2" charset="2"/>
              </a:rPr>
              <a:t>1</a:t>
            </a:r>
            <a:r>
              <a:rPr lang="nl-NL" sz="2000" dirty="0" smtClean="0">
                <a:sym typeface="Wingdings" pitchFamily="2" charset="2"/>
              </a:rPr>
              <a:t>0</a:t>
            </a:r>
            <a:endParaRPr lang="nl-NL" sz="2000" dirty="0"/>
          </a:p>
        </p:txBody>
      </p:sp>
      <p:sp>
        <p:nvSpPr>
          <p:cNvPr id="63" name="Tekstvak 62"/>
          <p:cNvSpPr txBox="1"/>
          <p:nvPr/>
        </p:nvSpPr>
        <p:spPr>
          <a:xfrm>
            <a:off x="3258521" y="4398950"/>
            <a:ext cx="13724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 smtClean="0"/>
              <a:t>200 </a:t>
            </a:r>
            <a:r>
              <a:rPr lang="nl-NL" sz="2000" dirty="0" smtClean="0">
                <a:sym typeface="Wingdings" pitchFamily="2" charset="2"/>
              </a:rPr>
              <a:t> </a:t>
            </a:r>
            <a:r>
              <a:rPr lang="nl-NL" sz="2000" dirty="0">
                <a:sym typeface="Wingdings" pitchFamily="2" charset="2"/>
              </a:rPr>
              <a:t>8</a:t>
            </a:r>
            <a:r>
              <a:rPr lang="nl-NL" sz="2000" dirty="0" smtClean="0">
                <a:sym typeface="Wingdings" pitchFamily="2" charset="2"/>
              </a:rPr>
              <a:t>00</a:t>
            </a:r>
            <a:endParaRPr lang="nl-NL" sz="2000" dirty="0"/>
          </a:p>
        </p:txBody>
      </p:sp>
      <p:sp>
        <p:nvSpPr>
          <p:cNvPr id="64" name="Rechthoek 63"/>
          <p:cNvSpPr/>
          <p:nvPr/>
        </p:nvSpPr>
        <p:spPr>
          <a:xfrm>
            <a:off x="1331640" y="391795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smtClean="0"/>
              <a:t>×</a:t>
            </a:r>
            <a:endParaRPr lang="nl-NL" sz="2400" dirty="0"/>
          </a:p>
        </p:txBody>
      </p:sp>
      <p:sp>
        <p:nvSpPr>
          <p:cNvPr id="65" name="Rechthoek 64"/>
          <p:cNvSpPr/>
          <p:nvPr/>
        </p:nvSpPr>
        <p:spPr>
          <a:xfrm>
            <a:off x="3122059" y="3898127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smtClean="0"/>
              <a:t>=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70850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 animBg="1"/>
      <p:bldP spid="9" grpId="0" animBg="1"/>
      <p:bldP spid="11" grpId="0"/>
      <p:bldP spid="45" grpId="0" animBg="1"/>
      <p:bldP spid="47" grpId="0" animBg="1"/>
      <p:bldP spid="48" grpId="0" animBg="1"/>
      <p:bldP spid="54" grpId="0" animBg="1"/>
      <p:bldP spid="55" grpId="0" animBg="1"/>
      <p:bldP spid="56" grpId="0" animBg="1"/>
      <p:bldP spid="58" grpId="0"/>
      <p:bldP spid="59" grpId="0"/>
      <p:bldP spid="60" grpId="0"/>
      <p:bldP spid="61" grpId="0" animBg="1"/>
      <p:bldP spid="62" grpId="0"/>
      <p:bldP spid="62" grpId="1"/>
      <p:bldP spid="63" grpId="0"/>
      <p:bldP spid="63" grpId="1"/>
      <p:bldP spid="64" grpId="0"/>
      <p:bldP spid="6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0134" y="2181583"/>
            <a:ext cx="3883546" cy="4266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>
                <a:solidFill>
                  <a:srgbClr val="7030A0"/>
                </a:solidFill>
              </a:rPr>
              <a:t>Bereken de prijselasticiteit in dit geval.</a:t>
            </a:r>
            <a:endParaRPr lang="nl-NL" sz="2400" dirty="0">
              <a:solidFill>
                <a:srgbClr val="7030A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Prijselasticiteit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1500917" y="911634"/>
            <a:ext cx="1869871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oorzaak</a:t>
            </a:r>
            <a:endParaRPr lang="nl-NL" sz="2800" dirty="0"/>
          </a:p>
        </p:txBody>
      </p:sp>
      <p:sp>
        <p:nvSpPr>
          <p:cNvPr id="5" name="Rechthoek 4"/>
          <p:cNvSpPr/>
          <p:nvPr/>
        </p:nvSpPr>
        <p:spPr>
          <a:xfrm>
            <a:off x="5578216" y="911634"/>
            <a:ext cx="166423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gevolg</a:t>
            </a:r>
            <a:endParaRPr lang="nl-NL" sz="2800" dirty="0"/>
          </a:p>
        </p:txBody>
      </p:sp>
      <p:cxnSp>
        <p:nvCxnSpPr>
          <p:cNvPr id="6" name="Rechte verbindingslijn met pijl 5"/>
          <p:cNvCxnSpPr>
            <a:stCxn id="4" idx="3"/>
            <a:endCxn id="5" idx="1"/>
          </p:cNvCxnSpPr>
          <p:nvPr/>
        </p:nvCxnSpPr>
        <p:spPr>
          <a:xfrm>
            <a:off x="3370788" y="1173244"/>
            <a:ext cx="220742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hthoek 6"/>
          <p:cNvSpPr/>
          <p:nvPr/>
        </p:nvSpPr>
        <p:spPr>
          <a:xfrm>
            <a:off x="3932191" y="1173244"/>
            <a:ext cx="987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smtClean="0"/>
              <a:t>E =</a:t>
            </a:r>
            <a:endParaRPr lang="nl-NL" sz="2800" b="1" dirty="0"/>
          </a:p>
        </p:txBody>
      </p:sp>
      <p:sp>
        <p:nvSpPr>
          <p:cNvPr id="8" name="Rechthoek 7"/>
          <p:cNvSpPr/>
          <p:nvPr/>
        </p:nvSpPr>
        <p:spPr>
          <a:xfrm>
            <a:off x="1691680" y="1560880"/>
            <a:ext cx="134844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prijs</a:t>
            </a:r>
            <a:endParaRPr lang="nl-NL" sz="2800" dirty="0"/>
          </a:p>
        </p:txBody>
      </p:sp>
      <p:sp>
        <p:nvSpPr>
          <p:cNvPr id="9" name="Rechthoek 8"/>
          <p:cNvSpPr/>
          <p:nvPr/>
        </p:nvSpPr>
        <p:spPr>
          <a:xfrm>
            <a:off x="5681876" y="1560880"/>
            <a:ext cx="15158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vraag</a:t>
            </a:r>
            <a:endParaRPr lang="nl-NL" sz="2800" dirty="0"/>
          </a:p>
        </p:txBody>
      </p:sp>
      <p:cxnSp>
        <p:nvCxnSpPr>
          <p:cNvPr id="10" name="Rechte verbindingslijn met pijl 9"/>
          <p:cNvCxnSpPr>
            <a:stCxn id="8" idx="3"/>
            <a:endCxn id="9" idx="1"/>
          </p:cNvCxnSpPr>
          <p:nvPr/>
        </p:nvCxnSpPr>
        <p:spPr>
          <a:xfrm>
            <a:off x="3040126" y="1822490"/>
            <a:ext cx="264175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hthoek 10"/>
          <p:cNvSpPr/>
          <p:nvPr/>
        </p:nvSpPr>
        <p:spPr>
          <a:xfrm>
            <a:off x="3923928" y="1739491"/>
            <a:ext cx="1122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err="1" smtClean="0"/>
              <a:t>E</a:t>
            </a:r>
            <a:r>
              <a:rPr lang="nl-NL" sz="2800" b="1" baseline="-25000" dirty="0" err="1" smtClean="0"/>
              <a:t>pv</a:t>
            </a:r>
            <a:r>
              <a:rPr lang="nl-NL" sz="2800" b="1" dirty="0" smtClean="0"/>
              <a:t> </a:t>
            </a:r>
            <a:r>
              <a:rPr lang="nl-NL" sz="2800" b="1" dirty="0"/>
              <a:t>=</a:t>
            </a:r>
          </a:p>
        </p:txBody>
      </p:sp>
      <p:grpSp>
        <p:nvGrpSpPr>
          <p:cNvPr id="46" name="Groep 45"/>
          <p:cNvGrpSpPr/>
          <p:nvPr/>
        </p:nvGrpSpPr>
        <p:grpSpPr>
          <a:xfrm>
            <a:off x="4490700" y="2162696"/>
            <a:ext cx="4618366" cy="4299932"/>
            <a:chOff x="4490700" y="2162696"/>
            <a:chExt cx="4618366" cy="4299932"/>
          </a:xfrm>
        </p:grpSpPr>
        <p:cxnSp>
          <p:nvCxnSpPr>
            <p:cNvPr id="12" name="Rechte verbindingslijn 11"/>
            <p:cNvCxnSpPr/>
            <p:nvPr/>
          </p:nvCxnSpPr>
          <p:spPr>
            <a:xfrm>
              <a:off x="5177169" y="2292198"/>
              <a:ext cx="0" cy="3528392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 flipH="1">
              <a:off x="5177169" y="5820590"/>
              <a:ext cx="3592016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>
            <a:xfrm>
              <a:off x="5177169" y="229219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>
              <a:off x="5177169" y="301227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>
              <a:off x="5177169" y="373235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>
            <a:xfrm>
              <a:off x="5177169" y="44524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>
              <a:off x="5177169" y="517251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/>
          </p:nvCxnSpPr>
          <p:spPr>
            <a:xfrm>
              <a:off x="589724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/>
            <p:cNvCxnSpPr/>
            <p:nvPr/>
          </p:nvCxnSpPr>
          <p:spPr>
            <a:xfrm>
              <a:off x="661732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/>
            <p:cNvCxnSpPr/>
            <p:nvPr/>
          </p:nvCxnSpPr>
          <p:spPr>
            <a:xfrm>
              <a:off x="733740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21"/>
            <p:cNvCxnSpPr/>
            <p:nvPr/>
          </p:nvCxnSpPr>
          <p:spPr>
            <a:xfrm>
              <a:off x="805748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22"/>
            <p:cNvCxnSpPr/>
            <p:nvPr/>
          </p:nvCxnSpPr>
          <p:spPr>
            <a:xfrm>
              <a:off x="877756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kstvak 23"/>
            <p:cNvSpPr txBox="1"/>
            <p:nvPr/>
          </p:nvSpPr>
          <p:spPr>
            <a:xfrm>
              <a:off x="8267370" y="6093296"/>
              <a:ext cx="409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err="1" smtClean="0"/>
                <a:t>Q</a:t>
              </a:r>
              <a:r>
                <a:rPr lang="nl-NL" baseline="-25000" dirty="0" err="1" smtClean="0"/>
                <a:t>v</a:t>
              </a:r>
              <a:endParaRPr lang="nl-NL" baseline="-25000" dirty="0"/>
            </a:p>
          </p:txBody>
        </p:sp>
        <p:sp>
          <p:nvSpPr>
            <p:cNvPr id="25" name="Tekstvak 24"/>
            <p:cNvSpPr txBox="1"/>
            <p:nvPr/>
          </p:nvSpPr>
          <p:spPr>
            <a:xfrm rot="16200000">
              <a:off x="4383459" y="2554936"/>
              <a:ext cx="583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prijs</a:t>
              </a:r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4760197" y="497100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10</a:t>
              </a:r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60197" y="425092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20</a:t>
              </a:r>
              <a:endParaRPr lang="nl-NL" dirty="0"/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4760197" y="360285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30</a:t>
              </a:r>
              <a:endParaRPr lang="nl-NL" dirty="0"/>
            </a:p>
          </p:txBody>
        </p:sp>
        <p:sp>
          <p:nvSpPr>
            <p:cNvPr id="29" name="Tekstvak 28"/>
            <p:cNvSpPr txBox="1"/>
            <p:nvPr/>
          </p:nvSpPr>
          <p:spPr>
            <a:xfrm>
              <a:off x="4760197" y="287348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40</a:t>
              </a:r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4760197" y="216269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50</a:t>
              </a:r>
              <a:endParaRPr lang="nl-NL" dirty="0"/>
            </a:p>
          </p:txBody>
        </p:sp>
        <p:sp>
          <p:nvSpPr>
            <p:cNvPr id="31" name="Tekstvak 30"/>
            <p:cNvSpPr txBox="1"/>
            <p:nvPr/>
          </p:nvSpPr>
          <p:spPr>
            <a:xfrm>
              <a:off x="5634667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200</a:t>
              </a:r>
              <a:endParaRPr lang="nl-NL" dirty="0"/>
            </a:p>
          </p:txBody>
        </p:sp>
        <p:sp>
          <p:nvSpPr>
            <p:cNvPr id="32" name="Tekstvak 31"/>
            <p:cNvSpPr txBox="1"/>
            <p:nvPr/>
          </p:nvSpPr>
          <p:spPr>
            <a:xfrm>
              <a:off x="636809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400</a:t>
              </a:r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708817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600</a:t>
              </a:r>
              <a:endParaRPr lang="nl-NL" dirty="0"/>
            </a:p>
          </p:txBody>
        </p:sp>
        <p:sp>
          <p:nvSpPr>
            <p:cNvPr id="34" name="Tekstvak 33"/>
            <p:cNvSpPr txBox="1"/>
            <p:nvPr/>
          </p:nvSpPr>
          <p:spPr>
            <a:xfrm>
              <a:off x="780825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800</a:t>
              </a:r>
              <a:endParaRPr lang="nl-NL" dirty="0"/>
            </a:p>
          </p:txBody>
        </p:sp>
        <p:sp>
          <p:nvSpPr>
            <p:cNvPr id="35" name="Tekstvak 34"/>
            <p:cNvSpPr txBox="1"/>
            <p:nvPr/>
          </p:nvSpPr>
          <p:spPr>
            <a:xfrm>
              <a:off x="8456323" y="5863570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1000</a:t>
              </a:r>
              <a:endParaRPr lang="nl-NL" dirty="0"/>
            </a:p>
          </p:txBody>
        </p:sp>
        <p:cxnSp>
          <p:nvCxnSpPr>
            <p:cNvPr id="36" name="Rechte verbindingslijn 35"/>
            <p:cNvCxnSpPr/>
            <p:nvPr/>
          </p:nvCxnSpPr>
          <p:spPr>
            <a:xfrm>
              <a:off x="5177169" y="2283116"/>
              <a:ext cx="3600400" cy="353747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5" name="Tekstvak 44"/>
          <p:cNvSpPr txBox="1"/>
          <p:nvPr/>
        </p:nvSpPr>
        <p:spPr>
          <a:xfrm>
            <a:off x="6635953" y="2162696"/>
            <a:ext cx="2254143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2400" dirty="0" err="1" smtClean="0"/>
              <a:t>Q</a:t>
            </a:r>
            <a:r>
              <a:rPr lang="nl-NL" sz="2400" baseline="-25000" dirty="0" err="1" smtClean="0"/>
              <a:t>v</a:t>
            </a:r>
            <a:r>
              <a:rPr lang="nl-NL" sz="2400" dirty="0" smtClean="0"/>
              <a:t> = -20P + 1000</a:t>
            </a:r>
            <a:endParaRPr lang="nl-NL" sz="2400" dirty="0"/>
          </a:p>
        </p:txBody>
      </p:sp>
      <p:sp>
        <p:nvSpPr>
          <p:cNvPr id="47" name="Ovaal 46"/>
          <p:cNvSpPr/>
          <p:nvPr/>
        </p:nvSpPr>
        <p:spPr>
          <a:xfrm>
            <a:off x="6521792" y="3608797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Ovaal 47"/>
          <p:cNvSpPr/>
          <p:nvPr/>
        </p:nvSpPr>
        <p:spPr>
          <a:xfrm>
            <a:off x="5801712" y="2907589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Gekromde PIJL-OMLAAG 53"/>
          <p:cNvSpPr/>
          <p:nvPr/>
        </p:nvSpPr>
        <p:spPr>
          <a:xfrm rot="13282639">
            <a:off x="5503135" y="3445265"/>
            <a:ext cx="979303" cy="315184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5" name="Rechthoek 54"/>
          <p:cNvSpPr/>
          <p:nvPr/>
        </p:nvSpPr>
        <p:spPr>
          <a:xfrm>
            <a:off x="251520" y="3243486"/>
            <a:ext cx="1348446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prijs</a:t>
            </a:r>
            <a:endParaRPr lang="nl-NL" sz="2800" dirty="0"/>
          </a:p>
        </p:txBody>
      </p:sp>
      <p:sp>
        <p:nvSpPr>
          <p:cNvPr id="56" name="Rechthoek 55"/>
          <p:cNvSpPr/>
          <p:nvPr/>
        </p:nvSpPr>
        <p:spPr>
          <a:xfrm>
            <a:off x="3203848" y="3243486"/>
            <a:ext cx="15158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vraag</a:t>
            </a:r>
            <a:endParaRPr lang="nl-NL" sz="2800" dirty="0"/>
          </a:p>
        </p:txBody>
      </p:sp>
      <p:cxnSp>
        <p:nvCxnSpPr>
          <p:cNvPr id="57" name="Rechte verbindingslijn met pijl 56"/>
          <p:cNvCxnSpPr>
            <a:stCxn id="55" idx="3"/>
            <a:endCxn id="56" idx="1"/>
          </p:cNvCxnSpPr>
          <p:nvPr/>
        </p:nvCxnSpPr>
        <p:spPr>
          <a:xfrm>
            <a:off x="1599966" y="3505096"/>
            <a:ext cx="160388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8" name="Rechthoek 57"/>
          <p:cNvSpPr/>
          <p:nvPr/>
        </p:nvSpPr>
        <p:spPr>
          <a:xfrm>
            <a:off x="1936732" y="2996952"/>
            <a:ext cx="1122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err="1" smtClean="0"/>
              <a:t>E</a:t>
            </a:r>
            <a:r>
              <a:rPr lang="nl-NL" sz="2800" b="1" baseline="-25000" dirty="0" err="1" smtClean="0"/>
              <a:t>pv</a:t>
            </a:r>
            <a:r>
              <a:rPr lang="nl-NL" sz="2800" b="1" dirty="0" smtClean="0"/>
              <a:t> </a:t>
            </a:r>
            <a:r>
              <a:rPr lang="nl-NL" sz="2800" b="1" dirty="0"/>
              <a:t>=</a:t>
            </a:r>
          </a:p>
        </p:txBody>
      </p:sp>
      <p:sp>
        <p:nvSpPr>
          <p:cNvPr id="59" name="Tekstvak 58"/>
          <p:cNvSpPr txBox="1"/>
          <p:nvPr/>
        </p:nvSpPr>
        <p:spPr>
          <a:xfrm>
            <a:off x="467544" y="3896409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33,3%</a:t>
            </a:r>
            <a:endParaRPr lang="nl-NL" sz="2400" dirty="0"/>
          </a:p>
        </p:txBody>
      </p:sp>
      <p:sp>
        <p:nvSpPr>
          <p:cNvPr id="60" name="Tekstvak 59"/>
          <p:cNvSpPr txBox="1"/>
          <p:nvPr/>
        </p:nvSpPr>
        <p:spPr>
          <a:xfrm>
            <a:off x="3419872" y="3887206"/>
            <a:ext cx="736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-50%</a:t>
            </a:r>
            <a:endParaRPr lang="nl-NL" sz="2400" dirty="0"/>
          </a:p>
        </p:txBody>
      </p:sp>
      <p:sp>
        <p:nvSpPr>
          <p:cNvPr id="61" name="Ovaal 60"/>
          <p:cNvSpPr/>
          <p:nvPr/>
        </p:nvSpPr>
        <p:spPr>
          <a:xfrm>
            <a:off x="1936733" y="3717032"/>
            <a:ext cx="907076" cy="88197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b="1" dirty="0" smtClean="0"/>
              <a:t>-1,5</a:t>
            </a:r>
            <a:endParaRPr lang="nl-NL" sz="2400" b="1" dirty="0"/>
          </a:p>
        </p:txBody>
      </p:sp>
      <p:sp>
        <p:nvSpPr>
          <p:cNvPr id="62" name="Tekstvak 61"/>
          <p:cNvSpPr txBox="1"/>
          <p:nvPr/>
        </p:nvSpPr>
        <p:spPr>
          <a:xfrm>
            <a:off x="323528" y="4417993"/>
            <a:ext cx="1091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3</a:t>
            </a:r>
            <a:r>
              <a:rPr lang="nl-NL" sz="2000" dirty="0" smtClean="0"/>
              <a:t>0 </a:t>
            </a:r>
            <a:r>
              <a:rPr lang="nl-NL" sz="2000" dirty="0" smtClean="0">
                <a:sym typeface="Wingdings" pitchFamily="2" charset="2"/>
              </a:rPr>
              <a:t> 40</a:t>
            </a:r>
            <a:endParaRPr lang="nl-NL" sz="2000" dirty="0"/>
          </a:p>
        </p:txBody>
      </p:sp>
      <p:sp>
        <p:nvSpPr>
          <p:cNvPr id="63" name="Tekstvak 62"/>
          <p:cNvSpPr txBox="1"/>
          <p:nvPr/>
        </p:nvSpPr>
        <p:spPr>
          <a:xfrm>
            <a:off x="3258521" y="4398950"/>
            <a:ext cx="13676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4</a:t>
            </a:r>
            <a:r>
              <a:rPr lang="nl-NL" sz="2000" dirty="0" smtClean="0"/>
              <a:t>00 </a:t>
            </a:r>
            <a:r>
              <a:rPr lang="nl-NL" sz="2000" dirty="0" smtClean="0">
                <a:sym typeface="Wingdings" pitchFamily="2" charset="2"/>
              </a:rPr>
              <a:t> 200</a:t>
            </a:r>
            <a:endParaRPr lang="nl-NL" sz="2000" dirty="0"/>
          </a:p>
        </p:txBody>
      </p:sp>
      <p:sp>
        <p:nvSpPr>
          <p:cNvPr id="64" name="Rechthoek 63"/>
          <p:cNvSpPr/>
          <p:nvPr/>
        </p:nvSpPr>
        <p:spPr>
          <a:xfrm>
            <a:off x="1331640" y="391795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smtClean="0"/>
              <a:t>×</a:t>
            </a:r>
            <a:endParaRPr lang="nl-NL" sz="2400" dirty="0"/>
          </a:p>
        </p:txBody>
      </p:sp>
      <p:sp>
        <p:nvSpPr>
          <p:cNvPr id="65" name="Rechthoek 64"/>
          <p:cNvSpPr/>
          <p:nvPr/>
        </p:nvSpPr>
        <p:spPr>
          <a:xfrm>
            <a:off x="3122059" y="3898127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smtClean="0"/>
              <a:t>=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338186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 animBg="1"/>
      <p:bldP spid="9" grpId="0" animBg="1"/>
      <p:bldP spid="11" grpId="0"/>
      <p:bldP spid="45" grpId="0" animBg="1"/>
      <p:bldP spid="47" grpId="0" animBg="1"/>
      <p:bldP spid="48" grpId="0" animBg="1"/>
      <p:bldP spid="54" grpId="0" animBg="1"/>
      <p:bldP spid="55" grpId="0" animBg="1"/>
      <p:bldP spid="56" grpId="0" animBg="1"/>
      <p:bldP spid="58" grpId="0"/>
      <p:bldP spid="59" grpId="0"/>
      <p:bldP spid="60" grpId="0"/>
      <p:bldP spid="61" grpId="0" animBg="1"/>
      <p:bldP spid="62" grpId="0"/>
      <p:bldP spid="62" grpId="1"/>
      <p:bldP spid="63" grpId="0"/>
      <p:bldP spid="63" grpId="1"/>
      <p:bldP spid="64" grpId="0"/>
      <p:bldP spid="6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gaat om het vertrekpunt</a:t>
            </a:r>
            <a:endParaRPr lang="nl-NL" dirty="0"/>
          </a:p>
        </p:txBody>
      </p:sp>
      <p:sp>
        <p:nvSpPr>
          <p:cNvPr id="4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457200" y="1285860"/>
            <a:ext cx="3898776" cy="8989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>
                <a:solidFill>
                  <a:srgbClr val="7030A0"/>
                </a:solidFill>
              </a:rPr>
              <a:t>Bereken bij elke verandering de elasticiteit</a:t>
            </a:r>
            <a:endParaRPr lang="nl-NL" sz="2400" dirty="0">
              <a:solidFill>
                <a:srgbClr val="7030A0"/>
              </a:solidFill>
            </a:endParaRPr>
          </a:p>
        </p:txBody>
      </p:sp>
      <p:grpSp>
        <p:nvGrpSpPr>
          <p:cNvPr id="6" name="Groep 5"/>
          <p:cNvGrpSpPr/>
          <p:nvPr/>
        </p:nvGrpSpPr>
        <p:grpSpPr>
          <a:xfrm>
            <a:off x="4490700" y="1649348"/>
            <a:ext cx="4618366" cy="4299932"/>
            <a:chOff x="4490700" y="2162696"/>
            <a:chExt cx="4618366" cy="4299932"/>
          </a:xfrm>
        </p:grpSpPr>
        <p:cxnSp>
          <p:nvCxnSpPr>
            <p:cNvPr id="7" name="Rechte verbindingslijn 6"/>
            <p:cNvCxnSpPr/>
            <p:nvPr/>
          </p:nvCxnSpPr>
          <p:spPr>
            <a:xfrm>
              <a:off x="5177169" y="2292198"/>
              <a:ext cx="0" cy="3528392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Rechte verbindingslijn 7"/>
            <p:cNvCxnSpPr/>
            <p:nvPr/>
          </p:nvCxnSpPr>
          <p:spPr>
            <a:xfrm flipH="1">
              <a:off x="5177169" y="5820590"/>
              <a:ext cx="3592016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Rechte verbindingslijn 8"/>
            <p:cNvCxnSpPr/>
            <p:nvPr/>
          </p:nvCxnSpPr>
          <p:spPr>
            <a:xfrm>
              <a:off x="5177169" y="229219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>
              <a:off x="5177169" y="301227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/>
            <p:cNvCxnSpPr/>
            <p:nvPr/>
          </p:nvCxnSpPr>
          <p:spPr>
            <a:xfrm>
              <a:off x="5177169" y="373235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/>
            <p:cNvCxnSpPr/>
            <p:nvPr/>
          </p:nvCxnSpPr>
          <p:spPr>
            <a:xfrm>
              <a:off x="5177169" y="44524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>
              <a:off x="5177169" y="517251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>
            <a:xfrm>
              <a:off x="589724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>
              <a:off x="661732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>
              <a:off x="733740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>
            <a:xfrm>
              <a:off x="805748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>
              <a:off x="877756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kstvak 18"/>
            <p:cNvSpPr txBox="1"/>
            <p:nvPr/>
          </p:nvSpPr>
          <p:spPr>
            <a:xfrm>
              <a:off x="8267370" y="6093296"/>
              <a:ext cx="409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err="1" smtClean="0"/>
                <a:t>Q</a:t>
              </a:r>
              <a:r>
                <a:rPr lang="nl-NL" baseline="-25000" dirty="0" err="1" smtClean="0"/>
                <a:t>v</a:t>
              </a:r>
              <a:endParaRPr lang="nl-NL" baseline="-25000" dirty="0"/>
            </a:p>
          </p:txBody>
        </p:sp>
        <p:sp>
          <p:nvSpPr>
            <p:cNvPr id="20" name="Tekstvak 19"/>
            <p:cNvSpPr txBox="1"/>
            <p:nvPr/>
          </p:nvSpPr>
          <p:spPr>
            <a:xfrm rot="16200000">
              <a:off x="4383459" y="2554936"/>
              <a:ext cx="583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prijs</a:t>
              </a:r>
              <a:endParaRPr lang="nl-NL" dirty="0"/>
            </a:p>
          </p:txBody>
        </p:sp>
        <p:sp>
          <p:nvSpPr>
            <p:cNvPr id="21" name="Tekstvak 20"/>
            <p:cNvSpPr txBox="1"/>
            <p:nvPr/>
          </p:nvSpPr>
          <p:spPr>
            <a:xfrm>
              <a:off x="4760197" y="497100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10</a:t>
              </a:r>
              <a:endParaRPr lang="nl-NL" dirty="0"/>
            </a:p>
          </p:txBody>
        </p:sp>
        <p:sp>
          <p:nvSpPr>
            <p:cNvPr id="22" name="Tekstvak 21"/>
            <p:cNvSpPr txBox="1"/>
            <p:nvPr/>
          </p:nvSpPr>
          <p:spPr>
            <a:xfrm>
              <a:off x="4760197" y="425092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20</a:t>
              </a:r>
              <a:endParaRPr lang="nl-NL" dirty="0"/>
            </a:p>
          </p:txBody>
        </p:sp>
        <p:sp>
          <p:nvSpPr>
            <p:cNvPr id="23" name="Tekstvak 22"/>
            <p:cNvSpPr txBox="1"/>
            <p:nvPr/>
          </p:nvSpPr>
          <p:spPr>
            <a:xfrm>
              <a:off x="4760197" y="360285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30</a:t>
              </a:r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4760197" y="287348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40</a:t>
              </a:r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60197" y="216269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50</a:t>
              </a:r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5634667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200</a:t>
              </a:r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636809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400</a:t>
              </a:r>
              <a:endParaRPr lang="nl-NL" dirty="0"/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708817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600</a:t>
              </a:r>
              <a:endParaRPr lang="nl-NL" dirty="0"/>
            </a:p>
          </p:txBody>
        </p:sp>
        <p:sp>
          <p:nvSpPr>
            <p:cNvPr id="29" name="Tekstvak 28"/>
            <p:cNvSpPr txBox="1"/>
            <p:nvPr/>
          </p:nvSpPr>
          <p:spPr>
            <a:xfrm>
              <a:off x="780825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800</a:t>
              </a:r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8456323" y="5863570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1000</a:t>
              </a:r>
              <a:endParaRPr lang="nl-NL" dirty="0"/>
            </a:p>
          </p:txBody>
        </p:sp>
        <p:cxnSp>
          <p:nvCxnSpPr>
            <p:cNvPr id="31" name="Rechte verbindingslijn 30"/>
            <p:cNvCxnSpPr/>
            <p:nvPr/>
          </p:nvCxnSpPr>
          <p:spPr>
            <a:xfrm>
              <a:off x="5177169" y="2283116"/>
              <a:ext cx="3600400" cy="353747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2" name="Tekstvak 31"/>
          <p:cNvSpPr txBox="1"/>
          <p:nvPr/>
        </p:nvSpPr>
        <p:spPr>
          <a:xfrm>
            <a:off x="5868144" y="1196752"/>
            <a:ext cx="2254143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2400" dirty="0" err="1" smtClean="0"/>
              <a:t>Q</a:t>
            </a:r>
            <a:r>
              <a:rPr lang="nl-NL" sz="2400" baseline="-25000" dirty="0" err="1" smtClean="0"/>
              <a:t>v</a:t>
            </a:r>
            <a:r>
              <a:rPr lang="nl-NL" sz="2400" dirty="0" smtClean="0"/>
              <a:t> = -20P + 1000</a:t>
            </a:r>
            <a:endParaRPr lang="nl-NL" sz="2400" dirty="0"/>
          </a:p>
        </p:txBody>
      </p:sp>
      <p:sp>
        <p:nvSpPr>
          <p:cNvPr id="33" name="Ovaal 32"/>
          <p:cNvSpPr/>
          <p:nvPr/>
        </p:nvSpPr>
        <p:spPr>
          <a:xfrm>
            <a:off x="5806992" y="2414284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Ovaal 33"/>
          <p:cNvSpPr/>
          <p:nvPr/>
        </p:nvSpPr>
        <p:spPr>
          <a:xfrm>
            <a:off x="7261246" y="3840853"/>
            <a:ext cx="191074" cy="178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Gekromde PIJL-OMLAAG 34"/>
          <p:cNvSpPr/>
          <p:nvPr/>
        </p:nvSpPr>
        <p:spPr>
          <a:xfrm rot="2722246">
            <a:off x="5987957" y="2482647"/>
            <a:ext cx="979303" cy="315184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6" name="Tekstvak 35"/>
          <p:cNvSpPr txBox="1"/>
          <p:nvPr/>
        </p:nvSpPr>
        <p:spPr>
          <a:xfrm>
            <a:off x="6530730" y="2119466"/>
            <a:ext cx="927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 err="1" smtClean="0"/>
              <a:t>E</a:t>
            </a:r>
            <a:r>
              <a:rPr lang="nl-NL" sz="2000" baseline="-25000" dirty="0" err="1" smtClean="0"/>
              <a:t>pv</a:t>
            </a:r>
            <a:r>
              <a:rPr lang="nl-NL" sz="2000" dirty="0" smtClean="0"/>
              <a:t> = -4</a:t>
            </a:r>
            <a:endParaRPr lang="nl-NL" sz="2000" dirty="0"/>
          </a:p>
        </p:txBody>
      </p:sp>
      <p:sp>
        <p:nvSpPr>
          <p:cNvPr id="37" name="Ovaal 36"/>
          <p:cNvSpPr/>
          <p:nvPr/>
        </p:nvSpPr>
        <p:spPr>
          <a:xfrm>
            <a:off x="5465124" y="2041215"/>
            <a:ext cx="191074" cy="17872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Ovaal 37"/>
          <p:cNvSpPr/>
          <p:nvPr/>
        </p:nvSpPr>
        <p:spPr>
          <a:xfrm>
            <a:off x="6516216" y="3111940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Ovaal 38"/>
          <p:cNvSpPr/>
          <p:nvPr/>
        </p:nvSpPr>
        <p:spPr>
          <a:xfrm>
            <a:off x="7995278" y="4560933"/>
            <a:ext cx="191074" cy="17872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Gekromde PIJL-RECHTS 39"/>
          <p:cNvSpPr/>
          <p:nvPr/>
        </p:nvSpPr>
        <p:spPr>
          <a:xfrm rot="19041611">
            <a:off x="6102641" y="2469146"/>
            <a:ext cx="453680" cy="210219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41" name="Gekromde PIJL-RECHTS 40"/>
          <p:cNvSpPr/>
          <p:nvPr/>
        </p:nvSpPr>
        <p:spPr>
          <a:xfrm rot="18828026">
            <a:off x="6336540" y="2323425"/>
            <a:ext cx="664680" cy="3265979"/>
          </a:xfrm>
          <a:prstGeom prst="curved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42" name="Gekromde PIJL-OMHOOG 41"/>
          <p:cNvSpPr/>
          <p:nvPr/>
        </p:nvSpPr>
        <p:spPr>
          <a:xfrm rot="13612874">
            <a:off x="5698742" y="1922316"/>
            <a:ext cx="535724" cy="360020"/>
          </a:xfrm>
          <a:prstGeom prst="curved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44" name="Tijdelijke aanduiding voor inhoud 2"/>
          <p:cNvSpPr txBox="1">
            <a:spLocks/>
          </p:cNvSpPr>
          <p:nvPr/>
        </p:nvSpPr>
        <p:spPr>
          <a:xfrm>
            <a:off x="467544" y="2241980"/>
            <a:ext cx="3898776" cy="898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dirty="0" smtClean="0"/>
              <a:t>Als de prijs van 40 naar 20 wordt verlaagd</a:t>
            </a:r>
            <a:endParaRPr lang="nl-NL" sz="2400" dirty="0"/>
          </a:p>
        </p:txBody>
      </p:sp>
      <p:sp>
        <p:nvSpPr>
          <p:cNvPr id="45" name="Tijdelijke aanduiding voor inhoud 2"/>
          <p:cNvSpPr txBox="1">
            <a:spLocks/>
          </p:cNvSpPr>
          <p:nvPr/>
        </p:nvSpPr>
        <p:spPr>
          <a:xfrm>
            <a:off x="467544" y="3250092"/>
            <a:ext cx="3898776" cy="898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dirty="0" smtClean="0"/>
              <a:t>Als de prijs van 40 naar 10 wordt verlaagd</a:t>
            </a:r>
            <a:endParaRPr lang="nl-NL" sz="2400" dirty="0"/>
          </a:p>
        </p:txBody>
      </p:sp>
      <p:sp>
        <p:nvSpPr>
          <p:cNvPr id="46" name="Tijdelijke aanduiding voor inhoud 2"/>
          <p:cNvSpPr txBox="1">
            <a:spLocks/>
          </p:cNvSpPr>
          <p:nvPr/>
        </p:nvSpPr>
        <p:spPr>
          <a:xfrm>
            <a:off x="467544" y="4186196"/>
            <a:ext cx="3898776" cy="898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dirty="0" smtClean="0"/>
              <a:t>Als de prijs van 40 naar 45 wordt verhoogd</a:t>
            </a:r>
            <a:endParaRPr lang="nl-NL" sz="2400" dirty="0"/>
          </a:p>
        </p:txBody>
      </p:sp>
      <p:sp>
        <p:nvSpPr>
          <p:cNvPr id="47" name="Tekstvak 46"/>
          <p:cNvSpPr txBox="1"/>
          <p:nvPr/>
        </p:nvSpPr>
        <p:spPr>
          <a:xfrm>
            <a:off x="2778592" y="2665940"/>
            <a:ext cx="927626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2000" dirty="0" err="1" smtClean="0"/>
              <a:t>E</a:t>
            </a:r>
            <a:r>
              <a:rPr lang="nl-NL" sz="2000" baseline="-25000" dirty="0" err="1" smtClean="0"/>
              <a:t>pv</a:t>
            </a:r>
            <a:r>
              <a:rPr lang="nl-NL" sz="2000" dirty="0" smtClean="0"/>
              <a:t> = -4</a:t>
            </a:r>
            <a:endParaRPr lang="nl-NL" sz="2000" dirty="0"/>
          </a:p>
        </p:txBody>
      </p:sp>
      <p:sp>
        <p:nvSpPr>
          <p:cNvPr id="48" name="Tekstvak 47"/>
          <p:cNvSpPr txBox="1"/>
          <p:nvPr/>
        </p:nvSpPr>
        <p:spPr>
          <a:xfrm>
            <a:off x="2780278" y="3662448"/>
            <a:ext cx="927626" cy="4001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2000" dirty="0" err="1" smtClean="0"/>
              <a:t>E</a:t>
            </a:r>
            <a:r>
              <a:rPr lang="nl-NL" sz="2000" baseline="-25000" dirty="0" err="1" smtClean="0"/>
              <a:t>pv</a:t>
            </a:r>
            <a:r>
              <a:rPr lang="nl-NL" sz="2000" dirty="0" smtClean="0"/>
              <a:t> = -4</a:t>
            </a:r>
            <a:endParaRPr lang="nl-NL" sz="2000" dirty="0"/>
          </a:p>
        </p:txBody>
      </p:sp>
      <p:sp>
        <p:nvSpPr>
          <p:cNvPr id="49" name="Tekstvak 48"/>
          <p:cNvSpPr txBox="1"/>
          <p:nvPr/>
        </p:nvSpPr>
        <p:spPr>
          <a:xfrm>
            <a:off x="2780278" y="4595642"/>
            <a:ext cx="927626" cy="4001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2000" dirty="0" err="1" smtClean="0"/>
              <a:t>E</a:t>
            </a:r>
            <a:r>
              <a:rPr lang="nl-NL" sz="2000" baseline="-25000" dirty="0" err="1" smtClean="0"/>
              <a:t>pv</a:t>
            </a:r>
            <a:r>
              <a:rPr lang="nl-NL" sz="2000" dirty="0" smtClean="0"/>
              <a:t> = -4</a:t>
            </a:r>
            <a:endParaRPr lang="nl-NL" sz="2000" dirty="0"/>
          </a:p>
        </p:txBody>
      </p:sp>
      <p:sp>
        <p:nvSpPr>
          <p:cNvPr id="50" name="Gekromde PIJL-OMLAAG 49"/>
          <p:cNvSpPr/>
          <p:nvPr/>
        </p:nvSpPr>
        <p:spPr>
          <a:xfrm rot="2677754" flipH="1">
            <a:off x="5981689" y="2455226"/>
            <a:ext cx="979303" cy="315184"/>
          </a:xfrm>
          <a:prstGeom prst="curved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1" name="Tijdelijke aanduiding voor inhoud 2"/>
          <p:cNvSpPr txBox="1">
            <a:spLocks/>
          </p:cNvSpPr>
          <p:nvPr/>
        </p:nvSpPr>
        <p:spPr>
          <a:xfrm>
            <a:off x="251520" y="5842380"/>
            <a:ext cx="6990813" cy="8989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000" dirty="0" smtClean="0"/>
              <a:t>Bereken ook de elasticiteit als we de eerste prijswijziging omdraaien: de prijs van 30 naar 40 wordt verhoogd</a:t>
            </a:r>
            <a:endParaRPr lang="nl-NL" sz="2000" dirty="0"/>
          </a:p>
        </p:txBody>
      </p:sp>
      <p:sp>
        <p:nvSpPr>
          <p:cNvPr id="52" name="Tekstvak 51"/>
          <p:cNvSpPr txBox="1"/>
          <p:nvPr/>
        </p:nvSpPr>
        <p:spPr>
          <a:xfrm>
            <a:off x="6372200" y="6237312"/>
            <a:ext cx="1121589" cy="40011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2000" dirty="0" err="1" smtClean="0"/>
              <a:t>E</a:t>
            </a:r>
            <a:r>
              <a:rPr lang="nl-NL" sz="2000" baseline="-25000" dirty="0" err="1" smtClean="0"/>
              <a:t>pv</a:t>
            </a:r>
            <a:r>
              <a:rPr lang="nl-NL" sz="2000" dirty="0" smtClean="0"/>
              <a:t> = -1,5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87118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build="p"/>
      <p:bldP spid="34" grpId="0" animBg="1"/>
      <p:bldP spid="35" grpId="0" animBg="1"/>
      <p:bldP spid="36" grpId="0"/>
      <p:bldP spid="37" grpId="0" animBg="1"/>
      <p:bldP spid="39" grpId="0" animBg="1"/>
      <p:bldP spid="40" grpId="0" animBg="1"/>
      <p:bldP spid="41" grpId="0" animBg="1"/>
      <p:bldP spid="42" grpId="0" animBg="1"/>
      <p:bldP spid="44" grpId="0" build="p"/>
      <p:bldP spid="45" grpId="0" build="p"/>
      <p:bldP spid="46" grpId="0" build="p"/>
      <p:bldP spid="47" grpId="0" animBg="1"/>
      <p:bldP spid="48" grpId="0" animBg="1"/>
      <p:bldP spid="49" grpId="0" animBg="1"/>
      <p:bldP spid="50" grpId="0" animBg="1"/>
      <p:bldP spid="51" grpId="0" build="p"/>
      <p:bldP spid="5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218</TotalTime>
  <Words>1522</Words>
  <Application>Microsoft Macintosh PowerPoint</Application>
  <PresentationFormat>Diavoorstelling (4:3)</PresentationFormat>
  <Paragraphs>400</Paragraphs>
  <Slides>22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3" baseType="lpstr">
      <vt:lpstr>Golfvorm</vt:lpstr>
      <vt:lpstr>Prijselasticiteit </vt:lpstr>
      <vt:lpstr>Elasticiteit – algemeen</vt:lpstr>
      <vt:lpstr>Elasticiteit – algemeen</vt:lpstr>
      <vt:lpstr>Elasticiteit – algemeen</vt:lpstr>
      <vt:lpstr>Prijselasticiteit</vt:lpstr>
      <vt:lpstr>Prijselasticiteit</vt:lpstr>
      <vt:lpstr>Prijselasticiteit</vt:lpstr>
      <vt:lpstr>Prijselasticiteit</vt:lpstr>
      <vt:lpstr>Het gaat om het vertrekpunt</vt:lpstr>
      <vt:lpstr>PowerPoint-presentatie</vt:lpstr>
      <vt:lpstr>Vertrekpunt – conclusie</vt:lpstr>
      <vt:lpstr>Elastisch – Inelastisch</vt:lpstr>
      <vt:lpstr>Elastisch – Inelastisch</vt:lpstr>
      <vt:lpstr>Elastisch – Inelastisch</vt:lpstr>
      <vt:lpstr>Elasticiteiten op een lijn</vt:lpstr>
      <vt:lpstr>Elastisch én inelastisch op 1 lijn</vt:lpstr>
      <vt:lpstr>Elasticiteit en omzet</vt:lpstr>
      <vt:lpstr>PowerPoint-presentatie</vt:lpstr>
      <vt:lpstr>Kruiselingse- en inkomenselasticiteit</vt:lpstr>
      <vt:lpstr>PowerPoint-presentatie</vt:lpstr>
      <vt:lpstr>PowerPoint-presentatie</vt:lpstr>
      <vt:lpstr>Maximale winst: MO = MK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Prijselasticiteit</dc:title>
  <dc:creator>Paul</dc:creator>
  <cp:lastModifiedBy>Hans Vermeulen</cp:lastModifiedBy>
  <cp:revision>50</cp:revision>
  <dcterms:created xsi:type="dcterms:W3CDTF">2011-11-08T19:12:00Z</dcterms:created>
  <dcterms:modified xsi:type="dcterms:W3CDTF">2015-12-11T11:48:25Z</dcterms:modified>
</cp:coreProperties>
</file>