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66" r:id="rId10"/>
    <p:sldId id="281" r:id="rId11"/>
    <p:sldId id="267" r:id="rId12"/>
    <p:sldId id="262" r:id="rId13"/>
    <p:sldId id="263" r:id="rId14"/>
    <p:sldId id="264" r:id="rId15"/>
    <p:sldId id="261" r:id="rId16"/>
    <p:sldId id="265" r:id="rId17"/>
    <p:sldId id="268" r:id="rId18"/>
    <p:sldId id="269" r:id="rId19"/>
    <p:sldId id="270" r:id="rId20"/>
    <p:sldId id="271" r:id="rId21"/>
    <p:sldId id="272" r:id="rId22"/>
    <p:sldId id="282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60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11-12-15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62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Prijselasticiteit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sterk reageert de vraag op een prijsverandering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12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635953" y="2162696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6541166" y="363934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87957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395536" y="332656"/>
            <a:ext cx="8373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EPV berekenen met behulp van de</a:t>
            </a:r>
          </a:p>
          <a:p>
            <a:r>
              <a:rPr lang="nl-NL" sz="3200" dirty="0" smtClean="0"/>
              <a:t>lijnstukkenmethode  </a:t>
            </a:r>
            <a:r>
              <a:rPr lang="nl-NL" sz="3200" dirty="0"/>
              <a:t>EPV = </a:t>
            </a:r>
            <a:r>
              <a:rPr lang="nl-NL" sz="3200" dirty="0" smtClean="0"/>
              <a:t>- Rechts/Links  (-R/L)</a:t>
            </a:r>
            <a:endParaRPr lang="nl-NL" sz="3200" dirty="0"/>
          </a:p>
        </p:txBody>
      </p:sp>
      <p:sp>
        <p:nvSpPr>
          <p:cNvPr id="40" name="Tekstvak 39"/>
          <p:cNvSpPr txBox="1"/>
          <p:nvPr/>
        </p:nvSpPr>
        <p:spPr>
          <a:xfrm>
            <a:off x="899591" y="2060848"/>
            <a:ext cx="3240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Teken de loodlijn in het vertrekpunt.</a:t>
            </a:r>
            <a:endParaRPr lang="nl-NL" sz="2400" dirty="0"/>
          </a:p>
        </p:txBody>
      </p:sp>
      <p:sp>
        <p:nvSpPr>
          <p:cNvPr id="67" name="Tekstvak 66"/>
          <p:cNvSpPr txBox="1"/>
          <p:nvPr/>
        </p:nvSpPr>
        <p:spPr>
          <a:xfrm>
            <a:off x="868442" y="2988776"/>
            <a:ext cx="3240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Bepaald de grootte van beide delen van de X-as</a:t>
            </a:r>
            <a:endParaRPr lang="nl-NL" sz="2400" dirty="0"/>
          </a:p>
        </p:txBody>
      </p:sp>
      <p:sp>
        <p:nvSpPr>
          <p:cNvPr id="68" name="Tekstvak 67"/>
          <p:cNvSpPr txBox="1"/>
          <p:nvPr/>
        </p:nvSpPr>
        <p:spPr>
          <a:xfrm>
            <a:off x="860824" y="3917024"/>
            <a:ext cx="3240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Deel de grootte van het rechter deel door dat van het linkerdeel.</a:t>
            </a:r>
            <a:endParaRPr lang="nl-NL" sz="2400" dirty="0"/>
          </a:p>
        </p:txBody>
      </p:sp>
      <p:cxnSp>
        <p:nvCxnSpPr>
          <p:cNvPr id="49" name="Rechte verbindingslijn met pijl 48"/>
          <p:cNvCxnSpPr>
            <a:stCxn id="47" idx="4"/>
          </p:cNvCxnSpPr>
          <p:nvPr/>
        </p:nvCxnSpPr>
        <p:spPr>
          <a:xfrm>
            <a:off x="5902529" y="3106357"/>
            <a:ext cx="0" cy="27142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>
            <a:off x="5902529" y="6462628"/>
            <a:ext cx="28666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 flipH="1">
            <a:off x="5178901" y="6462628"/>
            <a:ext cx="6280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kstvak 94"/>
          <p:cNvSpPr txBox="1"/>
          <p:nvPr/>
        </p:nvSpPr>
        <p:spPr>
          <a:xfrm>
            <a:off x="6740422" y="2827612"/>
            <a:ext cx="20842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EPV = - 800/200 = -4</a:t>
            </a:r>
            <a:endParaRPr lang="nl-NL" dirty="0"/>
          </a:p>
        </p:txBody>
      </p:sp>
      <p:cxnSp>
        <p:nvCxnSpPr>
          <p:cNvPr id="97" name="Rechte verbindingslijn met pijl 96"/>
          <p:cNvCxnSpPr>
            <a:stCxn id="48" idx="4"/>
          </p:cNvCxnSpPr>
          <p:nvPr/>
        </p:nvCxnSpPr>
        <p:spPr>
          <a:xfrm flipH="1">
            <a:off x="6617329" y="3818068"/>
            <a:ext cx="19374" cy="20025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Rechte verbindingslijn met pijl 98"/>
          <p:cNvCxnSpPr/>
          <p:nvPr/>
        </p:nvCxnSpPr>
        <p:spPr>
          <a:xfrm>
            <a:off x="6636703" y="5589240"/>
            <a:ext cx="21324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met pijl 100"/>
          <p:cNvCxnSpPr/>
          <p:nvPr/>
        </p:nvCxnSpPr>
        <p:spPr>
          <a:xfrm flipH="1">
            <a:off x="5178901" y="5589240"/>
            <a:ext cx="13622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2" name="Tekstvak 101"/>
          <p:cNvSpPr txBox="1"/>
          <p:nvPr/>
        </p:nvSpPr>
        <p:spPr>
          <a:xfrm>
            <a:off x="6805871" y="3547692"/>
            <a:ext cx="230319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EPV = - 600/400 = -1,5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33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54" grpId="0" animBg="1"/>
      <p:bldP spid="40" grpId="0"/>
      <p:bldP spid="67" grpId="0"/>
      <p:bldP spid="68" grpId="0"/>
      <p:bldP spid="95" grpId="0" animBg="1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Elke verandering vanuit een bepaald punt (op een gegeven lijn) geeft dezelfde waarde voor de prijselasticiteit.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waarde van de prijselasticiteit wordt (bij een gegeven lijn) bepaald door het vertrekpunt!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Vertrekpunt – conclusie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769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Soms reageren mensen sterk op prijsveranderingen, soms nauwelijks.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Elastisch – </a:t>
            </a:r>
            <a:r>
              <a:rPr lang="nl-NL" dirty="0" err="1" smtClean="0"/>
              <a:t>Inelastisch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810766" y="218570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760452" y="218570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159212" y="2447310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51920" y="1953118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26369" y="3382753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-25%</a:t>
            </a:r>
            <a:endParaRPr lang="nl-NL" sz="2800" dirty="0"/>
          </a:p>
        </p:txBody>
      </p:sp>
      <p:sp>
        <p:nvSpPr>
          <p:cNvPr id="9" name="Tekstvak 8"/>
          <p:cNvSpPr txBox="1"/>
          <p:nvPr/>
        </p:nvSpPr>
        <p:spPr>
          <a:xfrm>
            <a:off x="6023554" y="3402578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+40%</a:t>
            </a:r>
            <a:endParaRPr lang="nl-NL" sz="2800" dirty="0"/>
          </a:p>
        </p:txBody>
      </p:sp>
      <p:sp>
        <p:nvSpPr>
          <p:cNvPr id="10" name="Ovaal 9"/>
          <p:cNvSpPr/>
          <p:nvPr/>
        </p:nvSpPr>
        <p:spPr>
          <a:xfrm>
            <a:off x="4043014" y="3203376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smtClean="0"/>
              <a:t>-1,6</a:t>
            </a:r>
            <a:endParaRPr lang="nl-NL" sz="2200" b="1" dirty="0"/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67544" y="4454212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Een reactie is sterk wanneer de vraagverandering relatief groter is dan de prijsverandering.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De prijselasticiteit is dan kleiner dan -1.</a:t>
            </a:r>
            <a:endParaRPr lang="nl-NL" sz="2400" dirty="0"/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67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 smtClean="0">
                <a:solidFill>
                  <a:srgbClr val="C00000"/>
                </a:solidFill>
              </a:rPr>
              <a:t>We spreken van een </a:t>
            </a:r>
            <a:r>
              <a:rPr lang="nl-NL" sz="2400" b="1" dirty="0" smtClean="0">
                <a:solidFill>
                  <a:srgbClr val="C00000"/>
                </a:solidFill>
              </a:rPr>
              <a:t>elastische vraag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51139" y="345687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5241558" y="34370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4288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Soms reageren mensen sterk op prijsveranderingen, soms nauwelijks.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Elastisch – </a:t>
            </a:r>
            <a:r>
              <a:rPr lang="nl-NL" dirty="0" err="1" smtClean="0"/>
              <a:t>Inelastisch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810766" y="218570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760452" y="218570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159212" y="2447310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51920" y="1953118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26369" y="3382753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-25%</a:t>
            </a:r>
            <a:endParaRPr lang="nl-NL" sz="2800" dirty="0"/>
          </a:p>
        </p:txBody>
      </p:sp>
      <p:sp>
        <p:nvSpPr>
          <p:cNvPr id="9" name="Tekstvak 8"/>
          <p:cNvSpPr txBox="1"/>
          <p:nvPr/>
        </p:nvSpPr>
        <p:spPr>
          <a:xfrm>
            <a:off x="6023554" y="3402578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+12,5%</a:t>
            </a:r>
            <a:endParaRPr lang="nl-NL" sz="2800" dirty="0"/>
          </a:p>
        </p:txBody>
      </p:sp>
      <p:sp>
        <p:nvSpPr>
          <p:cNvPr id="10" name="Ovaal 9"/>
          <p:cNvSpPr/>
          <p:nvPr/>
        </p:nvSpPr>
        <p:spPr>
          <a:xfrm>
            <a:off x="4043014" y="3203376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smtClean="0"/>
              <a:t>-0,5</a:t>
            </a:r>
            <a:endParaRPr lang="nl-NL" sz="2200" b="1" dirty="0"/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67544" y="4454212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Een reactie is zwak wanneer de vraagverandering relatief kleiner is dan de prijsverandering.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De prijselasticiteit ligt dan tussen de 0 en de -1.</a:t>
            </a:r>
            <a:endParaRPr lang="nl-NL" sz="2400" dirty="0"/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67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 smtClean="0">
                <a:solidFill>
                  <a:srgbClr val="C00000"/>
                </a:solidFill>
              </a:rPr>
              <a:t>We spreken van een </a:t>
            </a:r>
            <a:r>
              <a:rPr lang="nl-NL" sz="2400" b="1" dirty="0" err="1" smtClean="0">
                <a:solidFill>
                  <a:srgbClr val="C00000"/>
                </a:solidFill>
              </a:rPr>
              <a:t>inelastische</a:t>
            </a:r>
            <a:r>
              <a:rPr lang="nl-NL" sz="2400" b="1" dirty="0" smtClean="0">
                <a:solidFill>
                  <a:srgbClr val="C00000"/>
                </a:solidFill>
              </a:rPr>
              <a:t> vraag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48900" y="344882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5239319" y="34290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994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inhoud 27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296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Als prijs stijgt, gaat vraag omlaag!</a:t>
            </a:r>
          </a:p>
          <a:p>
            <a:pPr marL="0" indent="0">
              <a:buNone/>
            </a:pPr>
            <a:r>
              <a:rPr lang="nl-NL" sz="2400" dirty="0" smtClean="0"/>
              <a:t>Er is dus (altijd) een negatief verband, dus negatieve elasticiteit.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827584" y="1988840"/>
            <a:ext cx="7128792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52320" y="1916832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211960" y="1916832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222344" y="2239699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996498" y="2247844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-1</a:t>
            </a:r>
            <a:endParaRPr lang="nl-NL" dirty="0"/>
          </a:p>
        </p:txBody>
      </p:sp>
      <p:sp>
        <p:nvSpPr>
          <p:cNvPr id="12" name="Rechteraccolade 11"/>
          <p:cNvSpPr/>
          <p:nvPr/>
        </p:nvSpPr>
        <p:spPr>
          <a:xfrm rot="5400000">
            <a:off x="5582927" y="1481814"/>
            <a:ext cx="504056" cy="2774779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eraccolade 12"/>
          <p:cNvSpPr/>
          <p:nvPr/>
        </p:nvSpPr>
        <p:spPr>
          <a:xfrm rot="5400000">
            <a:off x="2356518" y="1487037"/>
            <a:ext cx="504056" cy="277477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502998" y="3212976"/>
            <a:ext cx="2210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elastische vraag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614980" y="3212976"/>
            <a:ext cx="245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>
                <a:solidFill>
                  <a:schemeClr val="accent6">
                    <a:lumMod val="75000"/>
                  </a:schemeClr>
                </a:solidFill>
              </a:rPr>
              <a:t>inelastische</a:t>
            </a:r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 vraag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1504684" y="3734456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%Δ vraag &gt; %Δ prijs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730530" y="3734456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%Δ vraag &lt; %Δ 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777705" y="201701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>
                    <a:lumMod val="75000"/>
                  </a:schemeClr>
                </a:solidFill>
              </a:rPr>
              <a:t>∞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1607757" y="4233282"/>
            <a:ext cx="1985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sterke reactie op </a:t>
            </a:r>
          </a:p>
          <a:p>
            <a:r>
              <a:rPr lang="nl-NL" sz="2000" dirty="0" smtClean="0"/>
              <a:t>prijsverandering</a:t>
            </a:r>
          </a:p>
        </p:txBody>
      </p:sp>
      <p:sp>
        <p:nvSpPr>
          <p:cNvPr id="20" name="Rechthoek 19"/>
          <p:cNvSpPr/>
          <p:nvPr/>
        </p:nvSpPr>
        <p:spPr>
          <a:xfrm>
            <a:off x="4784319" y="4233282"/>
            <a:ext cx="21037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zwakke reactie op </a:t>
            </a:r>
          </a:p>
          <a:p>
            <a:r>
              <a:rPr lang="nl-NL" sz="2000" dirty="0" smtClean="0"/>
              <a:t>prijsverandering</a:t>
            </a:r>
          </a:p>
        </p:txBody>
      </p:sp>
      <p:sp>
        <p:nvSpPr>
          <p:cNvPr id="21" name="Rechthoek 20"/>
          <p:cNvSpPr/>
          <p:nvPr/>
        </p:nvSpPr>
        <p:spPr>
          <a:xfrm>
            <a:off x="7231515" y="4233282"/>
            <a:ext cx="18769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géén reactie op </a:t>
            </a:r>
          </a:p>
          <a:p>
            <a:r>
              <a:rPr lang="nl-NL" sz="2000" dirty="0" smtClean="0"/>
              <a:t>prijsverandering</a:t>
            </a:r>
          </a:p>
        </p:txBody>
      </p:sp>
      <p:sp>
        <p:nvSpPr>
          <p:cNvPr id="22" name="Rechthoek 21"/>
          <p:cNvSpPr/>
          <p:nvPr/>
        </p:nvSpPr>
        <p:spPr>
          <a:xfrm>
            <a:off x="7324871" y="3731546"/>
            <a:ext cx="15676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%Δ vraag  = 0</a:t>
            </a:r>
          </a:p>
        </p:txBody>
      </p:sp>
      <p:cxnSp>
        <p:nvCxnSpPr>
          <p:cNvPr id="24" name="Rechte verbindingslijn met pijl 23"/>
          <p:cNvCxnSpPr>
            <a:stCxn id="9" idx="2"/>
            <a:endCxn id="26" idx="0"/>
          </p:cNvCxnSpPr>
          <p:nvPr/>
        </p:nvCxnSpPr>
        <p:spPr>
          <a:xfrm>
            <a:off x="7447878" y="2609031"/>
            <a:ext cx="749333" cy="315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7433348" y="2924944"/>
            <a:ext cx="15277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4">
                    <a:lumMod val="75000"/>
                  </a:schemeClr>
                </a:solidFill>
              </a:rPr>
              <a:t>volkomen</a:t>
            </a:r>
          </a:p>
          <a:p>
            <a:r>
              <a:rPr lang="nl-NL" sz="2400" b="1" dirty="0" err="1" smtClean="0">
                <a:solidFill>
                  <a:schemeClr val="accent4">
                    <a:lumMod val="75000"/>
                  </a:schemeClr>
                </a:solidFill>
              </a:rPr>
              <a:t>inelastisch</a:t>
            </a:r>
            <a:endParaRPr lang="nl-NL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2692883" y="1197672"/>
            <a:ext cx="1015021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</a:t>
            </a:r>
            <a:r>
              <a:rPr lang="nl-NL" sz="2000" dirty="0" smtClean="0"/>
              <a:t>Δ prijs</a:t>
            </a:r>
            <a:endParaRPr lang="nl-NL" sz="2000" dirty="0"/>
          </a:p>
        </p:txBody>
      </p:sp>
      <p:sp>
        <p:nvSpPr>
          <p:cNvPr id="30" name="Rechthoek 29"/>
          <p:cNvSpPr/>
          <p:nvPr/>
        </p:nvSpPr>
        <p:spPr>
          <a:xfrm>
            <a:off x="5004048" y="1197672"/>
            <a:ext cx="1136401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</a:t>
            </a:r>
            <a:r>
              <a:rPr lang="nl-NL" sz="2000" dirty="0" smtClean="0"/>
              <a:t>Δ vraag</a:t>
            </a:r>
            <a:endParaRPr lang="nl-NL" sz="2000" dirty="0"/>
          </a:p>
        </p:txBody>
      </p:sp>
      <p:cxnSp>
        <p:nvCxnSpPr>
          <p:cNvPr id="31" name="Rechte verbindingslijn met pijl 30"/>
          <p:cNvCxnSpPr>
            <a:stCxn id="29" idx="3"/>
            <a:endCxn id="30" idx="1"/>
          </p:cNvCxnSpPr>
          <p:nvPr/>
        </p:nvCxnSpPr>
        <p:spPr>
          <a:xfrm>
            <a:off x="3707904" y="1397727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3880948" y="1008632"/>
            <a:ext cx="8522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 smtClean="0"/>
              <a:t>E</a:t>
            </a:r>
            <a:r>
              <a:rPr lang="nl-NL" sz="2000" b="1" baseline="-25000" dirty="0" err="1" smtClean="0"/>
              <a:t>pv</a:t>
            </a:r>
            <a:r>
              <a:rPr lang="nl-NL" sz="2000" b="1" dirty="0" smtClean="0"/>
              <a:t> </a:t>
            </a:r>
            <a:r>
              <a:rPr lang="nl-NL" sz="20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81458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9" grpId="0" animBg="1"/>
      <p:bldP spid="10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3898776" cy="898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7030A0"/>
                </a:solidFill>
              </a:rPr>
              <a:t>Bereken in elk punt de waarde van de elasticiteit</a:t>
            </a:r>
            <a:endParaRPr lang="nl-NL" sz="2400" dirty="0">
              <a:solidFill>
                <a:srgbClr val="7030A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Elasticiteiten op een lijn</a:t>
            </a:r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4139952" y="1484784"/>
            <a:ext cx="4618366" cy="4299932"/>
            <a:chOff x="4490700" y="2162696"/>
            <a:chExt cx="4618366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5517396" y="1052736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31" name="Ovaal 30"/>
          <p:cNvSpPr/>
          <p:nvPr/>
        </p:nvSpPr>
        <p:spPr>
          <a:xfrm>
            <a:off x="5456244" y="224972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6190418" y="2961431"/>
            <a:ext cx="191074" cy="178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Gekromde PIJL-OMLAAG 32"/>
          <p:cNvSpPr/>
          <p:nvPr/>
        </p:nvSpPr>
        <p:spPr>
          <a:xfrm rot="2722246">
            <a:off x="5637209" y="2318083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6169843" y="1984793"/>
            <a:ext cx="927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-4</a:t>
            </a:r>
            <a:endParaRPr lang="nl-NL" sz="2000" dirty="0"/>
          </a:p>
        </p:txBody>
      </p:sp>
      <p:sp>
        <p:nvSpPr>
          <p:cNvPr id="37" name="Ovaal 36"/>
          <p:cNvSpPr/>
          <p:nvPr/>
        </p:nvSpPr>
        <p:spPr>
          <a:xfrm>
            <a:off x="6910498" y="3696837"/>
            <a:ext cx="191074" cy="1787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Gekromde PIJL-OMLAAG 37"/>
          <p:cNvSpPr/>
          <p:nvPr/>
        </p:nvSpPr>
        <p:spPr>
          <a:xfrm rot="2722246">
            <a:off x="6357289" y="3053489"/>
            <a:ext cx="979303" cy="31518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Ovaal 38"/>
          <p:cNvSpPr/>
          <p:nvPr/>
        </p:nvSpPr>
        <p:spPr>
          <a:xfrm>
            <a:off x="7616626" y="4416917"/>
            <a:ext cx="191074" cy="1787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Gekromde PIJL-OMLAAG 39"/>
          <p:cNvSpPr/>
          <p:nvPr/>
        </p:nvSpPr>
        <p:spPr>
          <a:xfrm rot="2722246">
            <a:off x="7063417" y="3773569"/>
            <a:ext cx="979303" cy="315184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336706" y="5050475"/>
            <a:ext cx="191074" cy="1787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Gekromde PIJL-OMLAAG 41"/>
          <p:cNvSpPr/>
          <p:nvPr/>
        </p:nvSpPr>
        <p:spPr>
          <a:xfrm rot="2722246">
            <a:off x="7783497" y="4407127"/>
            <a:ext cx="979303" cy="315184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6900062" y="2740858"/>
            <a:ext cx="112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-1,5</a:t>
            </a:r>
            <a:endParaRPr lang="nl-NL" sz="2000" dirty="0"/>
          </a:p>
        </p:txBody>
      </p:sp>
      <p:sp>
        <p:nvSpPr>
          <p:cNvPr id="44" name="Tekstvak 43"/>
          <p:cNvSpPr txBox="1"/>
          <p:nvPr/>
        </p:nvSpPr>
        <p:spPr>
          <a:xfrm>
            <a:off x="7434657" y="3388930"/>
            <a:ext cx="125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-0,67</a:t>
            </a:r>
            <a:endParaRPr lang="nl-NL" sz="2000" dirty="0"/>
          </a:p>
        </p:txBody>
      </p:sp>
      <p:sp>
        <p:nvSpPr>
          <p:cNvPr id="45" name="Tekstvak 44"/>
          <p:cNvSpPr txBox="1"/>
          <p:nvPr/>
        </p:nvSpPr>
        <p:spPr>
          <a:xfrm>
            <a:off x="7956376" y="3979508"/>
            <a:ext cx="125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-0,25</a:t>
            </a:r>
            <a:endParaRPr lang="nl-NL" sz="2000" dirty="0"/>
          </a:p>
        </p:txBody>
      </p:sp>
      <p:sp>
        <p:nvSpPr>
          <p:cNvPr id="46" name="Tijdelijke aanduiding voor inhoud 2"/>
          <p:cNvSpPr txBox="1">
            <a:spLocks/>
          </p:cNvSpPr>
          <p:nvPr/>
        </p:nvSpPr>
        <p:spPr>
          <a:xfrm>
            <a:off x="467544" y="2241980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Als de prijs van 30 naar 20 wordt verlaagd</a:t>
            </a:r>
            <a:endParaRPr lang="nl-NL" sz="2400" dirty="0"/>
          </a:p>
        </p:txBody>
      </p:sp>
      <p:sp>
        <p:nvSpPr>
          <p:cNvPr id="47" name="Tijdelijke aanduiding voor inhoud 2"/>
          <p:cNvSpPr txBox="1">
            <a:spLocks/>
          </p:cNvSpPr>
          <p:nvPr/>
        </p:nvSpPr>
        <p:spPr>
          <a:xfrm>
            <a:off x="467544" y="3250092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Als de prijs van 20 naar 10 wordt verlaagd</a:t>
            </a:r>
            <a:endParaRPr lang="nl-NL" sz="2400" dirty="0"/>
          </a:p>
        </p:txBody>
      </p:sp>
      <p:sp>
        <p:nvSpPr>
          <p:cNvPr id="48" name="Tijdelijke aanduiding voor inhoud 2"/>
          <p:cNvSpPr txBox="1">
            <a:spLocks/>
          </p:cNvSpPr>
          <p:nvPr/>
        </p:nvSpPr>
        <p:spPr>
          <a:xfrm>
            <a:off x="467544" y="4186196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Als de prijs van 10 naar 0 wordt verlaagd</a:t>
            </a:r>
            <a:endParaRPr lang="nl-NL" sz="2400" dirty="0"/>
          </a:p>
        </p:txBody>
      </p:sp>
      <p:cxnSp>
        <p:nvCxnSpPr>
          <p:cNvPr id="50" name="Rechte verbindingslijn met pijl 49"/>
          <p:cNvCxnSpPr>
            <a:stCxn id="31" idx="4"/>
          </p:cNvCxnSpPr>
          <p:nvPr/>
        </p:nvCxnSpPr>
        <p:spPr>
          <a:xfrm>
            <a:off x="5551781" y="2428445"/>
            <a:ext cx="0" cy="26567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32" idx="4"/>
          </p:cNvCxnSpPr>
          <p:nvPr/>
        </p:nvCxnSpPr>
        <p:spPr>
          <a:xfrm flipH="1">
            <a:off x="6266581" y="3140156"/>
            <a:ext cx="19374" cy="19103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>
            <a:stCxn id="37" idx="4"/>
          </p:cNvCxnSpPr>
          <p:nvPr/>
        </p:nvCxnSpPr>
        <p:spPr>
          <a:xfrm flipH="1">
            <a:off x="6986661" y="3875562"/>
            <a:ext cx="19374" cy="11749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met pijl 55"/>
          <p:cNvCxnSpPr>
            <a:stCxn id="39" idx="4"/>
          </p:cNvCxnSpPr>
          <p:nvPr/>
        </p:nvCxnSpPr>
        <p:spPr>
          <a:xfrm>
            <a:off x="7712163" y="4595642"/>
            <a:ext cx="6601" cy="4895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9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 build="p"/>
      <p:bldP spid="47" grpId="0" build="p"/>
      <p:bldP spid="4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Elastisch én </a:t>
            </a:r>
            <a:r>
              <a:rPr lang="nl-NL" dirty="0" err="1" smtClean="0"/>
              <a:t>inelastisch</a:t>
            </a:r>
            <a:r>
              <a:rPr lang="nl-NL" dirty="0" smtClean="0"/>
              <a:t> op 1 lijn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3"/>
          </p:nvPr>
        </p:nvSpPr>
        <p:spPr>
          <a:xfrm>
            <a:off x="5244026" y="1285860"/>
            <a:ext cx="3648454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Eenzelfde absolute verandering geeft in een ander vertrekpunt een andere relatieve (%) veranderingen en dus een ander elasticiteit.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Als de prijs met 10 daalt</a:t>
            </a:r>
          </a:p>
          <a:p>
            <a:r>
              <a:rPr lang="nl-NL" sz="2400" dirty="0" smtClean="0"/>
              <a:t>is dat -25% vanuit 40</a:t>
            </a:r>
          </a:p>
          <a:p>
            <a:r>
              <a:rPr lang="nl-NL" sz="2400" dirty="0" smtClean="0"/>
              <a:t>maar -50% vanuit 20</a:t>
            </a:r>
          </a:p>
        </p:txBody>
      </p:sp>
      <p:grpSp>
        <p:nvGrpSpPr>
          <p:cNvPr id="13" name="Groep 12"/>
          <p:cNvGrpSpPr/>
          <p:nvPr/>
        </p:nvGrpSpPr>
        <p:grpSpPr>
          <a:xfrm>
            <a:off x="-36512" y="1614286"/>
            <a:ext cx="4618366" cy="4299932"/>
            <a:chOff x="4490700" y="2162696"/>
            <a:chExt cx="4618366" cy="4299932"/>
          </a:xfrm>
        </p:grpSpPr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vak 25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27" name="Tekstvak 26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38" name="Rechte verbindingslijn 37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Tekstvak 38"/>
          <p:cNvSpPr txBox="1"/>
          <p:nvPr/>
        </p:nvSpPr>
        <p:spPr>
          <a:xfrm>
            <a:off x="1340932" y="1182238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40" name="Rechteraccolade 39"/>
          <p:cNvSpPr/>
          <p:nvPr/>
        </p:nvSpPr>
        <p:spPr>
          <a:xfrm rot="18903330">
            <a:off x="1615025" y="1346537"/>
            <a:ext cx="451708" cy="22117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eraccolade 40"/>
          <p:cNvSpPr/>
          <p:nvPr/>
        </p:nvSpPr>
        <p:spPr>
          <a:xfrm rot="18903330">
            <a:off x="3198968" y="2962864"/>
            <a:ext cx="451708" cy="22117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1979712" y="2031231"/>
            <a:ext cx="2210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elastische vraag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491880" y="3429000"/>
            <a:ext cx="1752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>
                <a:solidFill>
                  <a:schemeClr val="accent6">
                    <a:lumMod val="75000"/>
                  </a:schemeClr>
                </a:solidFill>
              </a:rPr>
              <a:t>inelastische</a:t>
            </a:r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75000"/>
                  </a:schemeClr>
                </a:solidFill>
              </a:rPr>
              <a:t>vraag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1280949" y="2383269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2015123" y="3094980"/>
            <a:ext cx="191074" cy="178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Tekstvak 45"/>
          <p:cNvSpPr txBox="1"/>
          <p:nvPr/>
        </p:nvSpPr>
        <p:spPr>
          <a:xfrm>
            <a:off x="866576" y="230881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-4</a:t>
            </a:r>
            <a:endParaRPr lang="nl-NL" sz="2000" dirty="0"/>
          </a:p>
        </p:txBody>
      </p:sp>
      <p:sp>
        <p:nvSpPr>
          <p:cNvPr id="47" name="Ovaal 46"/>
          <p:cNvSpPr/>
          <p:nvPr/>
        </p:nvSpPr>
        <p:spPr>
          <a:xfrm>
            <a:off x="2735203" y="3830386"/>
            <a:ext cx="191074" cy="1787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3441331" y="4550466"/>
            <a:ext cx="191074" cy="1787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1475656" y="3104945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-1,5</a:t>
            </a:r>
            <a:endParaRPr lang="nl-NL" sz="2000" dirty="0"/>
          </a:p>
        </p:txBody>
      </p:sp>
      <p:sp>
        <p:nvSpPr>
          <p:cNvPr id="50" name="Tekstvak 49"/>
          <p:cNvSpPr txBox="1"/>
          <p:nvPr/>
        </p:nvSpPr>
        <p:spPr>
          <a:xfrm>
            <a:off x="1979712" y="374897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-0,67</a:t>
            </a:r>
            <a:endParaRPr lang="nl-NL" sz="2000" dirty="0"/>
          </a:p>
        </p:txBody>
      </p:sp>
      <p:sp>
        <p:nvSpPr>
          <p:cNvPr id="51" name="Tekstvak 50"/>
          <p:cNvSpPr txBox="1"/>
          <p:nvPr/>
        </p:nvSpPr>
        <p:spPr>
          <a:xfrm>
            <a:off x="2703009" y="4437112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-0,25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43516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0" grpId="0" animBg="1"/>
      <p:bldP spid="41" grpId="0" animBg="1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en omzet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3429000"/>
            <a:ext cx="4038600" cy="30003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srgbClr val="C00000"/>
                </a:solidFill>
              </a:rPr>
              <a:t>Relatief elastisch</a:t>
            </a:r>
            <a:endParaRPr lang="nl-NL" sz="3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nl-NL" sz="43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nl-NL" sz="3000" dirty="0" smtClean="0"/>
              <a:t>De vraag gaat relatief méér omlaag dan de prijs omhoog</a:t>
            </a:r>
          </a:p>
          <a:p>
            <a:pPr marL="0" indent="0" algn="ctr">
              <a:buNone/>
            </a:pPr>
            <a:endParaRPr lang="nl-NL" sz="3000" dirty="0"/>
          </a:p>
          <a:p>
            <a:pPr marL="0" indent="0" algn="ctr">
              <a:buNone/>
            </a:pPr>
            <a:r>
              <a:rPr lang="nl-NL" sz="3000" dirty="0" smtClean="0"/>
              <a:t>De omzet daalt!</a:t>
            </a:r>
            <a:endParaRPr lang="nl-NL" sz="3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4648200" y="3429000"/>
            <a:ext cx="4038600" cy="30003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schemeClr val="accent6"/>
                </a:solidFill>
              </a:rPr>
              <a:t>Relatief </a:t>
            </a:r>
            <a:r>
              <a:rPr lang="nl-NL" b="1" dirty="0" err="1" smtClean="0">
                <a:solidFill>
                  <a:schemeClr val="accent6"/>
                </a:solidFill>
              </a:rPr>
              <a:t>inelastisch</a:t>
            </a:r>
            <a:endParaRPr lang="nl-NL" sz="3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nl-NL" sz="43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nl-NL" sz="3000" dirty="0"/>
              <a:t>De vraag gaat relatief </a:t>
            </a:r>
            <a:r>
              <a:rPr lang="nl-NL" sz="3000" dirty="0" smtClean="0"/>
              <a:t>minder omlaag </a:t>
            </a:r>
            <a:r>
              <a:rPr lang="nl-NL" sz="3000" dirty="0"/>
              <a:t>dan de prijs omhoog</a:t>
            </a:r>
          </a:p>
          <a:p>
            <a:pPr marL="0" indent="0" algn="ctr">
              <a:buNone/>
            </a:pPr>
            <a:endParaRPr lang="nl-NL" sz="3000" dirty="0"/>
          </a:p>
          <a:p>
            <a:pPr marL="0" indent="0" algn="ctr">
              <a:buNone/>
            </a:pPr>
            <a:r>
              <a:rPr lang="nl-NL" sz="3000" dirty="0"/>
              <a:t>De omzet </a:t>
            </a:r>
            <a:r>
              <a:rPr lang="nl-NL" sz="3000" dirty="0" smtClean="0"/>
              <a:t>stijgt!</a:t>
            </a:r>
            <a:endParaRPr lang="nl-NL" sz="3000" dirty="0"/>
          </a:p>
          <a:p>
            <a:pPr marL="0" indent="0" algn="ctr">
              <a:buNone/>
            </a:pPr>
            <a:endParaRPr lang="nl-NL" b="1" dirty="0">
              <a:solidFill>
                <a:schemeClr val="accent6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353475" y="3921452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%Δ vraag &gt; %Δ prijs</a:t>
            </a:r>
          </a:p>
        </p:txBody>
      </p:sp>
      <p:sp>
        <p:nvSpPr>
          <p:cNvPr id="6" name="Rechthoek 5"/>
          <p:cNvSpPr/>
          <p:nvPr/>
        </p:nvSpPr>
        <p:spPr>
          <a:xfrm>
            <a:off x="5601947" y="3917980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/>
              <a:t>%Δ vraag &lt;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09600" y="1268760"/>
            <a:ext cx="785083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dirty="0" smtClean="0">
                <a:solidFill>
                  <a:srgbClr val="7030A0"/>
                </a:solidFill>
              </a:rPr>
              <a:t>Wat gebeurt er met de omzet van een bedrijf als dit bedrijf de prijs verhoogt?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11560" y="2492896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dirty="0" smtClean="0"/>
              <a:t>Als de prijs omhoog gaat, gaat de vraag omlaag.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89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4294967295"/>
          </p:nvPr>
        </p:nvSpPr>
        <p:spPr>
          <a:xfrm>
            <a:off x="0" y="2060575"/>
            <a:ext cx="3822700" cy="4065588"/>
          </a:xfrm>
        </p:spPr>
        <p:txBody>
          <a:bodyPr>
            <a:normAutofit fontScale="77500" lnSpcReduction="20000"/>
          </a:bodyPr>
          <a:lstStyle/>
          <a:p>
            <a:r>
              <a:rPr lang="nl-NL" sz="2000" dirty="0" smtClean="0"/>
              <a:t>P </a:t>
            </a:r>
            <a:r>
              <a:rPr lang="nl-NL" sz="2000" dirty="0"/>
              <a:t>= -0,5Qv + 50</a:t>
            </a:r>
          </a:p>
          <a:p>
            <a:r>
              <a:rPr lang="nl-NL" sz="2000" dirty="0"/>
              <a:t>0,5Qv = -P + 50</a:t>
            </a:r>
          </a:p>
          <a:p>
            <a:r>
              <a:rPr lang="nl-NL" sz="2000" dirty="0" err="1"/>
              <a:t>Qv</a:t>
            </a:r>
            <a:r>
              <a:rPr lang="nl-NL" sz="2000" dirty="0"/>
              <a:t> = -2P + 100</a:t>
            </a:r>
          </a:p>
          <a:p>
            <a:r>
              <a:rPr lang="nl-NL" sz="2000" dirty="0"/>
              <a:t>Bij een P = 40 geldt Q = 20</a:t>
            </a:r>
          </a:p>
          <a:p>
            <a:r>
              <a:rPr lang="nl-NL" sz="2000" dirty="0" err="1" smtClean="0"/>
              <a:t>Qv</a:t>
            </a:r>
            <a:r>
              <a:rPr lang="nl-NL" sz="2000" dirty="0" smtClean="0"/>
              <a:t> = -2 x 40 + 100 = 20</a:t>
            </a:r>
            <a:endParaRPr lang="nl-NL" sz="2000" dirty="0"/>
          </a:p>
          <a:p>
            <a:r>
              <a:rPr lang="nl-NL" sz="2000" dirty="0" smtClean="0"/>
              <a:t>EPV = </a:t>
            </a:r>
            <a:r>
              <a:rPr lang="nl-NL" sz="2800" i="1" baseline="30000" dirty="0"/>
              <a:t>∆</a:t>
            </a:r>
            <a:r>
              <a:rPr lang="nl-NL" sz="2800" baseline="30000" dirty="0" smtClean="0"/>
              <a:t>Q</a:t>
            </a:r>
            <a:r>
              <a:rPr lang="nl-NL" sz="2800" baseline="-25000" dirty="0" smtClean="0"/>
              <a:t>∆</a:t>
            </a:r>
            <a:r>
              <a:rPr lang="nl-NL" sz="2800" baseline="-25000" dirty="0"/>
              <a:t>P</a:t>
            </a:r>
            <a:r>
              <a:rPr lang="nl-NL" sz="2000" dirty="0"/>
              <a:t> </a:t>
            </a:r>
            <a:r>
              <a:rPr lang="nl-NL" sz="2000" dirty="0" smtClean="0"/>
              <a:t>x </a:t>
            </a:r>
            <a:r>
              <a:rPr lang="nl-NL" sz="2800" baseline="30000" dirty="0" smtClean="0"/>
              <a:t>P</a:t>
            </a:r>
            <a:r>
              <a:rPr lang="nl-NL" sz="2800" dirty="0" smtClean="0"/>
              <a:t>/</a:t>
            </a:r>
            <a:r>
              <a:rPr lang="nl-NL" sz="2800" baseline="-25000" dirty="0" err="1" smtClean="0"/>
              <a:t>Qv</a:t>
            </a:r>
            <a:endParaRPr lang="nl-NL" sz="2800" baseline="-25000" dirty="0" smtClean="0"/>
          </a:p>
          <a:p>
            <a:endParaRPr lang="nl-NL" sz="2800" baseline="30000" dirty="0" smtClean="0"/>
          </a:p>
          <a:p>
            <a:endParaRPr lang="nl-NL" sz="2800" baseline="30000" dirty="0"/>
          </a:p>
          <a:p>
            <a:r>
              <a:rPr lang="nl-NL" sz="2800" baseline="30000" dirty="0" smtClean="0"/>
              <a:t>EPV bij P = 40 ?</a:t>
            </a:r>
          </a:p>
          <a:p>
            <a:r>
              <a:rPr lang="nl-NL" sz="2800" baseline="30000" dirty="0"/>
              <a:t>EPV = </a:t>
            </a:r>
            <a:r>
              <a:rPr lang="nl-NL" sz="2800" baseline="30000" dirty="0" smtClean="0"/>
              <a:t>40/-20 </a:t>
            </a:r>
            <a:r>
              <a:rPr lang="nl-NL" sz="2800" baseline="30000" dirty="0"/>
              <a:t>x 40/20 = -2 x 2 = -4   </a:t>
            </a:r>
            <a:r>
              <a:rPr lang="nl-NL" sz="2800" dirty="0"/>
              <a:t> </a:t>
            </a:r>
            <a:endParaRPr lang="nl-NL" sz="2800" baseline="30000" dirty="0"/>
          </a:p>
          <a:p>
            <a:endParaRPr lang="nl-NL" sz="2800" baseline="30000" dirty="0"/>
          </a:p>
          <a:p>
            <a:r>
              <a:rPr lang="nl-NL" sz="2800" baseline="30000" dirty="0" smtClean="0"/>
              <a:t>∆Q</a:t>
            </a:r>
            <a:r>
              <a:rPr lang="nl-NL" sz="2800" dirty="0" smtClean="0"/>
              <a:t>/</a:t>
            </a:r>
            <a:r>
              <a:rPr lang="nl-NL" sz="2800" baseline="-25000" dirty="0" smtClean="0"/>
              <a:t>∆P</a:t>
            </a:r>
            <a:r>
              <a:rPr lang="nl-NL" sz="2000" dirty="0" smtClean="0"/>
              <a:t> </a:t>
            </a:r>
            <a:r>
              <a:rPr lang="nl-NL" sz="2000" dirty="0"/>
              <a:t>= rc </a:t>
            </a:r>
            <a:r>
              <a:rPr lang="nl-NL" sz="2000" i="1" dirty="0"/>
              <a:t>v/d vraagfunctie</a:t>
            </a:r>
          </a:p>
          <a:p>
            <a:r>
              <a:rPr lang="nl-NL" sz="2000" dirty="0" smtClean="0"/>
              <a:t>EPV = rc x </a:t>
            </a:r>
            <a:r>
              <a:rPr lang="nl-NL" sz="2800" baseline="30000" dirty="0" smtClean="0"/>
              <a:t>P</a:t>
            </a:r>
            <a:r>
              <a:rPr lang="nl-NL" sz="2800" dirty="0" smtClean="0"/>
              <a:t>/</a:t>
            </a:r>
            <a:r>
              <a:rPr lang="nl-NL" sz="2800" baseline="-25000" dirty="0" err="1" smtClean="0"/>
              <a:t>Qv</a:t>
            </a:r>
            <a:r>
              <a:rPr lang="nl-NL" sz="2000" dirty="0" smtClean="0"/>
              <a:t> (</a:t>
            </a:r>
            <a:r>
              <a:rPr lang="nl-NL" sz="2000" i="1" dirty="0" smtClean="0"/>
              <a:t>vertrekpunt</a:t>
            </a:r>
            <a:r>
              <a:rPr lang="nl-NL" sz="2000" dirty="0" smtClean="0"/>
              <a:t>)</a:t>
            </a:r>
            <a:endParaRPr lang="nl-NL" sz="2000" dirty="0"/>
          </a:p>
          <a:p>
            <a:r>
              <a:rPr lang="nl-NL" sz="2000" dirty="0" smtClean="0"/>
              <a:t>EPV = -2 x </a:t>
            </a:r>
            <a:r>
              <a:rPr lang="nl-NL" sz="3000" baseline="30000" dirty="0" smtClean="0"/>
              <a:t>40</a:t>
            </a:r>
            <a:r>
              <a:rPr lang="nl-NL" sz="3000" dirty="0" smtClean="0"/>
              <a:t>/</a:t>
            </a:r>
            <a:r>
              <a:rPr lang="nl-NL" sz="3000" baseline="-25000" dirty="0" smtClean="0"/>
              <a:t>20</a:t>
            </a:r>
            <a:r>
              <a:rPr lang="nl-NL" sz="3000" dirty="0" smtClean="0"/>
              <a:t> </a:t>
            </a:r>
            <a:r>
              <a:rPr lang="nl-NL" sz="2000" dirty="0" smtClean="0"/>
              <a:t>=  -4</a:t>
            </a:r>
            <a:endParaRPr lang="nl-NL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654" y="582972"/>
            <a:ext cx="2102346" cy="86519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15" y="332656"/>
            <a:ext cx="6264696" cy="136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385914"/>
            <a:ext cx="3549553" cy="356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953657" y="29754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835696" y="332656"/>
            <a:ext cx="1502590" cy="741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835696" y="1074057"/>
            <a:ext cx="1502590" cy="624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707904" y="332656"/>
            <a:ext cx="472210" cy="72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707904" y="1074057"/>
            <a:ext cx="472210" cy="624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4427984" y="332656"/>
            <a:ext cx="1008112" cy="1365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652120" y="332656"/>
            <a:ext cx="981691" cy="1365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7041654" y="582972"/>
            <a:ext cx="2102346" cy="865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4572000" y="249289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572000" y="6309320"/>
            <a:ext cx="41764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3984171" y="2490428"/>
            <a:ext cx="58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                    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8552521" y="6309320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4413469" y="6309320"/>
            <a:ext cx="4139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        20           40         60         80         100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4252685" y="1989105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3984171" y="3201169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944009" y="3982930"/>
            <a:ext cx="51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3944009" y="4653136"/>
            <a:ext cx="53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3909480" y="5360506"/>
            <a:ext cx="52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cxnSp>
        <p:nvCxnSpPr>
          <p:cNvPr id="26" name="Rechte verbindingslijn 25"/>
          <p:cNvCxnSpPr>
            <a:stCxn id="24" idx="3"/>
          </p:cNvCxnSpPr>
          <p:nvPr/>
        </p:nvCxnSpPr>
        <p:spPr>
          <a:xfrm>
            <a:off x="4571999" y="2675094"/>
            <a:ext cx="3589751" cy="363422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Stroomdiagram: Verbindingslijn 26"/>
          <p:cNvSpPr/>
          <p:nvPr/>
        </p:nvSpPr>
        <p:spPr>
          <a:xfrm>
            <a:off x="5220072" y="3344760"/>
            <a:ext cx="150214" cy="1596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Gekromde PIJL-LINKS 37"/>
          <p:cNvSpPr/>
          <p:nvPr/>
        </p:nvSpPr>
        <p:spPr>
          <a:xfrm rot="19083004">
            <a:off x="6155280" y="2798074"/>
            <a:ext cx="443454" cy="21516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4571998" y="2675094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4571996" y="3424582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4646789" y="4150290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4644571" y="4837802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4644570" y="5542380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V="1">
            <a:off x="5295179" y="2226336"/>
            <a:ext cx="9443" cy="4061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V="1">
            <a:off x="6012160" y="2492896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V="1">
            <a:off x="6753865" y="2385914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V="1">
            <a:off x="7436036" y="2471125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V="1">
            <a:off x="8161750" y="2514668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flipV="1">
            <a:off x="6724836" y="2226336"/>
            <a:ext cx="9443" cy="4061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>
            <a:stCxn id="27" idx="0"/>
          </p:cNvCxnSpPr>
          <p:nvPr/>
        </p:nvCxnSpPr>
        <p:spPr>
          <a:xfrm>
            <a:off x="5295179" y="3344760"/>
            <a:ext cx="9443" cy="29427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4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6763E-6 L 0.15729 0.210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10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Kruiselingse- en inkomenselasticiteit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4031303" cy="4680520"/>
          </a:xfrm>
        </p:spPr>
        <p:txBody>
          <a:bodyPr>
            <a:normAutofit/>
          </a:bodyPr>
          <a:lstStyle/>
          <a:p>
            <a:r>
              <a:rPr lang="nl-NL" sz="2000" dirty="0" smtClean="0"/>
              <a:t>EKV = </a:t>
            </a:r>
            <a:r>
              <a:rPr lang="nl-NL" sz="2800" baseline="30000" dirty="0" smtClean="0"/>
              <a:t>%∆Q1 </a:t>
            </a:r>
            <a:r>
              <a:rPr lang="nl-NL" sz="2000" dirty="0" smtClean="0"/>
              <a:t>/ </a:t>
            </a:r>
            <a:r>
              <a:rPr lang="nl-NL" sz="2800" baseline="-25000" dirty="0"/>
              <a:t>% </a:t>
            </a:r>
            <a:r>
              <a:rPr lang="nl-NL" sz="2800" baseline="-25000" dirty="0" smtClean="0"/>
              <a:t>∆P2</a:t>
            </a:r>
          </a:p>
          <a:p>
            <a:r>
              <a:rPr lang="nl-NL" sz="2000" dirty="0" smtClean="0"/>
              <a:t>EKV = </a:t>
            </a:r>
            <a:r>
              <a:rPr lang="nl-NL" sz="2800" baseline="30000" dirty="0" smtClean="0"/>
              <a:t>∆Q1</a:t>
            </a:r>
            <a:r>
              <a:rPr lang="nl-NL" sz="2800" dirty="0" smtClean="0"/>
              <a:t>/</a:t>
            </a:r>
            <a:r>
              <a:rPr lang="nl-NL" sz="2800" dirty="0"/>
              <a:t> </a:t>
            </a:r>
            <a:r>
              <a:rPr lang="nl-NL" sz="2800" baseline="-25000" dirty="0" smtClean="0"/>
              <a:t>∆P2 </a:t>
            </a:r>
            <a:r>
              <a:rPr lang="nl-NL" sz="2000" dirty="0" smtClean="0"/>
              <a:t>x </a:t>
            </a:r>
            <a:r>
              <a:rPr lang="nl-NL" sz="2800" baseline="30000" dirty="0" smtClean="0"/>
              <a:t>P2</a:t>
            </a:r>
            <a:r>
              <a:rPr lang="nl-NL" sz="2800" dirty="0" smtClean="0"/>
              <a:t>/</a:t>
            </a:r>
            <a:r>
              <a:rPr lang="nl-NL" sz="2800" baseline="-25000" dirty="0" smtClean="0"/>
              <a:t>Q1</a:t>
            </a:r>
          </a:p>
          <a:p>
            <a:r>
              <a:rPr lang="nl-NL" sz="2000" dirty="0" smtClean="0"/>
              <a:t>EKV &gt; 0 </a:t>
            </a:r>
            <a:r>
              <a:rPr lang="nl-NL" sz="2000" dirty="0" smtClean="0">
                <a:sym typeface="Wingdings" pitchFamily="2" charset="2"/>
              </a:rPr>
              <a:t> substitutiegoederen</a:t>
            </a:r>
          </a:p>
          <a:p>
            <a:r>
              <a:rPr lang="nl-NL" sz="2000" dirty="0" smtClean="0">
                <a:sym typeface="Wingdings" pitchFamily="2" charset="2"/>
              </a:rPr>
              <a:t>EKV &lt; 0  complementaire goederen</a:t>
            </a:r>
          </a:p>
          <a:p>
            <a:endParaRPr lang="nl-NL" sz="2000" dirty="0" smtClean="0">
              <a:sym typeface="Wingdings" pitchFamily="2" charset="2"/>
            </a:endParaRPr>
          </a:p>
          <a:p>
            <a:endParaRPr lang="nl-NL" sz="2000" dirty="0" smtClean="0"/>
          </a:p>
          <a:p>
            <a:endParaRPr lang="nl-NL" sz="2000" dirty="0"/>
          </a:p>
          <a:p>
            <a:endParaRPr lang="nl-NL" sz="2000" dirty="0" smtClean="0"/>
          </a:p>
          <a:p>
            <a:r>
              <a:rPr lang="nl-NL" sz="2000" dirty="0" smtClean="0"/>
              <a:t>P1 = € 20 en P2 = € 16</a:t>
            </a:r>
          </a:p>
          <a:p>
            <a:r>
              <a:rPr lang="nl-NL" sz="2000" dirty="0" smtClean="0"/>
              <a:t>Q1 = -5x20 + 3x16 + 152 = 100</a:t>
            </a:r>
          </a:p>
          <a:p>
            <a:r>
              <a:rPr lang="nl-NL" sz="2000" dirty="0" smtClean="0"/>
              <a:t>Q2 = -5x16 + 4x20 + 200 = 200</a:t>
            </a:r>
            <a:endParaRPr lang="nl-NL" sz="2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4645152" y="1916832"/>
            <a:ext cx="4391344" cy="4209648"/>
          </a:xfrm>
        </p:spPr>
        <p:txBody>
          <a:bodyPr/>
          <a:lstStyle/>
          <a:p>
            <a:r>
              <a:rPr lang="nl-NL" dirty="0" smtClean="0"/>
              <a:t>EIV = </a:t>
            </a:r>
            <a:r>
              <a:rPr lang="nl-NL" baseline="30000" dirty="0"/>
              <a:t>% </a:t>
            </a:r>
            <a:r>
              <a:rPr lang="nl-NL" baseline="30000" dirty="0" smtClean="0"/>
              <a:t>∆Q1 </a:t>
            </a:r>
            <a:r>
              <a:rPr lang="nl-NL" dirty="0" smtClean="0"/>
              <a:t>/ </a:t>
            </a:r>
            <a:r>
              <a:rPr lang="nl-NL" baseline="-25000" dirty="0"/>
              <a:t>% </a:t>
            </a:r>
            <a:r>
              <a:rPr lang="nl-NL" baseline="-25000" dirty="0" smtClean="0"/>
              <a:t>∆I</a:t>
            </a:r>
          </a:p>
          <a:p>
            <a:r>
              <a:rPr lang="nl-NL" sz="2000" dirty="0" smtClean="0"/>
              <a:t>EIV = </a:t>
            </a:r>
            <a:r>
              <a:rPr lang="nl-NL" sz="2800" baseline="30000" dirty="0" smtClean="0"/>
              <a:t>∆Q1</a:t>
            </a:r>
            <a:r>
              <a:rPr lang="nl-NL" sz="2800" baseline="-25000" dirty="0" smtClean="0"/>
              <a:t>/</a:t>
            </a:r>
            <a:r>
              <a:rPr lang="nl-NL" sz="2000" baseline="-25000" dirty="0"/>
              <a:t> </a:t>
            </a:r>
            <a:r>
              <a:rPr lang="nl-NL" sz="2800" baseline="-25000" dirty="0" smtClean="0"/>
              <a:t>∆I</a:t>
            </a:r>
            <a:r>
              <a:rPr lang="nl-NL" sz="2800" dirty="0" smtClean="0"/>
              <a:t> </a:t>
            </a:r>
            <a:r>
              <a:rPr lang="nl-NL" sz="2000" dirty="0" smtClean="0"/>
              <a:t>x </a:t>
            </a:r>
            <a:r>
              <a:rPr lang="nl-NL" sz="2800" baseline="30000" dirty="0" smtClean="0"/>
              <a:t>I</a:t>
            </a:r>
            <a:r>
              <a:rPr lang="nl-NL" sz="2000" baseline="30000" dirty="0" smtClean="0"/>
              <a:t> </a:t>
            </a:r>
            <a:r>
              <a:rPr lang="nl-NL" sz="2000" dirty="0" smtClean="0"/>
              <a:t>/ </a:t>
            </a:r>
            <a:r>
              <a:rPr lang="nl-NL" sz="2800" baseline="-25000" dirty="0" smtClean="0"/>
              <a:t>Q1</a:t>
            </a:r>
          </a:p>
          <a:p>
            <a:endParaRPr lang="nl-NL" sz="1600" dirty="0"/>
          </a:p>
          <a:p>
            <a:r>
              <a:rPr lang="nl-NL" sz="1600" dirty="0" smtClean="0"/>
              <a:t>0&lt; EIV &lt; 1 </a:t>
            </a:r>
            <a:r>
              <a:rPr lang="nl-NL" sz="1600" dirty="0" smtClean="0">
                <a:sym typeface="Wingdings" pitchFamily="2" charset="2"/>
              </a:rPr>
              <a:t> noodzakelijke goederen</a:t>
            </a:r>
          </a:p>
          <a:p>
            <a:r>
              <a:rPr lang="nl-NL" sz="1600" dirty="0" smtClean="0">
                <a:sym typeface="Wingdings" pitchFamily="2" charset="2"/>
              </a:rPr>
              <a:t>EIV &gt; 1  luxe goederen</a:t>
            </a:r>
          </a:p>
          <a:p>
            <a:r>
              <a:rPr lang="nl-NL" sz="1600" dirty="0" smtClean="0">
                <a:sym typeface="Wingdings" pitchFamily="2" charset="2"/>
              </a:rPr>
              <a:t>EIV &lt; 0  inferieure goederen</a:t>
            </a:r>
          </a:p>
          <a:p>
            <a:r>
              <a:rPr lang="nl-NL" sz="1600" dirty="0" smtClean="0"/>
              <a:t>-------------------------------------------------------------</a:t>
            </a:r>
          </a:p>
          <a:p>
            <a:endParaRPr lang="nl-NL" sz="1600" dirty="0"/>
          </a:p>
          <a:p>
            <a:r>
              <a:rPr lang="nl-NL" sz="1600" dirty="0" smtClean="0"/>
              <a:t>EPV1 = ∆Q1/</a:t>
            </a:r>
            <a:r>
              <a:rPr lang="nl-NL" sz="1600" dirty="0"/>
              <a:t> </a:t>
            </a:r>
            <a:r>
              <a:rPr lang="nl-NL" sz="1600" dirty="0" smtClean="0"/>
              <a:t>∆P1 x P1/Q1 = -5 x 20/100 = -1</a:t>
            </a:r>
          </a:p>
          <a:p>
            <a:r>
              <a:rPr lang="nl-NL" sz="1600" dirty="0" smtClean="0"/>
              <a:t>EPV2 = ∆Q2/</a:t>
            </a:r>
            <a:r>
              <a:rPr lang="nl-NL" sz="1600" dirty="0"/>
              <a:t> </a:t>
            </a:r>
            <a:r>
              <a:rPr lang="nl-NL" sz="1600" dirty="0" smtClean="0"/>
              <a:t>∆P2 x P2/Q2 = -5 x 16/200 = -0,4</a:t>
            </a:r>
          </a:p>
          <a:p>
            <a:r>
              <a:rPr lang="nl-NL" sz="1600" dirty="0" smtClean="0"/>
              <a:t>EKV1 = ∆Q1/</a:t>
            </a:r>
            <a:r>
              <a:rPr lang="nl-NL" sz="1600" dirty="0"/>
              <a:t> </a:t>
            </a:r>
            <a:r>
              <a:rPr lang="nl-NL" sz="1600" dirty="0" smtClean="0"/>
              <a:t>∆P2 x P2/Q1 = 3 x 16/100 = 0,48</a:t>
            </a:r>
          </a:p>
          <a:p>
            <a:r>
              <a:rPr lang="nl-NL" sz="1600" dirty="0" smtClean="0"/>
              <a:t>EKV2 = ∆Q2/</a:t>
            </a:r>
            <a:r>
              <a:rPr lang="nl-NL" sz="1600" dirty="0"/>
              <a:t> </a:t>
            </a:r>
            <a:r>
              <a:rPr lang="nl-NL" sz="1600" dirty="0" smtClean="0"/>
              <a:t>∆P1 x P1/Q2 = 4 x 20/200 = 0,4</a:t>
            </a:r>
            <a:endParaRPr lang="nl-NL" sz="1600" dirty="0"/>
          </a:p>
          <a:p>
            <a:endParaRPr lang="nl-NL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22" y="3670102"/>
            <a:ext cx="4121554" cy="13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29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35144"/>
            <a:ext cx="8229600" cy="1185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Een elasticiteit is een vermenigvuldigingsgetal tussen twee </a:t>
            </a:r>
            <a:r>
              <a:rPr lang="nl-NL" sz="2800" b="1" dirty="0" smtClean="0"/>
              <a:t>procentuele veranderingen</a:t>
            </a:r>
            <a:r>
              <a:rPr lang="nl-NL" sz="2800" dirty="0" smtClean="0"/>
              <a:t> die een onderling verband hebben.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558418" y="2833772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08104" y="2833772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428289" y="3095382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98181" y="2659246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67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 smtClean="0"/>
              <a:t>Voorbeeld</a:t>
            </a:r>
            <a:r>
              <a:rPr lang="nl-NL" sz="2800" u="sng" dirty="0" smtClean="0"/>
              <a:t> 1</a:t>
            </a:r>
            <a:endParaRPr lang="nl-NL" sz="2800" dirty="0" smtClean="0"/>
          </a:p>
          <a:p>
            <a:pPr marL="0" indent="0">
              <a:buFont typeface="Arial" pitchFamily="34" charset="0"/>
              <a:buNone/>
            </a:pPr>
            <a:r>
              <a:rPr lang="nl-NL" sz="2600" dirty="0" smtClean="0"/>
              <a:t>Wanneer de prijs van </a:t>
            </a:r>
            <a:r>
              <a:rPr lang="nl-NL" sz="2600" dirty="0" err="1" smtClean="0"/>
              <a:t>CD’s</a:t>
            </a:r>
            <a:r>
              <a:rPr lang="nl-NL" sz="2600" dirty="0" smtClean="0"/>
              <a:t> met 25% omlaag gaat, worden er 40% méér </a:t>
            </a:r>
            <a:r>
              <a:rPr lang="nl-NL" sz="2600" dirty="0" err="1" smtClean="0"/>
              <a:t>CD’s</a:t>
            </a:r>
            <a:r>
              <a:rPr lang="nl-NL" sz="2600" dirty="0" smtClean="0"/>
              <a:t> verkocht.</a:t>
            </a:r>
            <a:endParaRPr lang="nl-NL" sz="2600" dirty="0"/>
          </a:p>
        </p:txBody>
      </p:sp>
      <p:sp>
        <p:nvSpPr>
          <p:cNvPr id="11" name="Rechthoek 10"/>
          <p:cNvSpPr/>
          <p:nvPr/>
        </p:nvSpPr>
        <p:spPr>
          <a:xfrm>
            <a:off x="1547664" y="5282044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12" name="Rechthoek 11"/>
          <p:cNvSpPr/>
          <p:nvPr/>
        </p:nvSpPr>
        <p:spPr>
          <a:xfrm>
            <a:off x="5497350" y="5282044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896110" y="5543654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779912" y="5107518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63267" y="5929455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-25%</a:t>
            </a:r>
            <a:endParaRPr lang="nl-NL" sz="2800" dirty="0"/>
          </a:p>
        </p:txBody>
      </p:sp>
      <p:sp>
        <p:nvSpPr>
          <p:cNvPr id="16" name="Tekstvak 15"/>
          <p:cNvSpPr txBox="1"/>
          <p:nvPr/>
        </p:nvSpPr>
        <p:spPr>
          <a:xfrm>
            <a:off x="5760452" y="594928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+40%</a:t>
            </a:r>
            <a:endParaRPr lang="nl-NL" sz="2800" dirty="0"/>
          </a:p>
        </p:txBody>
      </p:sp>
      <p:sp>
        <p:nvSpPr>
          <p:cNvPr id="17" name="Ovaal 16"/>
          <p:cNvSpPr/>
          <p:nvPr/>
        </p:nvSpPr>
        <p:spPr>
          <a:xfrm>
            <a:off x="3779912" y="5750078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-1,6</a:t>
            </a:r>
            <a:endParaRPr lang="nl-NL" sz="2000" b="1" dirty="0"/>
          </a:p>
        </p:txBody>
      </p:sp>
      <p:sp>
        <p:nvSpPr>
          <p:cNvPr id="18" name="Rechthoek 17"/>
          <p:cNvSpPr/>
          <p:nvPr/>
        </p:nvSpPr>
        <p:spPr>
          <a:xfrm>
            <a:off x="3089735" y="59800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880154" y="59602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634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986114" y="1305857"/>
            <a:ext cx="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4572000" y="1268760"/>
            <a:ext cx="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971600" y="4869160"/>
            <a:ext cx="32403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 flipV="1">
            <a:off x="4572000" y="4869160"/>
            <a:ext cx="4176464" cy="7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Vrije vorm 10"/>
          <p:cNvSpPr/>
          <p:nvPr/>
        </p:nvSpPr>
        <p:spPr>
          <a:xfrm>
            <a:off x="972457" y="2075543"/>
            <a:ext cx="3135086" cy="2061028"/>
          </a:xfrm>
          <a:custGeom>
            <a:avLst/>
            <a:gdLst>
              <a:gd name="connsiteX0" fmla="*/ 0 w 3135086"/>
              <a:gd name="connsiteY0" fmla="*/ 2061028 h 2061028"/>
              <a:gd name="connsiteX1" fmla="*/ 304800 w 3135086"/>
              <a:gd name="connsiteY1" fmla="*/ 1349828 h 2061028"/>
              <a:gd name="connsiteX2" fmla="*/ 725714 w 3135086"/>
              <a:gd name="connsiteY2" fmla="*/ 798286 h 2061028"/>
              <a:gd name="connsiteX3" fmla="*/ 1451429 w 3135086"/>
              <a:gd name="connsiteY3" fmla="*/ 362857 h 2061028"/>
              <a:gd name="connsiteX4" fmla="*/ 2177143 w 3135086"/>
              <a:gd name="connsiteY4" fmla="*/ 145143 h 2061028"/>
              <a:gd name="connsiteX5" fmla="*/ 3135086 w 3135086"/>
              <a:gd name="connsiteY5" fmla="*/ 0 h 2061028"/>
              <a:gd name="connsiteX6" fmla="*/ 3135086 w 3135086"/>
              <a:gd name="connsiteY6" fmla="*/ 0 h 206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5086" h="2061028">
                <a:moveTo>
                  <a:pt x="0" y="2061028"/>
                </a:moveTo>
                <a:cubicBezTo>
                  <a:pt x="91924" y="1810656"/>
                  <a:pt x="183848" y="1560285"/>
                  <a:pt x="304800" y="1349828"/>
                </a:cubicBezTo>
                <a:cubicBezTo>
                  <a:pt x="425752" y="1139371"/>
                  <a:pt x="534609" y="962781"/>
                  <a:pt x="725714" y="798286"/>
                </a:cubicBezTo>
                <a:cubicBezTo>
                  <a:pt x="916819" y="633791"/>
                  <a:pt x="1209524" y="471714"/>
                  <a:pt x="1451429" y="362857"/>
                </a:cubicBezTo>
                <a:cubicBezTo>
                  <a:pt x="1693334" y="254000"/>
                  <a:pt x="1896534" y="205619"/>
                  <a:pt x="2177143" y="145143"/>
                </a:cubicBezTo>
                <a:cubicBezTo>
                  <a:pt x="2457752" y="84667"/>
                  <a:pt x="3135086" y="0"/>
                  <a:pt x="3135086" y="0"/>
                </a:cubicBezTo>
                <a:lnTo>
                  <a:pt x="3135086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Vrije vorm 11"/>
          <p:cNvSpPr/>
          <p:nvPr/>
        </p:nvSpPr>
        <p:spPr>
          <a:xfrm>
            <a:off x="5004048" y="1847329"/>
            <a:ext cx="3312368" cy="3029471"/>
          </a:xfrm>
          <a:custGeom>
            <a:avLst/>
            <a:gdLst>
              <a:gd name="connsiteX0" fmla="*/ 0 w 2583543"/>
              <a:gd name="connsiteY0" fmla="*/ 2423886 h 2423886"/>
              <a:gd name="connsiteX1" fmla="*/ 653143 w 2583543"/>
              <a:gd name="connsiteY1" fmla="*/ 2307772 h 2423886"/>
              <a:gd name="connsiteX2" fmla="*/ 1219200 w 2583543"/>
              <a:gd name="connsiteY2" fmla="*/ 2046515 h 2423886"/>
              <a:gd name="connsiteX3" fmla="*/ 1930400 w 2583543"/>
              <a:gd name="connsiteY3" fmla="*/ 1393372 h 2423886"/>
              <a:gd name="connsiteX4" fmla="*/ 2351315 w 2583543"/>
              <a:gd name="connsiteY4" fmla="*/ 740229 h 2423886"/>
              <a:gd name="connsiteX5" fmla="*/ 2583543 w 2583543"/>
              <a:gd name="connsiteY5" fmla="*/ 0 h 2423886"/>
              <a:gd name="connsiteX6" fmla="*/ 2583543 w 2583543"/>
              <a:gd name="connsiteY6" fmla="*/ 0 h 242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543" h="2423886">
                <a:moveTo>
                  <a:pt x="0" y="2423886"/>
                </a:moveTo>
                <a:cubicBezTo>
                  <a:pt x="224971" y="2397276"/>
                  <a:pt x="449943" y="2370667"/>
                  <a:pt x="653143" y="2307772"/>
                </a:cubicBezTo>
                <a:cubicBezTo>
                  <a:pt x="856343" y="2244877"/>
                  <a:pt x="1006324" y="2198915"/>
                  <a:pt x="1219200" y="2046515"/>
                </a:cubicBezTo>
                <a:cubicBezTo>
                  <a:pt x="1432076" y="1894115"/>
                  <a:pt x="1741714" y="1611086"/>
                  <a:pt x="1930400" y="1393372"/>
                </a:cubicBezTo>
                <a:cubicBezTo>
                  <a:pt x="2119086" y="1175658"/>
                  <a:pt x="2242458" y="972458"/>
                  <a:pt x="2351315" y="740229"/>
                </a:cubicBezTo>
                <a:cubicBezTo>
                  <a:pt x="2460172" y="508000"/>
                  <a:pt x="2583543" y="0"/>
                  <a:pt x="2583543" y="0"/>
                </a:cubicBezTo>
                <a:lnTo>
                  <a:pt x="25835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972457" y="2636912"/>
            <a:ext cx="1007255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V="1">
            <a:off x="972457" y="2204864"/>
            <a:ext cx="2591431" cy="267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979712" y="2636912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563888" y="2204864"/>
            <a:ext cx="0" cy="2671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6660232" y="4293096"/>
            <a:ext cx="0" cy="58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884368" y="3068960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flipV="1">
            <a:off x="4572000" y="4325257"/>
            <a:ext cx="2104571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Rechte verbindingslijn 3072"/>
          <p:cNvCxnSpPr/>
          <p:nvPr/>
        </p:nvCxnSpPr>
        <p:spPr>
          <a:xfrm flipV="1">
            <a:off x="4572000" y="3077029"/>
            <a:ext cx="3309257" cy="177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Tekstvak 3073"/>
          <p:cNvSpPr txBox="1"/>
          <p:nvPr/>
        </p:nvSpPr>
        <p:spPr>
          <a:xfrm>
            <a:off x="1871621" y="22675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3402084" y="1698429"/>
            <a:ext cx="32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683568" y="764704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Uitgaven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2898484" y="4912408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Inkomen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7539710" y="4912408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Inkomen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4086537" y="770721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Uitgaven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6498428" y="3911003"/>
            <a:ext cx="32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7663530" y="2636912"/>
            <a:ext cx="32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1277594" y="5805264"/>
            <a:ext cx="213582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Noodzakelijk goed</a:t>
            </a:r>
            <a:endParaRPr lang="nl-NL" dirty="0"/>
          </a:p>
        </p:txBody>
      </p:sp>
      <p:sp>
        <p:nvSpPr>
          <p:cNvPr id="46" name="Tekstvak 45"/>
          <p:cNvSpPr txBox="1"/>
          <p:nvPr/>
        </p:nvSpPr>
        <p:spPr>
          <a:xfrm>
            <a:off x="6240725" y="5810279"/>
            <a:ext cx="156208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Luxe goed</a:t>
            </a:r>
            <a:endParaRPr lang="nl-NL" dirty="0"/>
          </a:p>
        </p:txBody>
      </p:sp>
      <p:sp>
        <p:nvSpPr>
          <p:cNvPr id="3076" name="Stroomdiagram: Verbindingslijn 3075"/>
          <p:cNvSpPr/>
          <p:nvPr/>
        </p:nvSpPr>
        <p:spPr>
          <a:xfrm>
            <a:off x="1889741" y="2571961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Stroomdiagram: Verbindingslijn 47"/>
          <p:cNvSpPr/>
          <p:nvPr/>
        </p:nvSpPr>
        <p:spPr>
          <a:xfrm>
            <a:off x="3473917" y="2090564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Stroomdiagram: Verbindingslijn 48"/>
          <p:cNvSpPr/>
          <p:nvPr/>
        </p:nvSpPr>
        <p:spPr>
          <a:xfrm>
            <a:off x="6570261" y="4230653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Stroomdiagram: Verbindingslijn 49"/>
          <p:cNvSpPr/>
          <p:nvPr/>
        </p:nvSpPr>
        <p:spPr>
          <a:xfrm>
            <a:off x="7791286" y="2966779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Stroomdiagram: Verbindingslijn 50"/>
          <p:cNvSpPr/>
          <p:nvPr/>
        </p:nvSpPr>
        <p:spPr>
          <a:xfrm>
            <a:off x="1902766" y="4733471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Stroomdiagram: Verbindingslijn 51"/>
          <p:cNvSpPr/>
          <p:nvPr/>
        </p:nvSpPr>
        <p:spPr>
          <a:xfrm>
            <a:off x="3473916" y="4733471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Stroomdiagram: Verbindingslijn 52"/>
          <p:cNvSpPr/>
          <p:nvPr/>
        </p:nvSpPr>
        <p:spPr>
          <a:xfrm>
            <a:off x="6586600" y="4762503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Stroomdiagram: Verbindingslijn 53"/>
          <p:cNvSpPr/>
          <p:nvPr/>
        </p:nvSpPr>
        <p:spPr>
          <a:xfrm>
            <a:off x="7807197" y="4762503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Stroomdiagram: Verbindingslijn 54"/>
          <p:cNvSpPr/>
          <p:nvPr/>
        </p:nvSpPr>
        <p:spPr>
          <a:xfrm>
            <a:off x="4482029" y="4741850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Stroomdiagram: Verbindingslijn 55"/>
          <p:cNvSpPr/>
          <p:nvPr/>
        </p:nvSpPr>
        <p:spPr>
          <a:xfrm>
            <a:off x="949736" y="4741850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7" name="Tekstvak 3076"/>
          <p:cNvSpPr txBox="1"/>
          <p:nvPr/>
        </p:nvSpPr>
        <p:spPr>
          <a:xfrm>
            <a:off x="2159653" y="188640"/>
            <a:ext cx="5124755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Luxe en noodzakelijke goederen</a:t>
            </a:r>
            <a:endParaRPr lang="nl-NL" sz="2400" dirty="0"/>
          </a:p>
        </p:txBody>
      </p:sp>
      <p:sp>
        <p:nvSpPr>
          <p:cNvPr id="3079" name="Linkeraccolade 3078"/>
          <p:cNvSpPr/>
          <p:nvPr/>
        </p:nvSpPr>
        <p:spPr>
          <a:xfrm rot="10800000">
            <a:off x="1992736" y="2686260"/>
            <a:ext cx="547264" cy="2079609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Linkeraccolade 58"/>
          <p:cNvSpPr/>
          <p:nvPr/>
        </p:nvSpPr>
        <p:spPr>
          <a:xfrm rot="10800000">
            <a:off x="3613923" y="2319164"/>
            <a:ext cx="547264" cy="2401391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Linkeraccolade 59"/>
          <p:cNvSpPr/>
          <p:nvPr/>
        </p:nvSpPr>
        <p:spPr>
          <a:xfrm rot="10800000">
            <a:off x="6822036" y="4230652"/>
            <a:ext cx="273631" cy="601951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Linkeraccolade 60"/>
          <p:cNvSpPr/>
          <p:nvPr/>
        </p:nvSpPr>
        <p:spPr>
          <a:xfrm rot="10800000">
            <a:off x="7987138" y="3068957"/>
            <a:ext cx="329278" cy="1664511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Linkeraccolade 61"/>
          <p:cNvSpPr/>
          <p:nvPr/>
        </p:nvSpPr>
        <p:spPr>
          <a:xfrm rot="16200000">
            <a:off x="1407504" y="4673603"/>
            <a:ext cx="311290" cy="904983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Linkeraccolade 63"/>
          <p:cNvSpPr/>
          <p:nvPr/>
        </p:nvSpPr>
        <p:spPr>
          <a:xfrm rot="16200000">
            <a:off x="2142149" y="4179299"/>
            <a:ext cx="369334" cy="257421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Linkeraccolade 64"/>
          <p:cNvSpPr/>
          <p:nvPr/>
        </p:nvSpPr>
        <p:spPr>
          <a:xfrm rot="16200000">
            <a:off x="5464759" y="4212891"/>
            <a:ext cx="282271" cy="210867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Linkeraccolade 65"/>
          <p:cNvSpPr/>
          <p:nvPr/>
        </p:nvSpPr>
        <p:spPr>
          <a:xfrm rot="16200000">
            <a:off x="6025768" y="3848255"/>
            <a:ext cx="437916" cy="330488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4806538" y="490444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drempel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59449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074" grpId="0"/>
      <p:bldP spid="36" grpId="0"/>
      <p:bldP spid="43" grpId="0"/>
      <p:bldP spid="44" grpId="0"/>
      <p:bldP spid="307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079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12776"/>
            <a:ext cx="862965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Rechte verbindingslijn 2"/>
          <p:cNvCxnSpPr/>
          <p:nvPr/>
        </p:nvCxnSpPr>
        <p:spPr>
          <a:xfrm flipV="1">
            <a:off x="1619672" y="5697252"/>
            <a:ext cx="648072" cy="2520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V="1">
            <a:off x="1619672" y="5157192"/>
            <a:ext cx="90010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1619672" y="2060848"/>
            <a:ext cx="4464496" cy="38884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Linkeraccolade 10"/>
          <p:cNvSpPr/>
          <p:nvPr/>
        </p:nvSpPr>
        <p:spPr>
          <a:xfrm rot="5400000">
            <a:off x="4407016" y="324711"/>
            <a:ext cx="576064" cy="252028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5985156" y="491480"/>
            <a:ext cx="3015335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Inferieure goederen</a:t>
            </a:r>
            <a:endParaRPr lang="nl-NL" sz="2400" dirty="0"/>
          </a:p>
        </p:txBody>
      </p:sp>
      <p:sp>
        <p:nvSpPr>
          <p:cNvPr id="2" name="Stroomdiagram: Verbindingslijn 1"/>
          <p:cNvSpPr/>
          <p:nvPr/>
        </p:nvSpPr>
        <p:spPr>
          <a:xfrm>
            <a:off x="2131295" y="562524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Stroomdiagram: Verbindingslijn 8"/>
          <p:cNvSpPr/>
          <p:nvPr/>
        </p:nvSpPr>
        <p:spPr>
          <a:xfrm>
            <a:off x="3347864" y="364502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troomdiagram: Verbindingslijn 9"/>
          <p:cNvSpPr/>
          <p:nvPr/>
        </p:nvSpPr>
        <p:spPr>
          <a:xfrm>
            <a:off x="2376992" y="5157192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Stroomdiagram: Verbindingslijn 12"/>
          <p:cNvSpPr/>
          <p:nvPr/>
        </p:nvSpPr>
        <p:spPr>
          <a:xfrm>
            <a:off x="5985157" y="1974709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Stroomdiagram: Verbindingslijn 13"/>
          <p:cNvSpPr/>
          <p:nvPr/>
        </p:nvSpPr>
        <p:spPr>
          <a:xfrm>
            <a:off x="7389313" y="256490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434908" y="127287"/>
            <a:ext cx="2424235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Noodzakelijke goederen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1547934" y="127287"/>
            <a:ext cx="18002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Luxe</a:t>
            </a:r>
          </a:p>
          <a:p>
            <a:r>
              <a:rPr lang="nl-NL" sz="2400" dirty="0" smtClean="0"/>
              <a:t>goederen</a:t>
            </a:r>
            <a:endParaRPr lang="nl-NL" sz="2400" dirty="0"/>
          </a:p>
        </p:txBody>
      </p:sp>
      <p:sp>
        <p:nvSpPr>
          <p:cNvPr id="17" name="Linkeraccolade 16"/>
          <p:cNvSpPr/>
          <p:nvPr/>
        </p:nvSpPr>
        <p:spPr>
          <a:xfrm rot="5400000">
            <a:off x="7253681" y="305036"/>
            <a:ext cx="576064" cy="252028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Linkeraccolade 17"/>
          <p:cNvSpPr/>
          <p:nvPr/>
        </p:nvSpPr>
        <p:spPr>
          <a:xfrm rot="5400000">
            <a:off x="2173324" y="723493"/>
            <a:ext cx="595737" cy="170304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2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56991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Maximale winst: MO = MK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294967295"/>
          </p:nvPr>
        </p:nvSpPr>
        <p:spPr>
          <a:xfrm>
            <a:off x="539552" y="4423619"/>
            <a:ext cx="3283148" cy="517549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97152"/>
            <a:ext cx="4086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61" y="1484784"/>
            <a:ext cx="4796228" cy="29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67544" y="4581128"/>
            <a:ext cx="173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Conclusie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121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35144"/>
            <a:ext cx="8229600" cy="1185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Een elasticiteit is een vermenigvuldigingsgetal tussen twee procentuele veranderingen die een onderling verband hebben.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558418" y="2833772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08104" y="2833772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428289" y="3095382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98181" y="2659246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67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 smtClean="0"/>
              <a:t>Voorbeeld 2</a:t>
            </a:r>
            <a:endParaRPr lang="nl-NL" sz="2800" dirty="0" smtClean="0"/>
          </a:p>
          <a:p>
            <a:pPr marL="0" indent="0">
              <a:buFont typeface="Arial" pitchFamily="34" charset="0"/>
              <a:buNone/>
            </a:pPr>
            <a:r>
              <a:rPr lang="nl-NL" sz="2600" dirty="0" smtClean="0"/>
              <a:t>Wanneer het inkomen van mensen met 10% omhoog gaat, gaan zij 20% meer uitgeven aan verre vakantiereizen.</a:t>
            </a:r>
            <a:endParaRPr lang="nl-NL" sz="2600" dirty="0"/>
          </a:p>
        </p:txBody>
      </p:sp>
      <p:sp>
        <p:nvSpPr>
          <p:cNvPr id="11" name="Rechthoek 10"/>
          <p:cNvSpPr/>
          <p:nvPr/>
        </p:nvSpPr>
        <p:spPr>
          <a:xfrm>
            <a:off x="1259632" y="5282044"/>
            <a:ext cx="199035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inkomen</a:t>
            </a:r>
            <a:endParaRPr lang="nl-NL" sz="2800" dirty="0"/>
          </a:p>
        </p:txBody>
      </p:sp>
      <p:sp>
        <p:nvSpPr>
          <p:cNvPr id="12" name="Rechthoek 11"/>
          <p:cNvSpPr/>
          <p:nvPr/>
        </p:nvSpPr>
        <p:spPr>
          <a:xfrm>
            <a:off x="5497350" y="5282044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3249985" y="5543654"/>
            <a:ext cx="224736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779912" y="5107518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13625" y="5929455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</a:t>
            </a:r>
            <a:r>
              <a:rPr lang="nl-NL" sz="2800" dirty="0" smtClean="0"/>
              <a:t>10%</a:t>
            </a:r>
            <a:endParaRPr lang="nl-NL" sz="2800" dirty="0"/>
          </a:p>
        </p:txBody>
      </p:sp>
      <p:sp>
        <p:nvSpPr>
          <p:cNvPr id="16" name="Tekstvak 15"/>
          <p:cNvSpPr txBox="1"/>
          <p:nvPr/>
        </p:nvSpPr>
        <p:spPr>
          <a:xfrm>
            <a:off x="5760452" y="594928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+20%</a:t>
            </a:r>
            <a:endParaRPr lang="nl-NL" sz="2800" dirty="0"/>
          </a:p>
        </p:txBody>
      </p:sp>
      <p:sp>
        <p:nvSpPr>
          <p:cNvPr id="17" name="Ovaal 16"/>
          <p:cNvSpPr/>
          <p:nvPr/>
        </p:nvSpPr>
        <p:spPr>
          <a:xfrm>
            <a:off x="3779912" y="5750078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+ 2</a:t>
            </a:r>
            <a:endParaRPr lang="nl-NL" sz="2400" b="1" dirty="0"/>
          </a:p>
        </p:txBody>
      </p:sp>
      <p:sp>
        <p:nvSpPr>
          <p:cNvPr id="18" name="Rechthoek 17"/>
          <p:cNvSpPr/>
          <p:nvPr/>
        </p:nvSpPr>
        <p:spPr>
          <a:xfrm>
            <a:off x="3089735" y="59800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880154" y="59602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067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35144"/>
            <a:ext cx="8229600" cy="1185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Een elasticiteit is een vermenigvuldigingsgetal tussen twee procentuele veranderingen die een onderling verband hebben.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558418" y="2833772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08104" y="2833772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428289" y="3095382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98181" y="2659246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67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 smtClean="0"/>
              <a:t>Voorbeeld 3</a:t>
            </a:r>
            <a:endParaRPr lang="nl-NL" sz="2800" dirty="0" smtClean="0"/>
          </a:p>
          <a:p>
            <a:pPr marL="0" indent="0">
              <a:buFont typeface="Arial" pitchFamily="34" charset="0"/>
              <a:buNone/>
            </a:pPr>
            <a:r>
              <a:rPr lang="nl-NL" sz="2600" dirty="0" smtClean="0"/>
              <a:t>Wanneer de rente met 5% stijgt, gaan mensen 20% minder lenen.</a:t>
            </a:r>
            <a:endParaRPr lang="nl-NL" sz="2600" dirty="0"/>
          </a:p>
        </p:txBody>
      </p:sp>
      <p:sp>
        <p:nvSpPr>
          <p:cNvPr id="11" name="Rechthoek 10"/>
          <p:cNvSpPr/>
          <p:nvPr/>
        </p:nvSpPr>
        <p:spPr>
          <a:xfrm>
            <a:off x="1412584" y="5282044"/>
            <a:ext cx="150323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rente</a:t>
            </a:r>
            <a:endParaRPr lang="nl-NL" sz="2800" dirty="0"/>
          </a:p>
        </p:txBody>
      </p:sp>
      <p:sp>
        <p:nvSpPr>
          <p:cNvPr id="12" name="Rechthoek 11"/>
          <p:cNvSpPr/>
          <p:nvPr/>
        </p:nvSpPr>
        <p:spPr>
          <a:xfrm>
            <a:off x="5497350" y="5282044"/>
            <a:ext cx="284975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 leningen</a:t>
            </a:r>
            <a:endParaRPr lang="nl-NL" sz="2800" dirty="0"/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915816" y="5543654"/>
            <a:ext cx="25815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779912" y="5107518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13625" y="5929455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+5%</a:t>
            </a:r>
            <a:endParaRPr lang="nl-NL" sz="2800" dirty="0"/>
          </a:p>
        </p:txBody>
      </p:sp>
      <p:sp>
        <p:nvSpPr>
          <p:cNvPr id="16" name="Tekstvak 15"/>
          <p:cNvSpPr txBox="1"/>
          <p:nvPr/>
        </p:nvSpPr>
        <p:spPr>
          <a:xfrm>
            <a:off x="5887009" y="5949280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20%</a:t>
            </a:r>
            <a:endParaRPr lang="nl-NL" sz="2800" dirty="0"/>
          </a:p>
        </p:txBody>
      </p:sp>
      <p:sp>
        <p:nvSpPr>
          <p:cNvPr id="17" name="Ovaal 16"/>
          <p:cNvSpPr/>
          <p:nvPr/>
        </p:nvSpPr>
        <p:spPr>
          <a:xfrm>
            <a:off x="3779912" y="5750078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- 4</a:t>
            </a:r>
            <a:endParaRPr lang="nl-NL" sz="2400" b="1" dirty="0"/>
          </a:p>
        </p:txBody>
      </p:sp>
      <p:sp>
        <p:nvSpPr>
          <p:cNvPr id="18" name="Rechthoek 17"/>
          <p:cNvSpPr/>
          <p:nvPr/>
        </p:nvSpPr>
        <p:spPr>
          <a:xfrm>
            <a:off x="3089735" y="59800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880154" y="59602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1855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134" y="2181583"/>
            <a:ext cx="3883546" cy="426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7030A0"/>
                </a:solidFill>
              </a:rPr>
              <a:t>Bereken de prijselasticiteit in dit geval.</a:t>
            </a:r>
            <a:endParaRPr lang="nl-NL" sz="2400" dirty="0">
              <a:solidFill>
                <a:srgbClr val="7030A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Prijselasticiteit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500917" y="911634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78216" y="911634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370788" y="1173244"/>
            <a:ext cx="22074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32191" y="1173244"/>
            <a:ext cx="987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=</a:t>
            </a:r>
            <a:endParaRPr lang="nl-NL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1691680" y="156088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9" name="Rechthoek 8"/>
          <p:cNvSpPr/>
          <p:nvPr/>
        </p:nvSpPr>
        <p:spPr>
          <a:xfrm>
            <a:off x="5681876" y="156088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3040126" y="1822490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923928" y="1739491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635953" y="2162696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6541166" y="363934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87957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-25%</a:t>
            </a:r>
            <a:endParaRPr lang="nl-NL" sz="2400" dirty="0"/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+100%</a:t>
            </a:r>
            <a:endParaRPr lang="nl-NL" sz="2400" dirty="0"/>
          </a:p>
        </p:txBody>
      </p:sp>
      <p:sp>
        <p:nvSpPr>
          <p:cNvPr id="61" name="Ovaal 60"/>
          <p:cNvSpPr/>
          <p:nvPr/>
        </p:nvSpPr>
        <p:spPr>
          <a:xfrm>
            <a:off x="1961835" y="3717032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 smtClean="0"/>
              <a:t>- 4</a:t>
            </a:r>
            <a:endParaRPr lang="nl-NL" sz="2800" b="1" dirty="0"/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40 </a:t>
            </a:r>
            <a:r>
              <a:rPr lang="nl-NL" sz="2000" dirty="0" smtClean="0">
                <a:sym typeface="Wingdings" pitchFamily="2" charset="2"/>
              </a:rPr>
              <a:t> 30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3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200 </a:t>
            </a:r>
            <a:r>
              <a:rPr lang="nl-NL" sz="2000" dirty="0" smtClean="0">
                <a:sym typeface="Wingdings" pitchFamily="2" charset="2"/>
              </a:rPr>
              <a:t> 400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211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134" y="2181583"/>
            <a:ext cx="3883546" cy="426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7030A0"/>
                </a:solidFill>
              </a:rPr>
              <a:t>Bereken de prijselasticiteit in dit geval.</a:t>
            </a:r>
            <a:endParaRPr lang="nl-NL" sz="2400" dirty="0">
              <a:solidFill>
                <a:srgbClr val="7030A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Prijselasticiteit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500917" y="911634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78216" y="911634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370788" y="1173244"/>
            <a:ext cx="22074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32191" y="1173244"/>
            <a:ext cx="987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=</a:t>
            </a:r>
            <a:endParaRPr lang="nl-NL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1691680" y="156088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9" name="Rechthoek 8"/>
          <p:cNvSpPr/>
          <p:nvPr/>
        </p:nvSpPr>
        <p:spPr>
          <a:xfrm>
            <a:off x="5681876" y="156088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3040126" y="1822490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923928" y="1739491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635953" y="2162696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7260496" y="432863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91134" y="3068219"/>
            <a:ext cx="1954817" cy="572233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-50%</a:t>
            </a:r>
            <a:endParaRPr lang="nl-NL" sz="2400" dirty="0"/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+200%</a:t>
            </a:r>
            <a:endParaRPr lang="nl-NL" sz="2400" dirty="0"/>
          </a:p>
        </p:txBody>
      </p:sp>
      <p:sp>
        <p:nvSpPr>
          <p:cNvPr id="61" name="Ovaal 60"/>
          <p:cNvSpPr/>
          <p:nvPr/>
        </p:nvSpPr>
        <p:spPr>
          <a:xfrm>
            <a:off x="1961835" y="3717032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 smtClean="0"/>
              <a:t>- 4</a:t>
            </a:r>
            <a:endParaRPr lang="nl-NL" sz="2800" b="1" dirty="0"/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40 </a:t>
            </a:r>
            <a:r>
              <a:rPr lang="nl-NL" sz="2000" dirty="0" smtClean="0">
                <a:sym typeface="Wingdings" pitchFamily="2" charset="2"/>
              </a:rPr>
              <a:t> 20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200 </a:t>
            </a:r>
            <a:r>
              <a:rPr lang="nl-NL" sz="2000" dirty="0" smtClean="0">
                <a:sym typeface="Wingdings" pitchFamily="2" charset="2"/>
              </a:rPr>
              <a:t> 600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0270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134" y="2181583"/>
            <a:ext cx="3883546" cy="426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7030A0"/>
                </a:solidFill>
              </a:rPr>
              <a:t>Bereken de prijselasticiteit in dit geval.</a:t>
            </a:r>
            <a:endParaRPr lang="nl-NL" sz="2400" dirty="0">
              <a:solidFill>
                <a:srgbClr val="7030A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Prijselasticiteit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500917" y="911634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78216" y="911634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370788" y="1173244"/>
            <a:ext cx="22074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32191" y="1173244"/>
            <a:ext cx="987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=</a:t>
            </a:r>
            <a:endParaRPr lang="nl-NL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1691680" y="156088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9" name="Rechthoek 8"/>
          <p:cNvSpPr/>
          <p:nvPr/>
        </p:nvSpPr>
        <p:spPr>
          <a:xfrm>
            <a:off x="5681876" y="156088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3040126" y="1822490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923928" y="1739491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635953" y="2162696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7980576" y="5083155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46449" y="3175116"/>
            <a:ext cx="3040390" cy="90043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-75%</a:t>
            </a:r>
            <a:endParaRPr lang="nl-NL" sz="2400" dirty="0"/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+300%</a:t>
            </a:r>
            <a:endParaRPr lang="nl-NL" sz="2400" dirty="0"/>
          </a:p>
        </p:txBody>
      </p:sp>
      <p:sp>
        <p:nvSpPr>
          <p:cNvPr id="61" name="Ovaal 60"/>
          <p:cNvSpPr/>
          <p:nvPr/>
        </p:nvSpPr>
        <p:spPr>
          <a:xfrm>
            <a:off x="1961835" y="3717032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 smtClean="0"/>
              <a:t>- 4</a:t>
            </a:r>
            <a:endParaRPr lang="nl-NL" sz="2800" b="1" dirty="0"/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40 </a:t>
            </a:r>
            <a:r>
              <a:rPr lang="nl-NL" sz="2000" dirty="0" smtClean="0">
                <a:sym typeface="Wingdings" pitchFamily="2" charset="2"/>
              </a:rPr>
              <a:t> </a:t>
            </a:r>
            <a:r>
              <a:rPr lang="nl-NL" sz="2000" dirty="0">
                <a:sym typeface="Wingdings" pitchFamily="2" charset="2"/>
              </a:rPr>
              <a:t>1</a:t>
            </a:r>
            <a:r>
              <a:rPr lang="nl-NL" sz="2000" dirty="0" smtClean="0">
                <a:sym typeface="Wingdings" pitchFamily="2" charset="2"/>
              </a:rPr>
              <a:t>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200 </a:t>
            </a:r>
            <a:r>
              <a:rPr lang="nl-NL" sz="2000" dirty="0" smtClean="0">
                <a:sym typeface="Wingdings" pitchFamily="2" charset="2"/>
              </a:rPr>
              <a:t> </a:t>
            </a:r>
            <a:r>
              <a:rPr lang="nl-NL" sz="2000" dirty="0">
                <a:sym typeface="Wingdings" pitchFamily="2" charset="2"/>
              </a:rPr>
              <a:t>8</a:t>
            </a:r>
            <a:r>
              <a:rPr lang="nl-NL" sz="2000" dirty="0" smtClean="0">
                <a:sym typeface="Wingdings" pitchFamily="2" charset="2"/>
              </a:rPr>
              <a:t>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085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134" y="2181583"/>
            <a:ext cx="3883546" cy="426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7030A0"/>
                </a:solidFill>
              </a:rPr>
              <a:t>Bereken de prijselasticiteit in dit geval.</a:t>
            </a:r>
            <a:endParaRPr lang="nl-NL" sz="2400" dirty="0">
              <a:solidFill>
                <a:srgbClr val="7030A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Prijselasticiteit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500917" y="911634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78216" y="911634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370788" y="1173244"/>
            <a:ext cx="22074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32191" y="1173244"/>
            <a:ext cx="987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=</a:t>
            </a:r>
            <a:endParaRPr lang="nl-NL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1691680" y="156088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9" name="Rechthoek 8"/>
          <p:cNvSpPr/>
          <p:nvPr/>
        </p:nvSpPr>
        <p:spPr>
          <a:xfrm>
            <a:off x="5681876" y="156088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3040126" y="1822490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923928" y="1739491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635953" y="2162696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47" name="Ovaal 46"/>
          <p:cNvSpPr/>
          <p:nvPr/>
        </p:nvSpPr>
        <p:spPr>
          <a:xfrm>
            <a:off x="6521792" y="360879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5801712" y="2907589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13282639">
            <a:off x="5503135" y="344526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pv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33,3%</a:t>
            </a:r>
            <a:endParaRPr lang="nl-NL" sz="2400" dirty="0"/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-50%</a:t>
            </a:r>
            <a:endParaRPr lang="nl-NL" sz="2400" dirty="0"/>
          </a:p>
        </p:txBody>
      </p:sp>
      <p:sp>
        <p:nvSpPr>
          <p:cNvPr id="61" name="Ovaal 60"/>
          <p:cNvSpPr/>
          <p:nvPr/>
        </p:nvSpPr>
        <p:spPr>
          <a:xfrm>
            <a:off x="1936733" y="3717032"/>
            <a:ext cx="907076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-1,5</a:t>
            </a:r>
            <a:endParaRPr lang="nl-NL" sz="2400" b="1" dirty="0"/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3</a:t>
            </a:r>
            <a:r>
              <a:rPr lang="nl-NL" sz="2000" dirty="0" smtClean="0"/>
              <a:t>0 </a:t>
            </a:r>
            <a:r>
              <a:rPr lang="nl-NL" sz="2000" dirty="0" smtClean="0">
                <a:sym typeface="Wingdings" pitchFamily="2" charset="2"/>
              </a:rPr>
              <a:t> 40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4</a:t>
            </a:r>
            <a:r>
              <a:rPr lang="nl-NL" sz="2000" dirty="0" smtClean="0"/>
              <a:t>00 </a:t>
            </a:r>
            <a:r>
              <a:rPr lang="nl-NL" sz="2000" dirty="0" smtClean="0">
                <a:sym typeface="Wingdings" pitchFamily="2" charset="2"/>
              </a:rPr>
              <a:t> 200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3818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gaat om het vertrekpunt</a:t>
            </a:r>
            <a:endParaRPr lang="nl-NL" dirty="0"/>
          </a:p>
        </p:txBody>
      </p:sp>
      <p:sp>
        <p:nvSpPr>
          <p:cNvPr id="4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3898776" cy="898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7030A0"/>
                </a:solidFill>
              </a:rPr>
              <a:t>Bereken bij elke verandering de elasticiteit</a:t>
            </a:r>
            <a:endParaRPr lang="nl-NL" sz="2400" dirty="0">
              <a:solidFill>
                <a:srgbClr val="7030A0"/>
              </a:solidFill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4490700" y="1649348"/>
            <a:ext cx="4618366" cy="4299932"/>
            <a:chOff x="4490700" y="2162696"/>
            <a:chExt cx="4618366" cy="4299932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baseline="-25000" dirty="0"/>
            </a:p>
          </p:txBody>
        </p:sp>
        <p:sp>
          <p:nvSpPr>
            <p:cNvPr id="20" name="Tekstvak 19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prijs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200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400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600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1000</a:t>
              </a:r>
              <a:endParaRPr lang="nl-NL" dirty="0"/>
            </a:p>
          </p:txBody>
        </p:sp>
        <p:cxnSp>
          <p:nvCxnSpPr>
            <p:cNvPr id="31" name="Rechte verbindingslijn 30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2" name="Tekstvak 31"/>
          <p:cNvSpPr txBox="1"/>
          <p:nvPr/>
        </p:nvSpPr>
        <p:spPr>
          <a:xfrm>
            <a:off x="5868144" y="1196752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 smtClean="0"/>
              <a:t>Q</a:t>
            </a:r>
            <a:r>
              <a:rPr lang="nl-NL" sz="2400" baseline="-25000" dirty="0" err="1" smtClean="0"/>
              <a:t>v</a:t>
            </a:r>
            <a:r>
              <a:rPr lang="nl-NL" sz="2400" dirty="0" smtClean="0"/>
              <a:t> = -20P + 1000</a:t>
            </a:r>
            <a:endParaRPr lang="nl-NL" sz="2400" dirty="0"/>
          </a:p>
        </p:txBody>
      </p:sp>
      <p:sp>
        <p:nvSpPr>
          <p:cNvPr id="33" name="Ovaal 32"/>
          <p:cNvSpPr/>
          <p:nvPr/>
        </p:nvSpPr>
        <p:spPr>
          <a:xfrm>
            <a:off x="5806992" y="241428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7261246" y="3840853"/>
            <a:ext cx="191074" cy="178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Gekromde PIJL-OMLAAG 34"/>
          <p:cNvSpPr/>
          <p:nvPr/>
        </p:nvSpPr>
        <p:spPr>
          <a:xfrm rot="2722246">
            <a:off x="5987957" y="2482647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6530730" y="2119466"/>
            <a:ext cx="927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-4</a:t>
            </a:r>
            <a:endParaRPr lang="nl-NL" sz="2000" dirty="0"/>
          </a:p>
        </p:txBody>
      </p:sp>
      <p:sp>
        <p:nvSpPr>
          <p:cNvPr id="37" name="Ovaal 36"/>
          <p:cNvSpPr/>
          <p:nvPr/>
        </p:nvSpPr>
        <p:spPr>
          <a:xfrm>
            <a:off x="5465124" y="2041215"/>
            <a:ext cx="191074" cy="1787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6516216" y="311194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/>
          <p:cNvSpPr/>
          <p:nvPr/>
        </p:nvSpPr>
        <p:spPr>
          <a:xfrm>
            <a:off x="7995278" y="4560933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Gekromde PIJL-RECHTS 39"/>
          <p:cNvSpPr/>
          <p:nvPr/>
        </p:nvSpPr>
        <p:spPr>
          <a:xfrm rot="19041611">
            <a:off x="6102641" y="2469146"/>
            <a:ext cx="453680" cy="21021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1" name="Gekromde PIJL-RECHTS 40"/>
          <p:cNvSpPr/>
          <p:nvPr/>
        </p:nvSpPr>
        <p:spPr>
          <a:xfrm rot="18828026">
            <a:off x="6336540" y="2323425"/>
            <a:ext cx="664680" cy="3265979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2" name="Gekromde PIJL-OMHOOG 41"/>
          <p:cNvSpPr/>
          <p:nvPr/>
        </p:nvSpPr>
        <p:spPr>
          <a:xfrm rot="13612874">
            <a:off x="5698742" y="1922316"/>
            <a:ext cx="535724" cy="36002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4" name="Tijdelijke aanduiding voor inhoud 2"/>
          <p:cNvSpPr txBox="1">
            <a:spLocks/>
          </p:cNvSpPr>
          <p:nvPr/>
        </p:nvSpPr>
        <p:spPr>
          <a:xfrm>
            <a:off x="467544" y="2241980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Als de prijs van 40 naar 20 wordt verlaagd</a:t>
            </a:r>
            <a:endParaRPr lang="nl-NL" sz="2400" dirty="0"/>
          </a:p>
        </p:txBody>
      </p:sp>
      <p:sp>
        <p:nvSpPr>
          <p:cNvPr id="45" name="Tijdelijke aanduiding voor inhoud 2"/>
          <p:cNvSpPr txBox="1">
            <a:spLocks/>
          </p:cNvSpPr>
          <p:nvPr/>
        </p:nvSpPr>
        <p:spPr>
          <a:xfrm>
            <a:off x="467544" y="3250092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Als de prijs van 40 naar 10 wordt verlaagd</a:t>
            </a:r>
            <a:endParaRPr lang="nl-NL" sz="2400" dirty="0"/>
          </a:p>
        </p:txBody>
      </p:sp>
      <p:sp>
        <p:nvSpPr>
          <p:cNvPr id="46" name="Tijdelijke aanduiding voor inhoud 2"/>
          <p:cNvSpPr txBox="1">
            <a:spLocks/>
          </p:cNvSpPr>
          <p:nvPr/>
        </p:nvSpPr>
        <p:spPr>
          <a:xfrm>
            <a:off x="467544" y="4186196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Als de prijs van 40 naar 45 wordt verhoogd</a:t>
            </a:r>
            <a:endParaRPr lang="nl-NL" sz="2400" dirty="0"/>
          </a:p>
        </p:txBody>
      </p:sp>
      <p:sp>
        <p:nvSpPr>
          <p:cNvPr id="47" name="Tekstvak 46"/>
          <p:cNvSpPr txBox="1"/>
          <p:nvPr/>
        </p:nvSpPr>
        <p:spPr>
          <a:xfrm>
            <a:off x="2778592" y="2665940"/>
            <a:ext cx="92762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-4</a:t>
            </a:r>
            <a:endParaRPr lang="nl-NL" sz="2000" dirty="0"/>
          </a:p>
        </p:txBody>
      </p:sp>
      <p:sp>
        <p:nvSpPr>
          <p:cNvPr id="48" name="Tekstvak 47"/>
          <p:cNvSpPr txBox="1"/>
          <p:nvPr/>
        </p:nvSpPr>
        <p:spPr>
          <a:xfrm>
            <a:off x="2780278" y="3662448"/>
            <a:ext cx="92762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-4</a:t>
            </a:r>
            <a:endParaRPr lang="nl-NL" sz="2000" dirty="0"/>
          </a:p>
        </p:txBody>
      </p:sp>
      <p:sp>
        <p:nvSpPr>
          <p:cNvPr id="49" name="Tekstvak 48"/>
          <p:cNvSpPr txBox="1"/>
          <p:nvPr/>
        </p:nvSpPr>
        <p:spPr>
          <a:xfrm>
            <a:off x="2780278" y="4595642"/>
            <a:ext cx="92762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-4</a:t>
            </a:r>
            <a:endParaRPr lang="nl-NL" sz="2000" dirty="0"/>
          </a:p>
        </p:txBody>
      </p:sp>
      <p:sp>
        <p:nvSpPr>
          <p:cNvPr id="50" name="Gekromde PIJL-OMLAAG 49"/>
          <p:cNvSpPr/>
          <p:nvPr/>
        </p:nvSpPr>
        <p:spPr>
          <a:xfrm rot="2677754" flipH="1">
            <a:off x="5981689" y="2455226"/>
            <a:ext cx="979303" cy="31518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1" name="Tijdelijke aanduiding voor inhoud 2"/>
          <p:cNvSpPr txBox="1">
            <a:spLocks/>
          </p:cNvSpPr>
          <p:nvPr/>
        </p:nvSpPr>
        <p:spPr>
          <a:xfrm>
            <a:off x="251520" y="5842380"/>
            <a:ext cx="6990813" cy="898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 smtClean="0"/>
              <a:t>Bereken ook de elasticiteit als we de eerste prijswijziging omdraaien: de prijs van 30 naar 40 wordt verhoogd</a:t>
            </a:r>
            <a:endParaRPr lang="nl-NL" sz="2000" dirty="0"/>
          </a:p>
        </p:txBody>
      </p:sp>
      <p:sp>
        <p:nvSpPr>
          <p:cNvPr id="52" name="Tekstvak 51"/>
          <p:cNvSpPr txBox="1"/>
          <p:nvPr/>
        </p:nvSpPr>
        <p:spPr>
          <a:xfrm>
            <a:off x="6372200" y="6237312"/>
            <a:ext cx="112158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 smtClean="0"/>
              <a:t>E</a:t>
            </a:r>
            <a:r>
              <a:rPr lang="nl-NL" sz="2000" baseline="-25000" dirty="0" err="1" smtClean="0"/>
              <a:t>pv</a:t>
            </a:r>
            <a:r>
              <a:rPr lang="nl-NL" sz="2000" dirty="0" smtClean="0"/>
              <a:t> = -1,5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87118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  <p:bldP spid="34" grpId="0" animBg="1"/>
      <p:bldP spid="35" grpId="0" animBg="1"/>
      <p:bldP spid="36" grpId="0"/>
      <p:bldP spid="37" grpId="0" animBg="1"/>
      <p:bldP spid="39" grpId="0" animBg="1"/>
      <p:bldP spid="40" grpId="0" animBg="1"/>
      <p:bldP spid="41" grpId="0" animBg="1"/>
      <p:bldP spid="42" grpId="0" animBg="1"/>
      <p:bldP spid="44" grpId="0" build="p"/>
      <p:bldP spid="45" grpId="0" build="p"/>
      <p:bldP spid="46" grpId="0" build="p"/>
      <p:bldP spid="47" grpId="0" animBg="1"/>
      <p:bldP spid="48" grpId="0" animBg="1"/>
      <p:bldP spid="49" grpId="0" animBg="1"/>
      <p:bldP spid="50" grpId="0" animBg="1"/>
      <p:bldP spid="51" grpId="0" build="p"/>
      <p:bldP spid="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218</TotalTime>
  <Words>1522</Words>
  <Application>Microsoft Macintosh PowerPoint</Application>
  <PresentationFormat>Diavoorstelling (4:3)</PresentationFormat>
  <Paragraphs>400</Paragraphs>
  <Slides>22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Golfvorm</vt:lpstr>
      <vt:lpstr>Prijselasticiteit </vt:lpstr>
      <vt:lpstr>Elasticiteit – algemeen</vt:lpstr>
      <vt:lpstr>Elasticiteit – algemeen</vt:lpstr>
      <vt:lpstr>Elasticiteit – algemeen</vt:lpstr>
      <vt:lpstr>Prijselasticiteit</vt:lpstr>
      <vt:lpstr>Prijselasticiteit</vt:lpstr>
      <vt:lpstr>Prijselasticiteit</vt:lpstr>
      <vt:lpstr>Prijselasticiteit</vt:lpstr>
      <vt:lpstr>Het gaat om het vertrekpunt</vt:lpstr>
      <vt:lpstr>PowerPoint-presentatie</vt:lpstr>
      <vt:lpstr>Vertrekpunt – conclusie</vt:lpstr>
      <vt:lpstr>Elastisch – Inelastisch</vt:lpstr>
      <vt:lpstr>Elastisch – Inelastisch</vt:lpstr>
      <vt:lpstr>Elastisch – Inelastisch</vt:lpstr>
      <vt:lpstr>Elasticiteiten op een lijn</vt:lpstr>
      <vt:lpstr>Elastisch én inelastisch op 1 lijn</vt:lpstr>
      <vt:lpstr>Elasticiteit en omzet</vt:lpstr>
      <vt:lpstr>PowerPoint-presentatie</vt:lpstr>
      <vt:lpstr>Kruiselingse- en inkomenselasticiteit</vt:lpstr>
      <vt:lpstr>PowerPoint-presentatie</vt:lpstr>
      <vt:lpstr>PowerPoint-presentatie</vt:lpstr>
      <vt:lpstr>Maximale winst: MO = MK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Hans Vermeulen</cp:lastModifiedBy>
  <cp:revision>50</cp:revision>
  <dcterms:created xsi:type="dcterms:W3CDTF">2011-11-08T19:12:00Z</dcterms:created>
  <dcterms:modified xsi:type="dcterms:W3CDTF">2015-12-11T11:48:25Z</dcterms:modified>
</cp:coreProperties>
</file>