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7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5"/>
    <p:restoredTop sz="94698"/>
  </p:normalViewPr>
  <p:slideViewPr>
    <p:cSldViewPr snapToGrid="0" snapToObjects="1">
      <p:cViewPr>
        <p:scale>
          <a:sx n="104" d="100"/>
          <a:sy n="104" d="100"/>
        </p:scale>
        <p:origin x="-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CA7A6-6E20-9141-9C4E-940FDCE11081}" type="datetimeFigureOut">
              <a:rPr lang="nl-NL" smtClean="0"/>
              <a:t>13-05-19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0623E-FCE1-B143-8EEC-C49F9E038C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0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58F8-0C75-1549-8EE4-3D462C988848}" type="datetime1">
              <a:rPr lang="nl-NL" smtClean="0"/>
              <a:t>13-05-19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17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2ED6-5DDB-404C-B4EC-710125B4922C}" type="datetime1">
              <a:rPr lang="nl-NL" smtClean="0"/>
              <a:t>13-05-19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80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1D9B-3204-F74D-9859-353F3323E741}" type="datetime1">
              <a:rPr lang="nl-NL" smtClean="0"/>
              <a:t>13-05-19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69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762D-48FE-7A45-B044-161351728833}" type="datetime1">
              <a:rPr lang="nl-NL" smtClean="0"/>
              <a:t>13-05-19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426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653E-303C-BA4C-A876-A998D4E9B8B4}" type="datetime1">
              <a:rPr lang="nl-NL" smtClean="0"/>
              <a:t>13-05-19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222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C96C-8CFE-7A41-8230-E5A4EF6E76C3}" type="datetime1">
              <a:rPr lang="nl-NL" smtClean="0"/>
              <a:t>13-05-19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565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44B0-CFDE-D640-87C9-83F010FFA4BC}" type="datetime1">
              <a:rPr lang="nl-NL" smtClean="0"/>
              <a:t>13-05-19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955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200A-6885-A848-B68B-79A58E2C1F8A}" type="datetime1">
              <a:rPr lang="nl-NL" smtClean="0"/>
              <a:t>13-05-19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729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135D-04D5-4445-8668-20A2DECA4656}" type="datetime1">
              <a:rPr lang="nl-NL" smtClean="0"/>
              <a:t>13-05-19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4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6671-BD4D-6D4C-9CFE-ACAB19FC83EB}" type="datetime1">
              <a:rPr lang="nl-NL" smtClean="0"/>
              <a:t>13-05-19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47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7244-EEC2-F048-9A60-AF2B4D5072F4}" type="datetime1">
              <a:rPr lang="nl-NL" smtClean="0"/>
              <a:t>13-05-19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17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46E2-9138-AC4D-AAA9-E4EC732BF312}" type="datetime1">
              <a:rPr lang="nl-NL" smtClean="0"/>
              <a:t>13-05-19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39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4B2C-B655-7F41-A009-D5D21B710528}" type="datetime1">
              <a:rPr lang="nl-NL" smtClean="0"/>
              <a:t>13-05-19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68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F0B6-7DCB-114E-A35A-9405D52D2630}" type="datetime1">
              <a:rPr lang="nl-NL" smtClean="0"/>
              <a:t>13-05-19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41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B5C1-A2CB-1840-A036-E6E18851F05D}" type="datetime1">
              <a:rPr lang="nl-NL" smtClean="0"/>
              <a:t>13-05-19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58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30DB-C210-D746-99FE-3314F1614835}" type="datetime1">
              <a:rPr lang="nl-NL" smtClean="0"/>
              <a:t>13-05-19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94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486F-BF8C-7F46-AC64-6E3857C282D0}" type="datetime1">
              <a:rPr lang="nl-NL" smtClean="0"/>
              <a:t>13-05-19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54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FFC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9AED2D-4064-9046-8B28-C2288C08EDBC}" type="datetime1">
              <a:rPr lang="nl-NL" smtClean="0"/>
              <a:t>13-05-19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927E7B-DC2A-F644-8482-5468B3F2A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44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D0AFE8E-D06F-844F-93DA-C9B1B7BE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079" y="6241238"/>
            <a:ext cx="1425389" cy="365125"/>
          </a:xfrm>
        </p:spPr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435B411-F8A9-3341-A5E1-357F613E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8211" y="6241237"/>
            <a:ext cx="764215" cy="365125"/>
          </a:xfrm>
        </p:spPr>
        <p:txBody>
          <a:bodyPr/>
          <a:lstStyle/>
          <a:p>
            <a:fld id="{CE927E7B-DC2A-F644-8482-5468B3F2A909}" type="slidenum">
              <a:rPr lang="nl-NL" smtClean="0"/>
              <a:t>1</a:t>
            </a:fld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0937CA9-239D-F348-8A4D-B904E2F297F6}"/>
              </a:ext>
            </a:extLst>
          </p:cNvPr>
          <p:cNvSpPr txBox="1"/>
          <p:nvPr/>
        </p:nvSpPr>
        <p:spPr>
          <a:xfrm>
            <a:off x="4614530" y="174327"/>
            <a:ext cx="442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10.1 De collectieve sector</a:t>
            </a:r>
          </a:p>
        </p:txBody>
      </p:sp>
      <p:pic>
        <p:nvPicPr>
          <p:cNvPr id="5" name="Afbeelding 4" descr="Schermafbeelding 2016-06-15 om 12.55.02.png">
            <a:extLst>
              <a:ext uri="{FF2B5EF4-FFF2-40B4-BE49-F238E27FC236}">
                <a16:creationId xmlns:a16="http://schemas.microsoft.com/office/drawing/2014/main" id="{EAD8AC77-3F96-7643-A430-FB35C80D6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56" y="697547"/>
            <a:ext cx="8725457" cy="6160453"/>
          </a:xfrm>
          <a:prstGeom prst="rect">
            <a:avLst/>
          </a:prstGeom>
        </p:spPr>
      </p:pic>
      <p:pic>
        <p:nvPicPr>
          <p:cNvPr id="6" name="Afbeelding 5" descr="Schermafbeelding 2016-10-20 om 16.40.59.png">
            <a:extLst>
              <a:ext uri="{FF2B5EF4-FFF2-40B4-BE49-F238E27FC236}">
                <a16:creationId xmlns:a16="http://schemas.microsoft.com/office/drawing/2014/main" id="{573FA311-C7E7-824B-892B-4DF1663DC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297" y="2070522"/>
            <a:ext cx="527816" cy="3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44DC48D-594C-2B4F-B0E8-27A2D9E7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C252638-26FF-B749-874D-A19F11A6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10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EE7D376-8450-6447-A4C8-4A6C45104F68}"/>
              </a:ext>
            </a:extLst>
          </p:cNvPr>
          <p:cNvSpPr txBox="1"/>
          <p:nvPr/>
        </p:nvSpPr>
        <p:spPr>
          <a:xfrm>
            <a:off x="3320089" y="0"/>
            <a:ext cx="645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10.2 Inkomsten van de collectieve sector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F265057-58DB-634E-9A58-E6D2B8634C9A}"/>
              </a:ext>
            </a:extLst>
          </p:cNvPr>
          <p:cNvSpPr/>
          <p:nvPr/>
        </p:nvSpPr>
        <p:spPr>
          <a:xfrm>
            <a:off x="2753508" y="4884019"/>
            <a:ext cx="2160240" cy="751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16.320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EC71870-5325-2C4C-A0B1-2465295C994B}"/>
              </a:ext>
            </a:extLst>
          </p:cNvPr>
          <p:cNvSpPr/>
          <p:nvPr/>
        </p:nvSpPr>
        <p:spPr>
          <a:xfrm>
            <a:off x="4793170" y="4884018"/>
            <a:ext cx="840658" cy="751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7.680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354DEE1-F626-414A-8FCB-13F2D9F64416}"/>
              </a:ext>
            </a:extLst>
          </p:cNvPr>
          <p:cNvSpPr/>
          <p:nvPr/>
        </p:nvSpPr>
        <p:spPr>
          <a:xfrm>
            <a:off x="2753508" y="4131851"/>
            <a:ext cx="1944216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16.120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F82AECA-4C31-4044-887A-F74FBEA883F0}"/>
              </a:ext>
            </a:extLst>
          </p:cNvPr>
          <p:cNvSpPr/>
          <p:nvPr/>
        </p:nvSpPr>
        <p:spPr>
          <a:xfrm>
            <a:off x="4645686" y="4131852"/>
            <a:ext cx="988142" cy="75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9.880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F7E87C4-F2A2-7941-B231-789CB72B712A}"/>
              </a:ext>
            </a:extLst>
          </p:cNvPr>
          <p:cNvSpPr/>
          <p:nvPr/>
        </p:nvSpPr>
        <p:spPr>
          <a:xfrm>
            <a:off x="2743144" y="3345044"/>
            <a:ext cx="1696065" cy="772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14.500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A091F9A-5BA0-7843-9ED4-01FBB6FAF0F8}"/>
              </a:ext>
            </a:extLst>
          </p:cNvPr>
          <p:cNvSpPr/>
          <p:nvPr/>
        </p:nvSpPr>
        <p:spPr>
          <a:xfrm>
            <a:off x="4439209" y="3345045"/>
            <a:ext cx="1194619" cy="77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10.500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7F2D363-171F-BB4D-92C1-0D780C558B7A}"/>
              </a:ext>
            </a:extLst>
          </p:cNvPr>
          <p:cNvSpPr/>
          <p:nvPr/>
        </p:nvSpPr>
        <p:spPr>
          <a:xfrm>
            <a:off x="2753508" y="2760251"/>
            <a:ext cx="1493972" cy="584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8.160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4089E69-5EE8-5946-8F82-0DE856338CF1}"/>
              </a:ext>
            </a:extLst>
          </p:cNvPr>
          <p:cNvSpPr/>
          <p:nvPr/>
        </p:nvSpPr>
        <p:spPr>
          <a:xfrm>
            <a:off x="4247480" y="2760250"/>
            <a:ext cx="1386348" cy="58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8.840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860B9FF-B5B1-934D-9A26-A93D9408E55E}"/>
              </a:ext>
            </a:extLst>
          </p:cNvPr>
          <p:cNvSpPr/>
          <p:nvPr/>
        </p:nvSpPr>
        <p:spPr>
          <a:xfrm>
            <a:off x="2757893" y="2391542"/>
            <a:ext cx="2890683" cy="36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8.000 (aftrekposten)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392D463-E9B6-9443-BB7D-1210B6796DB4}"/>
              </a:ext>
            </a:extLst>
          </p:cNvPr>
          <p:cNvSpPr txBox="1"/>
          <p:nvPr/>
        </p:nvSpPr>
        <p:spPr>
          <a:xfrm>
            <a:off x="1889412" y="502906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32%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96FD17A-335A-8C47-97B7-DE7735DF5245}"/>
              </a:ext>
            </a:extLst>
          </p:cNvPr>
          <p:cNvSpPr txBox="1"/>
          <p:nvPr/>
        </p:nvSpPr>
        <p:spPr>
          <a:xfrm>
            <a:off x="1889412" y="427965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38%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C04D4EB-24C5-BC47-BEDD-0B8DF36CF695}"/>
              </a:ext>
            </a:extLst>
          </p:cNvPr>
          <p:cNvSpPr txBox="1"/>
          <p:nvPr/>
        </p:nvSpPr>
        <p:spPr>
          <a:xfrm>
            <a:off x="1889412" y="359130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42%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A031D07-9294-6F46-92CD-C5A154D9C65C}"/>
              </a:ext>
            </a:extLst>
          </p:cNvPr>
          <p:cNvSpPr txBox="1"/>
          <p:nvPr/>
        </p:nvSpPr>
        <p:spPr>
          <a:xfrm>
            <a:off x="1889412" y="288337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52%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BB4D6C2-8B2C-6E46-BD84-D76FF3EDFBF9}"/>
              </a:ext>
            </a:extLst>
          </p:cNvPr>
          <p:cNvSpPr txBox="1"/>
          <p:nvPr/>
        </p:nvSpPr>
        <p:spPr>
          <a:xfrm>
            <a:off x="5746454" y="2175786"/>
            <a:ext cx="2462203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Bruto inkomen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D40D293-B303-B241-A933-13B72F8FF15F}"/>
              </a:ext>
            </a:extLst>
          </p:cNvPr>
          <p:cNvSpPr txBox="1"/>
          <p:nvPr/>
        </p:nvSpPr>
        <p:spPr>
          <a:xfrm>
            <a:off x="5727321" y="2611486"/>
            <a:ext cx="2428342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Belastbaar inkomen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823895C-2A83-D046-A625-506F23A961B7}"/>
              </a:ext>
            </a:extLst>
          </p:cNvPr>
          <p:cNvSpPr txBox="1"/>
          <p:nvPr/>
        </p:nvSpPr>
        <p:spPr>
          <a:xfrm>
            <a:off x="1457364" y="2191487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100.000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B7EBA28-F6BA-E34C-B48B-BDED045D80C7}"/>
              </a:ext>
            </a:extLst>
          </p:cNvPr>
          <p:cNvSpPr txBox="1"/>
          <p:nvPr/>
        </p:nvSpPr>
        <p:spPr>
          <a:xfrm>
            <a:off x="1889412" y="4708975"/>
            <a:ext cx="1051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24.000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738F465-6216-2F4D-869B-EC593916C806}"/>
              </a:ext>
            </a:extLst>
          </p:cNvPr>
          <p:cNvSpPr txBox="1"/>
          <p:nvPr/>
        </p:nvSpPr>
        <p:spPr>
          <a:xfrm>
            <a:off x="1889412" y="4052967"/>
            <a:ext cx="853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50.000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13E59CB-DAFA-824B-9B50-CFB0A4C3B5ED}"/>
              </a:ext>
            </a:extLst>
          </p:cNvPr>
          <p:cNvSpPr txBox="1"/>
          <p:nvPr/>
        </p:nvSpPr>
        <p:spPr>
          <a:xfrm>
            <a:off x="1946901" y="265765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92.000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2DC7246-113D-E044-BAFE-135E74C7F82F}"/>
              </a:ext>
            </a:extLst>
          </p:cNvPr>
          <p:cNvSpPr txBox="1"/>
          <p:nvPr/>
        </p:nvSpPr>
        <p:spPr>
          <a:xfrm>
            <a:off x="1889412" y="334504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75.000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0B976863-78DA-AD4C-8F98-CB17244DA1D0}"/>
              </a:ext>
            </a:extLst>
          </p:cNvPr>
          <p:cNvSpPr txBox="1"/>
          <p:nvPr/>
        </p:nvSpPr>
        <p:spPr>
          <a:xfrm>
            <a:off x="2414953" y="523220"/>
            <a:ext cx="6624736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800" dirty="0"/>
              <a:t>Belasting heffen in box 1 (schijventarief)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2BB4431E-E111-0941-B3CE-12C98F5F45C7}"/>
              </a:ext>
            </a:extLst>
          </p:cNvPr>
          <p:cNvSpPr txBox="1"/>
          <p:nvPr/>
        </p:nvSpPr>
        <p:spPr>
          <a:xfrm>
            <a:off x="8514148" y="5779804"/>
            <a:ext cx="1296144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€ 36.900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5513405-A884-2041-812D-3A7C01341568}"/>
              </a:ext>
            </a:extLst>
          </p:cNvPr>
          <p:cNvSpPr txBox="1"/>
          <p:nvPr/>
        </p:nvSpPr>
        <p:spPr>
          <a:xfrm>
            <a:off x="6857965" y="6283860"/>
            <a:ext cx="2952327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Heffingskorting = € 2.000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EB785752-244C-C143-A0FB-6BBA7E262481}"/>
              </a:ext>
            </a:extLst>
          </p:cNvPr>
          <p:cNvSpPr txBox="1"/>
          <p:nvPr/>
        </p:nvSpPr>
        <p:spPr>
          <a:xfrm>
            <a:off x="7359389" y="6283860"/>
            <a:ext cx="2450903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Te betalen€ 34.900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616492A-5DD1-BC47-AABC-3436CD58DDC5}"/>
              </a:ext>
            </a:extLst>
          </p:cNvPr>
          <p:cNvSpPr txBox="1"/>
          <p:nvPr/>
        </p:nvSpPr>
        <p:spPr>
          <a:xfrm>
            <a:off x="6144858" y="3769211"/>
            <a:ext cx="3819055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Marginale belastingdruk = tarief van de laatst verdiende euro = 52%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A640E7A8-7DFF-7441-A5C9-E44F1C8D0256}"/>
              </a:ext>
            </a:extLst>
          </p:cNvPr>
          <p:cNvSpPr txBox="1"/>
          <p:nvPr/>
        </p:nvSpPr>
        <p:spPr>
          <a:xfrm>
            <a:off x="6144858" y="4435459"/>
            <a:ext cx="3819056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Gemiddelde belastingdruk = deel van het  bruto inkomen dat je moet afdragen aan </a:t>
            </a:r>
            <a:r>
              <a:rPr lang="nl-NL" b="1" i="1" dirty="0"/>
              <a:t>loonheffing</a:t>
            </a:r>
          </a:p>
          <a:p>
            <a:r>
              <a:rPr lang="nl-NL" b="1" i="1" dirty="0"/>
              <a:t>34.900 / 100.000 x 100% = 34,9%</a:t>
            </a:r>
          </a:p>
        </p:txBody>
      </p:sp>
    </p:spTree>
    <p:extLst>
      <p:ext uri="{BB962C8B-B14F-4D97-AF65-F5344CB8AC3E}">
        <p14:creationId xmlns:p14="http://schemas.microsoft.com/office/powerpoint/2010/main" val="40703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43321 1.85185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44675 -0.0039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3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45664 -0.0020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2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46614 1.11111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39778 0.0023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1" grpId="0"/>
      <p:bldP spid="22" grpId="0"/>
      <p:bldP spid="23" grpId="0"/>
      <p:bldP spid="24" grpId="0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5498756-7F36-BB48-B357-071AA466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63DBD33-148C-4646-97D3-27FD3F8C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11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225BDB-A992-AD46-BBA2-062CAF5D1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547" y="922739"/>
            <a:ext cx="6921500" cy="20828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A5F041B-EDD9-1C47-92D3-CA73C100F542}"/>
              </a:ext>
            </a:extLst>
          </p:cNvPr>
          <p:cNvSpPr txBox="1"/>
          <p:nvPr/>
        </p:nvSpPr>
        <p:spPr>
          <a:xfrm>
            <a:off x="3320089" y="0"/>
            <a:ext cx="645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10.2 Inkomsten van de collectieve sector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EBA3FC1-697E-A740-925E-79E4314162F3}"/>
              </a:ext>
            </a:extLst>
          </p:cNvPr>
          <p:cNvSpPr txBox="1"/>
          <p:nvPr/>
        </p:nvSpPr>
        <p:spPr>
          <a:xfrm>
            <a:off x="1248032" y="3429000"/>
            <a:ext cx="7549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Premiegrens is = € 34.300</a:t>
            </a:r>
          </a:p>
          <a:p>
            <a:endParaRPr lang="nl-NL" dirty="0"/>
          </a:p>
          <a:p>
            <a:r>
              <a:rPr lang="nl-NL" dirty="0"/>
              <a:t>Doel zelfde tarief van schijf 2 en 3: vrouwen stimuleren meer te werken</a:t>
            </a:r>
          </a:p>
          <a:p>
            <a:endParaRPr lang="nl-NL" dirty="0"/>
          </a:p>
          <a:p>
            <a:r>
              <a:rPr lang="nl-NL" dirty="0"/>
              <a:t>In feite zijn er in 2019 dus nog maar 3 schijven</a:t>
            </a:r>
          </a:p>
        </p:txBody>
      </p:sp>
    </p:spTree>
    <p:extLst>
      <p:ext uri="{BB962C8B-B14F-4D97-AF65-F5344CB8AC3E}">
        <p14:creationId xmlns:p14="http://schemas.microsoft.com/office/powerpoint/2010/main" val="40147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DDBB9E9-498A-6C4A-ACCE-FD97AFF6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8BBFAAF-53E5-7C40-B49C-03B76FC0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12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99C0F87-E240-8744-AE6F-626A3E38C778}"/>
              </a:ext>
            </a:extLst>
          </p:cNvPr>
          <p:cNvSpPr txBox="1"/>
          <p:nvPr/>
        </p:nvSpPr>
        <p:spPr>
          <a:xfrm>
            <a:off x="3320089" y="0"/>
            <a:ext cx="645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10.2 Inkomsten van de collectieve sector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6BB66BD-FC43-6248-B9B5-B86AA1970B3C}"/>
              </a:ext>
            </a:extLst>
          </p:cNvPr>
          <p:cNvSpPr txBox="1"/>
          <p:nvPr/>
        </p:nvSpPr>
        <p:spPr>
          <a:xfrm>
            <a:off x="3594182" y="609600"/>
            <a:ext cx="549627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3200" dirty="0"/>
              <a:t>Belasting op vermogen (Box 3)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EF3FF7B-F2D9-0B41-B217-7F705833FD5B}"/>
              </a:ext>
            </a:extLst>
          </p:cNvPr>
          <p:cNvSpPr txBox="1"/>
          <p:nvPr/>
        </p:nvSpPr>
        <p:spPr>
          <a:xfrm>
            <a:off x="4674302" y="1689720"/>
            <a:ext cx="194421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Begrippen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B2C4CE2-07A9-3448-A59C-FE60AAEF980D}"/>
              </a:ext>
            </a:extLst>
          </p:cNvPr>
          <p:cNvSpPr txBox="1"/>
          <p:nvPr/>
        </p:nvSpPr>
        <p:spPr>
          <a:xfrm>
            <a:off x="4674302" y="2481808"/>
            <a:ext cx="5616624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Fictief rendement (verondersteld rendement op het belastbaar vermogen) (=4%)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43907B0-0827-CA40-8F17-66C562FFDD7A}"/>
              </a:ext>
            </a:extLst>
          </p:cNvPr>
          <p:cNvSpPr txBox="1"/>
          <p:nvPr/>
        </p:nvSpPr>
        <p:spPr>
          <a:xfrm>
            <a:off x="4667366" y="3489920"/>
            <a:ext cx="562356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Belastingvrij vermogen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2AC6189-AA71-1A49-910C-C6E19C4F2103}"/>
              </a:ext>
            </a:extLst>
          </p:cNvPr>
          <p:cNvSpPr txBox="1"/>
          <p:nvPr/>
        </p:nvSpPr>
        <p:spPr>
          <a:xfrm>
            <a:off x="4682114" y="4137992"/>
            <a:ext cx="5608812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 err="1"/>
              <a:t>Rendementheffing</a:t>
            </a:r>
            <a:r>
              <a:rPr lang="nl-NL" sz="2400" dirty="0"/>
              <a:t> (=30%)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467DD08-F8BE-B843-AC44-D71FD51620F3}"/>
              </a:ext>
            </a:extLst>
          </p:cNvPr>
          <p:cNvSpPr/>
          <p:nvPr/>
        </p:nvSpPr>
        <p:spPr>
          <a:xfrm>
            <a:off x="2154022" y="1833736"/>
            <a:ext cx="1080120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D9EB6B1-7E8E-7D45-80A7-454C32453DD4}"/>
              </a:ext>
            </a:extLst>
          </p:cNvPr>
          <p:cNvSpPr txBox="1"/>
          <p:nvPr/>
        </p:nvSpPr>
        <p:spPr>
          <a:xfrm>
            <a:off x="2154022" y="1228055"/>
            <a:ext cx="122413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€ 100.000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DD829D8-6FE3-5241-BE1F-89F9A6979EE9}"/>
              </a:ext>
            </a:extLst>
          </p:cNvPr>
          <p:cNvSpPr/>
          <p:nvPr/>
        </p:nvSpPr>
        <p:spPr>
          <a:xfrm>
            <a:off x="2154022" y="4599657"/>
            <a:ext cx="1080120" cy="834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487F748-5F29-2B42-9B64-7A63CD45287B}"/>
              </a:ext>
            </a:extLst>
          </p:cNvPr>
          <p:cNvSpPr txBox="1"/>
          <p:nvPr/>
        </p:nvSpPr>
        <p:spPr>
          <a:xfrm>
            <a:off x="3283549" y="4832230"/>
            <a:ext cx="122413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€ 25.000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3E89F30-DCAD-BB4E-A13F-5C76FBCC50EF}"/>
              </a:ext>
            </a:extLst>
          </p:cNvPr>
          <p:cNvSpPr txBox="1"/>
          <p:nvPr/>
        </p:nvSpPr>
        <p:spPr>
          <a:xfrm>
            <a:off x="3234142" y="2297142"/>
            <a:ext cx="122413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Belastbaar vermogen € 75.000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F06A6DA-EFC7-BB4B-9A9B-5D7428602150}"/>
              </a:ext>
            </a:extLst>
          </p:cNvPr>
          <p:cNvSpPr txBox="1"/>
          <p:nvPr/>
        </p:nvSpPr>
        <p:spPr>
          <a:xfrm>
            <a:off x="4682114" y="4834579"/>
            <a:ext cx="560881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Te betalen vermogensbelasting</a:t>
            </a:r>
          </a:p>
          <a:p>
            <a:r>
              <a:rPr lang="nl-NL" sz="2400" dirty="0"/>
              <a:t>0,04 x € 75.000 =  € 3.000 </a:t>
            </a:r>
            <a:r>
              <a:rPr lang="nl-NL" sz="2000" dirty="0"/>
              <a:t>(fictief rendement)</a:t>
            </a:r>
          </a:p>
          <a:p>
            <a:r>
              <a:rPr lang="nl-NL" sz="2400" dirty="0"/>
              <a:t>Te betalen = 0,30 x € 3.000 = € 900</a:t>
            </a:r>
          </a:p>
        </p:txBody>
      </p:sp>
    </p:spTree>
    <p:extLst>
      <p:ext uri="{BB962C8B-B14F-4D97-AF65-F5344CB8AC3E}">
        <p14:creationId xmlns:p14="http://schemas.microsoft.com/office/powerpoint/2010/main" val="31724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E3C8DB6-7428-4643-A0CA-F07191AD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413" y="6318548"/>
            <a:ext cx="2722560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7972992-E777-904E-A476-B689EB84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2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3AE93D-EE74-CD4D-85A4-5241C5117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" y="821176"/>
            <a:ext cx="12076361" cy="542722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DB7C3F2-B637-D54D-BE04-D632423C190B}"/>
              </a:ext>
            </a:extLst>
          </p:cNvPr>
          <p:cNvSpPr txBox="1"/>
          <p:nvPr/>
        </p:nvSpPr>
        <p:spPr>
          <a:xfrm>
            <a:off x="4614530" y="174327"/>
            <a:ext cx="442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10.1 De collectieve sector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AFD3FA9-C63E-974A-94C5-DACD750D5E3B}"/>
              </a:ext>
            </a:extLst>
          </p:cNvPr>
          <p:cNvSpPr txBox="1"/>
          <p:nvPr/>
        </p:nvSpPr>
        <p:spPr>
          <a:xfrm>
            <a:off x="8862645" y="4955550"/>
            <a:ext cx="290732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DNB, AFM, </a:t>
            </a:r>
            <a:r>
              <a:rPr lang="nl-NL" dirty="0" err="1"/>
              <a:t>Nma</a:t>
            </a:r>
            <a:r>
              <a:rPr lang="nl-NL" dirty="0"/>
              <a:t>, COA, SBB</a:t>
            </a:r>
          </a:p>
        </p:txBody>
      </p:sp>
    </p:spTree>
    <p:extLst>
      <p:ext uri="{BB962C8B-B14F-4D97-AF65-F5344CB8AC3E}">
        <p14:creationId xmlns:p14="http://schemas.microsoft.com/office/powerpoint/2010/main" val="150303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364C085-2356-7C48-A41E-A07B4E59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3EEC8BD-599B-F842-A459-4342C31C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3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9661630-CE87-1D4C-9713-4F56C071CA4B}"/>
              </a:ext>
            </a:extLst>
          </p:cNvPr>
          <p:cNvSpPr txBox="1"/>
          <p:nvPr/>
        </p:nvSpPr>
        <p:spPr>
          <a:xfrm>
            <a:off x="3320089" y="0"/>
            <a:ext cx="645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10.2 Inkomsten van de collectieve sector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E65CD0B-3E04-0043-A10A-7D9CCEA9C950}"/>
              </a:ext>
            </a:extLst>
          </p:cNvPr>
          <p:cNvSpPr txBox="1">
            <a:spLocks/>
          </p:cNvSpPr>
          <p:nvPr/>
        </p:nvSpPr>
        <p:spPr>
          <a:xfrm>
            <a:off x="270294" y="857250"/>
            <a:ext cx="4091641" cy="502602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00000"/>
              </a:lnSpc>
              <a:defRPr/>
            </a:pPr>
            <a:r>
              <a:rPr lang="nl-NL" sz="2400" cap="none" dirty="0"/>
              <a:t>Directe belastingen</a:t>
            </a:r>
          </a:p>
          <a:p>
            <a:pPr lvl="1" indent="-274320">
              <a:lnSpc>
                <a:spcPct val="100000"/>
              </a:lnSpc>
              <a:defRPr/>
            </a:pPr>
            <a:r>
              <a:rPr lang="nl-NL" sz="2400" cap="none" dirty="0"/>
              <a:t>Inkomstenbelasting</a:t>
            </a:r>
          </a:p>
          <a:p>
            <a:pPr lvl="1" indent="-274320">
              <a:lnSpc>
                <a:spcPct val="100000"/>
              </a:lnSpc>
              <a:defRPr/>
            </a:pPr>
            <a:r>
              <a:rPr lang="nl-NL" sz="2400" cap="none" dirty="0"/>
              <a:t>Vennootschapsbelasting</a:t>
            </a:r>
          </a:p>
          <a:p>
            <a:pPr marL="274320" indent="-274320">
              <a:lnSpc>
                <a:spcPct val="100000"/>
              </a:lnSpc>
              <a:defRPr/>
            </a:pPr>
            <a:r>
              <a:rPr lang="nl-NL" sz="2400" cap="none" dirty="0"/>
              <a:t>Indirecte belastingen</a:t>
            </a:r>
          </a:p>
          <a:p>
            <a:pPr lvl="1" indent="-274320">
              <a:lnSpc>
                <a:spcPct val="100000"/>
              </a:lnSpc>
              <a:defRPr/>
            </a:pPr>
            <a:r>
              <a:rPr lang="nl-NL" sz="2400" cap="none" dirty="0"/>
              <a:t>Btw</a:t>
            </a:r>
          </a:p>
          <a:p>
            <a:pPr lvl="1" indent="-274320">
              <a:lnSpc>
                <a:spcPct val="100000"/>
              </a:lnSpc>
              <a:defRPr/>
            </a:pPr>
            <a:r>
              <a:rPr lang="nl-NL" sz="2400" cap="none" dirty="0"/>
              <a:t>Accijnzen</a:t>
            </a:r>
          </a:p>
          <a:p>
            <a:pPr marL="274320" indent="-274320">
              <a:lnSpc>
                <a:spcPct val="100000"/>
              </a:lnSpc>
              <a:defRPr/>
            </a:pPr>
            <a:r>
              <a:rPr lang="nl-NL" sz="2400" cap="none" dirty="0"/>
              <a:t>Premies sociale zekerheid</a:t>
            </a:r>
          </a:p>
          <a:p>
            <a:pPr marL="274320" indent="-274320">
              <a:lnSpc>
                <a:spcPct val="100000"/>
              </a:lnSpc>
              <a:defRPr/>
            </a:pPr>
            <a:r>
              <a:rPr lang="nl-NL" sz="2400" cap="none" dirty="0"/>
              <a:t>Niet-belasting ontvangsten</a:t>
            </a:r>
          </a:p>
          <a:p>
            <a:pPr marL="577533" lvl="1" indent="-274320">
              <a:lnSpc>
                <a:spcPct val="100000"/>
              </a:lnSpc>
              <a:defRPr/>
            </a:pPr>
            <a:r>
              <a:rPr lang="nl-NL" sz="2400" cap="none" dirty="0"/>
              <a:t>Aardgasbaten</a:t>
            </a:r>
          </a:p>
          <a:p>
            <a:pPr marL="577533" lvl="1" indent="-274320">
              <a:lnSpc>
                <a:spcPct val="100000"/>
              </a:lnSpc>
              <a:defRPr/>
            </a:pPr>
            <a:r>
              <a:rPr lang="nl-NL" sz="2400" cap="none" dirty="0"/>
              <a:t>Boetes</a:t>
            </a:r>
          </a:p>
          <a:p>
            <a:pPr marL="577533" lvl="1" indent="-274320">
              <a:lnSpc>
                <a:spcPct val="100000"/>
              </a:lnSpc>
              <a:defRPr/>
            </a:pPr>
            <a:r>
              <a:rPr lang="nl-NL" sz="2400" cap="none" dirty="0"/>
              <a:t>Sterreclame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DB736B5-CFCE-EC41-BC83-45F411E2B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14" y="609600"/>
            <a:ext cx="7713785" cy="624839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9C7025B-787D-AE47-B6D6-7175FF28A0E1}"/>
              </a:ext>
            </a:extLst>
          </p:cNvPr>
          <p:cNvSpPr txBox="1"/>
          <p:nvPr/>
        </p:nvSpPr>
        <p:spPr>
          <a:xfrm>
            <a:off x="7989117" y="1173892"/>
            <a:ext cx="69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099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7FE0612-85E2-CF42-B0D1-FDF15625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84BB4E0-016A-7B4B-AB4D-A16A5438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4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F0E8CDB-A06E-CA4F-BB90-190FCC39273B}"/>
              </a:ext>
            </a:extLst>
          </p:cNvPr>
          <p:cNvSpPr txBox="1"/>
          <p:nvPr/>
        </p:nvSpPr>
        <p:spPr>
          <a:xfrm>
            <a:off x="3320089" y="0"/>
            <a:ext cx="645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10.2 Inkomsten van de collectieve sector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0A5C7EB-E34C-1F49-A04D-EDD7FFDDA06D}"/>
              </a:ext>
            </a:extLst>
          </p:cNvPr>
          <p:cNvSpPr txBox="1"/>
          <p:nvPr/>
        </p:nvSpPr>
        <p:spPr>
          <a:xfrm>
            <a:off x="913774" y="1470454"/>
            <a:ext cx="5276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Profijtbeginsel</a:t>
            </a:r>
          </a:p>
          <a:p>
            <a:r>
              <a:rPr lang="nl-NL" dirty="0"/>
              <a:t>De gebruiker betaalt: motorrijtuigenbelasting, retributies, zwembadkaartjes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EBEA8C3-E6DA-9541-8B02-F9E08DE30BB1}"/>
              </a:ext>
            </a:extLst>
          </p:cNvPr>
          <p:cNvSpPr txBox="1"/>
          <p:nvPr/>
        </p:nvSpPr>
        <p:spPr>
          <a:xfrm>
            <a:off x="913774" y="2828835"/>
            <a:ext cx="4807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Draagkrachtbeginsel</a:t>
            </a:r>
          </a:p>
          <a:p>
            <a:r>
              <a:rPr lang="nl-NL" dirty="0"/>
              <a:t>Naarmate je inkomen stijgt, betaal je meer belasting: inkomstenbelasting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17F14B7-ACA4-7D47-84D1-2A5288C4750F}"/>
              </a:ext>
            </a:extLst>
          </p:cNvPr>
          <p:cNvSpPr txBox="1"/>
          <p:nvPr/>
        </p:nvSpPr>
        <p:spPr>
          <a:xfrm>
            <a:off x="913774" y="4187217"/>
            <a:ext cx="4646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Solidariteitsbeginsel</a:t>
            </a:r>
          </a:p>
          <a:p>
            <a:r>
              <a:rPr lang="nl-NL" dirty="0"/>
              <a:t>De sterken helpen de zwakken </a:t>
            </a:r>
            <a:r>
              <a:rPr lang="nl-NL" dirty="0">
                <a:sym typeface="Wingdings" pitchFamily="2" charset="2"/>
              </a:rPr>
              <a:t> Denk aan het herverdelen van inkomen: progressieve belastingtarieven, verschillende heffingskortingen, sociale uitkeringen, subsidies en toeslagen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02C958D-F269-1D46-8A71-EEBABE03A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934" y="818465"/>
            <a:ext cx="3937345" cy="262111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AF3ADE1-E24E-0747-B1F8-6CBF5024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34" y="3439579"/>
            <a:ext cx="3937345" cy="25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518E062-2ADB-5647-9566-9C4560FF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001" y="6248400"/>
            <a:ext cx="6672887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CF58751-56D2-3F47-8E78-E729601E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5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392076C-B626-A24F-9115-04BF931B3D29}"/>
              </a:ext>
            </a:extLst>
          </p:cNvPr>
          <p:cNvSpPr txBox="1"/>
          <p:nvPr/>
        </p:nvSpPr>
        <p:spPr>
          <a:xfrm>
            <a:off x="3320089" y="0"/>
            <a:ext cx="645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10.2 Inkomsten van de collectieve sector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44AF6D-B685-F847-A774-49E281D62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4663818" cy="460413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8C12D7B-7827-DF49-BA4C-F2BBE0C8F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529" y="523220"/>
            <a:ext cx="4369589" cy="4570767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83DD073-2DB8-2D48-B1FC-06EB46C5B21B}"/>
              </a:ext>
            </a:extLst>
          </p:cNvPr>
          <p:cNvSpPr/>
          <p:nvPr/>
        </p:nvSpPr>
        <p:spPr>
          <a:xfrm>
            <a:off x="4809243" y="5136197"/>
            <a:ext cx="5704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Door de heffing: neemt het consumentensurplus af en het producentensurplus eveneens </a:t>
            </a:r>
          </a:p>
          <a:p>
            <a:r>
              <a:rPr lang="nl-NL" dirty="0"/>
              <a:t>De overheid ontvangt belasting (en zal daarmee welvaart creëren). Maar per saldo verliezen we een stukje welvaart (</a:t>
            </a:r>
            <a:r>
              <a:rPr lang="nl-NL" dirty="0" err="1"/>
              <a:t>Harberger</a:t>
            </a:r>
            <a:r>
              <a:rPr lang="nl-NL" dirty="0"/>
              <a:t>-driehoek)</a:t>
            </a:r>
          </a:p>
        </p:txBody>
      </p:sp>
    </p:spTree>
    <p:extLst>
      <p:ext uri="{BB962C8B-B14F-4D97-AF65-F5344CB8AC3E}">
        <p14:creationId xmlns:p14="http://schemas.microsoft.com/office/powerpoint/2010/main" val="390427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C6B4E99-9687-7C4F-BC0C-43927714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2" y="6248400"/>
            <a:ext cx="1421653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D3B1627-3387-6346-BF8D-8BF69588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6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EF06CC7-868D-3348-93E7-F555A244D14E}"/>
              </a:ext>
            </a:extLst>
          </p:cNvPr>
          <p:cNvSpPr txBox="1"/>
          <p:nvPr/>
        </p:nvSpPr>
        <p:spPr>
          <a:xfrm>
            <a:off x="3351312" y="609600"/>
            <a:ext cx="5760640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Op welke wijze nivelleert de overheid de primaire inkomensverdeling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869624F-6CB6-004E-8ECF-FD57E44B67C5}"/>
              </a:ext>
            </a:extLst>
          </p:cNvPr>
          <p:cNvSpPr txBox="1"/>
          <p:nvPr/>
        </p:nvSpPr>
        <p:spPr>
          <a:xfrm>
            <a:off x="4073410" y="1829450"/>
            <a:ext cx="175187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Nivellering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7608D4F-28F3-594A-B5D1-0B8F159B3029}"/>
              </a:ext>
            </a:extLst>
          </p:cNvPr>
          <p:cNvSpPr txBox="1"/>
          <p:nvPr/>
        </p:nvSpPr>
        <p:spPr>
          <a:xfrm>
            <a:off x="8364252" y="4507744"/>
            <a:ext cx="178615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Progressief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0AAC0DB-53AF-424A-83DD-BEF780F14F04}"/>
              </a:ext>
            </a:extLst>
          </p:cNvPr>
          <p:cNvSpPr txBox="1"/>
          <p:nvPr/>
        </p:nvSpPr>
        <p:spPr>
          <a:xfrm>
            <a:off x="8364252" y="3789829"/>
            <a:ext cx="178615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Proportioneel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9D24C12-657E-9A4D-B7F4-2D3646D0C953}"/>
              </a:ext>
            </a:extLst>
          </p:cNvPr>
          <p:cNvSpPr txBox="1"/>
          <p:nvPr/>
        </p:nvSpPr>
        <p:spPr>
          <a:xfrm>
            <a:off x="8355868" y="3145849"/>
            <a:ext cx="17945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Degressief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5AD9198-C476-AC47-9892-0E247B3EA4C6}"/>
              </a:ext>
            </a:extLst>
          </p:cNvPr>
          <p:cNvSpPr txBox="1"/>
          <p:nvPr/>
        </p:nvSpPr>
        <p:spPr>
          <a:xfrm>
            <a:off x="5825284" y="2686760"/>
            <a:ext cx="23762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Belastingheffing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2D49B9A-86A2-AA4C-A93C-5CCB5C59EE22}"/>
              </a:ext>
            </a:extLst>
          </p:cNvPr>
          <p:cNvSpPr txBox="1"/>
          <p:nvPr/>
        </p:nvSpPr>
        <p:spPr>
          <a:xfrm>
            <a:off x="2631232" y="2686760"/>
            <a:ext cx="181820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Uitkeringen en subsidies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C99E2E9-F0B8-0542-B008-F003661C2D94}"/>
              </a:ext>
            </a:extLst>
          </p:cNvPr>
          <p:cNvSpPr txBox="1"/>
          <p:nvPr/>
        </p:nvSpPr>
        <p:spPr>
          <a:xfrm>
            <a:off x="4863480" y="3789829"/>
            <a:ext cx="194421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Vlaktaks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ACA402E-75E5-EC40-89C0-1C0CB8564D36}"/>
              </a:ext>
            </a:extLst>
          </p:cNvPr>
          <p:cNvSpPr txBox="1"/>
          <p:nvPr/>
        </p:nvSpPr>
        <p:spPr>
          <a:xfrm>
            <a:off x="4867672" y="4332288"/>
            <a:ext cx="194002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Schijvenstelsel (box 1)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52AC3AC-168D-8B42-A96D-20A63939F4D6}"/>
              </a:ext>
            </a:extLst>
          </p:cNvPr>
          <p:cNvSpPr txBox="1"/>
          <p:nvPr/>
        </p:nvSpPr>
        <p:spPr>
          <a:xfrm>
            <a:off x="8823920" y="2871426"/>
            <a:ext cx="154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(denivellerend)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23EEABA-A2E4-4144-82A6-2218A111C07F}"/>
              </a:ext>
            </a:extLst>
          </p:cNvPr>
          <p:cNvSpPr txBox="1"/>
          <p:nvPr/>
        </p:nvSpPr>
        <p:spPr>
          <a:xfrm>
            <a:off x="8823920" y="4870897"/>
            <a:ext cx="154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nivellerend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FC7E6F10-C8D2-694E-B2A3-76BBBA06DB9C}"/>
              </a:ext>
            </a:extLst>
          </p:cNvPr>
          <p:cNvCxnSpPr>
            <a:stCxn id="5" idx="2"/>
          </p:cNvCxnSpPr>
          <p:nvPr/>
        </p:nvCxnSpPr>
        <p:spPr>
          <a:xfrm flipH="1">
            <a:off x="3639345" y="2229560"/>
            <a:ext cx="1310002" cy="3790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0EE051C6-F6CA-9641-AC38-9936067A8A63}"/>
              </a:ext>
            </a:extLst>
          </p:cNvPr>
          <p:cNvCxnSpPr>
            <a:stCxn id="5" idx="2"/>
          </p:cNvCxnSpPr>
          <p:nvPr/>
        </p:nvCxnSpPr>
        <p:spPr>
          <a:xfrm>
            <a:off x="4949347" y="2229560"/>
            <a:ext cx="1426301" cy="3790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4DD5CE75-11F9-524A-B70F-D6E29B2D9C52}"/>
              </a:ext>
            </a:extLst>
          </p:cNvPr>
          <p:cNvCxnSpPr/>
          <p:nvPr/>
        </p:nvCxnSpPr>
        <p:spPr>
          <a:xfrm>
            <a:off x="7527776" y="3086870"/>
            <a:ext cx="0" cy="1620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269BDF3C-91BB-D444-B297-5C8DC00B5317}"/>
              </a:ext>
            </a:extLst>
          </p:cNvPr>
          <p:cNvCxnSpPr>
            <a:stCxn id="11" idx="3"/>
            <a:endCxn id="7" idx="1"/>
          </p:cNvCxnSpPr>
          <p:nvPr/>
        </p:nvCxnSpPr>
        <p:spPr>
          <a:xfrm>
            <a:off x="6807696" y="3989884"/>
            <a:ext cx="15565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CB1E2616-5ABB-C144-876F-2C3D7D0E60AC}"/>
              </a:ext>
            </a:extLst>
          </p:cNvPr>
          <p:cNvCxnSpPr>
            <a:stCxn id="12" idx="3"/>
          </p:cNvCxnSpPr>
          <p:nvPr/>
        </p:nvCxnSpPr>
        <p:spPr>
          <a:xfrm>
            <a:off x="6807696" y="4686231"/>
            <a:ext cx="15481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C49FD161-E87E-4D44-B1B1-ADFF90716A56}"/>
              </a:ext>
            </a:extLst>
          </p:cNvPr>
          <p:cNvCxnSpPr>
            <a:endCxn id="8" idx="1"/>
          </p:cNvCxnSpPr>
          <p:nvPr/>
        </p:nvCxnSpPr>
        <p:spPr>
          <a:xfrm>
            <a:off x="7527776" y="3345904"/>
            <a:ext cx="8280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6A3ED3E5-8DF2-CA4B-86B7-2D0A1D3480E9}"/>
              </a:ext>
            </a:extLst>
          </p:cNvPr>
          <p:cNvSpPr txBox="1"/>
          <p:nvPr/>
        </p:nvSpPr>
        <p:spPr>
          <a:xfrm>
            <a:off x="5885460" y="1737117"/>
            <a:ext cx="4170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= nadelig voor hogere inkomens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= voordelig voor lagere inkomens</a:t>
            </a:r>
          </a:p>
        </p:txBody>
      </p:sp>
      <p:pic>
        <p:nvPicPr>
          <p:cNvPr id="22" name="Picture 2" descr="https://supermanagement.files.wordpress.com/2009/12/1227212870.jpg">
            <a:extLst>
              <a:ext uri="{FF2B5EF4-FFF2-40B4-BE49-F238E27FC236}">
                <a16:creationId xmlns:a16="http://schemas.microsoft.com/office/drawing/2014/main" id="{C5EAB1D6-982B-6142-9185-2E11C56F9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4189939"/>
            <a:ext cx="2955100" cy="250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A4C99FFE-5769-D64F-B9D8-FCA3FF284924}"/>
              </a:ext>
            </a:extLst>
          </p:cNvPr>
          <p:cNvSpPr txBox="1"/>
          <p:nvPr/>
        </p:nvSpPr>
        <p:spPr>
          <a:xfrm>
            <a:off x="3320089" y="0"/>
            <a:ext cx="645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10.2 Inkomsten van de collectieve sector</a:t>
            </a:r>
          </a:p>
        </p:txBody>
      </p:sp>
    </p:spTree>
    <p:extLst>
      <p:ext uri="{BB962C8B-B14F-4D97-AF65-F5344CB8AC3E}">
        <p14:creationId xmlns:p14="http://schemas.microsoft.com/office/powerpoint/2010/main" val="409740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3DAD4A9-0C9A-C548-AB37-766D410E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408206A-AF6C-6D4D-9DFD-B67100C0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7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B52BE42-F5DE-4C4F-9579-AA23D1D6D3C5}"/>
              </a:ext>
            </a:extLst>
          </p:cNvPr>
          <p:cNvSpPr txBox="1"/>
          <p:nvPr/>
        </p:nvSpPr>
        <p:spPr>
          <a:xfrm>
            <a:off x="3320089" y="0"/>
            <a:ext cx="645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10.2 Inkomsten van de collectieve sector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4EC260B-9660-6A4B-BC19-E90A4A67E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993" y="3546068"/>
            <a:ext cx="85049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3AA97E0-9E45-8044-BB94-81D2AAF6DED5}"/>
              </a:ext>
            </a:extLst>
          </p:cNvPr>
          <p:cNvSpPr txBox="1"/>
          <p:nvPr/>
        </p:nvSpPr>
        <p:spPr>
          <a:xfrm>
            <a:off x="3104177" y="665748"/>
            <a:ext cx="6192688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Kenmerk van een progressief belastingstelsel is dat je </a:t>
            </a:r>
            <a:r>
              <a:rPr lang="nl-NL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procentueel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meer belasting gaat betalen naarmate je inkomen stijgt.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24BD7BC-9FCF-304C-BA67-001FB9D93526}"/>
              </a:ext>
            </a:extLst>
          </p:cNvPr>
          <p:cNvSpPr txBox="1"/>
          <p:nvPr/>
        </p:nvSpPr>
        <p:spPr>
          <a:xfrm>
            <a:off x="3102423" y="1810325"/>
            <a:ext cx="6192688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Als je het woord procentueel of relatief vergeet is het antwoord niet goed. In alle drie stelsels betaal je namelijk meer belasting als je inkomen stijgt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3DC18AC-6963-C64F-8965-AF82634252FD}"/>
              </a:ext>
            </a:extLst>
          </p:cNvPr>
          <p:cNvSpPr/>
          <p:nvPr/>
        </p:nvSpPr>
        <p:spPr>
          <a:xfrm>
            <a:off x="2747585" y="4482172"/>
            <a:ext cx="2088232" cy="11013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757ABB9-86C8-1448-835E-E86FB94CF2FE}"/>
              </a:ext>
            </a:extLst>
          </p:cNvPr>
          <p:cNvSpPr/>
          <p:nvPr/>
        </p:nvSpPr>
        <p:spPr>
          <a:xfrm>
            <a:off x="5048393" y="4489566"/>
            <a:ext cx="2194490" cy="11013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E979F9D-6820-CA42-9115-B017351435A7}"/>
              </a:ext>
            </a:extLst>
          </p:cNvPr>
          <p:cNvSpPr/>
          <p:nvPr/>
        </p:nvSpPr>
        <p:spPr>
          <a:xfrm>
            <a:off x="7439405" y="4499684"/>
            <a:ext cx="2088232" cy="11013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67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9A60358-BF89-A247-BC9E-DA7A6429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D772F71-A654-724C-BE31-139BBB5F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8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705914D-5F43-024E-8E75-54BC7AAE8E7F}"/>
              </a:ext>
            </a:extLst>
          </p:cNvPr>
          <p:cNvSpPr txBox="1"/>
          <p:nvPr/>
        </p:nvSpPr>
        <p:spPr>
          <a:xfrm>
            <a:off x="3320089" y="0"/>
            <a:ext cx="645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10.2 Inkomsten van de collectieve sector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55D6FE6-E2F7-7849-8813-20984ED7EB62}"/>
              </a:ext>
            </a:extLst>
          </p:cNvPr>
          <p:cNvSpPr txBox="1"/>
          <p:nvPr/>
        </p:nvSpPr>
        <p:spPr>
          <a:xfrm>
            <a:off x="3001058" y="609600"/>
            <a:ext cx="5904656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Het verband tussen het belastingtarief en de belastingopbrengst (Laffercurve)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A6AE78B-05B4-DA44-AB44-034E49BBB60C}"/>
              </a:ext>
            </a:extLst>
          </p:cNvPr>
          <p:cNvCxnSpPr/>
          <p:nvPr/>
        </p:nvCxnSpPr>
        <p:spPr>
          <a:xfrm>
            <a:off x="3289090" y="2017176"/>
            <a:ext cx="0" cy="3600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131A128-49E2-2748-B5FF-42463A0B9332}"/>
              </a:ext>
            </a:extLst>
          </p:cNvPr>
          <p:cNvCxnSpPr/>
          <p:nvPr/>
        </p:nvCxnSpPr>
        <p:spPr>
          <a:xfrm flipH="1">
            <a:off x="3289090" y="5617576"/>
            <a:ext cx="44644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F913082A-1D23-C54F-A55C-B5EE5A47A800}"/>
              </a:ext>
            </a:extLst>
          </p:cNvPr>
          <p:cNvCxnSpPr/>
          <p:nvPr/>
        </p:nvCxnSpPr>
        <p:spPr>
          <a:xfrm>
            <a:off x="5437930" y="2603896"/>
            <a:ext cx="0" cy="3074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Vrije vorm 8">
            <a:extLst>
              <a:ext uri="{FF2B5EF4-FFF2-40B4-BE49-F238E27FC236}">
                <a16:creationId xmlns:a16="http://schemas.microsoft.com/office/drawing/2014/main" id="{D0B1E061-2FDF-6A4B-B64C-A1716B2DA5B8}"/>
              </a:ext>
            </a:extLst>
          </p:cNvPr>
          <p:cNvSpPr/>
          <p:nvPr/>
        </p:nvSpPr>
        <p:spPr>
          <a:xfrm>
            <a:off x="3300490" y="2603896"/>
            <a:ext cx="4365946" cy="3048000"/>
          </a:xfrm>
          <a:custGeom>
            <a:avLst/>
            <a:gdLst>
              <a:gd name="connsiteX0" fmla="*/ 0 w 4312920"/>
              <a:gd name="connsiteY0" fmla="*/ 3025448 h 3055928"/>
              <a:gd name="connsiteX1" fmla="*/ 472440 w 4312920"/>
              <a:gd name="connsiteY1" fmla="*/ 1562408 h 3055928"/>
              <a:gd name="connsiteX2" fmla="*/ 1097280 w 4312920"/>
              <a:gd name="connsiteY2" fmla="*/ 556568 h 3055928"/>
              <a:gd name="connsiteX3" fmla="*/ 1691640 w 4312920"/>
              <a:gd name="connsiteY3" fmla="*/ 129848 h 3055928"/>
              <a:gd name="connsiteX4" fmla="*/ 2133600 w 4312920"/>
              <a:gd name="connsiteY4" fmla="*/ 7928 h 3055928"/>
              <a:gd name="connsiteX5" fmla="*/ 2880360 w 4312920"/>
              <a:gd name="connsiteY5" fmla="*/ 312728 h 3055928"/>
              <a:gd name="connsiteX6" fmla="*/ 3398520 w 4312920"/>
              <a:gd name="connsiteY6" fmla="*/ 891848 h 3055928"/>
              <a:gd name="connsiteX7" fmla="*/ 3810000 w 4312920"/>
              <a:gd name="connsiteY7" fmla="*/ 1577648 h 3055928"/>
              <a:gd name="connsiteX8" fmla="*/ 4312920 w 4312920"/>
              <a:gd name="connsiteY8" fmla="*/ 3055928 h 3055928"/>
              <a:gd name="connsiteX9" fmla="*/ 4312920 w 4312920"/>
              <a:gd name="connsiteY9" fmla="*/ 3055928 h 305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2920" h="3055928">
                <a:moveTo>
                  <a:pt x="0" y="3025448"/>
                </a:moveTo>
                <a:cubicBezTo>
                  <a:pt x="144780" y="2499668"/>
                  <a:pt x="289560" y="1973888"/>
                  <a:pt x="472440" y="1562408"/>
                </a:cubicBezTo>
                <a:cubicBezTo>
                  <a:pt x="655320" y="1150928"/>
                  <a:pt x="894080" y="795328"/>
                  <a:pt x="1097280" y="556568"/>
                </a:cubicBezTo>
                <a:cubicBezTo>
                  <a:pt x="1300480" y="317808"/>
                  <a:pt x="1518920" y="221288"/>
                  <a:pt x="1691640" y="129848"/>
                </a:cubicBezTo>
                <a:cubicBezTo>
                  <a:pt x="1864360" y="38408"/>
                  <a:pt x="1935480" y="-22552"/>
                  <a:pt x="2133600" y="7928"/>
                </a:cubicBezTo>
                <a:cubicBezTo>
                  <a:pt x="2331720" y="38408"/>
                  <a:pt x="2669540" y="165408"/>
                  <a:pt x="2880360" y="312728"/>
                </a:cubicBezTo>
                <a:cubicBezTo>
                  <a:pt x="3091180" y="460048"/>
                  <a:pt x="3243580" y="681028"/>
                  <a:pt x="3398520" y="891848"/>
                </a:cubicBezTo>
                <a:cubicBezTo>
                  <a:pt x="3553460" y="1102668"/>
                  <a:pt x="3657600" y="1216968"/>
                  <a:pt x="3810000" y="1577648"/>
                </a:cubicBezTo>
                <a:cubicBezTo>
                  <a:pt x="3962400" y="1938328"/>
                  <a:pt x="4312920" y="3055928"/>
                  <a:pt x="4312920" y="3055928"/>
                </a:cubicBezTo>
                <a:lnTo>
                  <a:pt x="4312920" y="3055928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67591D8-BE28-0645-B0B5-2082D0208181}"/>
              </a:ext>
            </a:extLst>
          </p:cNvPr>
          <p:cNvSpPr txBox="1"/>
          <p:nvPr/>
        </p:nvSpPr>
        <p:spPr>
          <a:xfrm>
            <a:off x="2424994" y="1513120"/>
            <a:ext cx="223224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Belastingopbrengst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90D3A1B-81C2-CF4C-B2BA-B0F728F7B1D7}"/>
              </a:ext>
            </a:extLst>
          </p:cNvPr>
          <p:cNvSpPr txBox="1"/>
          <p:nvPr/>
        </p:nvSpPr>
        <p:spPr>
          <a:xfrm>
            <a:off x="5737362" y="6008974"/>
            <a:ext cx="187604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Belastingtarief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45B6307-7C50-BE4D-A24B-F16B72637626}"/>
              </a:ext>
            </a:extLst>
          </p:cNvPr>
          <p:cNvSpPr txBox="1"/>
          <p:nvPr/>
        </p:nvSpPr>
        <p:spPr>
          <a:xfrm>
            <a:off x="3145074" y="567853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05B4216-B9B6-7C4A-AE4F-1E514AD3A8B4}"/>
              </a:ext>
            </a:extLst>
          </p:cNvPr>
          <p:cNvSpPr txBox="1"/>
          <p:nvPr/>
        </p:nvSpPr>
        <p:spPr>
          <a:xfrm>
            <a:off x="7396406" y="567853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FBFCC90-4BC0-9340-BE99-33F94D483FBD}"/>
              </a:ext>
            </a:extLst>
          </p:cNvPr>
          <p:cNvSpPr txBox="1"/>
          <p:nvPr/>
        </p:nvSpPr>
        <p:spPr>
          <a:xfrm>
            <a:off x="5263120" y="568237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33878733-867C-4041-AA0B-DC49A707A091}"/>
              </a:ext>
            </a:extLst>
          </p:cNvPr>
          <p:cNvCxnSpPr/>
          <p:nvPr/>
        </p:nvCxnSpPr>
        <p:spPr>
          <a:xfrm>
            <a:off x="5953386" y="2737256"/>
            <a:ext cx="72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748F1694-30C5-2641-A19F-369C310C2139}"/>
              </a:ext>
            </a:extLst>
          </p:cNvPr>
          <p:cNvCxnSpPr/>
          <p:nvPr/>
        </p:nvCxnSpPr>
        <p:spPr>
          <a:xfrm>
            <a:off x="6675386" y="273725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47963868-4154-D747-9399-0691E68989AF}"/>
              </a:ext>
            </a:extLst>
          </p:cNvPr>
          <p:cNvSpPr txBox="1"/>
          <p:nvPr/>
        </p:nvSpPr>
        <p:spPr>
          <a:xfrm>
            <a:off x="7379904" y="2552590"/>
            <a:ext cx="166982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Ontduiken en</a:t>
            </a:r>
          </a:p>
          <a:p>
            <a:r>
              <a:rPr lang="nl-NL" dirty="0"/>
              <a:t>ontwijken</a:t>
            </a:r>
          </a:p>
        </p:txBody>
      </p:sp>
    </p:spTree>
    <p:extLst>
      <p:ext uri="{BB962C8B-B14F-4D97-AF65-F5344CB8AC3E}">
        <p14:creationId xmlns:p14="http://schemas.microsoft.com/office/powerpoint/2010/main" val="172807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506B1FB-E070-3C4D-864A-4CD445347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650" y="6241850"/>
            <a:ext cx="1458723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ECA0821-8F49-9043-8CB8-D3918CE2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7E7B-DC2A-F644-8482-5468B3F2A909}" type="slidenum">
              <a:rPr lang="nl-NL" smtClean="0"/>
              <a:t>9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E8742C4-4CF2-6D45-8FCA-66DBE864BAF2}"/>
              </a:ext>
            </a:extLst>
          </p:cNvPr>
          <p:cNvSpPr txBox="1"/>
          <p:nvPr/>
        </p:nvSpPr>
        <p:spPr>
          <a:xfrm>
            <a:off x="3320089" y="0"/>
            <a:ext cx="645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10.2 Inkomsten van de collectieve sector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6215FF3-3288-134E-8086-45B839446769}"/>
              </a:ext>
            </a:extLst>
          </p:cNvPr>
          <p:cNvSpPr txBox="1"/>
          <p:nvPr/>
        </p:nvSpPr>
        <p:spPr>
          <a:xfrm>
            <a:off x="2723250" y="576766"/>
            <a:ext cx="633670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800" dirty="0"/>
              <a:t>Het Nederlandse schijvenstelsel (box 1)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4B5173D-5902-004D-8657-A97BCEF3783C}"/>
              </a:ext>
            </a:extLst>
          </p:cNvPr>
          <p:cNvSpPr txBox="1"/>
          <p:nvPr/>
        </p:nvSpPr>
        <p:spPr>
          <a:xfrm>
            <a:off x="2363210" y="1472220"/>
            <a:ext cx="71893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Begrippen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C71F633-9538-FA42-B0CD-366D3570A056}"/>
              </a:ext>
            </a:extLst>
          </p:cNvPr>
          <p:cNvSpPr txBox="1"/>
          <p:nvPr/>
        </p:nvSpPr>
        <p:spPr>
          <a:xfrm>
            <a:off x="2363994" y="2086285"/>
            <a:ext cx="718853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b="1" i="1" dirty="0"/>
              <a:t>Bruto inkomen </a:t>
            </a:r>
            <a:r>
              <a:rPr lang="nl-NL" sz="2000" dirty="0"/>
              <a:t>= wat je verdient voor loonheffing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445B110-0658-944B-813C-CBEB741A8347}"/>
              </a:ext>
            </a:extLst>
          </p:cNvPr>
          <p:cNvSpPr txBox="1"/>
          <p:nvPr/>
        </p:nvSpPr>
        <p:spPr>
          <a:xfrm>
            <a:off x="2389106" y="5813482"/>
            <a:ext cx="713259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b="1" i="1" dirty="0"/>
              <a:t>Netto loon</a:t>
            </a:r>
            <a:r>
              <a:rPr lang="nl-NL" sz="2000" dirty="0"/>
              <a:t> is datgene wat je op de bank aan inkomen ontvangt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84650DA-1285-344D-A186-6728676FAF69}"/>
              </a:ext>
            </a:extLst>
          </p:cNvPr>
          <p:cNvSpPr txBox="1"/>
          <p:nvPr/>
        </p:nvSpPr>
        <p:spPr>
          <a:xfrm>
            <a:off x="2363210" y="4935923"/>
            <a:ext cx="713259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b="1" i="1" dirty="0"/>
              <a:t>Belastingschijven</a:t>
            </a:r>
            <a:r>
              <a:rPr lang="nl-NL" sz="2000" dirty="0"/>
              <a:t> verdelen het belastbaar inkomen in delen waarover een verschillend tarief wordt gerekend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C8516B3-F44A-244E-8763-A704FFA44584}"/>
              </a:ext>
            </a:extLst>
          </p:cNvPr>
          <p:cNvSpPr txBox="1"/>
          <p:nvPr/>
        </p:nvSpPr>
        <p:spPr>
          <a:xfrm>
            <a:off x="2363994" y="4171163"/>
            <a:ext cx="715770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b="1" i="1" dirty="0"/>
              <a:t>Heffingskortingen</a:t>
            </a:r>
            <a:r>
              <a:rPr lang="nl-NL" sz="2000" dirty="0"/>
              <a:t> =  kortingen op de te betalen belasting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D832988-796F-D24B-A1C9-31C10C8E1AAB}"/>
              </a:ext>
            </a:extLst>
          </p:cNvPr>
          <p:cNvSpPr txBox="1"/>
          <p:nvPr/>
        </p:nvSpPr>
        <p:spPr>
          <a:xfrm>
            <a:off x="2363210" y="2698445"/>
            <a:ext cx="718932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b="1" i="1" dirty="0"/>
              <a:t>Aftrekposten</a:t>
            </a:r>
            <a:r>
              <a:rPr lang="nl-NL" sz="2000" dirty="0"/>
              <a:t> = bedrag waarmee het belastbaar inkomen daalt</a:t>
            </a:r>
          </a:p>
          <a:p>
            <a:r>
              <a:rPr lang="nl-NL" sz="2000" b="1" i="1" dirty="0"/>
              <a:t>Bijtellingen</a:t>
            </a:r>
            <a:r>
              <a:rPr lang="nl-NL" sz="2000" dirty="0"/>
              <a:t> = bedrag waarmee het belastbaar inkomen stijgt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083FFC5-8FF5-F64B-96DE-503B34590D15}"/>
              </a:ext>
            </a:extLst>
          </p:cNvPr>
          <p:cNvSpPr txBox="1"/>
          <p:nvPr/>
        </p:nvSpPr>
        <p:spPr>
          <a:xfrm>
            <a:off x="2363994" y="3552355"/>
            <a:ext cx="713478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b="1" i="1" dirty="0"/>
              <a:t>Belastbaar inkomen </a:t>
            </a:r>
            <a:r>
              <a:rPr lang="nl-NL" sz="2000" dirty="0"/>
              <a:t>= bedrag waarover je belasting betaalt</a:t>
            </a:r>
          </a:p>
        </p:txBody>
      </p:sp>
    </p:spTree>
    <p:extLst>
      <p:ext uri="{BB962C8B-B14F-4D97-AF65-F5344CB8AC3E}">
        <p14:creationId xmlns:p14="http://schemas.microsoft.com/office/powerpoint/2010/main" val="16590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{588A6C3D-7FF5-1143-9EB2-F3893E7F9256}tf10001073</Template>
  <TotalTime>104</TotalTime>
  <Words>617</Words>
  <Application>Microsoft Macintosh PowerPoint</Application>
  <PresentationFormat>Breedbeeld</PresentationFormat>
  <Paragraphs>132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Druppel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Microsoft Office User</cp:lastModifiedBy>
  <cp:revision>8</cp:revision>
  <dcterms:created xsi:type="dcterms:W3CDTF">2019-05-13T17:16:53Z</dcterms:created>
  <dcterms:modified xsi:type="dcterms:W3CDTF">2019-05-13T19:01:14Z</dcterms:modified>
</cp:coreProperties>
</file>