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92"/>
    <p:restoredTop sz="94658"/>
  </p:normalViewPr>
  <p:slideViewPr>
    <p:cSldViewPr snapToGrid="0" snapToObjects="1">
      <p:cViewPr varScale="1">
        <p:scale>
          <a:sx n="91" d="100"/>
          <a:sy n="91" d="100"/>
        </p:scale>
        <p:origin x="192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03375-C3E9-DC48-83D1-4205D7FD4EDE}" type="datetimeFigureOut">
              <a:rPr lang="nl-NL" smtClean="0"/>
              <a:t>22-04-19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29721-2CE1-4D4C-A352-5EC071446C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8819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37799-D0F4-3C4B-B876-D75CF4EDE932}" type="datetime1">
              <a:rPr lang="nl-NL" smtClean="0"/>
              <a:t>22-04-19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4249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C50B-FBE7-9B45-9D33-AFDFCF4A4DBB}" type="datetime1">
              <a:rPr lang="nl-NL" smtClean="0"/>
              <a:t>22-04-19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3752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4CEA8-9157-6A46-92D7-9388D452538E}" type="datetime1">
              <a:rPr lang="nl-NL" smtClean="0"/>
              <a:t>22-04-19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0605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261F9-6DA2-1D4F-8A5D-C1E8E5717028}" type="datetime1">
              <a:rPr lang="nl-NL" smtClean="0"/>
              <a:t>22-04-19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7250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05FA2-0C39-A84C-8808-EEB35E1649CE}" type="datetime1">
              <a:rPr lang="nl-NL" smtClean="0"/>
              <a:t>22-04-19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4438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E3C91-E226-6F4F-9181-68F0D56C5B20}" type="datetime1">
              <a:rPr lang="nl-NL" smtClean="0"/>
              <a:t>22-04-19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3345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53FC-583C-884C-A7C2-7B06E458039E}" type="datetime1">
              <a:rPr lang="nl-NL" smtClean="0"/>
              <a:t>22-04-19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1398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D79E8-10BA-D94F-AAAA-65AF3EB337DB}" type="datetime1">
              <a:rPr lang="nl-NL" smtClean="0"/>
              <a:t>22-04-19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3231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2A22-9C44-4D40-9AA3-6A62CC79EB6E}" type="datetime1">
              <a:rPr lang="nl-NL" smtClean="0"/>
              <a:t>22-04-19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3949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74689-E01C-1241-91E2-2904FB9D898E}" type="datetime1">
              <a:rPr lang="nl-NL" smtClean="0"/>
              <a:t>22-04-19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267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6B5D-AE81-664D-B385-3C684C927BB3}" type="datetime1">
              <a:rPr lang="nl-NL" smtClean="0"/>
              <a:t>22-04-19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850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BD7-6D50-1C44-94A1-58121F6988AE}" type="datetime1">
              <a:rPr lang="nl-NL" smtClean="0"/>
              <a:t>22-04-19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9978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0D472-EE21-C44F-ACA0-62CB5497061B}" type="datetime1">
              <a:rPr lang="nl-NL" smtClean="0"/>
              <a:t>22-04-19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160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3CFE7-E4E3-D340-890D-6F5F16433910}" type="datetime1">
              <a:rPr lang="nl-NL" smtClean="0"/>
              <a:t>22-04-19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4922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222FE-9795-B442-8392-0F76CDBE3A88}" type="datetime1">
              <a:rPr lang="nl-NL" smtClean="0"/>
              <a:t>22-04-19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381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E15C-3372-EF4B-A2B3-6A7B1AA1EC88}" type="datetime1">
              <a:rPr lang="nl-NL" smtClean="0"/>
              <a:t>22-04-19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2649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8D190-6E4F-8944-8A6D-6043434AB6B7}" type="datetime1">
              <a:rPr lang="nl-NL" smtClean="0"/>
              <a:t>22-04-19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342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4FFA7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38CFC6B-A4AB-134B-AE3B-1E8BA2446C77}" type="datetime1">
              <a:rPr lang="nl-NL" smtClean="0"/>
              <a:t>22-04-19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/>
              <a:t>Integraal economie vwo (VRM)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3CCE7FB-6EDF-3440-8B9E-DA2A77137A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508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8BCAFCFA-EB17-2F44-8606-09CEAEF9B504}"/>
              </a:ext>
            </a:extLst>
          </p:cNvPr>
          <p:cNvSpPr txBox="1"/>
          <p:nvPr/>
        </p:nvSpPr>
        <p:spPr>
          <a:xfrm>
            <a:off x="490986" y="1423320"/>
            <a:ext cx="3397250" cy="25545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000" dirty="0"/>
              <a:t>Concrete markten (= plek waar vragers en aanbieders samenkomen</a:t>
            </a:r>
          </a:p>
          <a:p>
            <a:endParaRPr lang="nl-NL" sz="2000" dirty="0"/>
          </a:p>
          <a:p>
            <a:r>
              <a:rPr lang="nl-NL" sz="2000" dirty="0"/>
              <a:t>Weekmarkt</a:t>
            </a:r>
          </a:p>
          <a:p>
            <a:r>
              <a:rPr lang="nl-NL" sz="2000" dirty="0"/>
              <a:t>Veiling</a:t>
            </a:r>
          </a:p>
          <a:p>
            <a:r>
              <a:rPr lang="nl-NL" sz="2000" dirty="0"/>
              <a:t>Bloemenmarkt</a:t>
            </a:r>
          </a:p>
          <a:p>
            <a:r>
              <a:rPr lang="nl-NL" sz="2000" dirty="0"/>
              <a:t>Supermarkt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BB4912A-CB70-6041-AA19-F061AD610FE1}"/>
              </a:ext>
            </a:extLst>
          </p:cNvPr>
          <p:cNvSpPr txBox="1"/>
          <p:nvPr/>
        </p:nvSpPr>
        <p:spPr>
          <a:xfrm>
            <a:off x="6677227" y="1381125"/>
            <a:ext cx="3165475" cy="2554545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r>
              <a:rPr lang="nl-NL" sz="2000" dirty="0"/>
              <a:t>Abstracte markten</a:t>
            </a:r>
          </a:p>
          <a:p>
            <a:endParaRPr lang="nl-NL" sz="2000" dirty="0"/>
          </a:p>
          <a:p>
            <a:r>
              <a:rPr lang="nl-NL" sz="2000" dirty="0"/>
              <a:t>Oliemarkt</a:t>
            </a:r>
          </a:p>
          <a:p>
            <a:r>
              <a:rPr lang="nl-NL" sz="2000" dirty="0"/>
              <a:t>Valutamarkt</a:t>
            </a:r>
          </a:p>
          <a:p>
            <a:r>
              <a:rPr lang="nl-NL" sz="2000" dirty="0"/>
              <a:t>Huizenmarkt</a:t>
            </a:r>
          </a:p>
          <a:p>
            <a:r>
              <a:rPr lang="nl-NL" sz="2000" dirty="0"/>
              <a:t>Goudmarkt</a:t>
            </a:r>
          </a:p>
          <a:p>
            <a:r>
              <a:rPr lang="nl-NL" sz="2000" dirty="0"/>
              <a:t>Kapitaalmarkt</a:t>
            </a:r>
          </a:p>
          <a:p>
            <a:r>
              <a:rPr lang="nl-NL" sz="2000" dirty="0"/>
              <a:t>Aandelenmarkt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9A050F3-B35B-474F-B284-AD218F4D1120}"/>
              </a:ext>
            </a:extLst>
          </p:cNvPr>
          <p:cNvSpPr txBox="1"/>
          <p:nvPr/>
        </p:nvSpPr>
        <p:spPr>
          <a:xfrm>
            <a:off x="7586661" y="5648235"/>
            <a:ext cx="3165475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Een abstracte markt is het geheel van factoren dat de vraag naar en het aanbod van een product bepaalt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7FDE5F2-B770-9840-9F1F-A7479271B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314" y="229466"/>
            <a:ext cx="2454275" cy="10397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20206F1-702A-0249-8BE8-D56426908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747" y="2095499"/>
            <a:ext cx="1486455" cy="9683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60C5A99-69B9-3F4E-B7B9-AC0A5FC77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451" y="4210280"/>
            <a:ext cx="3429000" cy="257174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4603858-49F8-6D44-A917-8DC925CE7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678" y="126533"/>
            <a:ext cx="1818880" cy="144297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0A8EFA0-9F1B-8549-8B3B-1C5943BCB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8499" y="4126378"/>
            <a:ext cx="2535521" cy="133114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51455AE-33BF-704C-87A6-4E736E409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7451" y="2169675"/>
            <a:ext cx="2047875" cy="1366957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C6ADA6AB-A46D-C24C-A790-ACE2588C297E}"/>
              </a:ext>
            </a:extLst>
          </p:cNvPr>
          <p:cNvSpPr txBox="1"/>
          <p:nvPr/>
        </p:nvSpPr>
        <p:spPr>
          <a:xfrm>
            <a:off x="490986" y="16105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C96D81BA-0DF2-854B-A264-308AA862E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16" name="Tijdelijke aanduiding voor dianummer 15">
            <a:extLst>
              <a:ext uri="{FF2B5EF4-FFF2-40B4-BE49-F238E27FC236}">
                <a16:creationId xmlns:a16="http://schemas.microsoft.com/office/drawing/2014/main" id="{F0470A76-546E-1046-92CF-0A332BD31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1</a:t>
            </a:fld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6F4CA8EF-9021-D648-987D-35D7949B3F67}"/>
              </a:ext>
            </a:extLst>
          </p:cNvPr>
          <p:cNvSpPr txBox="1"/>
          <p:nvPr/>
        </p:nvSpPr>
        <p:spPr>
          <a:xfrm>
            <a:off x="4250216" y="326006"/>
            <a:ext cx="559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4.1 Marktvorm volledige mededinging</a:t>
            </a:r>
          </a:p>
        </p:txBody>
      </p:sp>
    </p:spTree>
    <p:extLst>
      <p:ext uri="{BB962C8B-B14F-4D97-AF65-F5344CB8AC3E}">
        <p14:creationId xmlns:p14="http://schemas.microsoft.com/office/powerpoint/2010/main" val="376441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FE33CCEB-D6C9-394A-BDFD-FB628FD00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716722F-1851-4243-8759-3323FFAC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2</a:t>
            </a:fld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42B8793-84AA-F74E-A847-639B572C530E}"/>
              </a:ext>
            </a:extLst>
          </p:cNvPr>
          <p:cNvSpPr txBox="1"/>
          <p:nvPr/>
        </p:nvSpPr>
        <p:spPr>
          <a:xfrm>
            <a:off x="5232775" y="748227"/>
            <a:ext cx="1296144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Markten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699FEF6-C92F-A048-BBC8-1E55793CAB2A}"/>
              </a:ext>
            </a:extLst>
          </p:cNvPr>
          <p:cNvSpPr txBox="1"/>
          <p:nvPr/>
        </p:nvSpPr>
        <p:spPr>
          <a:xfrm>
            <a:off x="6920188" y="3645939"/>
            <a:ext cx="3024336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De aard van het product (homogeen of heterogeen)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A76A4AC-980F-2744-AFED-A13AB79200FD}"/>
              </a:ext>
            </a:extLst>
          </p:cNvPr>
          <p:cNvSpPr txBox="1"/>
          <p:nvPr/>
        </p:nvSpPr>
        <p:spPr>
          <a:xfrm>
            <a:off x="6888959" y="2987842"/>
            <a:ext cx="338437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Aantal vragers en aanbieders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D29D7A7-49CC-2B48-B63A-12183979B2DF}"/>
              </a:ext>
            </a:extLst>
          </p:cNvPr>
          <p:cNvSpPr txBox="1"/>
          <p:nvPr/>
        </p:nvSpPr>
        <p:spPr>
          <a:xfrm>
            <a:off x="6600927" y="2188387"/>
            <a:ext cx="252028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Geheel van vraag en aanbod factoren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35F5161-F880-4C42-AC27-26458D0B6619}"/>
              </a:ext>
            </a:extLst>
          </p:cNvPr>
          <p:cNvSpPr txBox="1"/>
          <p:nvPr/>
        </p:nvSpPr>
        <p:spPr>
          <a:xfrm>
            <a:off x="6672935" y="1540315"/>
            <a:ext cx="223224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Abstracte markt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B81409C-DF53-5F47-B1C8-7EA156FEDFD6}"/>
              </a:ext>
            </a:extLst>
          </p:cNvPr>
          <p:cNvSpPr txBox="1"/>
          <p:nvPr/>
        </p:nvSpPr>
        <p:spPr>
          <a:xfrm>
            <a:off x="2928519" y="2620435"/>
            <a:ext cx="2232248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Plek waar vragers en aanbieders elkaar ontmoeten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72CC468-5060-6F45-9365-8D11F8EB4F38}"/>
              </a:ext>
            </a:extLst>
          </p:cNvPr>
          <p:cNvSpPr txBox="1"/>
          <p:nvPr/>
        </p:nvSpPr>
        <p:spPr>
          <a:xfrm>
            <a:off x="3000527" y="1468307"/>
            <a:ext cx="180020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Concrete markt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EE3D020-FA7A-5241-B867-C66F4A04B9A5}"/>
              </a:ext>
            </a:extLst>
          </p:cNvPr>
          <p:cNvSpPr txBox="1"/>
          <p:nvPr/>
        </p:nvSpPr>
        <p:spPr>
          <a:xfrm>
            <a:off x="6888959" y="5400048"/>
            <a:ext cx="328121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Transparantie (doorzichtigheid) van de markt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37FB9D6-3BB8-3F4D-9FC8-0E8FF1B28D1A}"/>
              </a:ext>
            </a:extLst>
          </p:cNvPr>
          <p:cNvSpPr txBox="1"/>
          <p:nvPr/>
        </p:nvSpPr>
        <p:spPr>
          <a:xfrm>
            <a:off x="6888959" y="4766462"/>
            <a:ext cx="309634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Toetredingsmogelijkheden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ED8CA4A-1D00-574E-94C2-A7B5118A9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447" y="3772563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DDA0471D-8E5A-6046-8B6D-D36BF3A85BE3}"/>
              </a:ext>
            </a:extLst>
          </p:cNvPr>
          <p:cNvCxnSpPr/>
          <p:nvPr/>
        </p:nvCxnSpPr>
        <p:spPr>
          <a:xfrm flipH="1">
            <a:off x="4008639" y="1036259"/>
            <a:ext cx="1008112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B1B24DBC-BA9C-B44C-A354-5A11B953CF98}"/>
              </a:ext>
            </a:extLst>
          </p:cNvPr>
          <p:cNvCxnSpPr/>
          <p:nvPr/>
        </p:nvCxnSpPr>
        <p:spPr>
          <a:xfrm>
            <a:off x="6672935" y="892243"/>
            <a:ext cx="1152128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PIJL-OMLAAG 15">
            <a:extLst>
              <a:ext uri="{FF2B5EF4-FFF2-40B4-BE49-F238E27FC236}">
                <a16:creationId xmlns:a16="http://schemas.microsoft.com/office/drawing/2014/main" id="{4185366C-63FB-F749-9647-98DD3AF8DD34}"/>
              </a:ext>
            </a:extLst>
          </p:cNvPr>
          <p:cNvSpPr/>
          <p:nvPr/>
        </p:nvSpPr>
        <p:spPr>
          <a:xfrm>
            <a:off x="3864623" y="1900355"/>
            <a:ext cx="21602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-OMLAAG 16">
            <a:extLst>
              <a:ext uri="{FF2B5EF4-FFF2-40B4-BE49-F238E27FC236}">
                <a16:creationId xmlns:a16="http://schemas.microsoft.com/office/drawing/2014/main" id="{253F85A0-A336-DE46-813D-D1027DED856C}"/>
              </a:ext>
            </a:extLst>
          </p:cNvPr>
          <p:cNvSpPr/>
          <p:nvPr/>
        </p:nvSpPr>
        <p:spPr>
          <a:xfrm>
            <a:off x="7609039" y="1900355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8D3FC4F3-1188-BC4F-BC4F-DF54C304B152}"/>
              </a:ext>
            </a:extLst>
          </p:cNvPr>
          <p:cNvCxnSpPr/>
          <p:nvPr/>
        </p:nvCxnSpPr>
        <p:spPr>
          <a:xfrm>
            <a:off x="6672935" y="2836459"/>
            <a:ext cx="0" cy="29623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Stroomdiagram: Proces 30">
            <a:extLst>
              <a:ext uri="{FF2B5EF4-FFF2-40B4-BE49-F238E27FC236}">
                <a16:creationId xmlns:a16="http://schemas.microsoft.com/office/drawing/2014/main" id="{A3801472-73CA-3A4B-AE7D-FA1E4222E689}"/>
              </a:ext>
            </a:extLst>
          </p:cNvPr>
          <p:cNvSpPr/>
          <p:nvPr/>
        </p:nvSpPr>
        <p:spPr>
          <a:xfrm>
            <a:off x="6672935" y="3124491"/>
            <a:ext cx="216024" cy="4571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Stroomdiagram: Proces 32">
            <a:extLst>
              <a:ext uri="{FF2B5EF4-FFF2-40B4-BE49-F238E27FC236}">
                <a16:creationId xmlns:a16="http://schemas.microsoft.com/office/drawing/2014/main" id="{4F8A5CAE-C5D2-D649-A513-EAE106FB512C}"/>
              </a:ext>
            </a:extLst>
          </p:cNvPr>
          <p:cNvSpPr/>
          <p:nvPr/>
        </p:nvSpPr>
        <p:spPr>
          <a:xfrm>
            <a:off x="6672935" y="3898422"/>
            <a:ext cx="216024" cy="4571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Stroomdiagram: Proces 33">
            <a:extLst>
              <a:ext uri="{FF2B5EF4-FFF2-40B4-BE49-F238E27FC236}">
                <a16:creationId xmlns:a16="http://schemas.microsoft.com/office/drawing/2014/main" id="{A105B07E-3B16-6A46-ACE7-FB981A953FE6}"/>
              </a:ext>
            </a:extLst>
          </p:cNvPr>
          <p:cNvSpPr/>
          <p:nvPr/>
        </p:nvSpPr>
        <p:spPr>
          <a:xfrm>
            <a:off x="6672935" y="4961789"/>
            <a:ext cx="216024" cy="1740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Stroomdiagram: Proces 34">
            <a:extLst>
              <a:ext uri="{FF2B5EF4-FFF2-40B4-BE49-F238E27FC236}">
                <a16:creationId xmlns:a16="http://schemas.microsoft.com/office/drawing/2014/main" id="{4D3BF056-BB57-7049-BE01-EF6D6F8FDF50}"/>
              </a:ext>
            </a:extLst>
          </p:cNvPr>
          <p:cNvSpPr/>
          <p:nvPr/>
        </p:nvSpPr>
        <p:spPr>
          <a:xfrm>
            <a:off x="6704164" y="5735358"/>
            <a:ext cx="216024" cy="1270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20E42E2-8E96-574D-8189-F0B315A43BFE}"/>
              </a:ext>
            </a:extLst>
          </p:cNvPr>
          <p:cNvSpPr txBox="1"/>
          <p:nvPr/>
        </p:nvSpPr>
        <p:spPr>
          <a:xfrm>
            <a:off x="4123945" y="56837"/>
            <a:ext cx="559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4.1 Marktvorm volledige mededinging</a:t>
            </a:r>
          </a:p>
        </p:txBody>
      </p:sp>
    </p:spTree>
    <p:extLst>
      <p:ext uri="{BB962C8B-B14F-4D97-AF65-F5344CB8AC3E}">
        <p14:creationId xmlns:p14="http://schemas.microsoft.com/office/powerpoint/2010/main" val="4258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7256EB5-7302-6E4C-B98D-2D249E6DC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Integraal economie vwo (VRM)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BE185C2-4321-D049-8A8A-B323FC3CA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CE7FB-6EDF-3440-8B9E-DA2A77137A4D}" type="slidenum">
              <a:rPr lang="nl-NL" smtClean="0"/>
              <a:t>3</a:t>
            </a:fld>
            <a:endParaRPr lang="nl-NL"/>
          </a:p>
        </p:txBody>
      </p:sp>
      <p:pic>
        <p:nvPicPr>
          <p:cNvPr id="4" name="Afbeelding 3" descr="Schermafbeelding 2016-07-01 om 21.17.17.png">
            <a:extLst>
              <a:ext uri="{FF2B5EF4-FFF2-40B4-BE49-F238E27FC236}">
                <a16:creationId xmlns:a16="http://schemas.microsoft.com/office/drawing/2014/main" id="{4E6003DE-5D63-FA4A-B6BB-6AEC2B0DE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60" y="0"/>
            <a:ext cx="9144000" cy="6857999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DEFD412D-29B5-B248-8EC3-B8CE6503D355}"/>
              </a:ext>
            </a:extLst>
          </p:cNvPr>
          <p:cNvSpPr txBox="1"/>
          <p:nvPr/>
        </p:nvSpPr>
        <p:spPr>
          <a:xfrm>
            <a:off x="6642098" y="5868695"/>
            <a:ext cx="188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Monopsonie</a:t>
            </a:r>
            <a:endParaRPr lang="nl-NL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5F72071-D451-E147-A9E4-B4DC1421A133}"/>
              </a:ext>
            </a:extLst>
          </p:cNvPr>
          <p:cNvSpPr txBox="1"/>
          <p:nvPr/>
        </p:nvSpPr>
        <p:spPr>
          <a:xfrm>
            <a:off x="4123764" y="0"/>
            <a:ext cx="559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4.1 Marktvorm volledige mededinging</a:t>
            </a:r>
          </a:p>
        </p:txBody>
      </p:sp>
    </p:spTree>
    <p:extLst>
      <p:ext uri="{BB962C8B-B14F-4D97-AF65-F5344CB8AC3E}">
        <p14:creationId xmlns:p14="http://schemas.microsoft.com/office/powerpoint/2010/main" val="12313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DFCF528-E992-8544-8ADE-0EE30BAB5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9986" y="6310032"/>
            <a:ext cx="6672887" cy="365125"/>
          </a:xfrm>
        </p:spPr>
        <p:txBody>
          <a:bodyPr/>
          <a:lstStyle/>
          <a:p>
            <a:r>
              <a:rPr lang="nl-NL" dirty="0"/>
              <a:t>Integraal economie vwo (VRM)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EE4CFF7-147F-7D4F-83C6-19EC9824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7799" y="6310032"/>
            <a:ext cx="764215" cy="365125"/>
          </a:xfrm>
        </p:spPr>
        <p:txBody>
          <a:bodyPr/>
          <a:lstStyle/>
          <a:p>
            <a:fld id="{A3CCE7FB-6EDF-3440-8B9E-DA2A77137A4D}" type="slidenum">
              <a:rPr lang="nl-NL" smtClean="0"/>
              <a:t>4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CF171D9-077E-2E47-963A-42CFF677E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282" y="203200"/>
            <a:ext cx="9305365" cy="610683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F870DE5-B341-614A-B5A3-8D903FDF4E0A}"/>
              </a:ext>
            </a:extLst>
          </p:cNvPr>
          <p:cNvSpPr txBox="1"/>
          <p:nvPr/>
        </p:nvSpPr>
        <p:spPr>
          <a:xfrm>
            <a:off x="4123764" y="0"/>
            <a:ext cx="559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4.1 Marktvorm volledige mededinging</a:t>
            </a:r>
          </a:p>
        </p:txBody>
      </p:sp>
    </p:spTree>
    <p:extLst>
      <p:ext uri="{BB962C8B-B14F-4D97-AF65-F5344CB8AC3E}">
        <p14:creationId xmlns:p14="http://schemas.microsoft.com/office/powerpoint/2010/main" val="2845371133"/>
      </p:ext>
    </p:extLst>
  </p:cSld>
  <p:clrMapOvr>
    <a:masterClrMapping/>
  </p:clrMapOvr>
</p:sld>
</file>

<file path=ppt/theme/theme1.xml><?xml version="1.0" encoding="utf-8"?>
<a:theme xmlns:a="http://schemas.openxmlformats.org/drawingml/2006/main" name="Druppel">
  <a:themeElements>
    <a:clrScheme name="Druppel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uppel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uppe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{588A6C3D-7FF5-1143-9EB2-F3893E7F9256}tf10001073</Template>
  <TotalTime>110</TotalTime>
  <Words>125</Words>
  <Application>Microsoft Macintosh PowerPoint</Application>
  <PresentationFormat>Breedbeeld</PresentationFormat>
  <Paragraphs>37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8" baseType="lpstr">
      <vt:lpstr>Arial</vt:lpstr>
      <vt:lpstr>Calibri</vt:lpstr>
      <vt:lpstr>Tw Cen MT</vt:lpstr>
      <vt:lpstr>Druppel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Microsoft Office User</cp:lastModifiedBy>
  <cp:revision>10</cp:revision>
  <dcterms:created xsi:type="dcterms:W3CDTF">2019-04-22T19:23:19Z</dcterms:created>
  <dcterms:modified xsi:type="dcterms:W3CDTF">2019-04-22T21:19:06Z</dcterms:modified>
</cp:coreProperties>
</file>