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15"/>
  </p:notesMasterIdLst>
  <p:sldIdLst>
    <p:sldId id="274" r:id="rId2"/>
    <p:sldId id="275" r:id="rId3"/>
    <p:sldId id="273" r:id="rId4"/>
    <p:sldId id="268" r:id="rId5"/>
    <p:sldId id="276" r:id="rId6"/>
    <p:sldId id="277" r:id="rId7"/>
    <p:sldId id="278" r:id="rId8"/>
    <p:sldId id="279" r:id="rId9"/>
    <p:sldId id="280" r:id="rId10"/>
    <p:sldId id="282" r:id="rId11"/>
    <p:sldId id="281" r:id="rId12"/>
    <p:sldId id="264" r:id="rId13"/>
    <p:sldId id="262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127" autoAdjust="0"/>
  </p:normalViewPr>
  <p:slideViewPr>
    <p:cSldViewPr>
      <p:cViewPr varScale="1">
        <p:scale>
          <a:sx n="80" d="100"/>
          <a:sy n="80" d="100"/>
        </p:scale>
        <p:origin x="-1648" y="-104"/>
      </p:cViewPr>
      <p:guideLst>
        <p:guide orient="horz" pos="225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2067DD-53B7-4D15-A781-B44128A1F6F8}" type="datetimeFigureOut">
              <a:rPr lang="nl-NL" smtClean="0"/>
              <a:t>24-09-15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06FB8-F76C-4830-B5A6-59D3AFDAFA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7812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24-09-15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24-09-15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24-09-15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24-09-15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24-09-15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24-09-15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24-09-15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24-09-15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24-09-15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24-09-15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24-09-15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24-09-15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5" Type="http://schemas.openxmlformats.org/officeDocument/2006/relationships/image" Target="../media/image11.jpeg"/><Relationship Id="rId6" Type="http://schemas.openxmlformats.org/officeDocument/2006/relationships/image" Target="../media/image12.jpeg"/><Relationship Id="rId7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1820381" y="1344239"/>
            <a:ext cx="1944216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Kapitaal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1820381" y="2471193"/>
            <a:ext cx="1944216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Arbeid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1820381" y="3789042"/>
            <a:ext cx="1944216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Natuur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1820381" y="5107929"/>
            <a:ext cx="1944216" cy="8309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Ondernemerschap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5712161" y="5085184"/>
            <a:ext cx="1944216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Winst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5712161" y="3789041"/>
            <a:ext cx="1944216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Pacht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5690491" y="2471192"/>
            <a:ext cx="1944216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Loon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5690491" y="1348002"/>
            <a:ext cx="1944216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Rente en huur</a:t>
            </a:r>
          </a:p>
        </p:txBody>
      </p:sp>
      <p:pic>
        <p:nvPicPr>
          <p:cNvPr id="1026" name="Picture 2" descr="http://www.tipsomtebesparen.nl/uploads/D_/_L/D__LU8Ln6x0iadA_DZk0WA/cas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0199" y="957827"/>
            <a:ext cx="1090416" cy="1090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recruitingroundtable.nl/wp-content/uploads/dag-van-de-arbeid-illustraties_43496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9786" y="2197118"/>
            <a:ext cx="1025477" cy="1231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encrypted-tbn0.gstatic.com/images?q=tbn:ANd9GcRxzsSIdvkX9bFa3ySK_JxiwC0Jp21gILN7xdfMcdJgyBBM2hz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5599" y="3496746"/>
            <a:ext cx="1496840" cy="1328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zakelijk.infonu.nl/artikel-foto-upload/onderneming/88813-ondernemerschap-en-de-economi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1538" y="4880098"/>
            <a:ext cx="1000125" cy="133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323528" y="34498"/>
            <a:ext cx="8640960" cy="83099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Produceren = het voortbrengen van economische goederen (stoffelijk en onstoffelijk) met behulp van productiefactoren</a:t>
            </a:r>
            <a:endParaRPr lang="nl-NL" sz="2400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97" y="918887"/>
            <a:ext cx="3976602" cy="2354817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3401491"/>
            <a:ext cx="3985599" cy="306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549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06646" y="1340768"/>
            <a:ext cx="936104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Arbeid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1442335" y="1321732"/>
            <a:ext cx="115212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Productie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611560" y="24597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611560" y="419875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4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622670" y="363283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600887" y="591959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7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600887" y="475691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5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600887" y="534711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6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600887" y="304779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600887" y="186721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0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1848003" y="244825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1766371" y="4187269"/>
            <a:ext cx="651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1859113" y="362135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5</a:t>
            </a:r>
            <a:r>
              <a:rPr lang="nl-NL" dirty="0" smtClean="0"/>
              <a:t>0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1766371" y="587898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150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1766371" y="469340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130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1774360" y="530618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150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1837330" y="303631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25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1837330" y="183409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0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1342750" y="332656"/>
            <a:ext cx="6397602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Toe- en afnemende fysieke </a:t>
            </a:r>
            <a:r>
              <a:rPr lang="nl-NL" sz="2400" dirty="0" err="1" smtClean="0"/>
              <a:t>meeropbrangsten</a:t>
            </a:r>
            <a:endParaRPr lang="nl-NL" sz="2400" dirty="0"/>
          </a:p>
        </p:txBody>
      </p:sp>
      <p:cxnSp>
        <p:nvCxnSpPr>
          <p:cNvPr id="22" name="Rechte verbindingslijn 21"/>
          <p:cNvCxnSpPr>
            <a:endCxn id="27" idx="3"/>
          </p:cNvCxnSpPr>
          <p:nvPr/>
        </p:nvCxnSpPr>
        <p:spPr>
          <a:xfrm>
            <a:off x="3851920" y="1160773"/>
            <a:ext cx="28021" cy="511298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>
            <a:off x="3851920" y="6296417"/>
            <a:ext cx="504056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ekstvak 24"/>
          <p:cNvSpPr txBox="1"/>
          <p:nvPr/>
        </p:nvSpPr>
        <p:spPr>
          <a:xfrm>
            <a:off x="3970104" y="1029123"/>
            <a:ext cx="1285972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Productie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7092280" y="5208301"/>
            <a:ext cx="2048069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Arbeid</a:t>
            </a:r>
          </a:p>
          <a:p>
            <a:r>
              <a:rPr lang="nl-NL" dirty="0" smtClean="0"/>
              <a:t>Variabele kosten</a:t>
            </a:r>
            <a:endParaRPr lang="nl-NL" dirty="0"/>
          </a:p>
        </p:txBody>
      </p:sp>
      <p:sp>
        <p:nvSpPr>
          <p:cNvPr id="27" name="Tekstvak 26"/>
          <p:cNvSpPr txBox="1"/>
          <p:nvPr/>
        </p:nvSpPr>
        <p:spPr>
          <a:xfrm>
            <a:off x="3375885" y="60890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4402153" y="627375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29" name="Tekstvak 28"/>
          <p:cNvSpPr txBox="1"/>
          <p:nvPr/>
        </p:nvSpPr>
        <p:spPr>
          <a:xfrm>
            <a:off x="6458136" y="621264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4</a:t>
            </a:r>
            <a:endParaRPr lang="nl-NL" dirty="0"/>
          </a:p>
        </p:txBody>
      </p:sp>
      <p:sp>
        <p:nvSpPr>
          <p:cNvPr id="30" name="Tekstvak 29"/>
          <p:cNvSpPr txBox="1"/>
          <p:nvPr/>
        </p:nvSpPr>
        <p:spPr>
          <a:xfrm>
            <a:off x="5753157" y="623144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3</a:t>
            </a:r>
            <a:endParaRPr lang="nl-NL" dirty="0"/>
          </a:p>
        </p:txBody>
      </p:sp>
      <p:sp>
        <p:nvSpPr>
          <p:cNvPr id="31" name="Tekstvak 30"/>
          <p:cNvSpPr txBox="1"/>
          <p:nvPr/>
        </p:nvSpPr>
        <p:spPr>
          <a:xfrm>
            <a:off x="8636294" y="6209863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7</a:t>
            </a:r>
            <a:endParaRPr lang="nl-NL" dirty="0"/>
          </a:p>
        </p:txBody>
      </p:sp>
      <p:sp>
        <p:nvSpPr>
          <p:cNvPr id="32" name="Tekstvak 31"/>
          <p:cNvSpPr txBox="1"/>
          <p:nvPr/>
        </p:nvSpPr>
        <p:spPr>
          <a:xfrm>
            <a:off x="7320788" y="621264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5</a:t>
            </a:r>
            <a:endParaRPr lang="nl-NL" dirty="0"/>
          </a:p>
        </p:txBody>
      </p:sp>
      <p:sp>
        <p:nvSpPr>
          <p:cNvPr id="33" name="Tekstvak 32"/>
          <p:cNvSpPr txBox="1"/>
          <p:nvPr/>
        </p:nvSpPr>
        <p:spPr>
          <a:xfrm>
            <a:off x="7952409" y="623144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6</a:t>
            </a:r>
            <a:endParaRPr lang="nl-NL" dirty="0"/>
          </a:p>
        </p:txBody>
      </p:sp>
      <p:sp>
        <p:nvSpPr>
          <p:cNvPr id="34" name="Tekstvak 33"/>
          <p:cNvSpPr txBox="1"/>
          <p:nvPr/>
        </p:nvSpPr>
        <p:spPr>
          <a:xfrm>
            <a:off x="5004048" y="627375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2</a:t>
            </a:r>
            <a:endParaRPr lang="nl-NL" dirty="0"/>
          </a:p>
        </p:txBody>
      </p:sp>
      <p:sp>
        <p:nvSpPr>
          <p:cNvPr id="35" name="Tekstvak 34"/>
          <p:cNvSpPr txBox="1"/>
          <p:nvPr/>
        </p:nvSpPr>
        <p:spPr>
          <a:xfrm>
            <a:off x="3347864" y="539296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36" name="Tekstvak 35"/>
          <p:cNvSpPr txBox="1"/>
          <p:nvPr/>
        </p:nvSpPr>
        <p:spPr>
          <a:xfrm>
            <a:off x="3377529" y="323245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8</a:t>
            </a:r>
            <a:r>
              <a:rPr lang="nl-NL" dirty="0" smtClean="0"/>
              <a:t>0</a:t>
            </a:r>
            <a:endParaRPr lang="nl-NL" dirty="0"/>
          </a:p>
        </p:txBody>
      </p:sp>
      <p:sp>
        <p:nvSpPr>
          <p:cNvPr id="37" name="Tekstvak 36"/>
          <p:cNvSpPr txBox="1"/>
          <p:nvPr/>
        </p:nvSpPr>
        <p:spPr>
          <a:xfrm>
            <a:off x="3347864" y="397555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6</a:t>
            </a:r>
            <a:r>
              <a:rPr lang="nl-NL" dirty="0" smtClean="0"/>
              <a:t>0</a:t>
            </a:r>
            <a:endParaRPr lang="nl-NL" dirty="0"/>
          </a:p>
        </p:txBody>
      </p:sp>
      <p:sp>
        <p:nvSpPr>
          <p:cNvPr id="38" name="Tekstvak 37"/>
          <p:cNvSpPr txBox="1"/>
          <p:nvPr/>
        </p:nvSpPr>
        <p:spPr>
          <a:xfrm>
            <a:off x="3377528" y="1156102"/>
            <a:ext cx="592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140</a:t>
            </a:r>
            <a:endParaRPr lang="nl-NL" dirty="0"/>
          </a:p>
        </p:txBody>
      </p:sp>
      <p:sp>
        <p:nvSpPr>
          <p:cNvPr id="39" name="Tekstvak 38"/>
          <p:cNvSpPr txBox="1"/>
          <p:nvPr/>
        </p:nvSpPr>
        <p:spPr>
          <a:xfrm>
            <a:off x="3232448" y="2512570"/>
            <a:ext cx="647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</a:t>
            </a:r>
            <a:r>
              <a:rPr lang="nl-NL" dirty="0" smtClean="0"/>
              <a:t> 100</a:t>
            </a:r>
            <a:endParaRPr lang="nl-NL" dirty="0"/>
          </a:p>
        </p:txBody>
      </p:sp>
      <p:sp>
        <p:nvSpPr>
          <p:cNvPr id="40" name="Tekstvak 39"/>
          <p:cNvSpPr txBox="1"/>
          <p:nvPr/>
        </p:nvSpPr>
        <p:spPr>
          <a:xfrm>
            <a:off x="3377529" y="185234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120</a:t>
            </a:r>
            <a:endParaRPr lang="nl-NL" dirty="0"/>
          </a:p>
        </p:txBody>
      </p:sp>
      <p:sp>
        <p:nvSpPr>
          <p:cNvPr id="41" name="Tekstvak 40"/>
          <p:cNvSpPr txBox="1"/>
          <p:nvPr/>
        </p:nvSpPr>
        <p:spPr>
          <a:xfrm>
            <a:off x="3375885" y="468926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54" name="Tekstvak 53"/>
          <p:cNvSpPr txBox="1"/>
          <p:nvPr/>
        </p:nvSpPr>
        <p:spPr>
          <a:xfrm>
            <a:off x="4139952" y="6407714"/>
            <a:ext cx="619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sp>
        <p:nvSpPr>
          <p:cNvPr id="55" name="Tekstvak 54"/>
          <p:cNvSpPr txBox="1"/>
          <p:nvPr/>
        </p:nvSpPr>
        <p:spPr>
          <a:xfrm>
            <a:off x="6311152" y="6407714"/>
            <a:ext cx="651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400</a:t>
            </a:r>
            <a:endParaRPr lang="nl-NL" dirty="0"/>
          </a:p>
        </p:txBody>
      </p:sp>
      <p:sp>
        <p:nvSpPr>
          <p:cNvPr id="56" name="Tekstvak 55"/>
          <p:cNvSpPr txBox="1"/>
          <p:nvPr/>
        </p:nvSpPr>
        <p:spPr>
          <a:xfrm>
            <a:off x="5606174" y="6426516"/>
            <a:ext cx="651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300</a:t>
            </a:r>
            <a:endParaRPr lang="nl-NL" dirty="0"/>
          </a:p>
        </p:txBody>
      </p:sp>
      <p:sp>
        <p:nvSpPr>
          <p:cNvPr id="57" name="Tekstvak 56"/>
          <p:cNvSpPr txBox="1"/>
          <p:nvPr/>
        </p:nvSpPr>
        <p:spPr>
          <a:xfrm>
            <a:off x="8489310" y="6404931"/>
            <a:ext cx="654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700</a:t>
            </a:r>
            <a:endParaRPr lang="nl-NL" dirty="0"/>
          </a:p>
        </p:txBody>
      </p:sp>
      <p:sp>
        <p:nvSpPr>
          <p:cNvPr id="58" name="Tekstvak 57"/>
          <p:cNvSpPr txBox="1"/>
          <p:nvPr/>
        </p:nvSpPr>
        <p:spPr>
          <a:xfrm>
            <a:off x="7164288" y="640771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500</a:t>
            </a:r>
            <a:endParaRPr lang="nl-NL" dirty="0"/>
          </a:p>
        </p:txBody>
      </p:sp>
      <p:sp>
        <p:nvSpPr>
          <p:cNvPr id="59" name="Tekstvak 58"/>
          <p:cNvSpPr txBox="1"/>
          <p:nvPr/>
        </p:nvSpPr>
        <p:spPr>
          <a:xfrm>
            <a:off x="7805425" y="6426516"/>
            <a:ext cx="651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600</a:t>
            </a:r>
            <a:endParaRPr lang="nl-NL" dirty="0"/>
          </a:p>
        </p:txBody>
      </p:sp>
      <p:sp>
        <p:nvSpPr>
          <p:cNvPr id="60" name="Tekstvak 59"/>
          <p:cNvSpPr txBox="1"/>
          <p:nvPr/>
        </p:nvSpPr>
        <p:spPr>
          <a:xfrm>
            <a:off x="4869739" y="6440797"/>
            <a:ext cx="651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200</a:t>
            </a:r>
            <a:endParaRPr lang="nl-NL" dirty="0"/>
          </a:p>
        </p:txBody>
      </p:sp>
      <p:cxnSp>
        <p:nvCxnSpPr>
          <p:cNvPr id="46" name="Rechte verbindingslijn 45"/>
          <p:cNvCxnSpPr/>
          <p:nvPr/>
        </p:nvCxnSpPr>
        <p:spPr>
          <a:xfrm>
            <a:off x="3851920" y="4412546"/>
            <a:ext cx="27353" cy="347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Rechte verbindingslijn 72"/>
          <p:cNvCxnSpPr/>
          <p:nvPr/>
        </p:nvCxnSpPr>
        <p:spPr>
          <a:xfrm flipV="1">
            <a:off x="3893127" y="5389418"/>
            <a:ext cx="1385455" cy="35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Rechte verbindingslijn 74"/>
          <p:cNvCxnSpPr>
            <a:endCxn id="34" idx="0"/>
          </p:cNvCxnSpPr>
          <p:nvPr/>
        </p:nvCxnSpPr>
        <p:spPr>
          <a:xfrm>
            <a:off x="5250873" y="5389418"/>
            <a:ext cx="0" cy="9282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Rechte verbindingslijn 95"/>
          <p:cNvCxnSpPr>
            <a:endCxn id="31" idx="0"/>
          </p:cNvCxnSpPr>
          <p:nvPr/>
        </p:nvCxnSpPr>
        <p:spPr>
          <a:xfrm flipH="1">
            <a:off x="8888322" y="1029123"/>
            <a:ext cx="4158" cy="51807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Ovaal 97"/>
          <p:cNvSpPr/>
          <p:nvPr/>
        </p:nvSpPr>
        <p:spPr>
          <a:xfrm>
            <a:off x="4476395" y="5854632"/>
            <a:ext cx="163500" cy="1731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9" name="Ovaal 98"/>
          <p:cNvSpPr/>
          <p:nvPr/>
        </p:nvSpPr>
        <p:spPr>
          <a:xfrm>
            <a:off x="6636671" y="2628892"/>
            <a:ext cx="163500" cy="1731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0" name="Ovaal 99"/>
          <p:cNvSpPr/>
          <p:nvPr/>
        </p:nvSpPr>
        <p:spPr>
          <a:xfrm>
            <a:off x="5863227" y="4457692"/>
            <a:ext cx="163500" cy="1731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1" name="Ovaal 100"/>
          <p:cNvSpPr/>
          <p:nvPr/>
        </p:nvSpPr>
        <p:spPr>
          <a:xfrm>
            <a:off x="5127559" y="5337455"/>
            <a:ext cx="163500" cy="1731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2" name="Ovaal 101"/>
          <p:cNvSpPr/>
          <p:nvPr/>
        </p:nvSpPr>
        <p:spPr>
          <a:xfrm>
            <a:off x="8844363" y="794321"/>
            <a:ext cx="163500" cy="1731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3" name="Ovaal 102"/>
          <p:cNvSpPr/>
          <p:nvPr/>
        </p:nvSpPr>
        <p:spPr>
          <a:xfrm>
            <a:off x="8116314" y="853556"/>
            <a:ext cx="163500" cy="1731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4" name="Ovaal 103"/>
          <p:cNvSpPr/>
          <p:nvPr/>
        </p:nvSpPr>
        <p:spPr>
          <a:xfrm>
            <a:off x="7344286" y="1623501"/>
            <a:ext cx="163500" cy="1731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5" name="Ovaal 104"/>
          <p:cNvSpPr/>
          <p:nvPr/>
        </p:nvSpPr>
        <p:spPr>
          <a:xfrm>
            <a:off x="8472794" y="707722"/>
            <a:ext cx="163500" cy="17319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6" name="Vrije vorm 105"/>
          <p:cNvSpPr/>
          <p:nvPr/>
        </p:nvSpPr>
        <p:spPr>
          <a:xfrm>
            <a:off x="4558145" y="775854"/>
            <a:ext cx="4427616" cy="5210827"/>
          </a:xfrm>
          <a:custGeom>
            <a:avLst/>
            <a:gdLst>
              <a:gd name="connsiteX0" fmla="*/ 0 w 4427616"/>
              <a:gd name="connsiteY0" fmla="*/ 5210827 h 5210827"/>
              <a:gd name="connsiteX1" fmla="*/ 637310 w 4427616"/>
              <a:gd name="connsiteY1" fmla="*/ 4712063 h 5210827"/>
              <a:gd name="connsiteX2" fmla="*/ 1371600 w 4427616"/>
              <a:gd name="connsiteY2" fmla="*/ 3853081 h 5210827"/>
              <a:gd name="connsiteX3" fmla="*/ 2161310 w 4427616"/>
              <a:gd name="connsiteY3" fmla="*/ 1996572 h 5210827"/>
              <a:gd name="connsiteX4" fmla="*/ 2840182 w 4427616"/>
              <a:gd name="connsiteY4" fmla="*/ 985190 h 5210827"/>
              <a:gd name="connsiteX5" fmla="*/ 3616037 w 4427616"/>
              <a:gd name="connsiteY5" fmla="*/ 223190 h 5210827"/>
              <a:gd name="connsiteX6" fmla="*/ 3976255 w 4427616"/>
              <a:gd name="connsiteY6" fmla="*/ 1517 h 5210827"/>
              <a:gd name="connsiteX7" fmla="*/ 4391891 w 4427616"/>
              <a:gd name="connsiteY7" fmla="*/ 126208 h 5210827"/>
              <a:gd name="connsiteX8" fmla="*/ 4378037 w 4427616"/>
              <a:gd name="connsiteY8" fmla="*/ 140063 h 5210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27616" h="5210827">
                <a:moveTo>
                  <a:pt x="0" y="5210827"/>
                </a:moveTo>
                <a:cubicBezTo>
                  <a:pt x="204355" y="5074590"/>
                  <a:pt x="408710" y="4938354"/>
                  <a:pt x="637310" y="4712063"/>
                </a:cubicBezTo>
                <a:cubicBezTo>
                  <a:pt x="865910" y="4485772"/>
                  <a:pt x="1117600" y="4305663"/>
                  <a:pt x="1371600" y="3853081"/>
                </a:cubicBezTo>
                <a:cubicBezTo>
                  <a:pt x="1625600" y="3400499"/>
                  <a:pt x="1916546" y="2474554"/>
                  <a:pt x="2161310" y="1996572"/>
                </a:cubicBezTo>
                <a:cubicBezTo>
                  <a:pt x="2406074" y="1518590"/>
                  <a:pt x="2597728" y="1280754"/>
                  <a:pt x="2840182" y="985190"/>
                </a:cubicBezTo>
                <a:cubicBezTo>
                  <a:pt x="3082636" y="689626"/>
                  <a:pt x="3426692" y="387135"/>
                  <a:pt x="3616037" y="223190"/>
                </a:cubicBezTo>
                <a:cubicBezTo>
                  <a:pt x="3805383" y="59244"/>
                  <a:pt x="3846946" y="17681"/>
                  <a:pt x="3976255" y="1517"/>
                </a:cubicBezTo>
                <a:cubicBezTo>
                  <a:pt x="4105564" y="-14647"/>
                  <a:pt x="4324927" y="103117"/>
                  <a:pt x="4391891" y="126208"/>
                </a:cubicBezTo>
                <a:cubicBezTo>
                  <a:pt x="4458855" y="149299"/>
                  <a:pt x="4418446" y="144681"/>
                  <a:pt x="4378037" y="140063"/>
                </a:cubicBez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7" name="Vrije vorm 106"/>
          <p:cNvSpPr/>
          <p:nvPr/>
        </p:nvSpPr>
        <p:spPr>
          <a:xfrm>
            <a:off x="3879273" y="5985164"/>
            <a:ext cx="651163" cy="318654"/>
          </a:xfrm>
          <a:custGeom>
            <a:avLst/>
            <a:gdLst>
              <a:gd name="connsiteX0" fmla="*/ 0 w 651163"/>
              <a:gd name="connsiteY0" fmla="*/ 318654 h 318654"/>
              <a:gd name="connsiteX1" fmla="*/ 651163 w 651163"/>
              <a:gd name="connsiteY1" fmla="*/ 0 h 318654"/>
              <a:gd name="connsiteX2" fmla="*/ 651163 w 651163"/>
              <a:gd name="connsiteY2" fmla="*/ 0 h 318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1163" h="318654">
                <a:moveTo>
                  <a:pt x="0" y="318654"/>
                </a:moveTo>
                <a:lnTo>
                  <a:pt x="651163" y="0"/>
                </a:lnTo>
                <a:lnTo>
                  <a:pt x="651163" y="0"/>
                </a:ln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92" name="Rechte verbindingslijn 191"/>
          <p:cNvCxnSpPr>
            <a:stCxn id="100" idx="6"/>
          </p:cNvCxnSpPr>
          <p:nvPr/>
        </p:nvCxnSpPr>
        <p:spPr>
          <a:xfrm flipH="1" flipV="1">
            <a:off x="3851920" y="4544290"/>
            <a:ext cx="217480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Rechte verbindingslijn 193"/>
          <p:cNvCxnSpPr>
            <a:stCxn id="30" idx="0"/>
          </p:cNvCxnSpPr>
          <p:nvPr/>
        </p:nvCxnSpPr>
        <p:spPr>
          <a:xfrm flipH="1" flipV="1">
            <a:off x="5971309" y="4544291"/>
            <a:ext cx="33876" cy="1687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Rechte verbindingslijn 196"/>
          <p:cNvCxnSpPr>
            <a:stCxn id="39" idx="3"/>
            <a:endCxn id="99" idx="6"/>
          </p:cNvCxnSpPr>
          <p:nvPr/>
        </p:nvCxnSpPr>
        <p:spPr>
          <a:xfrm>
            <a:off x="3879941" y="2697236"/>
            <a:ext cx="2894932" cy="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Rechte verbindingslijn 198"/>
          <p:cNvCxnSpPr>
            <a:stCxn id="29" idx="0"/>
            <a:endCxn id="99" idx="0"/>
          </p:cNvCxnSpPr>
          <p:nvPr/>
        </p:nvCxnSpPr>
        <p:spPr>
          <a:xfrm flipV="1">
            <a:off x="6710164" y="2701636"/>
            <a:ext cx="9291" cy="35110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Rechte verbindingslijn 200"/>
          <p:cNvCxnSpPr>
            <a:endCxn id="104" idx="6"/>
          </p:cNvCxnSpPr>
          <p:nvPr/>
        </p:nvCxnSpPr>
        <p:spPr>
          <a:xfrm>
            <a:off x="3865596" y="1710100"/>
            <a:ext cx="36421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Rechte verbindingslijn 203"/>
          <p:cNvCxnSpPr>
            <a:endCxn id="104" idx="4"/>
          </p:cNvCxnSpPr>
          <p:nvPr/>
        </p:nvCxnSpPr>
        <p:spPr>
          <a:xfrm flipH="1" flipV="1">
            <a:off x="7439891" y="1773382"/>
            <a:ext cx="27709" cy="4516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Rechte verbindingslijn 205"/>
          <p:cNvCxnSpPr>
            <a:stCxn id="106" idx="5"/>
          </p:cNvCxnSpPr>
          <p:nvPr/>
        </p:nvCxnSpPr>
        <p:spPr>
          <a:xfrm flipH="1" flipV="1">
            <a:off x="3851564" y="914400"/>
            <a:ext cx="4322618" cy="84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Rechte verbindingslijn 207"/>
          <p:cNvCxnSpPr>
            <a:stCxn id="106" idx="5"/>
            <a:endCxn id="33" idx="0"/>
          </p:cNvCxnSpPr>
          <p:nvPr/>
        </p:nvCxnSpPr>
        <p:spPr>
          <a:xfrm>
            <a:off x="8174182" y="999044"/>
            <a:ext cx="0" cy="53186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Tekstvak 208"/>
          <p:cNvSpPr txBox="1"/>
          <p:nvPr/>
        </p:nvSpPr>
        <p:spPr>
          <a:xfrm>
            <a:off x="4585854" y="3047791"/>
            <a:ext cx="4050440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Variabele kosten zijn bij toe- en </a:t>
            </a:r>
            <a:r>
              <a:rPr lang="nl-NL" smtClean="0"/>
              <a:t>afnemende meeropbrengsten niet meer Propotioneel</a:t>
            </a:r>
            <a:r>
              <a:rPr lang="nl-NL" dirty="0" smtClean="0"/>
              <a:t>. We komen daar in een volgend filmpje op terug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782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3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5" grpId="0" animBg="1"/>
      <p:bldP spid="26" grpId="0" animBg="1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20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971600" y="436022"/>
            <a:ext cx="7704856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Kostenfuncties bij constante fysieke meeropbrengsten</a:t>
            </a:r>
            <a:endParaRPr lang="nl-NL" sz="2400" dirty="0"/>
          </a:p>
        </p:txBody>
      </p:sp>
      <p:sp>
        <p:nvSpPr>
          <p:cNvPr id="3" name="Tekstvak 2"/>
          <p:cNvSpPr txBox="1"/>
          <p:nvPr/>
        </p:nvSpPr>
        <p:spPr>
          <a:xfrm>
            <a:off x="534368" y="1196752"/>
            <a:ext cx="4613696" cy="203132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Variabele kosten (VK)</a:t>
            </a:r>
          </a:p>
          <a:p>
            <a:r>
              <a:rPr lang="nl-NL" dirty="0" smtClean="0"/>
              <a:t>Constante kosten (CK)</a:t>
            </a:r>
          </a:p>
          <a:p>
            <a:r>
              <a:rPr lang="nl-NL" dirty="0" smtClean="0"/>
              <a:t>Totale kosten (TK)</a:t>
            </a:r>
          </a:p>
          <a:p>
            <a:r>
              <a:rPr lang="nl-NL" dirty="0" smtClean="0"/>
              <a:t>Gemiddelde variabele kosten = GVK = VK/Q</a:t>
            </a:r>
          </a:p>
          <a:p>
            <a:r>
              <a:rPr lang="nl-NL" dirty="0" smtClean="0"/>
              <a:t>Gemiddelde constante kosten = GCK = CK/Q</a:t>
            </a:r>
          </a:p>
          <a:p>
            <a:r>
              <a:rPr lang="nl-NL" dirty="0" smtClean="0"/>
              <a:t>Gemiddelde totale kosten = GTK = TK/Q</a:t>
            </a:r>
          </a:p>
          <a:p>
            <a:r>
              <a:rPr lang="nl-NL" dirty="0" smtClean="0"/>
              <a:t>Marginale kosten = </a:t>
            </a:r>
            <a:r>
              <a:rPr lang="nl-NL" dirty="0" err="1" smtClean="0"/>
              <a:t>dTK</a:t>
            </a:r>
            <a:r>
              <a:rPr lang="nl-NL" dirty="0" smtClean="0"/>
              <a:t>/</a:t>
            </a:r>
            <a:r>
              <a:rPr lang="nl-NL" dirty="0" err="1" smtClean="0"/>
              <a:t>dQ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5292080" y="1231588"/>
            <a:ext cx="3707904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nl-NL" dirty="0"/>
              <a:t>Variabele </a:t>
            </a:r>
            <a:r>
              <a:rPr lang="nl-NL" dirty="0" smtClean="0"/>
              <a:t>kosten =</a:t>
            </a:r>
            <a:r>
              <a:rPr lang="nl-NL" dirty="0"/>
              <a:t>	kosten </a:t>
            </a:r>
            <a:r>
              <a:rPr lang="nl-NL" dirty="0" smtClean="0"/>
              <a:t>die </a:t>
            </a:r>
            <a:r>
              <a:rPr lang="nl-NL" dirty="0"/>
              <a:t>afhankelijk </a:t>
            </a:r>
            <a:r>
              <a:rPr lang="nl-NL" dirty="0" smtClean="0"/>
              <a:t>zijn </a:t>
            </a:r>
            <a:r>
              <a:rPr lang="nl-NL" dirty="0"/>
              <a:t>van de omvang van de </a:t>
            </a:r>
            <a:r>
              <a:rPr lang="nl-NL" dirty="0" smtClean="0"/>
              <a:t>productie </a:t>
            </a:r>
            <a:r>
              <a:rPr lang="nl-NL" dirty="0"/>
              <a:t>(</a:t>
            </a:r>
            <a:r>
              <a:rPr lang="nl-NL" dirty="0" smtClean="0"/>
              <a:t>loon, materiaal)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5292080" y="2315681"/>
            <a:ext cx="3707904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lvl="1"/>
            <a:r>
              <a:rPr lang="nl-NL" dirty="0"/>
              <a:t>Constante (of vaste) </a:t>
            </a:r>
            <a:r>
              <a:rPr lang="nl-NL" dirty="0" smtClean="0"/>
              <a:t>kosten = kosten die niet </a:t>
            </a:r>
            <a:r>
              <a:rPr lang="nl-NL" dirty="0"/>
              <a:t>afhankelijk </a:t>
            </a:r>
            <a:r>
              <a:rPr lang="nl-NL" dirty="0" smtClean="0"/>
              <a:t>zijn </a:t>
            </a:r>
            <a:r>
              <a:rPr lang="nl-NL" dirty="0"/>
              <a:t>van de omvang van de </a:t>
            </a:r>
            <a:r>
              <a:rPr lang="nl-NL" dirty="0" smtClean="0"/>
              <a:t>productie (huur, pacht, </a:t>
            </a:r>
            <a:r>
              <a:rPr lang="nl-NL" dirty="0"/>
              <a:t>afschrijvingen </a:t>
            </a:r>
            <a:r>
              <a:rPr lang="nl-NL" dirty="0" smtClean="0"/>
              <a:t>, rentelasten)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534368" y="3789040"/>
            <a:ext cx="4613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0</a:t>
            </a:r>
            <a:r>
              <a:rPr lang="nl-NL" dirty="0" smtClean="0"/>
              <a:t>       0   500    500    --       --        --        --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529928" y="4897036"/>
            <a:ext cx="4546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30  300  500   800   10   16,7   26,7  10 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534368" y="4527704"/>
            <a:ext cx="4541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20  200  500   700    10     25      35    10 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534368" y="4131578"/>
            <a:ext cx="4541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10   100  500   600    10     50     60    10 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534368" y="5239212"/>
            <a:ext cx="4541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40  400  500  900    10   12,5   22,5  10 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534368" y="5608544"/>
            <a:ext cx="4541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50  500  500  1.000  10    10     20     10 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554496" y="5963420"/>
            <a:ext cx="4546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60  600  500  1.100   10    8,3   18,3  10 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534368" y="6332752"/>
            <a:ext cx="4541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70  700   500  1.200  10    7,1    17,1   10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534368" y="3423116"/>
            <a:ext cx="4541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Q    VK    CK   TK     GVK  GCK  GTK  MK </a:t>
            </a:r>
            <a:endParaRPr lang="nl-NL" dirty="0"/>
          </a:p>
        </p:txBody>
      </p:sp>
      <p:cxnSp>
        <p:nvCxnSpPr>
          <p:cNvPr id="16" name="Rechte verbindingslijn 15"/>
          <p:cNvCxnSpPr/>
          <p:nvPr/>
        </p:nvCxnSpPr>
        <p:spPr>
          <a:xfrm>
            <a:off x="5271616" y="5108858"/>
            <a:ext cx="2952328" cy="27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5292080" y="6702084"/>
            <a:ext cx="37079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>
            <a:off x="5292080" y="3789040"/>
            <a:ext cx="0" cy="1292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>
            <a:off x="5292080" y="5266368"/>
            <a:ext cx="0" cy="142764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kstvak 22"/>
          <p:cNvSpPr txBox="1"/>
          <p:nvPr/>
        </p:nvSpPr>
        <p:spPr>
          <a:xfrm>
            <a:off x="5148064" y="5081702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0   10   20  30   40  50   60   70  80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5148064" y="6519059"/>
            <a:ext cx="3434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0   10   20  30   40   50   60   70  80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4662010" y="3552776"/>
            <a:ext cx="6996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1.200</a:t>
            </a:r>
          </a:p>
          <a:p>
            <a:r>
              <a:rPr lang="nl-NL" sz="1600" dirty="0" smtClean="0"/>
              <a:t>1.000</a:t>
            </a:r>
          </a:p>
          <a:p>
            <a:r>
              <a:rPr lang="nl-NL" sz="1600" dirty="0" smtClean="0"/>
              <a:t>  800</a:t>
            </a:r>
          </a:p>
          <a:p>
            <a:r>
              <a:rPr lang="nl-NL" sz="1600" dirty="0" smtClean="0"/>
              <a:t>  600</a:t>
            </a:r>
          </a:p>
          <a:p>
            <a:r>
              <a:rPr lang="nl-NL" sz="1600" dirty="0" smtClean="0"/>
              <a:t>  400</a:t>
            </a:r>
          </a:p>
          <a:p>
            <a:r>
              <a:rPr lang="nl-NL" sz="1600" dirty="0" smtClean="0"/>
              <a:t>  200</a:t>
            </a:r>
          </a:p>
        </p:txBody>
      </p:sp>
      <p:cxnSp>
        <p:nvCxnSpPr>
          <p:cNvPr id="27" name="Rechte verbindingslijn 26"/>
          <p:cNvCxnSpPr/>
          <p:nvPr/>
        </p:nvCxnSpPr>
        <p:spPr>
          <a:xfrm>
            <a:off x="5330180" y="4578504"/>
            <a:ext cx="280831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Rechte verbindingslijn 28"/>
          <p:cNvCxnSpPr/>
          <p:nvPr/>
        </p:nvCxnSpPr>
        <p:spPr>
          <a:xfrm flipV="1">
            <a:off x="5292080" y="4337606"/>
            <a:ext cx="2846412" cy="78483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 flipV="1">
            <a:off x="5292080" y="3695700"/>
            <a:ext cx="2861320" cy="88280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Tekstvak 33"/>
          <p:cNvSpPr txBox="1"/>
          <p:nvPr/>
        </p:nvSpPr>
        <p:spPr>
          <a:xfrm>
            <a:off x="8205216" y="3516010"/>
            <a:ext cx="611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TK</a:t>
            </a:r>
          </a:p>
          <a:p>
            <a:endParaRPr lang="nl-NL" dirty="0"/>
          </a:p>
          <a:p>
            <a:r>
              <a:rPr lang="nl-NL" dirty="0" smtClean="0"/>
              <a:t>VK</a:t>
            </a:r>
          </a:p>
          <a:p>
            <a:r>
              <a:rPr lang="nl-NL" dirty="0" smtClean="0"/>
              <a:t>CK</a:t>
            </a:r>
            <a:endParaRPr lang="nl-NL" dirty="0"/>
          </a:p>
        </p:txBody>
      </p:sp>
      <p:sp>
        <p:nvSpPr>
          <p:cNvPr id="35" name="Tekstvak 34"/>
          <p:cNvSpPr txBox="1"/>
          <p:nvPr/>
        </p:nvSpPr>
        <p:spPr>
          <a:xfrm>
            <a:off x="4862506" y="5195620"/>
            <a:ext cx="4591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30</a:t>
            </a:r>
          </a:p>
          <a:p>
            <a:endParaRPr lang="nl-NL" sz="1600" dirty="0" smtClean="0"/>
          </a:p>
          <a:p>
            <a:r>
              <a:rPr lang="nl-NL" sz="1600" dirty="0" smtClean="0"/>
              <a:t>20</a:t>
            </a:r>
          </a:p>
          <a:p>
            <a:endParaRPr lang="nl-NL" sz="1600" dirty="0" smtClean="0"/>
          </a:p>
          <a:p>
            <a:r>
              <a:rPr lang="nl-NL" sz="1600" dirty="0" smtClean="0"/>
              <a:t>10</a:t>
            </a:r>
            <a:endParaRPr lang="nl-NL" sz="1600" dirty="0"/>
          </a:p>
        </p:txBody>
      </p:sp>
      <p:cxnSp>
        <p:nvCxnSpPr>
          <p:cNvPr id="37" name="Rechte verbindingslijn 36"/>
          <p:cNvCxnSpPr/>
          <p:nvPr/>
        </p:nvCxnSpPr>
        <p:spPr>
          <a:xfrm>
            <a:off x="5271616" y="6332752"/>
            <a:ext cx="268476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Ovaal 37"/>
          <p:cNvSpPr/>
          <p:nvPr/>
        </p:nvSpPr>
        <p:spPr>
          <a:xfrm>
            <a:off x="5927515" y="5608544"/>
            <a:ext cx="87586" cy="96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Ovaal 45"/>
          <p:cNvSpPr/>
          <p:nvPr/>
        </p:nvSpPr>
        <p:spPr>
          <a:xfrm>
            <a:off x="6690543" y="6181399"/>
            <a:ext cx="87586" cy="96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Ovaal 46"/>
          <p:cNvSpPr/>
          <p:nvPr/>
        </p:nvSpPr>
        <p:spPr>
          <a:xfrm>
            <a:off x="7046820" y="6284261"/>
            <a:ext cx="87586" cy="96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Ovaal 47"/>
          <p:cNvSpPr/>
          <p:nvPr/>
        </p:nvSpPr>
        <p:spPr>
          <a:xfrm>
            <a:off x="7406090" y="6380592"/>
            <a:ext cx="87586" cy="96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Ovaal 48"/>
          <p:cNvSpPr/>
          <p:nvPr/>
        </p:nvSpPr>
        <p:spPr>
          <a:xfrm>
            <a:off x="7854934" y="6400150"/>
            <a:ext cx="87586" cy="96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Ovaal 49"/>
          <p:cNvSpPr/>
          <p:nvPr/>
        </p:nvSpPr>
        <p:spPr>
          <a:xfrm>
            <a:off x="6284614" y="5976913"/>
            <a:ext cx="87586" cy="96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3" name="Ovaal 52"/>
          <p:cNvSpPr/>
          <p:nvPr/>
        </p:nvSpPr>
        <p:spPr>
          <a:xfrm>
            <a:off x="6662833" y="5657034"/>
            <a:ext cx="87586" cy="96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Ovaal 53"/>
          <p:cNvSpPr/>
          <p:nvPr/>
        </p:nvSpPr>
        <p:spPr>
          <a:xfrm>
            <a:off x="7013967" y="5808848"/>
            <a:ext cx="87586" cy="96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Ovaal 54"/>
          <p:cNvSpPr/>
          <p:nvPr/>
        </p:nvSpPr>
        <p:spPr>
          <a:xfrm>
            <a:off x="7406090" y="5928422"/>
            <a:ext cx="87586" cy="96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6" name="Ovaal 55"/>
          <p:cNvSpPr/>
          <p:nvPr/>
        </p:nvSpPr>
        <p:spPr>
          <a:xfrm>
            <a:off x="7884278" y="6051105"/>
            <a:ext cx="87586" cy="96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8" name="Vrije vorm 67"/>
          <p:cNvSpPr/>
          <p:nvPr/>
        </p:nvSpPr>
        <p:spPr>
          <a:xfrm>
            <a:off x="5887589" y="5578487"/>
            <a:ext cx="1967345" cy="832381"/>
          </a:xfrm>
          <a:custGeom>
            <a:avLst/>
            <a:gdLst>
              <a:gd name="connsiteX0" fmla="*/ 0 w 1967345"/>
              <a:gd name="connsiteY0" fmla="*/ 0 h 832381"/>
              <a:gd name="connsiteX1" fmla="*/ 401782 w 1967345"/>
              <a:gd name="connsiteY1" fmla="*/ 387927 h 832381"/>
              <a:gd name="connsiteX2" fmla="*/ 789709 w 1967345"/>
              <a:gd name="connsiteY2" fmla="*/ 609600 h 832381"/>
              <a:gd name="connsiteX3" fmla="*/ 1149927 w 1967345"/>
              <a:gd name="connsiteY3" fmla="*/ 706582 h 832381"/>
              <a:gd name="connsiteX4" fmla="*/ 1524000 w 1967345"/>
              <a:gd name="connsiteY4" fmla="*/ 817418 h 832381"/>
              <a:gd name="connsiteX5" fmla="*/ 1967345 w 1967345"/>
              <a:gd name="connsiteY5" fmla="*/ 831273 h 832381"/>
              <a:gd name="connsiteX6" fmla="*/ 1967345 w 1967345"/>
              <a:gd name="connsiteY6" fmla="*/ 831273 h 832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67345" h="832381">
                <a:moveTo>
                  <a:pt x="0" y="0"/>
                </a:moveTo>
                <a:cubicBezTo>
                  <a:pt x="135082" y="143163"/>
                  <a:pt x="270164" y="286327"/>
                  <a:pt x="401782" y="387927"/>
                </a:cubicBezTo>
                <a:cubicBezTo>
                  <a:pt x="533400" y="489527"/>
                  <a:pt x="665018" y="556491"/>
                  <a:pt x="789709" y="609600"/>
                </a:cubicBezTo>
                <a:cubicBezTo>
                  <a:pt x="914400" y="662709"/>
                  <a:pt x="1027545" y="671946"/>
                  <a:pt x="1149927" y="706582"/>
                </a:cubicBezTo>
                <a:cubicBezTo>
                  <a:pt x="1272309" y="741218"/>
                  <a:pt x="1387764" y="796636"/>
                  <a:pt x="1524000" y="817418"/>
                </a:cubicBezTo>
                <a:cubicBezTo>
                  <a:pt x="1660236" y="838200"/>
                  <a:pt x="1967345" y="831273"/>
                  <a:pt x="1967345" y="831273"/>
                </a:cubicBezTo>
                <a:lnTo>
                  <a:pt x="1967345" y="831273"/>
                </a:ln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9" name="Vrije vorm 68"/>
          <p:cNvSpPr/>
          <p:nvPr/>
        </p:nvSpPr>
        <p:spPr>
          <a:xfrm>
            <a:off x="6449857" y="5395021"/>
            <a:ext cx="1607127" cy="678873"/>
          </a:xfrm>
          <a:custGeom>
            <a:avLst/>
            <a:gdLst>
              <a:gd name="connsiteX0" fmla="*/ 0 w 1607127"/>
              <a:gd name="connsiteY0" fmla="*/ 0 h 678873"/>
              <a:gd name="connsiteX1" fmla="*/ 263236 w 1607127"/>
              <a:gd name="connsiteY1" fmla="*/ 318655 h 678873"/>
              <a:gd name="connsiteX2" fmla="*/ 637309 w 1607127"/>
              <a:gd name="connsiteY2" fmla="*/ 498764 h 678873"/>
              <a:gd name="connsiteX3" fmla="*/ 1066800 w 1607127"/>
              <a:gd name="connsiteY3" fmla="*/ 609600 h 678873"/>
              <a:gd name="connsiteX4" fmla="*/ 1551709 w 1607127"/>
              <a:gd name="connsiteY4" fmla="*/ 678873 h 678873"/>
              <a:gd name="connsiteX5" fmla="*/ 1551709 w 1607127"/>
              <a:gd name="connsiteY5" fmla="*/ 678873 h 678873"/>
              <a:gd name="connsiteX6" fmla="*/ 1607127 w 1607127"/>
              <a:gd name="connsiteY6" fmla="*/ 678873 h 678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7127" h="678873">
                <a:moveTo>
                  <a:pt x="0" y="0"/>
                </a:moveTo>
                <a:cubicBezTo>
                  <a:pt x="78509" y="117764"/>
                  <a:pt x="157018" y="235528"/>
                  <a:pt x="263236" y="318655"/>
                </a:cubicBezTo>
                <a:cubicBezTo>
                  <a:pt x="369454" y="401782"/>
                  <a:pt x="503382" y="450273"/>
                  <a:pt x="637309" y="498764"/>
                </a:cubicBezTo>
                <a:cubicBezTo>
                  <a:pt x="771236" y="547255"/>
                  <a:pt x="914400" y="579582"/>
                  <a:pt x="1066800" y="609600"/>
                </a:cubicBezTo>
                <a:cubicBezTo>
                  <a:pt x="1219200" y="639618"/>
                  <a:pt x="1551709" y="678873"/>
                  <a:pt x="1551709" y="678873"/>
                </a:cubicBezTo>
                <a:lnTo>
                  <a:pt x="1551709" y="678873"/>
                </a:lnTo>
                <a:lnTo>
                  <a:pt x="1607127" y="678873"/>
                </a:ln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0" name="Tekstvak 69"/>
          <p:cNvSpPr txBox="1"/>
          <p:nvPr/>
        </p:nvSpPr>
        <p:spPr>
          <a:xfrm>
            <a:off x="8055914" y="5922541"/>
            <a:ext cx="10880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GTK</a:t>
            </a:r>
          </a:p>
          <a:p>
            <a:r>
              <a:rPr lang="nl-NL" sz="1400" dirty="0" smtClean="0"/>
              <a:t>MK = GVK</a:t>
            </a:r>
          </a:p>
          <a:p>
            <a:r>
              <a:rPr lang="nl-NL" sz="1400" dirty="0" smtClean="0"/>
              <a:t>GCK</a:t>
            </a:r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594293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1000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10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23" grpId="0"/>
      <p:bldP spid="24" grpId="0"/>
      <p:bldP spid="25" grpId="0"/>
      <p:bldP spid="34" grpId="0"/>
      <p:bldP spid="35" grpId="0"/>
      <p:bldP spid="38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3" grpId="0" animBg="1"/>
      <p:bldP spid="54" grpId="0" animBg="1"/>
      <p:bldP spid="55" grpId="0" animBg="1"/>
      <p:bldP spid="56" grpId="0" animBg="1"/>
      <p:bldP spid="68" grpId="0" animBg="1"/>
      <p:bldP spid="6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jdelijke aanduiding voor inhoud 50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69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/>
              <a:t>= extra kosten als er één extra product gemaakt wordt</a:t>
            </a:r>
            <a:endParaRPr lang="nl-NL" sz="2400" dirty="0"/>
          </a:p>
        </p:txBody>
      </p:sp>
      <p:sp>
        <p:nvSpPr>
          <p:cNvPr id="50" name="Titel 49"/>
          <p:cNvSpPr>
            <a:spLocks noGrp="1"/>
          </p:cNvSpPr>
          <p:nvPr>
            <p:ph type="title"/>
          </p:nvPr>
        </p:nvSpPr>
        <p:spPr>
          <a:xfrm>
            <a:off x="571472" y="214290"/>
            <a:ext cx="6448800" cy="51115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Marginale kosten </a:t>
            </a:r>
            <a:r>
              <a:rPr lang="nl-NL" sz="2000" dirty="0" smtClean="0"/>
              <a:t>bij proportioneel </a:t>
            </a:r>
            <a:r>
              <a:rPr lang="nl-NL" sz="2000" dirty="0" err="1" smtClean="0"/>
              <a:t>var.kst</a:t>
            </a:r>
            <a:r>
              <a:rPr lang="nl-NL" sz="2000" dirty="0" smtClean="0"/>
              <a:t>.</a:t>
            </a:r>
            <a:endParaRPr lang="nl-NL" dirty="0"/>
          </a:p>
        </p:txBody>
      </p:sp>
      <p:grpSp>
        <p:nvGrpSpPr>
          <p:cNvPr id="87" name="Groep 86"/>
          <p:cNvGrpSpPr/>
          <p:nvPr/>
        </p:nvGrpSpPr>
        <p:grpSpPr>
          <a:xfrm>
            <a:off x="5348141" y="4759141"/>
            <a:ext cx="3307305" cy="472684"/>
            <a:chOff x="5369151" y="4756516"/>
            <a:chExt cx="3307305" cy="472684"/>
          </a:xfrm>
        </p:grpSpPr>
        <p:cxnSp>
          <p:nvCxnSpPr>
            <p:cNvPr id="77" name="Rechte verbindingslijn 76"/>
            <p:cNvCxnSpPr/>
            <p:nvPr/>
          </p:nvCxnSpPr>
          <p:spPr>
            <a:xfrm>
              <a:off x="5369151" y="5072147"/>
              <a:ext cx="3200884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80" name="Tekstvak 79"/>
            <p:cNvSpPr txBox="1"/>
            <p:nvPr/>
          </p:nvSpPr>
          <p:spPr>
            <a:xfrm>
              <a:off x="7994616" y="4756516"/>
              <a:ext cx="681840" cy="4726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b="1" dirty="0" smtClean="0">
                  <a:solidFill>
                    <a:srgbClr val="C00000"/>
                  </a:solidFill>
                </a:rPr>
                <a:t>TCK</a:t>
              </a:r>
              <a:endParaRPr lang="nl-NL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86" name="Groep 85"/>
          <p:cNvGrpSpPr/>
          <p:nvPr/>
        </p:nvGrpSpPr>
        <p:grpSpPr>
          <a:xfrm>
            <a:off x="5380617" y="2853148"/>
            <a:ext cx="3499591" cy="2735880"/>
            <a:chOff x="5317170" y="2894427"/>
            <a:chExt cx="3499591" cy="2735880"/>
          </a:xfrm>
        </p:grpSpPr>
        <p:cxnSp>
          <p:nvCxnSpPr>
            <p:cNvPr id="78" name="Rechte verbindingslijn 77"/>
            <p:cNvCxnSpPr/>
            <p:nvPr/>
          </p:nvCxnSpPr>
          <p:spPr>
            <a:xfrm flipV="1">
              <a:off x="5317170" y="2894427"/>
              <a:ext cx="3184093" cy="273588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81" name="Tekstvak 80"/>
            <p:cNvSpPr txBox="1"/>
            <p:nvPr/>
          </p:nvSpPr>
          <p:spPr>
            <a:xfrm>
              <a:off x="8110394" y="3133695"/>
              <a:ext cx="706367" cy="4726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b="1" dirty="0" smtClean="0">
                  <a:solidFill>
                    <a:schemeClr val="accent3">
                      <a:lumMod val="75000"/>
                    </a:schemeClr>
                  </a:solidFill>
                </a:rPr>
                <a:t>TVK</a:t>
              </a:r>
              <a:endParaRPr lang="nl-NL" b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  <p:grpSp>
        <p:nvGrpSpPr>
          <p:cNvPr id="85" name="Groep 84"/>
          <p:cNvGrpSpPr/>
          <p:nvPr/>
        </p:nvGrpSpPr>
        <p:grpSpPr>
          <a:xfrm>
            <a:off x="4230486" y="2336005"/>
            <a:ext cx="4843664" cy="4045323"/>
            <a:chOff x="4209205" y="2337895"/>
            <a:chExt cx="4843664" cy="4045323"/>
          </a:xfrm>
        </p:grpSpPr>
        <p:grpSp>
          <p:nvGrpSpPr>
            <p:cNvPr id="52" name="Groep 51"/>
            <p:cNvGrpSpPr/>
            <p:nvPr/>
          </p:nvGrpSpPr>
          <p:grpSpPr>
            <a:xfrm>
              <a:off x="4209205" y="2337895"/>
              <a:ext cx="4843664" cy="4045323"/>
              <a:chOff x="75357" y="2531551"/>
              <a:chExt cx="3849413" cy="3160819"/>
            </a:xfrm>
          </p:grpSpPr>
          <p:cxnSp>
            <p:nvCxnSpPr>
              <p:cNvPr id="53" name="Rechte verbindingslijn 52"/>
              <p:cNvCxnSpPr/>
              <p:nvPr/>
            </p:nvCxnSpPr>
            <p:spPr>
              <a:xfrm>
                <a:off x="955892" y="2697766"/>
                <a:ext cx="0" cy="2407284"/>
              </a:xfrm>
              <a:prstGeom prst="line">
                <a:avLst/>
              </a:prstGeom>
              <a:ln w="3810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Rechte verbindingslijn 53"/>
              <p:cNvCxnSpPr/>
              <p:nvPr/>
            </p:nvCxnSpPr>
            <p:spPr>
              <a:xfrm flipH="1">
                <a:off x="955892" y="5105050"/>
                <a:ext cx="2804912" cy="0"/>
              </a:xfrm>
              <a:prstGeom prst="line">
                <a:avLst/>
              </a:prstGeom>
              <a:ln w="3810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Rechte verbindingslijn 54"/>
              <p:cNvCxnSpPr/>
              <p:nvPr/>
            </p:nvCxnSpPr>
            <p:spPr>
              <a:xfrm>
                <a:off x="955892" y="2697766"/>
                <a:ext cx="2804912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Rechte verbindingslijn 55"/>
              <p:cNvCxnSpPr/>
              <p:nvPr/>
            </p:nvCxnSpPr>
            <p:spPr>
              <a:xfrm>
                <a:off x="955892" y="3189048"/>
                <a:ext cx="2804912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Rechte verbindingslijn 56"/>
              <p:cNvCxnSpPr/>
              <p:nvPr/>
            </p:nvCxnSpPr>
            <p:spPr>
              <a:xfrm>
                <a:off x="955892" y="3680331"/>
                <a:ext cx="2804912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Rechte verbindingslijn 57"/>
              <p:cNvCxnSpPr/>
              <p:nvPr/>
            </p:nvCxnSpPr>
            <p:spPr>
              <a:xfrm>
                <a:off x="955892" y="4171613"/>
                <a:ext cx="2804912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Rechte verbindingslijn 58"/>
              <p:cNvCxnSpPr/>
              <p:nvPr/>
            </p:nvCxnSpPr>
            <p:spPr>
              <a:xfrm>
                <a:off x="955892" y="4679626"/>
                <a:ext cx="2804912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Rechte verbindingslijn 59"/>
              <p:cNvCxnSpPr/>
              <p:nvPr/>
            </p:nvCxnSpPr>
            <p:spPr>
              <a:xfrm>
                <a:off x="1518184" y="2697766"/>
                <a:ext cx="0" cy="2407284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Rechte verbindingslijn 60"/>
              <p:cNvCxnSpPr/>
              <p:nvPr/>
            </p:nvCxnSpPr>
            <p:spPr>
              <a:xfrm>
                <a:off x="2080476" y="2697766"/>
                <a:ext cx="0" cy="2407284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Rechte verbindingslijn 61"/>
              <p:cNvCxnSpPr/>
              <p:nvPr/>
            </p:nvCxnSpPr>
            <p:spPr>
              <a:xfrm>
                <a:off x="2642768" y="2697766"/>
                <a:ext cx="0" cy="2407284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Rechte verbindingslijn 62"/>
              <p:cNvCxnSpPr/>
              <p:nvPr/>
            </p:nvCxnSpPr>
            <p:spPr>
              <a:xfrm>
                <a:off x="3205060" y="2697766"/>
                <a:ext cx="0" cy="2407284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Rechte verbindingslijn 63"/>
              <p:cNvCxnSpPr/>
              <p:nvPr/>
            </p:nvCxnSpPr>
            <p:spPr>
              <a:xfrm>
                <a:off x="3767352" y="2697766"/>
                <a:ext cx="0" cy="2407284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Tekstvak 64"/>
              <p:cNvSpPr txBox="1"/>
              <p:nvPr/>
            </p:nvSpPr>
            <p:spPr>
              <a:xfrm>
                <a:off x="1614183" y="5403792"/>
                <a:ext cx="1470095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productie in stuks</a:t>
                </a:r>
                <a:endParaRPr lang="nl-NL" dirty="0"/>
              </a:p>
            </p:txBody>
          </p:sp>
          <p:sp>
            <p:nvSpPr>
              <p:cNvPr id="66" name="Tekstvak 65"/>
              <p:cNvSpPr txBox="1"/>
              <p:nvPr/>
            </p:nvSpPr>
            <p:spPr>
              <a:xfrm rot="16200000">
                <a:off x="-125580" y="3576754"/>
                <a:ext cx="695393" cy="2935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euro’s  </a:t>
                </a:r>
                <a:endParaRPr lang="nl-NL" dirty="0"/>
              </a:p>
            </p:txBody>
          </p:sp>
          <p:sp>
            <p:nvSpPr>
              <p:cNvPr id="67" name="Tekstvak 66"/>
              <p:cNvSpPr txBox="1"/>
              <p:nvPr/>
            </p:nvSpPr>
            <p:spPr>
              <a:xfrm>
                <a:off x="373336" y="4368217"/>
                <a:ext cx="332757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2</a:t>
                </a:r>
                <a:r>
                  <a:rPr lang="nl-NL" dirty="0" smtClean="0"/>
                  <a:t>0</a:t>
                </a:r>
                <a:endParaRPr lang="nl-NL" dirty="0"/>
              </a:p>
            </p:txBody>
          </p:sp>
          <p:sp>
            <p:nvSpPr>
              <p:cNvPr id="68" name="Tekstvak 67"/>
              <p:cNvSpPr txBox="1"/>
              <p:nvPr/>
            </p:nvSpPr>
            <p:spPr>
              <a:xfrm>
                <a:off x="371304" y="3956270"/>
                <a:ext cx="345497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4</a:t>
                </a:r>
                <a:r>
                  <a:rPr lang="nl-NL" dirty="0" smtClean="0"/>
                  <a:t>0</a:t>
                </a:r>
                <a:endParaRPr lang="nl-NL" dirty="0"/>
              </a:p>
            </p:txBody>
          </p:sp>
          <p:sp>
            <p:nvSpPr>
              <p:cNvPr id="69" name="Tekstvak 68"/>
              <p:cNvSpPr txBox="1"/>
              <p:nvPr/>
            </p:nvSpPr>
            <p:spPr>
              <a:xfrm>
                <a:off x="371304" y="3514116"/>
                <a:ext cx="348045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6</a:t>
                </a:r>
                <a:r>
                  <a:rPr lang="nl-NL" dirty="0" smtClean="0"/>
                  <a:t>0</a:t>
                </a:r>
                <a:endParaRPr lang="nl-NL" dirty="0"/>
              </a:p>
            </p:txBody>
          </p:sp>
          <p:sp>
            <p:nvSpPr>
              <p:cNvPr id="70" name="Tekstvak 69"/>
              <p:cNvSpPr txBox="1"/>
              <p:nvPr/>
            </p:nvSpPr>
            <p:spPr>
              <a:xfrm>
                <a:off x="371304" y="3016494"/>
                <a:ext cx="348045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8</a:t>
                </a:r>
                <a:r>
                  <a:rPr lang="nl-NL" dirty="0" smtClean="0"/>
                  <a:t>0</a:t>
                </a:r>
                <a:endParaRPr lang="nl-NL" dirty="0"/>
              </a:p>
            </p:txBody>
          </p:sp>
          <p:sp>
            <p:nvSpPr>
              <p:cNvPr id="71" name="Tekstvak 70"/>
              <p:cNvSpPr txBox="1"/>
              <p:nvPr/>
            </p:nvSpPr>
            <p:spPr>
              <a:xfrm>
                <a:off x="371304" y="2531551"/>
                <a:ext cx="411743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100</a:t>
                </a:r>
                <a:endParaRPr lang="nl-NL" dirty="0"/>
              </a:p>
            </p:txBody>
          </p:sp>
          <p:sp>
            <p:nvSpPr>
              <p:cNvPr id="72" name="Tekstvak 71"/>
              <p:cNvSpPr txBox="1"/>
              <p:nvPr/>
            </p:nvSpPr>
            <p:spPr>
              <a:xfrm>
                <a:off x="1388654" y="5154178"/>
                <a:ext cx="239759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2</a:t>
                </a:r>
                <a:endParaRPr lang="nl-NL" dirty="0"/>
              </a:p>
            </p:txBody>
          </p:sp>
          <p:sp>
            <p:nvSpPr>
              <p:cNvPr id="73" name="Tekstvak 72"/>
              <p:cNvSpPr txBox="1"/>
              <p:nvPr/>
            </p:nvSpPr>
            <p:spPr>
              <a:xfrm>
                <a:off x="1961364" y="5154178"/>
                <a:ext cx="239759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4</a:t>
                </a:r>
                <a:endParaRPr lang="nl-NL" dirty="0"/>
              </a:p>
            </p:txBody>
          </p:sp>
          <p:sp>
            <p:nvSpPr>
              <p:cNvPr id="74" name="Tekstvak 73"/>
              <p:cNvSpPr txBox="1"/>
              <p:nvPr/>
            </p:nvSpPr>
            <p:spPr>
              <a:xfrm>
                <a:off x="2523654" y="5154178"/>
                <a:ext cx="239759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6</a:t>
                </a:r>
                <a:endParaRPr lang="nl-NL" dirty="0"/>
              </a:p>
            </p:txBody>
          </p:sp>
          <p:sp>
            <p:nvSpPr>
              <p:cNvPr id="75" name="Tekstvak 74"/>
              <p:cNvSpPr txBox="1"/>
              <p:nvPr/>
            </p:nvSpPr>
            <p:spPr>
              <a:xfrm>
                <a:off x="3085948" y="5154178"/>
                <a:ext cx="239759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8</a:t>
                </a:r>
                <a:endParaRPr lang="nl-NL" dirty="0"/>
              </a:p>
            </p:txBody>
          </p:sp>
          <p:sp>
            <p:nvSpPr>
              <p:cNvPr id="76" name="Tekstvak 75"/>
              <p:cNvSpPr txBox="1"/>
              <p:nvPr/>
            </p:nvSpPr>
            <p:spPr>
              <a:xfrm>
                <a:off x="3592013" y="5154178"/>
                <a:ext cx="332757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10</a:t>
                </a:r>
                <a:endParaRPr lang="nl-NL" dirty="0"/>
              </a:p>
            </p:txBody>
          </p:sp>
        </p:grpSp>
        <p:cxnSp>
          <p:nvCxnSpPr>
            <p:cNvPr id="79" name="Rechte verbindingslijn 78"/>
            <p:cNvCxnSpPr/>
            <p:nvPr/>
          </p:nvCxnSpPr>
          <p:spPr>
            <a:xfrm flipV="1">
              <a:off x="5317170" y="2550623"/>
              <a:ext cx="2831063" cy="2521524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kstvak 81"/>
            <p:cNvSpPr txBox="1"/>
            <p:nvPr/>
          </p:nvSpPr>
          <p:spPr>
            <a:xfrm>
              <a:off x="7413320" y="2612997"/>
              <a:ext cx="534918" cy="4726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b="1" dirty="0" smtClean="0">
                  <a:solidFill>
                    <a:schemeClr val="accent1">
                      <a:lumMod val="75000"/>
                    </a:schemeClr>
                  </a:solidFill>
                </a:rPr>
                <a:t>TK</a:t>
              </a:r>
              <a:endParaRPr lang="nl-NL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cxnSp>
        <p:nvCxnSpPr>
          <p:cNvPr id="89" name="Rechte verbindingslijn met pijl 88"/>
          <p:cNvCxnSpPr/>
          <p:nvPr/>
        </p:nvCxnSpPr>
        <p:spPr>
          <a:xfrm>
            <a:off x="5338451" y="5086808"/>
            <a:ext cx="38567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1" name="Rechte verbindingslijn met pijl 90"/>
          <p:cNvCxnSpPr/>
          <p:nvPr/>
        </p:nvCxnSpPr>
        <p:spPr>
          <a:xfrm flipV="1">
            <a:off x="5724128" y="4759141"/>
            <a:ext cx="0" cy="3276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Rechte verbindingslijn met pijl 91"/>
          <p:cNvCxnSpPr/>
          <p:nvPr/>
        </p:nvCxnSpPr>
        <p:spPr>
          <a:xfrm>
            <a:off x="6744736" y="3806252"/>
            <a:ext cx="38567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3" name="Rechte verbindingslijn met pijl 92"/>
          <p:cNvCxnSpPr/>
          <p:nvPr/>
        </p:nvCxnSpPr>
        <p:spPr>
          <a:xfrm flipV="1">
            <a:off x="7130413" y="3478585"/>
            <a:ext cx="0" cy="3276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ekstvak 95"/>
          <p:cNvSpPr txBox="1"/>
          <p:nvPr/>
        </p:nvSpPr>
        <p:spPr>
          <a:xfrm>
            <a:off x="251520" y="1844824"/>
            <a:ext cx="35477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 smtClean="0">
                <a:latin typeface="Arial" pitchFamily="34" charset="0"/>
                <a:cs typeface="Arial" pitchFamily="34" charset="0"/>
              </a:rPr>
              <a:t>De Marginale kosten zijn dus </a:t>
            </a:r>
          </a:p>
          <a:p>
            <a:r>
              <a:rPr lang="nl-NL" sz="2000" dirty="0" smtClean="0">
                <a:latin typeface="Arial" pitchFamily="34" charset="0"/>
                <a:cs typeface="Arial" pitchFamily="34" charset="0"/>
              </a:rPr>
              <a:t>steeds € 10</a:t>
            </a:r>
          </a:p>
        </p:txBody>
      </p:sp>
      <p:sp>
        <p:nvSpPr>
          <p:cNvPr id="97" name="Tekstvak 96"/>
          <p:cNvSpPr txBox="1"/>
          <p:nvPr/>
        </p:nvSpPr>
        <p:spPr>
          <a:xfrm>
            <a:off x="250527" y="2572347"/>
            <a:ext cx="35205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Waar komen die </a:t>
            </a:r>
          </a:p>
          <a:p>
            <a:r>
              <a:rPr lang="nl-NL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extra kosten vandaan?</a:t>
            </a:r>
            <a:endParaRPr lang="nl-NL" sz="24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kstvak 45"/>
          <p:cNvSpPr txBox="1"/>
          <p:nvPr/>
        </p:nvSpPr>
        <p:spPr>
          <a:xfrm>
            <a:off x="251520" y="3513202"/>
            <a:ext cx="41008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 smtClean="0">
                <a:latin typeface="Arial" pitchFamily="34" charset="0"/>
                <a:cs typeface="Arial" pitchFamily="34" charset="0"/>
              </a:rPr>
              <a:t>Constante kosten nemen niet toe</a:t>
            </a:r>
          </a:p>
          <a:p>
            <a:r>
              <a:rPr lang="nl-NL" sz="2000" dirty="0" smtClean="0">
                <a:latin typeface="Arial" pitchFamily="34" charset="0"/>
                <a:cs typeface="Arial" pitchFamily="34" charset="0"/>
              </a:rPr>
              <a:t>wanneer je meer gaat produceren.</a:t>
            </a:r>
          </a:p>
        </p:txBody>
      </p:sp>
      <p:cxnSp>
        <p:nvCxnSpPr>
          <p:cNvPr id="47" name="Rechte verbindingslijn met pijl 46"/>
          <p:cNvCxnSpPr/>
          <p:nvPr/>
        </p:nvCxnSpPr>
        <p:spPr>
          <a:xfrm>
            <a:off x="5364088" y="5646734"/>
            <a:ext cx="38567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8" name="Rechte verbindingslijn met pijl 47"/>
          <p:cNvCxnSpPr/>
          <p:nvPr/>
        </p:nvCxnSpPr>
        <p:spPr>
          <a:xfrm flipV="1">
            <a:off x="5749765" y="5319067"/>
            <a:ext cx="0" cy="3276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met pijl 48"/>
          <p:cNvCxnSpPr/>
          <p:nvPr/>
        </p:nvCxnSpPr>
        <p:spPr>
          <a:xfrm>
            <a:off x="6778611" y="4462233"/>
            <a:ext cx="38567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3" name="Rechte verbindingslijn met pijl 82"/>
          <p:cNvCxnSpPr/>
          <p:nvPr/>
        </p:nvCxnSpPr>
        <p:spPr>
          <a:xfrm flipV="1">
            <a:off x="7164288" y="4134566"/>
            <a:ext cx="0" cy="3276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Tekstvak 83"/>
          <p:cNvSpPr txBox="1"/>
          <p:nvPr/>
        </p:nvSpPr>
        <p:spPr>
          <a:xfrm>
            <a:off x="65774" y="4322809"/>
            <a:ext cx="38170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 smtClean="0">
                <a:latin typeface="Arial" pitchFamily="34" charset="0"/>
                <a:cs typeface="Arial" pitchFamily="34" charset="0"/>
              </a:rPr>
              <a:t>De stijging van de totale kosten </a:t>
            </a:r>
          </a:p>
          <a:p>
            <a:r>
              <a:rPr lang="nl-NL" sz="2000" dirty="0" smtClean="0">
                <a:latin typeface="Arial" pitchFamily="34" charset="0"/>
                <a:cs typeface="Arial" pitchFamily="34" charset="0"/>
              </a:rPr>
              <a:t>wordt dus veroorzaakt door de</a:t>
            </a:r>
          </a:p>
          <a:p>
            <a:r>
              <a:rPr lang="nl-NL" sz="2000" dirty="0" smtClean="0">
                <a:latin typeface="Arial" pitchFamily="34" charset="0"/>
                <a:cs typeface="Arial" pitchFamily="34" charset="0"/>
              </a:rPr>
              <a:t>variabele kosten!</a:t>
            </a:r>
          </a:p>
        </p:txBody>
      </p:sp>
      <p:sp>
        <p:nvSpPr>
          <p:cNvPr id="2" name="Ovaal 1"/>
          <p:cNvSpPr/>
          <p:nvPr/>
        </p:nvSpPr>
        <p:spPr>
          <a:xfrm flipH="1" flipV="1">
            <a:off x="5239396" y="5011925"/>
            <a:ext cx="217489" cy="1622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8" name="Ovaal 87"/>
          <p:cNvSpPr/>
          <p:nvPr/>
        </p:nvSpPr>
        <p:spPr>
          <a:xfrm flipH="1" flipV="1">
            <a:off x="6645720" y="3725147"/>
            <a:ext cx="217489" cy="1622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867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07407E-6 L 0.04132 -0.05371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6" y="-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07407E-6 L 0.04132 -0.05371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6" y="-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84" grpId="0"/>
      <p:bldP spid="2" grpId="0" animBg="1"/>
      <p:bldP spid="8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165618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/>
              <a:t>Van een bedrijf is het volgende gegeven:</a:t>
            </a:r>
          </a:p>
          <a:p>
            <a:pPr lvl="1"/>
            <a:r>
              <a:rPr lang="nl-NL" sz="2000" dirty="0" smtClean="0"/>
              <a:t>constante kosten bedragen € 180.000,- per periode</a:t>
            </a:r>
          </a:p>
          <a:p>
            <a:pPr lvl="1"/>
            <a:r>
              <a:rPr lang="nl-NL" sz="2000" dirty="0" smtClean="0"/>
              <a:t>variabele kosten zijn € 10,-  per product</a:t>
            </a:r>
          </a:p>
          <a:p>
            <a:pPr lvl="1"/>
            <a:r>
              <a:rPr lang="nl-NL" sz="2000" dirty="0" smtClean="0"/>
              <a:t>de productiecapaciteit per periode is 45.000 producten</a:t>
            </a:r>
            <a:endParaRPr lang="nl-NL" sz="20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83108" y="338328"/>
            <a:ext cx="6705925" cy="71440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l-NL" dirty="0" smtClean="0"/>
              <a:t>Verwerkingsopdracht</a:t>
            </a:r>
            <a:endParaRPr lang="nl-NL" dirty="0"/>
          </a:p>
        </p:txBody>
      </p:sp>
      <p:cxnSp>
        <p:nvCxnSpPr>
          <p:cNvPr id="4" name="Rechte verbindingslijn 3"/>
          <p:cNvCxnSpPr>
            <a:stCxn id="3" idx="2"/>
          </p:cNvCxnSpPr>
          <p:nvPr/>
        </p:nvCxnSpPr>
        <p:spPr>
          <a:xfrm>
            <a:off x="4572000" y="2708920"/>
            <a:ext cx="0" cy="4032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flipH="1">
            <a:off x="179512" y="2708920"/>
            <a:ext cx="88569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8"/>
          <p:cNvSpPr txBox="1"/>
          <p:nvPr/>
        </p:nvSpPr>
        <p:spPr>
          <a:xfrm>
            <a:off x="179512" y="3284984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itchFamily="34" charset="0"/>
                <a:cs typeface="Arial" pitchFamily="34" charset="0"/>
              </a:rPr>
              <a:t>Teken: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nl-NL" sz="2000" dirty="0" smtClean="0">
                <a:latin typeface="Arial" pitchFamily="34" charset="0"/>
                <a:cs typeface="Arial" pitchFamily="34" charset="0"/>
              </a:rPr>
              <a:t>totale constante kosten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nl-NL" sz="2000" dirty="0" smtClean="0">
                <a:latin typeface="Arial" pitchFamily="34" charset="0"/>
                <a:cs typeface="Arial" pitchFamily="34" charset="0"/>
              </a:rPr>
              <a:t>totale variabele kosten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nl-NL" sz="2000" dirty="0" smtClean="0">
                <a:latin typeface="Arial" pitchFamily="34" charset="0"/>
                <a:cs typeface="Arial" pitchFamily="34" charset="0"/>
              </a:rPr>
              <a:t>totale kosten</a:t>
            </a:r>
            <a:endParaRPr lang="nl-N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179512" y="2780928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u="sng" dirty="0" smtClean="0">
                <a:latin typeface="Arial" pitchFamily="34" charset="0"/>
                <a:cs typeface="Arial" pitchFamily="34" charset="0"/>
              </a:rPr>
              <a:t>Totaalbedrag</a:t>
            </a:r>
            <a:endParaRPr lang="nl-NL" sz="2000" u="sng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4716016" y="2780928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u="sng" dirty="0" smtClean="0">
                <a:latin typeface="Arial" pitchFamily="34" charset="0"/>
                <a:cs typeface="Arial" pitchFamily="34" charset="0"/>
              </a:rPr>
              <a:t>Bedrag per product</a:t>
            </a:r>
            <a:endParaRPr lang="nl-NL" sz="2000" u="sng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4716016" y="3284984"/>
            <a:ext cx="4320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itchFamily="34" charset="0"/>
                <a:cs typeface="Arial" pitchFamily="34" charset="0"/>
              </a:rPr>
              <a:t>Teken: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nl-NL" sz="2000" dirty="0" smtClean="0">
                <a:latin typeface="Arial" pitchFamily="34" charset="0"/>
                <a:cs typeface="Arial" pitchFamily="34" charset="0"/>
              </a:rPr>
              <a:t>gemiddelde constante kosten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nl-NL" sz="2000" dirty="0" smtClean="0">
                <a:latin typeface="Arial" pitchFamily="34" charset="0"/>
                <a:cs typeface="Arial" pitchFamily="34" charset="0"/>
              </a:rPr>
              <a:t>gemiddelde variabele kosten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nl-NL" sz="2000" dirty="0" smtClean="0">
                <a:latin typeface="Arial" pitchFamily="34" charset="0"/>
                <a:cs typeface="Arial" pitchFamily="34" charset="0"/>
              </a:rPr>
              <a:t>gemiddelde totale kosten</a:t>
            </a:r>
            <a:endParaRPr lang="nl-NL" sz="2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oep 13"/>
          <p:cNvGrpSpPr/>
          <p:nvPr/>
        </p:nvGrpSpPr>
        <p:grpSpPr>
          <a:xfrm>
            <a:off x="264669" y="3472006"/>
            <a:ext cx="3880986" cy="3241573"/>
            <a:chOff x="37453" y="2531551"/>
            <a:chExt cx="3880986" cy="3241573"/>
          </a:xfrm>
        </p:grpSpPr>
        <p:cxnSp>
          <p:nvCxnSpPr>
            <p:cNvPr id="15" name="Rechte verbindingslijn 14"/>
            <p:cNvCxnSpPr/>
            <p:nvPr/>
          </p:nvCxnSpPr>
          <p:spPr>
            <a:xfrm>
              <a:off x="955892" y="2697766"/>
              <a:ext cx="0" cy="2407284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 flipH="1">
              <a:off x="955892" y="5105050"/>
              <a:ext cx="2804912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>
            <a:xfrm>
              <a:off x="955892" y="2697766"/>
              <a:ext cx="2804912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>
              <a:off x="955892" y="3189048"/>
              <a:ext cx="2804912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>
            <a:xfrm>
              <a:off x="955892" y="3680331"/>
              <a:ext cx="2804912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/>
            <p:cNvCxnSpPr/>
            <p:nvPr/>
          </p:nvCxnSpPr>
          <p:spPr>
            <a:xfrm>
              <a:off x="955892" y="4171613"/>
              <a:ext cx="2804912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/>
            <p:cNvCxnSpPr/>
            <p:nvPr/>
          </p:nvCxnSpPr>
          <p:spPr>
            <a:xfrm>
              <a:off x="955892" y="4662896"/>
              <a:ext cx="2804912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/>
            <p:cNvCxnSpPr/>
            <p:nvPr/>
          </p:nvCxnSpPr>
          <p:spPr>
            <a:xfrm>
              <a:off x="1518184" y="2697766"/>
              <a:ext cx="0" cy="2407284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/>
            <p:cNvCxnSpPr/>
            <p:nvPr/>
          </p:nvCxnSpPr>
          <p:spPr>
            <a:xfrm>
              <a:off x="2080476" y="2697766"/>
              <a:ext cx="0" cy="2407284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echte verbindingslijn 23"/>
            <p:cNvCxnSpPr/>
            <p:nvPr/>
          </p:nvCxnSpPr>
          <p:spPr>
            <a:xfrm>
              <a:off x="2642768" y="2697766"/>
              <a:ext cx="0" cy="2407284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echte verbindingslijn 24"/>
            <p:cNvCxnSpPr/>
            <p:nvPr/>
          </p:nvCxnSpPr>
          <p:spPr>
            <a:xfrm>
              <a:off x="3205060" y="2697766"/>
              <a:ext cx="0" cy="2407284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echte verbindingslijn 25"/>
            <p:cNvCxnSpPr/>
            <p:nvPr/>
          </p:nvCxnSpPr>
          <p:spPr>
            <a:xfrm>
              <a:off x="3767352" y="2697766"/>
              <a:ext cx="0" cy="2407284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kstvak 26"/>
            <p:cNvSpPr txBox="1"/>
            <p:nvPr/>
          </p:nvSpPr>
          <p:spPr>
            <a:xfrm>
              <a:off x="1614183" y="5403792"/>
              <a:ext cx="19634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productie (x 1.000)</a:t>
              </a:r>
              <a:endParaRPr lang="nl-NL" dirty="0"/>
            </a:p>
          </p:txBody>
        </p:sp>
        <p:sp>
          <p:nvSpPr>
            <p:cNvPr id="28" name="Tekstvak 27"/>
            <p:cNvSpPr txBox="1"/>
            <p:nvPr/>
          </p:nvSpPr>
          <p:spPr>
            <a:xfrm rot="16200000">
              <a:off x="-675627" y="3538847"/>
              <a:ext cx="17954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euro’s  (x 10.000)</a:t>
              </a:r>
              <a:endParaRPr lang="nl-NL" dirty="0"/>
            </a:p>
          </p:txBody>
        </p:sp>
        <p:sp>
          <p:nvSpPr>
            <p:cNvPr id="29" name="Tekstvak 28"/>
            <p:cNvSpPr txBox="1"/>
            <p:nvPr/>
          </p:nvSpPr>
          <p:spPr>
            <a:xfrm>
              <a:off x="371304" y="444755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10</a:t>
              </a:r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371304" y="395627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</a:t>
              </a:r>
              <a:endParaRPr lang="nl-NL" dirty="0"/>
            </a:p>
          </p:txBody>
        </p:sp>
        <p:sp>
          <p:nvSpPr>
            <p:cNvPr id="31" name="Tekstvak 30"/>
            <p:cNvSpPr txBox="1"/>
            <p:nvPr/>
          </p:nvSpPr>
          <p:spPr>
            <a:xfrm>
              <a:off x="371304" y="351411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30</a:t>
              </a:r>
              <a:endParaRPr lang="nl-NL" dirty="0"/>
            </a:p>
          </p:txBody>
        </p:sp>
        <p:sp>
          <p:nvSpPr>
            <p:cNvPr id="32" name="Tekstvak 31"/>
            <p:cNvSpPr txBox="1"/>
            <p:nvPr/>
          </p:nvSpPr>
          <p:spPr>
            <a:xfrm>
              <a:off x="371304" y="301649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40</a:t>
              </a:r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371304" y="253155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50</a:t>
              </a:r>
              <a:endParaRPr lang="nl-NL" dirty="0"/>
            </a:p>
          </p:txBody>
        </p:sp>
        <p:sp>
          <p:nvSpPr>
            <p:cNvPr id="34" name="Tekstvak 33"/>
            <p:cNvSpPr txBox="1"/>
            <p:nvPr/>
          </p:nvSpPr>
          <p:spPr>
            <a:xfrm>
              <a:off x="1296377" y="515417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10</a:t>
              </a:r>
              <a:endParaRPr lang="nl-NL" dirty="0"/>
            </a:p>
          </p:txBody>
        </p:sp>
        <p:sp>
          <p:nvSpPr>
            <p:cNvPr id="35" name="Tekstvak 34"/>
            <p:cNvSpPr txBox="1"/>
            <p:nvPr/>
          </p:nvSpPr>
          <p:spPr>
            <a:xfrm>
              <a:off x="1869089" y="515417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</a:t>
              </a:r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2431380" y="515417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30</a:t>
              </a:r>
              <a:endParaRPr lang="nl-NL" dirty="0"/>
            </a:p>
          </p:txBody>
        </p:sp>
        <p:sp>
          <p:nvSpPr>
            <p:cNvPr id="37" name="Tekstvak 36"/>
            <p:cNvSpPr txBox="1"/>
            <p:nvPr/>
          </p:nvSpPr>
          <p:spPr>
            <a:xfrm>
              <a:off x="2993672" y="515417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40</a:t>
              </a:r>
              <a:endParaRPr lang="nl-NL" dirty="0"/>
            </a:p>
          </p:txBody>
        </p:sp>
        <p:sp>
          <p:nvSpPr>
            <p:cNvPr id="38" name="Tekstvak 37"/>
            <p:cNvSpPr txBox="1"/>
            <p:nvPr/>
          </p:nvSpPr>
          <p:spPr>
            <a:xfrm>
              <a:off x="3499735" y="515417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50</a:t>
              </a:r>
              <a:endParaRPr lang="nl-NL" dirty="0"/>
            </a:p>
          </p:txBody>
        </p:sp>
      </p:grpSp>
      <p:cxnSp>
        <p:nvCxnSpPr>
          <p:cNvPr id="39" name="Rechte verbindingslijn 38"/>
          <p:cNvCxnSpPr/>
          <p:nvPr/>
        </p:nvCxnSpPr>
        <p:spPr>
          <a:xfrm>
            <a:off x="1183108" y="5251543"/>
            <a:ext cx="2543843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 flipV="1">
            <a:off x="1183108" y="3906853"/>
            <a:ext cx="2530499" cy="213768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 flipV="1">
            <a:off x="1183108" y="3592330"/>
            <a:ext cx="1894192" cy="16514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2" name="Tekstvak 41"/>
          <p:cNvSpPr txBox="1"/>
          <p:nvPr/>
        </p:nvSpPr>
        <p:spPr>
          <a:xfrm>
            <a:off x="3103112" y="4927402"/>
            <a:ext cx="541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rgbClr val="C00000"/>
                </a:solidFill>
              </a:rPr>
              <a:t>TCK</a:t>
            </a:r>
            <a:endParaRPr lang="nl-NL" b="1" dirty="0">
              <a:solidFill>
                <a:srgbClr val="C00000"/>
              </a:solidFill>
            </a:endParaRPr>
          </a:p>
        </p:txBody>
      </p:sp>
      <p:sp>
        <p:nvSpPr>
          <p:cNvPr id="43" name="Tekstvak 42"/>
          <p:cNvSpPr txBox="1"/>
          <p:nvPr/>
        </p:nvSpPr>
        <p:spPr>
          <a:xfrm>
            <a:off x="3276089" y="4150508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chemeClr val="accent3">
                    <a:lumMod val="75000"/>
                  </a:schemeClr>
                </a:solidFill>
              </a:rPr>
              <a:t>TVK</a:t>
            </a:r>
            <a:endParaRPr lang="nl-NL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4" name="Tekstvak 43"/>
          <p:cNvSpPr txBox="1"/>
          <p:nvPr/>
        </p:nvSpPr>
        <p:spPr>
          <a:xfrm>
            <a:off x="2283783" y="3686957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chemeClr val="accent1">
                    <a:lumMod val="75000"/>
                  </a:schemeClr>
                </a:solidFill>
              </a:rPr>
              <a:t>TK</a:t>
            </a:r>
            <a:endParaRPr lang="nl-NL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45" name="Groep 44"/>
          <p:cNvGrpSpPr/>
          <p:nvPr/>
        </p:nvGrpSpPr>
        <p:grpSpPr>
          <a:xfrm>
            <a:off x="4723462" y="3485281"/>
            <a:ext cx="3880986" cy="3241573"/>
            <a:chOff x="37453" y="2531551"/>
            <a:chExt cx="3880986" cy="3241573"/>
          </a:xfrm>
        </p:grpSpPr>
        <p:cxnSp>
          <p:nvCxnSpPr>
            <p:cNvPr id="46" name="Rechte verbindingslijn 45"/>
            <p:cNvCxnSpPr/>
            <p:nvPr/>
          </p:nvCxnSpPr>
          <p:spPr>
            <a:xfrm>
              <a:off x="955892" y="2697766"/>
              <a:ext cx="0" cy="2407284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Rechte verbindingslijn 46"/>
            <p:cNvCxnSpPr/>
            <p:nvPr/>
          </p:nvCxnSpPr>
          <p:spPr>
            <a:xfrm flipH="1">
              <a:off x="955892" y="5105050"/>
              <a:ext cx="2804912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Rechte verbindingslijn 47"/>
            <p:cNvCxnSpPr/>
            <p:nvPr/>
          </p:nvCxnSpPr>
          <p:spPr>
            <a:xfrm>
              <a:off x="955892" y="2697766"/>
              <a:ext cx="2804912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Rechte verbindingslijn 48"/>
            <p:cNvCxnSpPr/>
            <p:nvPr/>
          </p:nvCxnSpPr>
          <p:spPr>
            <a:xfrm>
              <a:off x="955892" y="3189048"/>
              <a:ext cx="2804912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Rechte verbindingslijn 49"/>
            <p:cNvCxnSpPr/>
            <p:nvPr/>
          </p:nvCxnSpPr>
          <p:spPr>
            <a:xfrm>
              <a:off x="955892" y="3680331"/>
              <a:ext cx="2804912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Rechte verbindingslijn 50"/>
            <p:cNvCxnSpPr/>
            <p:nvPr/>
          </p:nvCxnSpPr>
          <p:spPr>
            <a:xfrm>
              <a:off x="955892" y="4171613"/>
              <a:ext cx="2804912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Rechte verbindingslijn 51"/>
            <p:cNvCxnSpPr/>
            <p:nvPr/>
          </p:nvCxnSpPr>
          <p:spPr>
            <a:xfrm>
              <a:off x="955892" y="4662896"/>
              <a:ext cx="2804912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Rechte verbindingslijn 52"/>
            <p:cNvCxnSpPr/>
            <p:nvPr/>
          </p:nvCxnSpPr>
          <p:spPr>
            <a:xfrm>
              <a:off x="1518184" y="2697766"/>
              <a:ext cx="0" cy="2407284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Rechte verbindingslijn 53"/>
            <p:cNvCxnSpPr/>
            <p:nvPr/>
          </p:nvCxnSpPr>
          <p:spPr>
            <a:xfrm>
              <a:off x="2080476" y="2697766"/>
              <a:ext cx="0" cy="2407284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Rechte verbindingslijn 54"/>
            <p:cNvCxnSpPr/>
            <p:nvPr/>
          </p:nvCxnSpPr>
          <p:spPr>
            <a:xfrm>
              <a:off x="2642768" y="2697766"/>
              <a:ext cx="0" cy="2407284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Rechte verbindingslijn 55"/>
            <p:cNvCxnSpPr/>
            <p:nvPr/>
          </p:nvCxnSpPr>
          <p:spPr>
            <a:xfrm>
              <a:off x="3205060" y="2697766"/>
              <a:ext cx="0" cy="2407284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Rechte verbindingslijn 56"/>
            <p:cNvCxnSpPr/>
            <p:nvPr/>
          </p:nvCxnSpPr>
          <p:spPr>
            <a:xfrm>
              <a:off x="3767352" y="2697766"/>
              <a:ext cx="0" cy="2407284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kstvak 57"/>
            <p:cNvSpPr txBox="1"/>
            <p:nvPr/>
          </p:nvSpPr>
          <p:spPr>
            <a:xfrm>
              <a:off x="1614183" y="5403792"/>
              <a:ext cx="19634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productie (x 1.000)</a:t>
              </a:r>
              <a:endParaRPr lang="nl-NL" dirty="0"/>
            </a:p>
          </p:txBody>
        </p:sp>
        <p:sp>
          <p:nvSpPr>
            <p:cNvPr id="59" name="Tekstvak 58"/>
            <p:cNvSpPr txBox="1"/>
            <p:nvPr/>
          </p:nvSpPr>
          <p:spPr>
            <a:xfrm rot="16200000">
              <a:off x="-181101" y="3538847"/>
              <a:ext cx="8064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euro’s </a:t>
              </a:r>
              <a:endParaRPr lang="nl-NL" dirty="0"/>
            </a:p>
          </p:txBody>
        </p:sp>
        <p:sp>
          <p:nvSpPr>
            <p:cNvPr id="60" name="Tekstvak 59"/>
            <p:cNvSpPr txBox="1"/>
            <p:nvPr/>
          </p:nvSpPr>
          <p:spPr>
            <a:xfrm>
              <a:off x="371304" y="444755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5</a:t>
              </a:r>
              <a:endParaRPr lang="nl-NL" dirty="0"/>
            </a:p>
          </p:txBody>
        </p:sp>
        <p:sp>
          <p:nvSpPr>
            <p:cNvPr id="61" name="Tekstvak 60"/>
            <p:cNvSpPr txBox="1"/>
            <p:nvPr/>
          </p:nvSpPr>
          <p:spPr>
            <a:xfrm>
              <a:off x="371304" y="395627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10</a:t>
              </a:r>
              <a:endParaRPr lang="nl-NL" dirty="0"/>
            </a:p>
          </p:txBody>
        </p:sp>
        <p:sp>
          <p:nvSpPr>
            <p:cNvPr id="62" name="Tekstvak 61"/>
            <p:cNvSpPr txBox="1"/>
            <p:nvPr/>
          </p:nvSpPr>
          <p:spPr>
            <a:xfrm>
              <a:off x="371304" y="351411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15</a:t>
              </a:r>
              <a:endParaRPr lang="nl-NL" dirty="0"/>
            </a:p>
          </p:txBody>
        </p:sp>
        <p:sp>
          <p:nvSpPr>
            <p:cNvPr id="63" name="Tekstvak 62"/>
            <p:cNvSpPr txBox="1"/>
            <p:nvPr/>
          </p:nvSpPr>
          <p:spPr>
            <a:xfrm>
              <a:off x="371304" y="301649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</a:t>
              </a:r>
              <a:endParaRPr lang="nl-NL" dirty="0"/>
            </a:p>
          </p:txBody>
        </p:sp>
        <p:sp>
          <p:nvSpPr>
            <p:cNvPr id="64" name="Tekstvak 63"/>
            <p:cNvSpPr txBox="1"/>
            <p:nvPr/>
          </p:nvSpPr>
          <p:spPr>
            <a:xfrm>
              <a:off x="371304" y="253155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25</a:t>
              </a:r>
              <a:endParaRPr lang="nl-NL" dirty="0"/>
            </a:p>
          </p:txBody>
        </p:sp>
        <p:sp>
          <p:nvSpPr>
            <p:cNvPr id="65" name="Tekstvak 64"/>
            <p:cNvSpPr txBox="1"/>
            <p:nvPr/>
          </p:nvSpPr>
          <p:spPr>
            <a:xfrm>
              <a:off x="1296377" y="515417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10</a:t>
              </a:r>
              <a:endParaRPr lang="nl-NL" dirty="0"/>
            </a:p>
          </p:txBody>
        </p:sp>
        <p:sp>
          <p:nvSpPr>
            <p:cNvPr id="66" name="Tekstvak 65"/>
            <p:cNvSpPr txBox="1"/>
            <p:nvPr/>
          </p:nvSpPr>
          <p:spPr>
            <a:xfrm>
              <a:off x="1869089" y="515417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</a:t>
              </a:r>
              <a:endParaRPr lang="nl-NL" dirty="0"/>
            </a:p>
          </p:txBody>
        </p:sp>
        <p:sp>
          <p:nvSpPr>
            <p:cNvPr id="67" name="Tekstvak 66"/>
            <p:cNvSpPr txBox="1"/>
            <p:nvPr/>
          </p:nvSpPr>
          <p:spPr>
            <a:xfrm>
              <a:off x="2431380" y="515417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30</a:t>
              </a:r>
              <a:endParaRPr lang="nl-NL" dirty="0"/>
            </a:p>
          </p:txBody>
        </p:sp>
        <p:sp>
          <p:nvSpPr>
            <p:cNvPr id="68" name="Tekstvak 67"/>
            <p:cNvSpPr txBox="1"/>
            <p:nvPr/>
          </p:nvSpPr>
          <p:spPr>
            <a:xfrm>
              <a:off x="2993672" y="515417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40</a:t>
              </a:r>
              <a:endParaRPr lang="nl-NL" dirty="0"/>
            </a:p>
          </p:txBody>
        </p:sp>
        <p:sp>
          <p:nvSpPr>
            <p:cNvPr id="69" name="Tekstvak 68"/>
            <p:cNvSpPr txBox="1"/>
            <p:nvPr/>
          </p:nvSpPr>
          <p:spPr>
            <a:xfrm>
              <a:off x="3499735" y="515417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50</a:t>
              </a:r>
              <a:endParaRPr lang="nl-NL" dirty="0"/>
            </a:p>
          </p:txBody>
        </p:sp>
      </p:grpSp>
      <p:cxnSp>
        <p:nvCxnSpPr>
          <p:cNvPr id="70" name="Rechte verbindingslijn 69"/>
          <p:cNvCxnSpPr/>
          <p:nvPr/>
        </p:nvCxnSpPr>
        <p:spPr>
          <a:xfrm flipV="1">
            <a:off x="5714471" y="5122190"/>
            <a:ext cx="2471273" cy="1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1" name="Tekstvak 70"/>
          <p:cNvSpPr txBox="1"/>
          <p:nvPr/>
        </p:nvSpPr>
        <p:spPr>
          <a:xfrm>
            <a:off x="7602830" y="5635807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rgbClr val="C00000"/>
                </a:solidFill>
              </a:rPr>
              <a:t>GCK</a:t>
            </a:r>
            <a:endParaRPr lang="nl-NL" b="1" dirty="0">
              <a:solidFill>
                <a:srgbClr val="C00000"/>
              </a:solidFill>
            </a:endParaRPr>
          </a:p>
        </p:txBody>
      </p:sp>
      <p:sp>
        <p:nvSpPr>
          <p:cNvPr id="72" name="Tekstvak 71"/>
          <p:cNvSpPr txBox="1"/>
          <p:nvPr/>
        </p:nvSpPr>
        <p:spPr>
          <a:xfrm>
            <a:off x="7734882" y="4796400"/>
            <a:ext cx="1409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chemeClr val="accent3">
                    <a:lumMod val="75000"/>
                  </a:schemeClr>
                </a:solidFill>
              </a:rPr>
              <a:t>GVK = MK</a:t>
            </a:r>
            <a:endParaRPr lang="nl-NL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3" name="Tekstvak 72"/>
          <p:cNvSpPr txBox="1"/>
          <p:nvPr/>
        </p:nvSpPr>
        <p:spPr>
          <a:xfrm>
            <a:off x="7816986" y="4427068"/>
            <a:ext cx="571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chemeClr val="accent1">
                    <a:lumMod val="75000"/>
                  </a:schemeClr>
                </a:solidFill>
              </a:rPr>
              <a:t>GTK</a:t>
            </a:r>
            <a:endParaRPr lang="nl-NL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4" name="Ovaal 73"/>
          <p:cNvSpPr/>
          <p:nvPr/>
        </p:nvSpPr>
        <p:spPr>
          <a:xfrm>
            <a:off x="6129590" y="4231199"/>
            <a:ext cx="149205" cy="12193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5" name="Ovaal 74"/>
          <p:cNvSpPr/>
          <p:nvPr/>
        </p:nvSpPr>
        <p:spPr>
          <a:xfrm>
            <a:off x="6691882" y="5153375"/>
            <a:ext cx="149205" cy="12193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6" name="Ovaal 75"/>
          <p:cNvSpPr/>
          <p:nvPr/>
        </p:nvSpPr>
        <p:spPr>
          <a:xfrm>
            <a:off x="7257141" y="5464012"/>
            <a:ext cx="149205" cy="12193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7" name="Ovaal 76"/>
          <p:cNvSpPr/>
          <p:nvPr/>
        </p:nvSpPr>
        <p:spPr>
          <a:xfrm>
            <a:off x="8098385" y="5660496"/>
            <a:ext cx="149205" cy="12193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8" name="Vrije vorm 77"/>
          <p:cNvSpPr/>
          <p:nvPr/>
        </p:nvSpPr>
        <p:spPr>
          <a:xfrm>
            <a:off x="5986898" y="3659855"/>
            <a:ext cx="2187615" cy="2071868"/>
          </a:xfrm>
          <a:custGeom>
            <a:avLst/>
            <a:gdLst>
              <a:gd name="connsiteX0" fmla="*/ 2187615 w 2187615"/>
              <a:gd name="connsiteY0" fmla="*/ 2071868 h 2071868"/>
              <a:gd name="connsiteX1" fmla="*/ 1348450 w 2187615"/>
              <a:gd name="connsiteY1" fmla="*/ 1875099 h 2071868"/>
              <a:gd name="connsiteX2" fmla="*/ 769716 w 2187615"/>
              <a:gd name="connsiteY2" fmla="*/ 1551007 h 2071868"/>
              <a:gd name="connsiteX3" fmla="*/ 219919 w 2187615"/>
              <a:gd name="connsiteY3" fmla="*/ 630820 h 2071868"/>
              <a:gd name="connsiteX4" fmla="*/ 0 w 2187615"/>
              <a:gd name="connsiteY4" fmla="*/ 0 h 2071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87615" h="2071868">
                <a:moveTo>
                  <a:pt x="2187615" y="2071868"/>
                </a:moveTo>
                <a:cubicBezTo>
                  <a:pt x="1886190" y="2016888"/>
                  <a:pt x="1584766" y="1961909"/>
                  <a:pt x="1348450" y="1875099"/>
                </a:cubicBezTo>
                <a:cubicBezTo>
                  <a:pt x="1112134" y="1788289"/>
                  <a:pt x="957804" y="1758387"/>
                  <a:pt x="769716" y="1551007"/>
                </a:cubicBezTo>
                <a:cubicBezTo>
                  <a:pt x="581628" y="1343627"/>
                  <a:pt x="348205" y="889321"/>
                  <a:pt x="219919" y="630820"/>
                </a:cubicBezTo>
                <a:cubicBezTo>
                  <a:pt x="91633" y="372319"/>
                  <a:pt x="45816" y="186159"/>
                  <a:pt x="0" y="0"/>
                </a:cubicBez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9" name="Vrije vorm 78"/>
          <p:cNvSpPr/>
          <p:nvPr/>
        </p:nvSpPr>
        <p:spPr>
          <a:xfrm>
            <a:off x="6606143" y="3358913"/>
            <a:ext cx="1556795" cy="1377387"/>
          </a:xfrm>
          <a:custGeom>
            <a:avLst/>
            <a:gdLst>
              <a:gd name="connsiteX0" fmla="*/ 1556795 w 1556795"/>
              <a:gd name="connsiteY0" fmla="*/ 1377387 h 1377387"/>
              <a:gd name="connsiteX1" fmla="*/ 729205 w 1556795"/>
              <a:gd name="connsiteY1" fmla="*/ 1174830 h 1377387"/>
              <a:gd name="connsiteX2" fmla="*/ 162046 w 1556795"/>
              <a:gd name="connsiteY2" fmla="*/ 422476 h 1377387"/>
              <a:gd name="connsiteX3" fmla="*/ 0 w 1556795"/>
              <a:gd name="connsiteY3" fmla="*/ 0 h 1377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6795" h="1377387">
                <a:moveTo>
                  <a:pt x="1556795" y="1377387"/>
                </a:moveTo>
                <a:cubicBezTo>
                  <a:pt x="1259229" y="1355684"/>
                  <a:pt x="961663" y="1333982"/>
                  <a:pt x="729205" y="1174830"/>
                </a:cubicBezTo>
                <a:cubicBezTo>
                  <a:pt x="496747" y="1015678"/>
                  <a:pt x="283580" y="618281"/>
                  <a:pt x="162046" y="422476"/>
                </a:cubicBezTo>
                <a:cubicBezTo>
                  <a:pt x="40512" y="226671"/>
                  <a:pt x="20256" y="113335"/>
                  <a:pt x="0" y="0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757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0" grpId="0"/>
      <p:bldP spid="11" grpId="0"/>
      <p:bldP spid="13" grpId="0"/>
      <p:bldP spid="13" grpId="1"/>
      <p:bldP spid="42" grpId="0"/>
      <p:bldP spid="43" grpId="0"/>
      <p:bldP spid="44" grpId="0"/>
      <p:bldP spid="71" grpId="0"/>
      <p:bldP spid="72" grpId="0"/>
      <p:bldP spid="73" grpId="0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933074" y="372775"/>
            <a:ext cx="5183052" cy="830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Productie is afhankelijk van de Kwaliteit </a:t>
            </a:r>
            <a:r>
              <a:rPr lang="nl-NL" sz="2400" dirty="0"/>
              <a:t>van de productiefactoren 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3366649" y="1363396"/>
            <a:ext cx="2352380" cy="830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Kwaliteit van Arbeid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3366649" y="3149615"/>
            <a:ext cx="2352380" cy="830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Kwaliteit van kapitaal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3348256" y="5088022"/>
            <a:ext cx="2370773" cy="830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Kwaliteit van de natuur </a:t>
            </a:r>
          </a:p>
        </p:txBody>
      </p:sp>
      <p:pic>
        <p:nvPicPr>
          <p:cNvPr id="4098" name="Picture 2" descr="https://naarden-bussum.groenlinks.nl/sites/default/files/styles/medium/public/newsarticle/image/image-3572278.jpg?itok=QDoCaU8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82" y="1366919"/>
            <a:ext cx="1748914" cy="1550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autointernationaal.nl/img/fotogroot/BMWpersoneelOudV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7083" y="1357204"/>
            <a:ext cx="1883330" cy="1468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www.landenweb.net/images/imgchina/B380C9B1-D0CA-FD7D-DCB3DB5D57A3CC8C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768" y="3146638"/>
            <a:ext cx="1756828" cy="1569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deklasvanlars.files.wordpress.com/2014/01/amerika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7083" y="3153067"/>
            <a:ext cx="2078087" cy="1563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kstvak 7"/>
          <p:cNvSpPr txBox="1"/>
          <p:nvPr/>
        </p:nvSpPr>
        <p:spPr>
          <a:xfrm>
            <a:off x="3366649" y="2133505"/>
            <a:ext cx="235238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Ongeschoold / geschoold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3348256" y="3841793"/>
            <a:ext cx="2370773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Arbeidsintensief / kapitaal-</a:t>
            </a:r>
          </a:p>
          <a:p>
            <a:r>
              <a:rPr lang="nl-NL" dirty="0"/>
              <a:t>                                    intensief</a:t>
            </a:r>
          </a:p>
        </p:txBody>
      </p:sp>
      <p:pic>
        <p:nvPicPr>
          <p:cNvPr id="4106" name="Picture 10" descr="http://www.ellydewaard.nl/blog/wp-content/uploads/2012/05/FRANCE_Chaumont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7083" y="5049891"/>
            <a:ext cx="1980708" cy="1615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http://de-wereld-en-bamboe.nl/wp-content/uploads/2013/02/energieuitbamboe4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82" y="5088021"/>
            <a:ext cx="1800151" cy="1577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kstvak 15"/>
          <p:cNvSpPr txBox="1"/>
          <p:nvPr/>
        </p:nvSpPr>
        <p:spPr>
          <a:xfrm>
            <a:off x="3289300" y="5876756"/>
            <a:ext cx="249555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Onvruchtbare grond / vruchtbaar</a:t>
            </a:r>
          </a:p>
        </p:txBody>
      </p:sp>
    </p:spTree>
    <p:extLst>
      <p:ext uri="{BB962C8B-B14F-4D97-AF65-F5344CB8AC3E}">
        <p14:creationId xmlns:p14="http://schemas.microsoft.com/office/powerpoint/2010/main" val="1413782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3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611560" y="1324335"/>
            <a:ext cx="7920880" cy="347281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nl-NL" dirty="0" smtClean="0"/>
              <a:t>Hangt </a:t>
            </a:r>
            <a:r>
              <a:rPr lang="nl-NL" dirty="0"/>
              <a:t>af van arbeidsproductiviteit en </a:t>
            </a:r>
            <a:r>
              <a:rPr lang="nl-NL" dirty="0" smtClean="0"/>
              <a:t>loonkosten </a:t>
            </a:r>
            <a:r>
              <a:rPr lang="nl-NL" dirty="0" smtClean="0">
                <a:sym typeface="Wingdings" panose="05000000000000000000" pitchFamily="2" charset="2"/>
              </a:rPr>
              <a:t></a:t>
            </a:r>
            <a:endParaRPr lang="nl-NL" dirty="0" smtClean="0"/>
          </a:p>
          <a:p>
            <a:r>
              <a:rPr lang="nl-NL" dirty="0" smtClean="0"/>
              <a:t>Zowel arbeidsproductiviteit (productie per werknemer) en de loonkosten bepalen de loonkosten per product. </a:t>
            </a:r>
            <a:r>
              <a:rPr lang="nl-NL" dirty="0" smtClean="0">
                <a:sym typeface="Wingdings" panose="05000000000000000000" pitchFamily="2" charset="2"/>
              </a:rPr>
              <a:t>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Als jouw productie verdubbelt, mag je 2x zo veel verdienen</a:t>
            </a:r>
          </a:p>
          <a:p>
            <a:endParaRPr lang="nl-NL" dirty="0" smtClean="0"/>
          </a:p>
          <a:p>
            <a:r>
              <a:rPr lang="nl-NL" dirty="0" smtClean="0"/>
              <a:t>Hoe hoger de loonkosten per product des te kapitaalintensiever de productie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452" y="5013176"/>
            <a:ext cx="68294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 4"/>
          <p:cNvSpPr/>
          <p:nvPr/>
        </p:nvSpPr>
        <p:spPr>
          <a:xfrm>
            <a:off x="4079641" y="5078524"/>
            <a:ext cx="2520280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6660232" y="5037945"/>
            <a:ext cx="1296144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nl-NL" sz="2800" dirty="0" smtClean="0"/>
              <a:t>Arbeidsintensief - kapitaalintensief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4227823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Rechte verbindingslijn 2"/>
          <p:cNvCxnSpPr/>
          <p:nvPr/>
        </p:nvCxnSpPr>
        <p:spPr>
          <a:xfrm>
            <a:off x="2411760" y="1772816"/>
            <a:ext cx="0" cy="380891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2411760" y="5581735"/>
            <a:ext cx="417646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 flipV="1">
            <a:off x="2411760" y="2564904"/>
            <a:ext cx="2448272" cy="301683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 flipV="1">
            <a:off x="2411760" y="4073319"/>
            <a:ext cx="3744416" cy="1508416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2411760" y="3429000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4211960" y="3429000"/>
            <a:ext cx="0" cy="2152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2411760" y="4505367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5004048" y="4505367"/>
            <a:ext cx="0" cy="10763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1475656" y="1484784"/>
            <a:ext cx="129614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Kapitaal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5508104" y="5733256"/>
            <a:ext cx="129614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Arbeid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1835696" y="32849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K1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1907704" y="432070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K2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3995936" y="568392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A</a:t>
            </a:r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4788024" y="569368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A2</a:t>
            </a:r>
            <a:endParaRPr lang="nl-NL" dirty="0"/>
          </a:p>
        </p:txBody>
      </p:sp>
      <p:sp>
        <p:nvSpPr>
          <p:cNvPr id="27" name="Tekstvak 26"/>
          <p:cNvSpPr txBox="1"/>
          <p:nvPr/>
        </p:nvSpPr>
        <p:spPr>
          <a:xfrm>
            <a:off x="4644008" y="21955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I</a:t>
            </a:r>
            <a:endParaRPr lang="nl-NL" dirty="0"/>
          </a:p>
        </p:txBody>
      </p:sp>
      <p:sp>
        <p:nvSpPr>
          <p:cNvPr id="28" name="Tekstvak 27"/>
          <p:cNvSpPr txBox="1"/>
          <p:nvPr/>
        </p:nvSpPr>
        <p:spPr>
          <a:xfrm>
            <a:off x="6159128" y="38128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II</a:t>
            </a:r>
            <a:endParaRPr lang="nl-NL" dirty="0"/>
          </a:p>
        </p:txBody>
      </p:sp>
      <p:sp>
        <p:nvSpPr>
          <p:cNvPr id="29" name="Tekstvak 28"/>
          <p:cNvSpPr txBox="1"/>
          <p:nvPr/>
        </p:nvSpPr>
        <p:spPr>
          <a:xfrm>
            <a:off x="2383430" y="6063018"/>
            <a:ext cx="2620618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Twee productietechnieken</a:t>
            </a:r>
            <a:endParaRPr lang="nl-NL" dirty="0"/>
          </a:p>
        </p:txBody>
      </p:sp>
      <p:sp>
        <p:nvSpPr>
          <p:cNvPr id="30" name="Tekstvak 29"/>
          <p:cNvSpPr txBox="1"/>
          <p:nvPr/>
        </p:nvSpPr>
        <p:spPr>
          <a:xfrm>
            <a:off x="4917660" y="2195572"/>
            <a:ext cx="375879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Techniek 1 - Kapitaalintensief</a:t>
            </a:r>
            <a:endParaRPr lang="nl-NL" dirty="0"/>
          </a:p>
        </p:txBody>
      </p:sp>
      <p:sp>
        <p:nvSpPr>
          <p:cNvPr id="31" name="Tekstvak 30"/>
          <p:cNvSpPr txBox="1"/>
          <p:nvPr/>
        </p:nvSpPr>
        <p:spPr>
          <a:xfrm>
            <a:off x="5890008" y="3492609"/>
            <a:ext cx="295232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Techniek 2 - Arbeidsintensief</a:t>
            </a:r>
            <a:endParaRPr lang="nl-NL" dirty="0"/>
          </a:p>
        </p:txBody>
      </p:sp>
      <p:sp>
        <p:nvSpPr>
          <p:cNvPr id="32" name="Tekstvak 31"/>
          <p:cNvSpPr txBox="1"/>
          <p:nvPr/>
        </p:nvSpPr>
        <p:spPr>
          <a:xfrm>
            <a:off x="4595394" y="3628226"/>
            <a:ext cx="86409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1.000</a:t>
            </a:r>
            <a:endParaRPr lang="nl-NL" dirty="0"/>
          </a:p>
        </p:txBody>
      </p:sp>
      <p:cxnSp>
        <p:nvCxnSpPr>
          <p:cNvPr id="33" name="Rechte verbindingslijn 32"/>
          <p:cNvCxnSpPr/>
          <p:nvPr/>
        </p:nvCxnSpPr>
        <p:spPr>
          <a:xfrm>
            <a:off x="4211960" y="3429000"/>
            <a:ext cx="792088" cy="10763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kstvak 33"/>
          <p:cNvSpPr txBox="1"/>
          <p:nvPr/>
        </p:nvSpPr>
        <p:spPr>
          <a:xfrm>
            <a:off x="2111467" y="276617"/>
            <a:ext cx="2520280" cy="40011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 smtClean="0"/>
              <a:t>Productiefunctie</a:t>
            </a:r>
            <a:endParaRPr lang="nl-NL" sz="2000" dirty="0"/>
          </a:p>
        </p:txBody>
      </p:sp>
      <p:sp>
        <p:nvSpPr>
          <p:cNvPr id="37" name="Tekstvak 36"/>
          <p:cNvSpPr txBox="1"/>
          <p:nvPr/>
        </p:nvSpPr>
        <p:spPr>
          <a:xfrm>
            <a:off x="5299055" y="276617"/>
            <a:ext cx="1476164" cy="4001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 smtClean="0"/>
              <a:t>Y = f(A, K)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621728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/>
      <p:bldP spid="24" grpId="0"/>
      <p:bldP spid="25" grpId="0"/>
      <p:bldP spid="26" grpId="0"/>
      <p:bldP spid="27" grpId="0"/>
      <p:bldP spid="28" grpId="0"/>
      <p:bldP spid="29" grpId="0" animBg="1"/>
      <p:bldP spid="30" grpId="0" animBg="1"/>
      <p:bldP spid="31" grpId="0" animBg="1"/>
      <p:bldP spid="32" grpId="0" animBg="1"/>
      <p:bldP spid="34" grpId="0" animBg="1"/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59349" y="167647"/>
            <a:ext cx="2619034" cy="4001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 smtClean="0"/>
              <a:t>Getallenvoorbeeld</a:t>
            </a:r>
            <a:endParaRPr lang="nl-NL" sz="2000" dirty="0"/>
          </a:p>
        </p:txBody>
      </p:sp>
      <p:sp>
        <p:nvSpPr>
          <p:cNvPr id="3" name="Tekstvak 2"/>
          <p:cNvSpPr txBox="1"/>
          <p:nvPr/>
        </p:nvSpPr>
        <p:spPr>
          <a:xfrm>
            <a:off x="84872" y="1143923"/>
            <a:ext cx="4307107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De productie in </a:t>
            </a:r>
            <a:r>
              <a:rPr lang="nl-NL" dirty="0" err="1" smtClean="0"/>
              <a:t>Reeland</a:t>
            </a:r>
            <a:r>
              <a:rPr lang="nl-NL" dirty="0" smtClean="0"/>
              <a:t> (Y) € 350 mild</a:t>
            </a:r>
          </a:p>
          <a:p>
            <a:r>
              <a:rPr lang="nl-NL" dirty="0" smtClean="0"/>
              <a:t>De arbeidsproductiviteit (a) = € 100.000</a:t>
            </a:r>
          </a:p>
          <a:p>
            <a:r>
              <a:rPr lang="nl-NL" dirty="0" smtClean="0"/>
              <a:t>De beroepsbevolking (Aa) = 5 </a:t>
            </a:r>
            <a:r>
              <a:rPr lang="nl-NL" dirty="0" err="1" smtClean="0"/>
              <a:t>mln</a:t>
            </a:r>
            <a:endParaRPr lang="nl-NL" dirty="0" smtClean="0"/>
          </a:p>
          <a:p>
            <a:r>
              <a:rPr lang="nl-NL" dirty="0" smtClean="0"/>
              <a:t>Kapitaalgoederenvoorraad = € 400 </a:t>
            </a:r>
            <a:r>
              <a:rPr lang="nl-NL" dirty="0" err="1" smtClean="0"/>
              <a:t>mld</a:t>
            </a:r>
            <a:endParaRPr lang="nl-NL" dirty="0" smtClean="0"/>
          </a:p>
          <a:p>
            <a:r>
              <a:rPr lang="nl-NL" dirty="0" smtClean="0"/>
              <a:t>Kapitaalproductiviteit = 1,1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192885" y="3356992"/>
            <a:ext cx="3928180" cy="16312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000" dirty="0" err="1" smtClean="0"/>
              <a:t>Ya</a:t>
            </a:r>
            <a:r>
              <a:rPr lang="nl-NL" sz="2000" dirty="0" smtClean="0"/>
              <a:t> = a x Aa (=</a:t>
            </a:r>
            <a:r>
              <a:rPr lang="nl-NL" sz="2000" dirty="0" err="1" smtClean="0"/>
              <a:t>Yvw</a:t>
            </a:r>
            <a:r>
              <a:rPr lang="nl-NL" sz="2000" dirty="0" smtClean="0"/>
              <a:t>)</a:t>
            </a:r>
          </a:p>
          <a:p>
            <a:r>
              <a:rPr lang="nl-NL" sz="2000" dirty="0" err="1" smtClean="0"/>
              <a:t>Ya</a:t>
            </a:r>
            <a:r>
              <a:rPr lang="nl-NL" sz="2000" dirty="0" smtClean="0"/>
              <a:t> = € 100.000 x 5 </a:t>
            </a:r>
            <a:r>
              <a:rPr lang="nl-NL" sz="2000" dirty="0" err="1" smtClean="0"/>
              <a:t>mln</a:t>
            </a:r>
            <a:r>
              <a:rPr lang="nl-NL" sz="2000" dirty="0" smtClean="0"/>
              <a:t> = € 500 </a:t>
            </a:r>
            <a:r>
              <a:rPr lang="nl-NL" sz="2000" dirty="0" err="1" smtClean="0"/>
              <a:t>mld</a:t>
            </a:r>
            <a:endParaRPr lang="nl-NL" sz="2000" dirty="0" smtClean="0"/>
          </a:p>
          <a:p>
            <a:endParaRPr lang="nl-NL" sz="2000" dirty="0" smtClean="0"/>
          </a:p>
          <a:p>
            <a:r>
              <a:rPr lang="nl-NL" sz="2000" dirty="0" err="1" smtClean="0"/>
              <a:t>Yk</a:t>
            </a:r>
            <a:r>
              <a:rPr lang="nl-NL" sz="2000" dirty="0" smtClean="0"/>
              <a:t> = k x K (PC)</a:t>
            </a:r>
          </a:p>
          <a:p>
            <a:r>
              <a:rPr lang="nl-NL" sz="2000" dirty="0" err="1" smtClean="0"/>
              <a:t>Yk</a:t>
            </a:r>
            <a:r>
              <a:rPr lang="nl-NL" sz="2000" dirty="0" smtClean="0"/>
              <a:t> = € 400 </a:t>
            </a:r>
            <a:r>
              <a:rPr lang="nl-NL" sz="2000" dirty="0" err="1" smtClean="0"/>
              <a:t>mld</a:t>
            </a:r>
            <a:r>
              <a:rPr lang="nl-NL" sz="2000" dirty="0" smtClean="0"/>
              <a:t>  x 1,1 = € 440 </a:t>
            </a:r>
            <a:r>
              <a:rPr lang="nl-NL" sz="2000" dirty="0" err="1" smtClean="0"/>
              <a:t>mld</a:t>
            </a:r>
            <a:endParaRPr lang="nl-NL" sz="2000" dirty="0"/>
          </a:p>
        </p:txBody>
      </p:sp>
      <p:sp>
        <p:nvSpPr>
          <p:cNvPr id="5" name="Tekstvak 4"/>
          <p:cNvSpPr txBox="1"/>
          <p:nvPr/>
        </p:nvSpPr>
        <p:spPr>
          <a:xfrm>
            <a:off x="173999" y="5150867"/>
            <a:ext cx="3947066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Maximale productie  = productie capaciteit (PC) = € 440 miljard</a:t>
            </a:r>
          </a:p>
          <a:p>
            <a:r>
              <a:rPr lang="nl-NL" dirty="0" smtClean="0"/>
              <a:t>Kapitaal = knelpuntfactor</a:t>
            </a:r>
            <a:endParaRPr lang="nl-NL" dirty="0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5292080" y="367702"/>
            <a:ext cx="8384" cy="651308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92080" y="4172600"/>
            <a:ext cx="375780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kstvak 13"/>
          <p:cNvSpPr txBox="1"/>
          <p:nvPr/>
        </p:nvSpPr>
        <p:spPr>
          <a:xfrm>
            <a:off x="4630621" y="425235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500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4582007" y="5334707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</a:t>
            </a:r>
            <a:r>
              <a:rPr lang="nl-NL" dirty="0" smtClean="0"/>
              <a:t>  4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4605536" y="106462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4</a:t>
            </a:r>
            <a:r>
              <a:rPr lang="nl-NL" dirty="0" smtClean="0"/>
              <a:t>00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4605536" y="46188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 2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4603778" y="398793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</a:t>
            </a:r>
            <a:r>
              <a:rPr lang="nl-NL" dirty="0" smtClean="0"/>
              <a:t> 0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4605536" y="182952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</a:t>
            </a:r>
            <a:r>
              <a:rPr lang="nl-NL" dirty="0" smtClean="0"/>
              <a:t>00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4603778" y="248315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</a:t>
            </a:r>
            <a:r>
              <a:rPr lang="nl-NL" dirty="0" smtClean="0"/>
              <a:t>00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4618158" y="6225405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</a:t>
            </a:r>
            <a:r>
              <a:rPr lang="nl-NL" dirty="0" smtClean="0"/>
              <a:t>  6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4586199" y="3172326"/>
            <a:ext cx="571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</a:t>
            </a:r>
            <a:r>
              <a:rPr lang="nl-NL" dirty="0" smtClean="0"/>
              <a:t>00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5206685" y="158948"/>
            <a:ext cx="1381540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 smtClean="0"/>
              <a:t>Kapitaal</a:t>
            </a:r>
            <a:endParaRPr lang="nl-NL" sz="2000" dirty="0"/>
          </a:p>
        </p:txBody>
      </p:sp>
      <p:sp>
        <p:nvSpPr>
          <p:cNvPr id="26" name="Tekstvak 25"/>
          <p:cNvSpPr txBox="1"/>
          <p:nvPr/>
        </p:nvSpPr>
        <p:spPr>
          <a:xfrm>
            <a:off x="5374028" y="6350228"/>
            <a:ext cx="1086667" cy="4001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 smtClean="0"/>
              <a:t>Arbeid</a:t>
            </a:r>
            <a:endParaRPr lang="nl-NL" sz="2000" dirty="0"/>
          </a:p>
        </p:txBody>
      </p:sp>
      <p:sp>
        <p:nvSpPr>
          <p:cNvPr id="27" name="Tekstvak 26"/>
          <p:cNvSpPr txBox="1"/>
          <p:nvPr/>
        </p:nvSpPr>
        <p:spPr>
          <a:xfrm>
            <a:off x="7671658" y="3664069"/>
            <a:ext cx="137822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Productie</a:t>
            </a:r>
            <a:endParaRPr lang="nl-NL" dirty="0"/>
          </a:p>
        </p:txBody>
      </p:sp>
      <p:sp>
        <p:nvSpPr>
          <p:cNvPr id="28" name="Tekstvak 27"/>
          <p:cNvSpPr txBox="1"/>
          <p:nvPr/>
        </p:nvSpPr>
        <p:spPr>
          <a:xfrm>
            <a:off x="7884368" y="42495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4</a:t>
            </a:r>
            <a:r>
              <a:rPr lang="nl-NL" dirty="0" smtClean="0"/>
              <a:t>00</a:t>
            </a:r>
            <a:endParaRPr lang="nl-NL" dirty="0"/>
          </a:p>
        </p:txBody>
      </p:sp>
      <p:sp>
        <p:nvSpPr>
          <p:cNvPr id="29" name="Tekstvak 28"/>
          <p:cNvSpPr txBox="1"/>
          <p:nvPr/>
        </p:nvSpPr>
        <p:spPr>
          <a:xfrm>
            <a:off x="7095594" y="42495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</a:t>
            </a:r>
            <a:r>
              <a:rPr lang="nl-NL" dirty="0" smtClean="0"/>
              <a:t>00</a:t>
            </a:r>
            <a:endParaRPr lang="nl-NL" dirty="0"/>
          </a:p>
        </p:txBody>
      </p:sp>
      <p:sp>
        <p:nvSpPr>
          <p:cNvPr id="30" name="Tekstvak 29"/>
          <p:cNvSpPr txBox="1"/>
          <p:nvPr/>
        </p:nvSpPr>
        <p:spPr>
          <a:xfrm>
            <a:off x="6460695" y="42495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</a:t>
            </a:r>
            <a:r>
              <a:rPr lang="nl-NL" dirty="0" smtClean="0"/>
              <a:t>00</a:t>
            </a:r>
            <a:endParaRPr lang="nl-NL" dirty="0"/>
          </a:p>
        </p:txBody>
      </p:sp>
      <p:sp>
        <p:nvSpPr>
          <p:cNvPr id="31" name="Tekstvak 30"/>
          <p:cNvSpPr txBox="1"/>
          <p:nvPr/>
        </p:nvSpPr>
        <p:spPr>
          <a:xfrm>
            <a:off x="5776766" y="42495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</a:t>
            </a:r>
            <a:r>
              <a:rPr lang="nl-NL" dirty="0" smtClean="0"/>
              <a:t>00</a:t>
            </a:r>
            <a:endParaRPr lang="nl-NL" dirty="0"/>
          </a:p>
        </p:txBody>
      </p:sp>
      <p:sp>
        <p:nvSpPr>
          <p:cNvPr id="32" name="Tekstvak 31"/>
          <p:cNvSpPr txBox="1"/>
          <p:nvPr/>
        </p:nvSpPr>
        <p:spPr>
          <a:xfrm>
            <a:off x="8565331" y="4223849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500</a:t>
            </a:r>
            <a:endParaRPr lang="nl-NL" dirty="0"/>
          </a:p>
        </p:txBody>
      </p:sp>
      <p:cxnSp>
        <p:nvCxnSpPr>
          <p:cNvPr id="34" name="Rechte verbindingslijn 33"/>
          <p:cNvCxnSpPr/>
          <p:nvPr/>
        </p:nvCxnSpPr>
        <p:spPr>
          <a:xfrm>
            <a:off x="5300464" y="1249292"/>
            <a:ext cx="23711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 flipV="1">
            <a:off x="8460432" y="1249292"/>
            <a:ext cx="0" cy="29233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 flipH="1">
            <a:off x="5296272" y="1249292"/>
            <a:ext cx="31641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 flipV="1">
            <a:off x="5300464" y="794567"/>
            <a:ext cx="3664024" cy="337803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 flipV="1">
            <a:off x="5275840" y="6005644"/>
            <a:ext cx="3605967" cy="106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>
            <a:off x="8906431" y="4143571"/>
            <a:ext cx="0" cy="18469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5296272" y="4172600"/>
            <a:ext cx="3746128" cy="1850829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9" name="Tekstvak 48"/>
          <p:cNvSpPr txBox="1"/>
          <p:nvPr/>
        </p:nvSpPr>
        <p:spPr>
          <a:xfrm>
            <a:off x="8215943" y="2862389"/>
            <a:ext cx="792088" cy="7386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PC</a:t>
            </a:r>
          </a:p>
          <a:p>
            <a:r>
              <a:rPr lang="nl-NL" dirty="0" smtClean="0"/>
              <a:t>=440</a:t>
            </a:r>
            <a:endParaRPr lang="nl-NL" dirty="0"/>
          </a:p>
        </p:txBody>
      </p:sp>
      <p:cxnSp>
        <p:nvCxnSpPr>
          <p:cNvPr id="53" name="Rechte verbindingslijn 52"/>
          <p:cNvCxnSpPr/>
          <p:nvPr/>
        </p:nvCxnSpPr>
        <p:spPr>
          <a:xfrm>
            <a:off x="8478179" y="4143571"/>
            <a:ext cx="17749" cy="1560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echte verbindingslijn 56"/>
          <p:cNvCxnSpPr/>
          <p:nvPr/>
        </p:nvCxnSpPr>
        <p:spPr>
          <a:xfrm>
            <a:off x="5373035" y="5718553"/>
            <a:ext cx="31228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kstvak 60"/>
          <p:cNvSpPr txBox="1"/>
          <p:nvPr/>
        </p:nvSpPr>
        <p:spPr>
          <a:xfrm>
            <a:off x="4888366" y="5475429"/>
            <a:ext cx="617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4,4</a:t>
            </a:r>
            <a:endParaRPr lang="nl-NL" dirty="0"/>
          </a:p>
        </p:txBody>
      </p:sp>
      <p:sp>
        <p:nvSpPr>
          <p:cNvPr id="62" name="Tekstvak 61"/>
          <p:cNvSpPr txBox="1"/>
          <p:nvPr/>
        </p:nvSpPr>
        <p:spPr>
          <a:xfrm>
            <a:off x="4906190" y="5744526"/>
            <a:ext cx="454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5</a:t>
            </a:r>
            <a:endParaRPr lang="nl-NL" dirty="0"/>
          </a:p>
        </p:txBody>
      </p:sp>
      <p:sp>
        <p:nvSpPr>
          <p:cNvPr id="63" name="Tekstvak 62"/>
          <p:cNvSpPr txBox="1"/>
          <p:nvPr/>
        </p:nvSpPr>
        <p:spPr>
          <a:xfrm>
            <a:off x="5673087" y="5389784"/>
            <a:ext cx="2727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Conjunctuur werkloosheid</a:t>
            </a:r>
            <a:endParaRPr lang="nl-NL" dirty="0"/>
          </a:p>
        </p:txBody>
      </p:sp>
      <p:cxnSp>
        <p:nvCxnSpPr>
          <p:cNvPr id="65" name="Rechte verbindingslijn 64"/>
          <p:cNvCxnSpPr/>
          <p:nvPr/>
        </p:nvCxnSpPr>
        <p:spPr>
          <a:xfrm flipV="1">
            <a:off x="7826311" y="1877502"/>
            <a:ext cx="0" cy="35880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Rechte verbindingslijn 70"/>
          <p:cNvCxnSpPr/>
          <p:nvPr/>
        </p:nvCxnSpPr>
        <p:spPr>
          <a:xfrm flipH="1">
            <a:off x="5300464" y="1829526"/>
            <a:ext cx="25258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Rechte verbindingslijn 72"/>
          <p:cNvCxnSpPr/>
          <p:nvPr/>
        </p:nvCxnSpPr>
        <p:spPr>
          <a:xfrm flipH="1" flipV="1">
            <a:off x="5259423" y="5370530"/>
            <a:ext cx="2566888" cy="19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kstvak 73"/>
          <p:cNvSpPr txBox="1"/>
          <p:nvPr/>
        </p:nvSpPr>
        <p:spPr>
          <a:xfrm>
            <a:off x="4882796" y="5150867"/>
            <a:ext cx="617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3,5</a:t>
            </a:r>
            <a:endParaRPr lang="nl-NL" dirty="0"/>
          </a:p>
        </p:txBody>
      </p:sp>
      <p:sp>
        <p:nvSpPr>
          <p:cNvPr id="75" name="Tekstvak 74"/>
          <p:cNvSpPr txBox="1"/>
          <p:nvPr/>
        </p:nvSpPr>
        <p:spPr>
          <a:xfrm>
            <a:off x="4857054" y="1641985"/>
            <a:ext cx="602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318</a:t>
            </a:r>
            <a:endParaRPr lang="nl-NL" dirty="0"/>
          </a:p>
        </p:txBody>
      </p:sp>
      <p:sp>
        <p:nvSpPr>
          <p:cNvPr id="76" name="Tekstvak 75"/>
          <p:cNvSpPr txBox="1"/>
          <p:nvPr/>
        </p:nvSpPr>
        <p:spPr>
          <a:xfrm>
            <a:off x="159349" y="6023429"/>
            <a:ext cx="3961716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Werkgelegenheid (Av) = Y / a</a:t>
            </a:r>
          </a:p>
          <a:p>
            <a:r>
              <a:rPr lang="nl-NL" dirty="0" smtClean="0"/>
              <a:t>Av = € 350 </a:t>
            </a:r>
            <a:r>
              <a:rPr lang="nl-NL" dirty="0" err="1" smtClean="0"/>
              <a:t>mld</a:t>
            </a:r>
            <a:r>
              <a:rPr lang="nl-NL" dirty="0" smtClean="0"/>
              <a:t> / € 100.000 = 3,5 </a:t>
            </a:r>
            <a:r>
              <a:rPr lang="nl-NL" dirty="0" err="1" smtClean="0"/>
              <a:t>mln</a:t>
            </a:r>
            <a:endParaRPr lang="nl-NL" dirty="0"/>
          </a:p>
        </p:txBody>
      </p:sp>
      <p:sp>
        <p:nvSpPr>
          <p:cNvPr id="77" name="Tekstvak 76"/>
          <p:cNvSpPr txBox="1"/>
          <p:nvPr/>
        </p:nvSpPr>
        <p:spPr>
          <a:xfrm>
            <a:off x="7383626" y="2849611"/>
            <a:ext cx="788774" cy="7386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   Y</a:t>
            </a:r>
          </a:p>
          <a:p>
            <a:r>
              <a:rPr lang="nl-NL" dirty="0" smtClean="0"/>
              <a:t>= 350</a:t>
            </a:r>
            <a:endParaRPr lang="nl-NL" dirty="0"/>
          </a:p>
        </p:txBody>
      </p:sp>
      <p:sp>
        <p:nvSpPr>
          <p:cNvPr id="78" name="Tekstvak 77"/>
          <p:cNvSpPr txBox="1"/>
          <p:nvPr/>
        </p:nvSpPr>
        <p:spPr>
          <a:xfrm>
            <a:off x="8367363" y="5994573"/>
            <a:ext cx="611559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400" dirty="0" err="1" smtClean="0"/>
              <a:t>Ya</a:t>
            </a:r>
            <a:endParaRPr lang="nl-NL" sz="2400" dirty="0"/>
          </a:p>
        </p:txBody>
      </p:sp>
      <p:sp>
        <p:nvSpPr>
          <p:cNvPr id="79" name="Tekstvak 78"/>
          <p:cNvSpPr txBox="1"/>
          <p:nvPr/>
        </p:nvSpPr>
        <p:spPr>
          <a:xfrm>
            <a:off x="8284074" y="398855"/>
            <a:ext cx="611559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400" dirty="0" err="1" smtClean="0"/>
              <a:t>Yk</a:t>
            </a:r>
            <a:endParaRPr lang="nl-NL" sz="2400" dirty="0"/>
          </a:p>
        </p:txBody>
      </p:sp>
      <p:sp>
        <p:nvSpPr>
          <p:cNvPr id="80" name="Tekstvak 79"/>
          <p:cNvSpPr txBox="1"/>
          <p:nvPr/>
        </p:nvSpPr>
        <p:spPr>
          <a:xfrm>
            <a:off x="8495928" y="4689202"/>
            <a:ext cx="648071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err="1" smtClean="0"/>
              <a:t>Yvw</a:t>
            </a:r>
            <a:endParaRPr lang="nl-NL" dirty="0"/>
          </a:p>
        </p:txBody>
      </p:sp>
      <p:sp>
        <p:nvSpPr>
          <p:cNvPr id="83" name="Tekstvak 82"/>
          <p:cNvSpPr txBox="1"/>
          <p:nvPr/>
        </p:nvSpPr>
        <p:spPr>
          <a:xfrm>
            <a:off x="5701700" y="5654097"/>
            <a:ext cx="2727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Structuurwerkloosheid</a:t>
            </a:r>
            <a:endParaRPr lang="nl-NL" dirty="0"/>
          </a:p>
        </p:txBody>
      </p:sp>
      <p:sp>
        <p:nvSpPr>
          <p:cNvPr id="88" name="Rechteraccolade 87"/>
          <p:cNvSpPr/>
          <p:nvPr/>
        </p:nvSpPr>
        <p:spPr>
          <a:xfrm>
            <a:off x="5500229" y="5380157"/>
            <a:ext cx="201471" cy="323882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9" name="Rechteraccolade 88"/>
          <p:cNvSpPr/>
          <p:nvPr/>
        </p:nvSpPr>
        <p:spPr>
          <a:xfrm>
            <a:off x="5536086" y="5744526"/>
            <a:ext cx="64878" cy="245992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1825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10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6" dur="10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10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1000"/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4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25" grpId="0" animBg="1"/>
      <p:bldP spid="26" grpId="0" animBg="1"/>
      <p:bldP spid="27" grpId="0" animBg="1"/>
      <p:bldP spid="28" grpId="0"/>
      <p:bldP spid="29" grpId="0"/>
      <p:bldP spid="30" grpId="0"/>
      <p:bldP spid="31" grpId="0"/>
      <p:bldP spid="32" grpId="0"/>
      <p:bldP spid="49" grpId="0" animBg="1"/>
      <p:bldP spid="61" grpId="0"/>
      <p:bldP spid="62" grpId="0"/>
      <p:bldP spid="63" grpId="0"/>
      <p:bldP spid="74" grpId="0"/>
      <p:bldP spid="75" grpId="0"/>
      <p:bldP spid="77" grpId="0" animBg="1"/>
      <p:bldP spid="78" grpId="0" animBg="1"/>
      <p:bldP spid="79" grpId="0" animBg="1"/>
      <p:bldP spid="80" grpId="0" animBg="1"/>
      <p:bldP spid="8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639974" y="1326704"/>
            <a:ext cx="2516202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Aa = 5 miljoen</a:t>
            </a:r>
            <a:endParaRPr lang="nl-NL" sz="2400" dirty="0"/>
          </a:p>
        </p:txBody>
      </p:sp>
      <p:sp>
        <p:nvSpPr>
          <p:cNvPr id="3" name="Tekstvak 2"/>
          <p:cNvSpPr txBox="1"/>
          <p:nvPr/>
        </p:nvSpPr>
        <p:spPr>
          <a:xfrm>
            <a:off x="6405060" y="1954378"/>
            <a:ext cx="2343403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err="1" smtClean="0"/>
              <a:t>Us</a:t>
            </a:r>
            <a:r>
              <a:rPr lang="nl-NL" sz="2400" dirty="0" smtClean="0"/>
              <a:t> = 0,6 miljoen</a:t>
            </a:r>
            <a:endParaRPr lang="nl-NL" sz="2400" dirty="0"/>
          </a:p>
        </p:txBody>
      </p:sp>
      <p:sp>
        <p:nvSpPr>
          <p:cNvPr id="5" name="Tekstvak 4"/>
          <p:cNvSpPr txBox="1"/>
          <p:nvPr/>
        </p:nvSpPr>
        <p:spPr>
          <a:xfrm>
            <a:off x="3652234" y="2690937"/>
            <a:ext cx="2575950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Av* = 4,4 miljoen</a:t>
            </a:r>
            <a:endParaRPr lang="nl-NL" sz="2400" dirty="0"/>
          </a:p>
        </p:txBody>
      </p:sp>
      <p:sp>
        <p:nvSpPr>
          <p:cNvPr id="6" name="Tekstvak 5"/>
          <p:cNvSpPr txBox="1"/>
          <p:nvPr/>
        </p:nvSpPr>
        <p:spPr>
          <a:xfrm>
            <a:off x="1187623" y="2690937"/>
            <a:ext cx="1578113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PC = 440</a:t>
            </a:r>
            <a:endParaRPr lang="nl-NL" sz="2400" dirty="0"/>
          </a:p>
        </p:txBody>
      </p:sp>
      <p:sp>
        <p:nvSpPr>
          <p:cNvPr id="7" name="Tekstvak 6"/>
          <p:cNvSpPr txBox="1"/>
          <p:nvPr/>
        </p:nvSpPr>
        <p:spPr>
          <a:xfrm>
            <a:off x="1217350" y="4048470"/>
            <a:ext cx="1548385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Y = 350</a:t>
            </a:r>
            <a:endParaRPr lang="nl-NL" sz="2000" dirty="0"/>
          </a:p>
        </p:txBody>
      </p:sp>
      <p:sp>
        <p:nvSpPr>
          <p:cNvPr id="8" name="Tekstvak 7"/>
          <p:cNvSpPr txBox="1"/>
          <p:nvPr/>
        </p:nvSpPr>
        <p:spPr>
          <a:xfrm>
            <a:off x="3652234" y="4001820"/>
            <a:ext cx="2503942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Av = 3,5 </a:t>
            </a:r>
            <a:r>
              <a:rPr lang="nl-NL" sz="2400" dirty="0" err="1" smtClean="0"/>
              <a:t>mln</a:t>
            </a:r>
            <a:endParaRPr lang="nl-NL" sz="2400" dirty="0"/>
          </a:p>
        </p:txBody>
      </p:sp>
      <p:sp>
        <p:nvSpPr>
          <p:cNvPr id="9" name="Tekstvak 8"/>
          <p:cNvSpPr txBox="1"/>
          <p:nvPr/>
        </p:nvSpPr>
        <p:spPr>
          <a:xfrm>
            <a:off x="6394625" y="3447570"/>
            <a:ext cx="2353837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err="1" smtClean="0"/>
              <a:t>Uc</a:t>
            </a:r>
            <a:r>
              <a:rPr lang="nl-NL" sz="2400" dirty="0" smtClean="0"/>
              <a:t> = 0,9 miljoen</a:t>
            </a:r>
            <a:endParaRPr lang="nl-NL" sz="2400" dirty="0"/>
          </a:p>
        </p:txBody>
      </p:sp>
      <p:sp>
        <p:nvSpPr>
          <p:cNvPr id="10" name="Rechthoek 9"/>
          <p:cNvSpPr/>
          <p:nvPr/>
        </p:nvSpPr>
        <p:spPr>
          <a:xfrm>
            <a:off x="2771800" y="2839778"/>
            <a:ext cx="868174" cy="2308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                                              </a:t>
            </a:r>
            <a:endParaRPr lang="nl-NL" dirty="0"/>
          </a:p>
        </p:txBody>
      </p:sp>
      <p:sp>
        <p:nvSpPr>
          <p:cNvPr id="11" name="Rechthoek 10"/>
          <p:cNvSpPr/>
          <p:nvPr/>
        </p:nvSpPr>
        <p:spPr>
          <a:xfrm>
            <a:off x="2765737" y="4163886"/>
            <a:ext cx="868174" cy="2308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                                              </a:t>
            </a:r>
            <a:endParaRPr lang="nl-NL" dirty="0"/>
          </a:p>
        </p:txBody>
      </p:sp>
      <p:sp>
        <p:nvSpPr>
          <p:cNvPr id="12" name="PIJL-OMHOOG en -OMLAAG 11"/>
          <p:cNvSpPr/>
          <p:nvPr/>
        </p:nvSpPr>
        <p:spPr>
          <a:xfrm>
            <a:off x="3923928" y="1788369"/>
            <a:ext cx="288032" cy="90256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PIJL-OMHOOG en -OMLAAG 12"/>
          <p:cNvSpPr/>
          <p:nvPr/>
        </p:nvSpPr>
        <p:spPr>
          <a:xfrm>
            <a:off x="3940267" y="3145902"/>
            <a:ext cx="288032" cy="90256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Ingekeepte PIJL-RECHTS 13"/>
          <p:cNvSpPr/>
          <p:nvPr/>
        </p:nvSpPr>
        <p:spPr>
          <a:xfrm>
            <a:off x="4437133" y="2121774"/>
            <a:ext cx="499978" cy="230833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Ingekeepte PIJL-RECHTS 14"/>
          <p:cNvSpPr/>
          <p:nvPr/>
        </p:nvSpPr>
        <p:spPr>
          <a:xfrm>
            <a:off x="4437133" y="3447570"/>
            <a:ext cx="499978" cy="230833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1187623" y="5301208"/>
            <a:ext cx="7560840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Werkloosheid U = </a:t>
            </a:r>
            <a:r>
              <a:rPr lang="nl-NL" sz="2400" dirty="0" err="1" smtClean="0"/>
              <a:t>Uc</a:t>
            </a:r>
            <a:r>
              <a:rPr lang="nl-NL" sz="2400" dirty="0" smtClean="0"/>
              <a:t> + </a:t>
            </a:r>
            <a:r>
              <a:rPr lang="nl-NL" sz="2400" dirty="0" err="1" smtClean="0"/>
              <a:t>Us</a:t>
            </a:r>
            <a:r>
              <a:rPr lang="nl-NL" sz="2400" dirty="0" smtClean="0"/>
              <a:t>  = 0,9 + 0,6 = 1,5 (miljoen)</a:t>
            </a:r>
            <a:endParaRPr lang="nl-NL" sz="2400" dirty="0"/>
          </a:p>
        </p:txBody>
      </p:sp>
      <p:sp>
        <p:nvSpPr>
          <p:cNvPr id="17" name="Tekstvak 16"/>
          <p:cNvSpPr txBox="1"/>
          <p:nvPr/>
        </p:nvSpPr>
        <p:spPr>
          <a:xfrm>
            <a:off x="2339752" y="404664"/>
            <a:ext cx="5040560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800" dirty="0" smtClean="0"/>
              <a:t>Getallenvoorbeeld  in schema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538380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763688" y="389541"/>
            <a:ext cx="6480720" cy="52322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800" dirty="0" smtClean="0"/>
              <a:t>Fysieke meeropbrengsten (producten)</a:t>
            </a:r>
            <a:endParaRPr lang="nl-NL" sz="2800" dirty="0"/>
          </a:p>
        </p:txBody>
      </p:sp>
      <p:sp>
        <p:nvSpPr>
          <p:cNvPr id="3" name="Tekstvak 2"/>
          <p:cNvSpPr txBox="1"/>
          <p:nvPr/>
        </p:nvSpPr>
        <p:spPr>
          <a:xfrm>
            <a:off x="406646" y="1340768"/>
            <a:ext cx="936104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Arbeid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342750" y="1295650"/>
            <a:ext cx="115212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Productie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4913209" y="1340768"/>
            <a:ext cx="936104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Arbeid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5849313" y="1358270"/>
            <a:ext cx="115212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Productie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611560" y="245224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611560" y="419125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4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622670" y="3625343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600887" y="591959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7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600887" y="474942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5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600887" y="534711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6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600887" y="304029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600887" y="186721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0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5009333" y="245437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5009333" y="419338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4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5020443" y="362747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4998660" y="592171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7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4998660" y="4751553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5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4998660" y="534924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6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4998660" y="304242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4998660" y="186934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1757431" y="24597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1757431" y="419875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1768541" y="363283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30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1746758" y="592708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70</a:t>
            </a:r>
            <a:endParaRPr lang="nl-NL" dirty="0"/>
          </a:p>
        </p:txBody>
      </p:sp>
      <p:sp>
        <p:nvSpPr>
          <p:cNvPr id="27" name="Tekstvak 26"/>
          <p:cNvSpPr txBox="1"/>
          <p:nvPr/>
        </p:nvSpPr>
        <p:spPr>
          <a:xfrm>
            <a:off x="1746758" y="475691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50</a:t>
            </a:r>
            <a:endParaRPr lang="nl-NL" dirty="0"/>
          </a:p>
        </p:txBody>
      </p:sp>
      <p:sp>
        <p:nvSpPr>
          <p:cNvPr id="28" name="Tekstvak 27"/>
          <p:cNvSpPr txBox="1"/>
          <p:nvPr/>
        </p:nvSpPr>
        <p:spPr>
          <a:xfrm>
            <a:off x="1746758" y="53546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60</a:t>
            </a:r>
            <a:endParaRPr lang="nl-NL" dirty="0"/>
          </a:p>
        </p:txBody>
      </p:sp>
      <p:sp>
        <p:nvSpPr>
          <p:cNvPr id="29" name="Tekstvak 28"/>
          <p:cNvSpPr txBox="1"/>
          <p:nvPr/>
        </p:nvSpPr>
        <p:spPr>
          <a:xfrm>
            <a:off x="1746758" y="304779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30" name="Tekstvak 29"/>
          <p:cNvSpPr txBox="1"/>
          <p:nvPr/>
        </p:nvSpPr>
        <p:spPr>
          <a:xfrm>
            <a:off x="1746758" y="187470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0</a:t>
            </a:r>
          </a:p>
        </p:txBody>
      </p:sp>
      <p:sp>
        <p:nvSpPr>
          <p:cNvPr id="31" name="Tekstvak 30"/>
          <p:cNvSpPr txBox="1"/>
          <p:nvPr/>
        </p:nvSpPr>
        <p:spPr>
          <a:xfrm>
            <a:off x="6155724" y="247044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</a:t>
            </a:r>
            <a:endParaRPr lang="nl-NL" dirty="0"/>
          </a:p>
        </p:txBody>
      </p:sp>
      <p:sp>
        <p:nvSpPr>
          <p:cNvPr id="32" name="Tekstvak 31"/>
          <p:cNvSpPr txBox="1"/>
          <p:nvPr/>
        </p:nvSpPr>
        <p:spPr>
          <a:xfrm>
            <a:off x="6155723" y="4209455"/>
            <a:ext cx="660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sp>
        <p:nvSpPr>
          <p:cNvPr id="33" name="Tekstvak 32"/>
          <p:cNvSpPr txBox="1"/>
          <p:nvPr/>
        </p:nvSpPr>
        <p:spPr>
          <a:xfrm>
            <a:off x="6166834" y="364354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50</a:t>
            </a:r>
            <a:endParaRPr lang="nl-NL" dirty="0"/>
          </a:p>
        </p:txBody>
      </p:sp>
      <p:sp>
        <p:nvSpPr>
          <p:cNvPr id="34" name="Tekstvak 33"/>
          <p:cNvSpPr txBox="1"/>
          <p:nvPr/>
        </p:nvSpPr>
        <p:spPr>
          <a:xfrm>
            <a:off x="6145051" y="593779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150</a:t>
            </a:r>
            <a:endParaRPr lang="nl-NL" dirty="0"/>
          </a:p>
        </p:txBody>
      </p:sp>
      <p:sp>
        <p:nvSpPr>
          <p:cNvPr id="35" name="Tekstvak 34"/>
          <p:cNvSpPr txBox="1"/>
          <p:nvPr/>
        </p:nvSpPr>
        <p:spPr>
          <a:xfrm>
            <a:off x="6145051" y="476762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130</a:t>
            </a:r>
            <a:endParaRPr lang="nl-NL" dirty="0"/>
          </a:p>
        </p:txBody>
      </p:sp>
      <p:sp>
        <p:nvSpPr>
          <p:cNvPr id="36" name="Tekstvak 35"/>
          <p:cNvSpPr txBox="1"/>
          <p:nvPr/>
        </p:nvSpPr>
        <p:spPr>
          <a:xfrm>
            <a:off x="6145051" y="536531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150</a:t>
            </a:r>
            <a:endParaRPr lang="nl-NL" dirty="0"/>
          </a:p>
        </p:txBody>
      </p:sp>
      <p:sp>
        <p:nvSpPr>
          <p:cNvPr id="37" name="Tekstvak 36"/>
          <p:cNvSpPr txBox="1"/>
          <p:nvPr/>
        </p:nvSpPr>
        <p:spPr>
          <a:xfrm>
            <a:off x="6145051" y="30584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25</a:t>
            </a:r>
            <a:endParaRPr lang="nl-NL" dirty="0"/>
          </a:p>
        </p:txBody>
      </p:sp>
      <p:sp>
        <p:nvSpPr>
          <p:cNvPr id="38" name="Tekstvak 37"/>
          <p:cNvSpPr txBox="1"/>
          <p:nvPr/>
        </p:nvSpPr>
        <p:spPr>
          <a:xfrm>
            <a:off x="6145051" y="1885413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0</a:t>
            </a:r>
          </a:p>
        </p:txBody>
      </p:sp>
      <p:sp>
        <p:nvSpPr>
          <p:cNvPr id="39" name="Tekstvak 38"/>
          <p:cNvSpPr txBox="1"/>
          <p:nvPr/>
        </p:nvSpPr>
        <p:spPr>
          <a:xfrm>
            <a:off x="406646" y="971227"/>
            <a:ext cx="3805314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Constante fysieke meeropbrengsten</a:t>
            </a:r>
            <a:endParaRPr lang="nl-NL" dirty="0"/>
          </a:p>
        </p:txBody>
      </p:sp>
      <p:sp>
        <p:nvSpPr>
          <p:cNvPr id="40" name="Tekstvak 39"/>
          <p:cNvSpPr txBox="1"/>
          <p:nvPr/>
        </p:nvSpPr>
        <p:spPr>
          <a:xfrm>
            <a:off x="4883120" y="958781"/>
            <a:ext cx="4009359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Toe- en afnemende fysieke </a:t>
            </a:r>
            <a:r>
              <a:rPr lang="nl-NL" dirty="0" err="1" smtClean="0"/>
              <a:t>meeropbr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41" name="Tekstvak 40"/>
          <p:cNvSpPr txBox="1"/>
          <p:nvPr/>
        </p:nvSpPr>
        <p:spPr>
          <a:xfrm>
            <a:off x="2880792" y="243830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</a:t>
            </a:r>
            <a:endParaRPr lang="nl-NL" dirty="0"/>
          </a:p>
        </p:txBody>
      </p:sp>
      <p:sp>
        <p:nvSpPr>
          <p:cNvPr id="42" name="Tekstvak 41"/>
          <p:cNvSpPr txBox="1"/>
          <p:nvPr/>
        </p:nvSpPr>
        <p:spPr>
          <a:xfrm>
            <a:off x="2880792" y="41773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</a:t>
            </a:r>
            <a:endParaRPr lang="nl-NL" dirty="0"/>
          </a:p>
        </p:txBody>
      </p:sp>
      <p:sp>
        <p:nvSpPr>
          <p:cNvPr id="43" name="Tekstvak 42"/>
          <p:cNvSpPr txBox="1"/>
          <p:nvPr/>
        </p:nvSpPr>
        <p:spPr>
          <a:xfrm>
            <a:off x="2891902" y="361139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</a:t>
            </a:r>
            <a:endParaRPr lang="nl-NL" dirty="0"/>
          </a:p>
        </p:txBody>
      </p:sp>
      <p:sp>
        <p:nvSpPr>
          <p:cNvPr id="44" name="Tekstvak 43"/>
          <p:cNvSpPr txBox="1"/>
          <p:nvPr/>
        </p:nvSpPr>
        <p:spPr>
          <a:xfrm>
            <a:off x="2870119" y="590564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10</a:t>
            </a:r>
            <a:endParaRPr lang="nl-NL" dirty="0"/>
          </a:p>
        </p:txBody>
      </p:sp>
      <p:sp>
        <p:nvSpPr>
          <p:cNvPr id="45" name="Tekstvak 44"/>
          <p:cNvSpPr txBox="1"/>
          <p:nvPr/>
        </p:nvSpPr>
        <p:spPr>
          <a:xfrm>
            <a:off x="2870119" y="473548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</a:t>
            </a:r>
            <a:endParaRPr lang="nl-NL" dirty="0"/>
          </a:p>
        </p:txBody>
      </p:sp>
      <p:sp>
        <p:nvSpPr>
          <p:cNvPr id="46" name="Tekstvak 45"/>
          <p:cNvSpPr txBox="1"/>
          <p:nvPr/>
        </p:nvSpPr>
        <p:spPr>
          <a:xfrm>
            <a:off x="2870119" y="533317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</a:t>
            </a:r>
            <a:endParaRPr lang="nl-NL" dirty="0"/>
          </a:p>
        </p:txBody>
      </p:sp>
      <p:sp>
        <p:nvSpPr>
          <p:cNvPr id="47" name="Tekstvak 46"/>
          <p:cNvSpPr txBox="1"/>
          <p:nvPr/>
        </p:nvSpPr>
        <p:spPr>
          <a:xfrm>
            <a:off x="2870119" y="3026353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</a:t>
            </a:r>
            <a:endParaRPr lang="nl-NL" dirty="0"/>
          </a:p>
        </p:txBody>
      </p:sp>
      <p:sp>
        <p:nvSpPr>
          <p:cNvPr id="48" name="Tekstvak 47"/>
          <p:cNvSpPr txBox="1"/>
          <p:nvPr/>
        </p:nvSpPr>
        <p:spPr>
          <a:xfrm>
            <a:off x="2538064" y="1340768"/>
            <a:ext cx="1152128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Marginale</a:t>
            </a:r>
          </a:p>
          <a:p>
            <a:r>
              <a:rPr lang="nl-NL" dirty="0" smtClean="0"/>
              <a:t>Productie</a:t>
            </a:r>
            <a:endParaRPr lang="nl-NL" dirty="0"/>
          </a:p>
        </p:txBody>
      </p:sp>
      <p:sp>
        <p:nvSpPr>
          <p:cNvPr id="49" name="Tekstvak 48"/>
          <p:cNvSpPr txBox="1"/>
          <p:nvPr/>
        </p:nvSpPr>
        <p:spPr>
          <a:xfrm>
            <a:off x="7019162" y="1355147"/>
            <a:ext cx="1152128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Marginale</a:t>
            </a:r>
          </a:p>
          <a:p>
            <a:r>
              <a:rPr lang="nl-NL" dirty="0" smtClean="0"/>
              <a:t>Productie</a:t>
            </a:r>
            <a:endParaRPr lang="nl-NL" dirty="0"/>
          </a:p>
        </p:txBody>
      </p:sp>
      <p:sp>
        <p:nvSpPr>
          <p:cNvPr id="50" name="Tekstvak 49"/>
          <p:cNvSpPr txBox="1"/>
          <p:nvPr/>
        </p:nvSpPr>
        <p:spPr>
          <a:xfrm>
            <a:off x="7312524" y="24621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</a:t>
            </a:r>
            <a:endParaRPr lang="nl-NL" dirty="0"/>
          </a:p>
        </p:txBody>
      </p:sp>
      <p:sp>
        <p:nvSpPr>
          <p:cNvPr id="51" name="Tekstvak 50"/>
          <p:cNvSpPr txBox="1"/>
          <p:nvPr/>
        </p:nvSpPr>
        <p:spPr>
          <a:xfrm>
            <a:off x="7312523" y="4201198"/>
            <a:ext cx="515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50</a:t>
            </a:r>
            <a:endParaRPr lang="nl-NL" dirty="0"/>
          </a:p>
        </p:txBody>
      </p:sp>
      <p:sp>
        <p:nvSpPr>
          <p:cNvPr id="52" name="Tekstvak 51"/>
          <p:cNvSpPr txBox="1"/>
          <p:nvPr/>
        </p:nvSpPr>
        <p:spPr>
          <a:xfrm>
            <a:off x="7301851" y="3598983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25</a:t>
            </a:r>
            <a:endParaRPr lang="nl-NL" dirty="0"/>
          </a:p>
        </p:txBody>
      </p:sp>
      <p:sp>
        <p:nvSpPr>
          <p:cNvPr id="53" name="Tekstvak 52"/>
          <p:cNvSpPr txBox="1"/>
          <p:nvPr/>
        </p:nvSpPr>
        <p:spPr>
          <a:xfrm>
            <a:off x="7301851" y="590809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</a:t>
            </a:r>
            <a:r>
              <a:rPr lang="nl-NL" dirty="0" smtClean="0"/>
              <a:t>0</a:t>
            </a:r>
            <a:endParaRPr lang="nl-NL" dirty="0"/>
          </a:p>
        </p:txBody>
      </p:sp>
      <p:sp>
        <p:nvSpPr>
          <p:cNvPr id="54" name="Tekstvak 53"/>
          <p:cNvSpPr txBox="1"/>
          <p:nvPr/>
        </p:nvSpPr>
        <p:spPr>
          <a:xfrm>
            <a:off x="7301851" y="473792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30</a:t>
            </a:r>
            <a:endParaRPr lang="nl-NL" dirty="0"/>
          </a:p>
        </p:txBody>
      </p:sp>
      <p:sp>
        <p:nvSpPr>
          <p:cNvPr id="55" name="Tekstvak 54"/>
          <p:cNvSpPr txBox="1"/>
          <p:nvPr/>
        </p:nvSpPr>
        <p:spPr>
          <a:xfrm>
            <a:off x="7301851" y="533562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</a:t>
            </a:r>
            <a:r>
              <a:rPr lang="nl-NL" dirty="0" smtClean="0"/>
              <a:t>0</a:t>
            </a:r>
            <a:endParaRPr lang="nl-NL" dirty="0"/>
          </a:p>
        </p:txBody>
      </p:sp>
      <p:sp>
        <p:nvSpPr>
          <p:cNvPr id="56" name="Tekstvak 55"/>
          <p:cNvSpPr txBox="1"/>
          <p:nvPr/>
        </p:nvSpPr>
        <p:spPr>
          <a:xfrm>
            <a:off x="7301851" y="305023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</a:t>
            </a:r>
            <a:r>
              <a:rPr lang="nl-NL" dirty="0" smtClean="0"/>
              <a:t>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8024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 animBg="1"/>
      <p:bldP spid="40" grpId="0" animBg="1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 animBg="1"/>
      <p:bldP spid="49" grpId="0" animBg="1"/>
      <p:bldP spid="50" grpId="0"/>
      <p:bldP spid="51" grpId="0"/>
      <p:bldP spid="52" grpId="0"/>
      <p:bldP spid="53" grpId="0"/>
      <p:bldP spid="54" grpId="0"/>
      <p:bldP spid="55" grpId="0"/>
      <p:bldP spid="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06646" y="1340768"/>
            <a:ext cx="936104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Arbeid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2080320" y="1340768"/>
            <a:ext cx="115212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Productie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611560" y="24597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611560" y="419875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4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622670" y="363283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600887" y="591959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7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600887" y="475691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5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600887" y="534711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6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600887" y="304779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600887" y="186721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0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2415029" y="248887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2415029" y="422788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2426139" y="366196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30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2404356" y="592708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70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2404356" y="475691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50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2404356" y="53546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60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2404356" y="307692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2404356" y="187470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0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1330383" y="32697"/>
            <a:ext cx="6397602" cy="83099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Constante fysieke </a:t>
            </a:r>
            <a:r>
              <a:rPr lang="nl-NL" sz="2400" dirty="0" err="1" smtClean="0"/>
              <a:t>fysieke</a:t>
            </a:r>
            <a:r>
              <a:rPr lang="nl-NL" sz="2400" dirty="0" smtClean="0"/>
              <a:t> </a:t>
            </a:r>
            <a:r>
              <a:rPr lang="nl-NL" sz="2400" dirty="0" err="1" smtClean="0"/>
              <a:t>meeropbrangsten</a:t>
            </a:r>
            <a:endParaRPr lang="nl-NL" sz="2400" dirty="0" smtClean="0"/>
          </a:p>
          <a:p>
            <a:r>
              <a:rPr lang="nl-NL" sz="2400" dirty="0" smtClean="0"/>
              <a:t>Proportioneel variabele kosten</a:t>
            </a:r>
            <a:endParaRPr lang="nl-NL" sz="2400" dirty="0"/>
          </a:p>
        </p:txBody>
      </p:sp>
      <p:cxnSp>
        <p:nvCxnSpPr>
          <p:cNvPr id="22" name="Rechte verbindingslijn 21"/>
          <p:cNvCxnSpPr>
            <a:endCxn id="27" idx="3"/>
          </p:cNvCxnSpPr>
          <p:nvPr/>
        </p:nvCxnSpPr>
        <p:spPr>
          <a:xfrm>
            <a:off x="3851920" y="1160773"/>
            <a:ext cx="28021" cy="511298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>
            <a:off x="3851920" y="6296417"/>
            <a:ext cx="504056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ekstvak 24"/>
          <p:cNvSpPr txBox="1"/>
          <p:nvPr/>
        </p:nvSpPr>
        <p:spPr>
          <a:xfrm>
            <a:off x="3970104" y="1029123"/>
            <a:ext cx="1285972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Productie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7092280" y="5208301"/>
            <a:ext cx="2048069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Arbeid</a:t>
            </a:r>
          </a:p>
          <a:p>
            <a:r>
              <a:rPr lang="nl-NL" dirty="0" smtClean="0"/>
              <a:t>Variabele kosten</a:t>
            </a:r>
            <a:endParaRPr lang="nl-NL" dirty="0"/>
          </a:p>
        </p:txBody>
      </p:sp>
      <p:sp>
        <p:nvSpPr>
          <p:cNvPr id="27" name="Tekstvak 26"/>
          <p:cNvSpPr txBox="1"/>
          <p:nvPr/>
        </p:nvSpPr>
        <p:spPr>
          <a:xfrm>
            <a:off x="3375885" y="60890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4402153" y="627375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29" name="Tekstvak 28"/>
          <p:cNvSpPr txBox="1"/>
          <p:nvPr/>
        </p:nvSpPr>
        <p:spPr>
          <a:xfrm>
            <a:off x="6458136" y="621264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4</a:t>
            </a:r>
            <a:endParaRPr lang="nl-NL" dirty="0"/>
          </a:p>
        </p:txBody>
      </p:sp>
      <p:sp>
        <p:nvSpPr>
          <p:cNvPr id="30" name="Tekstvak 29"/>
          <p:cNvSpPr txBox="1"/>
          <p:nvPr/>
        </p:nvSpPr>
        <p:spPr>
          <a:xfrm>
            <a:off x="5753157" y="623144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3</a:t>
            </a:r>
            <a:endParaRPr lang="nl-NL" dirty="0"/>
          </a:p>
        </p:txBody>
      </p:sp>
      <p:sp>
        <p:nvSpPr>
          <p:cNvPr id="31" name="Tekstvak 30"/>
          <p:cNvSpPr txBox="1"/>
          <p:nvPr/>
        </p:nvSpPr>
        <p:spPr>
          <a:xfrm>
            <a:off x="8636294" y="6209863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7</a:t>
            </a:r>
            <a:endParaRPr lang="nl-NL" dirty="0"/>
          </a:p>
        </p:txBody>
      </p:sp>
      <p:sp>
        <p:nvSpPr>
          <p:cNvPr id="32" name="Tekstvak 31"/>
          <p:cNvSpPr txBox="1"/>
          <p:nvPr/>
        </p:nvSpPr>
        <p:spPr>
          <a:xfrm>
            <a:off x="7320788" y="621264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5</a:t>
            </a:r>
            <a:endParaRPr lang="nl-NL" dirty="0"/>
          </a:p>
        </p:txBody>
      </p:sp>
      <p:sp>
        <p:nvSpPr>
          <p:cNvPr id="33" name="Tekstvak 32"/>
          <p:cNvSpPr txBox="1"/>
          <p:nvPr/>
        </p:nvSpPr>
        <p:spPr>
          <a:xfrm>
            <a:off x="7952409" y="623144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6</a:t>
            </a:r>
            <a:endParaRPr lang="nl-NL" dirty="0"/>
          </a:p>
        </p:txBody>
      </p:sp>
      <p:sp>
        <p:nvSpPr>
          <p:cNvPr id="34" name="Tekstvak 33"/>
          <p:cNvSpPr txBox="1"/>
          <p:nvPr/>
        </p:nvSpPr>
        <p:spPr>
          <a:xfrm>
            <a:off x="5004048" y="627375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2</a:t>
            </a:r>
            <a:endParaRPr lang="nl-NL" dirty="0"/>
          </a:p>
        </p:txBody>
      </p:sp>
      <p:sp>
        <p:nvSpPr>
          <p:cNvPr id="35" name="Tekstvak 34"/>
          <p:cNvSpPr txBox="1"/>
          <p:nvPr/>
        </p:nvSpPr>
        <p:spPr>
          <a:xfrm>
            <a:off x="3347864" y="539296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</a:t>
            </a:r>
            <a:r>
              <a:rPr lang="nl-NL" dirty="0" smtClean="0"/>
              <a:t>0</a:t>
            </a:r>
            <a:endParaRPr lang="nl-NL" dirty="0"/>
          </a:p>
        </p:txBody>
      </p:sp>
      <p:sp>
        <p:nvSpPr>
          <p:cNvPr id="36" name="Tekstvak 35"/>
          <p:cNvSpPr txBox="1"/>
          <p:nvPr/>
        </p:nvSpPr>
        <p:spPr>
          <a:xfrm>
            <a:off x="3377529" y="323245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37" name="Tekstvak 36"/>
          <p:cNvSpPr txBox="1"/>
          <p:nvPr/>
        </p:nvSpPr>
        <p:spPr>
          <a:xfrm>
            <a:off x="3347864" y="397555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30</a:t>
            </a:r>
            <a:endParaRPr lang="nl-NL" dirty="0"/>
          </a:p>
        </p:txBody>
      </p:sp>
      <p:sp>
        <p:nvSpPr>
          <p:cNvPr id="38" name="Tekstvak 37"/>
          <p:cNvSpPr txBox="1"/>
          <p:nvPr/>
        </p:nvSpPr>
        <p:spPr>
          <a:xfrm>
            <a:off x="3377529" y="115610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70</a:t>
            </a:r>
            <a:endParaRPr lang="nl-NL" dirty="0"/>
          </a:p>
        </p:txBody>
      </p:sp>
      <p:sp>
        <p:nvSpPr>
          <p:cNvPr id="39" name="Tekstvak 38"/>
          <p:cNvSpPr txBox="1"/>
          <p:nvPr/>
        </p:nvSpPr>
        <p:spPr>
          <a:xfrm>
            <a:off x="3232448" y="2512570"/>
            <a:ext cx="647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</a:t>
            </a:r>
            <a:r>
              <a:rPr lang="nl-NL" dirty="0" smtClean="0"/>
              <a:t> 50</a:t>
            </a:r>
            <a:endParaRPr lang="nl-NL" dirty="0"/>
          </a:p>
        </p:txBody>
      </p:sp>
      <p:sp>
        <p:nvSpPr>
          <p:cNvPr id="40" name="Tekstvak 39"/>
          <p:cNvSpPr txBox="1"/>
          <p:nvPr/>
        </p:nvSpPr>
        <p:spPr>
          <a:xfrm>
            <a:off x="3377529" y="185234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60</a:t>
            </a:r>
            <a:endParaRPr lang="nl-NL" dirty="0"/>
          </a:p>
        </p:txBody>
      </p:sp>
      <p:sp>
        <p:nvSpPr>
          <p:cNvPr id="41" name="Tekstvak 40"/>
          <p:cNvSpPr txBox="1"/>
          <p:nvPr/>
        </p:nvSpPr>
        <p:spPr>
          <a:xfrm>
            <a:off x="3375885" y="468926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</a:t>
            </a:r>
            <a:r>
              <a:rPr lang="nl-NL" dirty="0" smtClean="0"/>
              <a:t>0</a:t>
            </a:r>
            <a:endParaRPr lang="nl-NL" dirty="0"/>
          </a:p>
        </p:txBody>
      </p:sp>
      <p:cxnSp>
        <p:nvCxnSpPr>
          <p:cNvPr id="47" name="Rechte verbindingslijn 46"/>
          <p:cNvCxnSpPr>
            <a:stCxn id="34" idx="0"/>
          </p:cNvCxnSpPr>
          <p:nvPr/>
        </p:nvCxnSpPr>
        <p:spPr>
          <a:xfrm flipV="1">
            <a:off x="5256076" y="4873927"/>
            <a:ext cx="0" cy="1399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>
            <a:stCxn id="41" idx="3"/>
          </p:cNvCxnSpPr>
          <p:nvPr/>
        </p:nvCxnSpPr>
        <p:spPr>
          <a:xfrm>
            <a:off x="3879941" y="4873927"/>
            <a:ext cx="13761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echte verbindingslijn 50"/>
          <p:cNvCxnSpPr>
            <a:stCxn id="29" idx="0"/>
          </p:cNvCxnSpPr>
          <p:nvPr/>
        </p:nvCxnSpPr>
        <p:spPr>
          <a:xfrm flipV="1">
            <a:off x="6710164" y="3417123"/>
            <a:ext cx="0" cy="27955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>
            <a:stCxn id="36" idx="3"/>
          </p:cNvCxnSpPr>
          <p:nvPr/>
        </p:nvCxnSpPr>
        <p:spPr>
          <a:xfrm>
            <a:off x="3881585" y="3417123"/>
            <a:ext cx="28285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kstvak 53"/>
          <p:cNvSpPr txBox="1"/>
          <p:nvPr/>
        </p:nvSpPr>
        <p:spPr>
          <a:xfrm>
            <a:off x="4139952" y="6407714"/>
            <a:ext cx="619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sp>
        <p:nvSpPr>
          <p:cNvPr id="55" name="Tekstvak 54"/>
          <p:cNvSpPr txBox="1"/>
          <p:nvPr/>
        </p:nvSpPr>
        <p:spPr>
          <a:xfrm>
            <a:off x="6311152" y="6407714"/>
            <a:ext cx="651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400</a:t>
            </a:r>
            <a:endParaRPr lang="nl-NL" dirty="0"/>
          </a:p>
        </p:txBody>
      </p:sp>
      <p:sp>
        <p:nvSpPr>
          <p:cNvPr id="56" name="Tekstvak 55"/>
          <p:cNvSpPr txBox="1"/>
          <p:nvPr/>
        </p:nvSpPr>
        <p:spPr>
          <a:xfrm>
            <a:off x="5606174" y="6426516"/>
            <a:ext cx="651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300</a:t>
            </a:r>
            <a:endParaRPr lang="nl-NL" dirty="0"/>
          </a:p>
        </p:txBody>
      </p:sp>
      <p:sp>
        <p:nvSpPr>
          <p:cNvPr id="57" name="Tekstvak 56"/>
          <p:cNvSpPr txBox="1"/>
          <p:nvPr/>
        </p:nvSpPr>
        <p:spPr>
          <a:xfrm>
            <a:off x="8489310" y="6404931"/>
            <a:ext cx="654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700</a:t>
            </a:r>
            <a:endParaRPr lang="nl-NL" dirty="0"/>
          </a:p>
        </p:txBody>
      </p:sp>
      <p:sp>
        <p:nvSpPr>
          <p:cNvPr id="58" name="Tekstvak 57"/>
          <p:cNvSpPr txBox="1"/>
          <p:nvPr/>
        </p:nvSpPr>
        <p:spPr>
          <a:xfrm>
            <a:off x="7164288" y="640771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500</a:t>
            </a:r>
            <a:endParaRPr lang="nl-NL" dirty="0"/>
          </a:p>
        </p:txBody>
      </p:sp>
      <p:sp>
        <p:nvSpPr>
          <p:cNvPr id="59" name="Tekstvak 58"/>
          <p:cNvSpPr txBox="1"/>
          <p:nvPr/>
        </p:nvSpPr>
        <p:spPr>
          <a:xfrm>
            <a:off x="7805425" y="6426516"/>
            <a:ext cx="651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600</a:t>
            </a:r>
            <a:endParaRPr lang="nl-NL" dirty="0"/>
          </a:p>
        </p:txBody>
      </p:sp>
      <p:sp>
        <p:nvSpPr>
          <p:cNvPr id="60" name="Tekstvak 59"/>
          <p:cNvSpPr txBox="1"/>
          <p:nvPr/>
        </p:nvSpPr>
        <p:spPr>
          <a:xfrm>
            <a:off x="4869739" y="6440797"/>
            <a:ext cx="651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200</a:t>
            </a:r>
            <a:endParaRPr lang="nl-NL" dirty="0"/>
          </a:p>
        </p:txBody>
      </p:sp>
      <p:cxnSp>
        <p:nvCxnSpPr>
          <p:cNvPr id="23" name="Rechte verbindingslijn 22"/>
          <p:cNvCxnSpPr>
            <a:stCxn id="27" idx="3"/>
          </p:cNvCxnSpPr>
          <p:nvPr/>
        </p:nvCxnSpPr>
        <p:spPr>
          <a:xfrm flipV="1">
            <a:off x="3879941" y="2051880"/>
            <a:ext cx="4251003" cy="422187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1514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5" grpId="0" animBg="1"/>
      <p:bldP spid="26" grpId="0" animBg="1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54" grpId="0"/>
      <p:bldP spid="55" grpId="0"/>
      <p:bldP spid="56" grpId="0"/>
      <p:bldP spid="57" grpId="0"/>
      <p:bldP spid="58" grpId="0"/>
      <p:bldP spid="59" grpId="0"/>
      <p:bldP spid="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29" y="890025"/>
            <a:ext cx="4295775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4905805" y="780769"/>
            <a:ext cx="124162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Productie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6209534" y="780769"/>
            <a:ext cx="2682945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Variabele kosten (loon)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63480" y="189224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5263480" y="363125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5274590" y="306534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30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5252807" y="535959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70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5252807" y="418942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50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5252807" y="478711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60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5252807" y="248029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5252807" y="130721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0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7066948" y="1899741"/>
            <a:ext cx="601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7066949" y="3638751"/>
            <a:ext cx="60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400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7078058" y="3072838"/>
            <a:ext cx="734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300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7056275" y="5367086"/>
            <a:ext cx="756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700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7056275" y="4196920"/>
            <a:ext cx="612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500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7056275" y="4794613"/>
            <a:ext cx="612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600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7056275" y="2487792"/>
            <a:ext cx="612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200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7056276" y="131470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0</a:t>
            </a:r>
            <a:endParaRPr lang="nl-NL" dirty="0"/>
          </a:p>
        </p:txBody>
      </p:sp>
      <p:cxnSp>
        <p:nvCxnSpPr>
          <p:cNvPr id="21" name="Rechte verbindingslijn met pijl 20"/>
          <p:cNvCxnSpPr/>
          <p:nvPr/>
        </p:nvCxnSpPr>
        <p:spPr>
          <a:xfrm>
            <a:off x="984300" y="3874217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Rechte verbindingslijn met pijl 23"/>
          <p:cNvCxnSpPr/>
          <p:nvPr/>
        </p:nvCxnSpPr>
        <p:spPr>
          <a:xfrm>
            <a:off x="1954312" y="3886917"/>
            <a:ext cx="0" cy="10975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Rechte verbindingslijn met pijl 26"/>
          <p:cNvCxnSpPr/>
          <p:nvPr/>
        </p:nvCxnSpPr>
        <p:spPr>
          <a:xfrm>
            <a:off x="984300" y="2774058"/>
            <a:ext cx="21136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Rechte verbindingslijn met pijl 29"/>
          <p:cNvCxnSpPr/>
          <p:nvPr/>
        </p:nvCxnSpPr>
        <p:spPr>
          <a:xfrm>
            <a:off x="3097932" y="2774058"/>
            <a:ext cx="0" cy="219772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248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730</TotalTime>
  <Words>940</Words>
  <Application>Microsoft Macintosh PowerPoint</Application>
  <PresentationFormat>Diavoorstelling (4:3)</PresentationFormat>
  <Paragraphs>371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Golfvorm</vt:lpstr>
      <vt:lpstr>PowerPoint-presentatie</vt:lpstr>
      <vt:lpstr>PowerPoint-presentatie</vt:lpstr>
      <vt:lpstr>Arbeidsintensief - kapitaalintensief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Marginale kosten bij proportioneel var.kst.</vt:lpstr>
      <vt:lpstr>Verwerkingsopdracht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Kosten produceren</dc:title>
  <dc:creator>Paul</dc:creator>
  <cp:lastModifiedBy>Hans Vermeulen</cp:lastModifiedBy>
  <cp:revision>73</cp:revision>
  <dcterms:created xsi:type="dcterms:W3CDTF">2011-10-23T16:42:41Z</dcterms:created>
  <dcterms:modified xsi:type="dcterms:W3CDTF">2015-09-24T09:28:09Z</dcterms:modified>
</cp:coreProperties>
</file>