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mp4" ContentType="video/unknown"/>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88" r:id="rId7"/>
    <p:sldId id="289" r:id="rId8"/>
    <p:sldId id="264" r:id="rId9"/>
    <p:sldId id="265" r:id="rId10"/>
    <p:sldId id="266" r:id="rId11"/>
    <p:sldId id="267" r:id="rId12"/>
    <p:sldId id="268" r:id="rId13"/>
    <p:sldId id="269" r:id="rId14"/>
    <p:sldId id="270" r:id="rId15"/>
    <p:sldId id="275" r:id="rId16"/>
    <p:sldId id="271" r:id="rId17"/>
    <p:sldId id="276" r:id="rId18"/>
    <p:sldId id="277" r:id="rId19"/>
    <p:sldId id="290" r:id="rId20"/>
    <p:sldId id="291" r:id="rId21"/>
    <p:sldId id="292" r:id="rId22"/>
    <p:sldId id="293" r:id="rId23"/>
    <p:sldId id="294" r:id="rId24"/>
    <p:sldId id="295" r:id="rId25"/>
    <p:sldId id="281" r:id="rId26"/>
    <p:sldId id="279" r:id="rId27"/>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7" d="100"/>
          <a:sy n="77" d="100"/>
        </p:scale>
        <p:origin x="-18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2A0BA925-C841-42B4-8E2A-3FA290FD53C9}" type="datetimeFigureOut">
              <a:rPr lang="nl-NL" smtClean="0"/>
              <a:t>14-08-17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AA5BC9A-88BF-42D4-981B-5ADB4A3655B9}" type="slidenum">
              <a:rPr lang="nl-NL" smtClean="0"/>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2A0BA925-C841-42B4-8E2A-3FA290FD53C9}" type="datetimeFigureOut">
              <a:rPr lang="nl-NL" smtClean="0"/>
              <a:t>14-08-17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AA5BC9A-88BF-42D4-981B-5ADB4A3655B9}"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A0BA925-C841-42B4-8E2A-3FA290FD53C9}" type="datetimeFigureOut">
              <a:rPr lang="nl-NL" smtClean="0"/>
              <a:t>14-08-17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AA5BC9A-88BF-42D4-981B-5ADB4A3655B9}" type="slidenum">
              <a:rPr lang="nl-NL" smtClean="0"/>
              <a:t>‹nr.›</a:t>
            </a:fld>
            <a:endParaRPr lang="nl-NL"/>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nl-NL" smtClean="0"/>
              <a:t>Klik om de stijl te bewerken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2A0BA925-C841-42B4-8E2A-3FA290FD53C9}" type="datetimeFigureOut">
              <a:rPr lang="nl-NL" smtClean="0"/>
              <a:t>14-08-17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AA5BC9A-88BF-42D4-981B-5ADB4A3655B9}" type="slidenum">
              <a:rPr lang="nl-NL" smtClean="0"/>
              <a:t>‹nr.›</a:t>
            </a:fld>
            <a:endParaRPr lang="nl-NL"/>
          </a:p>
        </p:txBody>
      </p:sp>
      <p:sp>
        <p:nvSpPr>
          <p:cNvPr id="7" name="Title 6"/>
          <p:cNvSpPr>
            <a:spLocks noGrp="1"/>
          </p:cNvSpPr>
          <p:nvPr>
            <p:ph type="title"/>
          </p:nvPr>
        </p:nvSpPr>
        <p:spPr/>
        <p:txBody>
          <a:bodyPr/>
          <a:lstStyle/>
          <a:p>
            <a:r>
              <a:rPr lang="nl-NL" smtClean="0"/>
              <a:t>Klik om de stijl te bewerken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nl-NL" smtClean="0"/>
              <a:t>Klik om de stijl te bewerken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Date Placeholder 3"/>
          <p:cNvSpPr>
            <a:spLocks noGrp="1"/>
          </p:cNvSpPr>
          <p:nvPr>
            <p:ph type="dt" sz="half" idx="10"/>
          </p:nvPr>
        </p:nvSpPr>
        <p:spPr/>
        <p:txBody>
          <a:bodyPr/>
          <a:lstStyle/>
          <a:p>
            <a:fld id="{2A0BA925-C841-42B4-8E2A-3FA290FD53C9}" type="datetimeFigureOut">
              <a:rPr lang="nl-NL" smtClean="0"/>
              <a:t>14-08-17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AA5BC9A-88BF-42D4-981B-5ADB4A3655B9}"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5" name="Date Placeholder 4"/>
          <p:cNvSpPr>
            <a:spLocks noGrp="1"/>
          </p:cNvSpPr>
          <p:nvPr>
            <p:ph type="dt" sz="half" idx="10"/>
          </p:nvPr>
        </p:nvSpPr>
        <p:spPr/>
        <p:txBody>
          <a:bodyPr/>
          <a:lstStyle/>
          <a:p>
            <a:fld id="{2A0BA925-C841-42B4-8E2A-3FA290FD53C9}" type="datetimeFigureOut">
              <a:rPr lang="nl-NL" smtClean="0"/>
              <a:t>14-08-17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AA5BC9A-88BF-42D4-981B-5ADB4A3655B9}" type="slidenum">
              <a:rPr lang="nl-NL" smtClean="0"/>
              <a:t>‹nr.›</a:t>
            </a:fld>
            <a:endParaRPr lang="nl-NL"/>
          </a:p>
        </p:txBody>
      </p:sp>
      <p:sp>
        <p:nvSpPr>
          <p:cNvPr id="9" name="Content Placeholder 8"/>
          <p:cNvSpPr>
            <a:spLocks noGrp="1"/>
          </p:cNvSpPr>
          <p:nvPr>
            <p:ph sz="quarter" idx="13"/>
          </p:nvPr>
        </p:nvSpPr>
        <p:spPr>
          <a:xfrm>
            <a:off x="676655" y="2679192"/>
            <a:ext cx="3822192" cy="34472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2A0BA925-C841-42B4-8E2A-3FA290FD53C9}" type="datetimeFigureOut">
              <a:rPr lang="nl-NL" smtClean="0"/>
              <a:t>14-08-17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AA5BC9A-88BF-42D4-981B-5ADB4A3655B9}"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Date Placeholder 2"/>
          <p:cNvSpPr>
            <a:spLocks noGrp="1"/>
          </p:cNvSpPr>
          <p:nvPr>
            <p:ph type="dt" sz="half" idx="10"/>
          </p:nvPr>
        </p:nvSpPr>
        <p:spPr/>
        <p:txBody>
          <a:bodyPr/>
          <a:lstStyle/>
          <a:p>
            <a:fld id="{2A0BA925-C841-42B4-8E2A-3FA290FD53C9}" type="datetimeFigureOut">
              <a:rPr lang="nl-NL" smtClean="0"/>
              <a:t>14-08-17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AA5BC9A-88BF-42D4-981B-5ADB4A3655B9}"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A0BA925-C841-42B4-8E2A-3FA290FD53C9}" type="datetimeFigureOut">
              <a:rPr lang="nl-NL" smtClean="0"/>
              <a:t>14-08-17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AA5BC9A-88BF-42D4-981B-5ADB4A3655B9}"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A0BA925-C841-42B4-8E2A-3FA290FD53C9}" type="datetimeFigureOut">
              <a:rPr lang="nl-NL" smtClean="0"/>
              <a:t>14-08-17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AA5BC9A-88BF-42D4-981B-5ADB4A3655B9}" type="slidenum">
              <a:rPr lang="nl-NL" smtClean="0"/>
              <a:t>‹nr.›</a:t>
            </a:fld>
            <a:endParaRPr lang="nl-NL"/>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nl-NL" smtClean="0"/>
              <a:t>Klik om de stijl te bewerken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nl-NL" smtClean="0"/>
              <a:t>Klik om de stijl te bewerken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2A0BA925-C841-42B4-8E2A-3FA290FD53C9}" type="datetimeFigureOut">
              <a:rPr lang="nl-NL" smtClean="0"/>
              <a:t>14-08-17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AA5BC9A-88BF-42D4-981B-5ADB4A3655B9}" type="slidenum">
              <a:rPr lang="nl-NL" smtClean="0"/>
              <a:t>‹nr.›</a:t>
            </a:fld>
            <a:endParaRPr lang="nl-NL"/>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nl-NL" smtClean="0"/>
              <a:t>Klik om de stijl te bewerken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2A0BA925-C841-42B4-8E2A-3FA290FD53C9}" type="datetimeFigureOut">
              <a:rPr lang="nl-NL" smtClean="0"/>
              <a:t>14-08-17</a:t>
            </a:fld>
            <a:endParaRPr lang="nl-NL"/>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nl-NL"/>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AA5BC9A-88BF-42D4-981B-5ADB4A3655B9}" type="slidenum">
              <a:rPr lang="nl-NL" smtClean="0"/>
              <a:t>‹nr.›</a:t>
            </a:fld>
            <a:endParaRPr lang="nl-NL"/>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hyperlink" Target="https://www.google.nl/url?sa=i&amp;rct=j&amp;q=&amp;esrc=s&amp;frm=1&amp;source=images&amp;cd=&amp;cad=rja&amp;uact=8&amp;ved=0CAcQjRw&amp;url=https://www.flickr.com/photos/66302737@N06/6119336828/&amp;ei=runAVJHUBMWvPMjggKgJ&amp;psig=AFQjCNFjxSdd9GDczkcMYLKlwK-NLZZcnw&amp;ust=1422015174452116" TargetMode="External"/><Relationship Id="rId5" Type="http://schemas.openxmlformats.org/officeDocument/2006/relationships/image" Target="../media/image29.jpeg"/><Relationship Id="rId1" Type="http://schemas.openxmlformats.org/officeDocument/2006/relationships/slideLayout" Target="../slideLayouts/slideLayout7.xml"/><Relationship Id="rId2" Type="http://schemas.openxmlformats.org/officeDocument/2006/relationships/hyperlink" Target="https://www.google.nl/url?sa=i&amp;rct=j&amp;q=&amp;esrc=s&amp;frm=1&amp;source=images&amp;cd=&amp;cad=rja&amp;uact=8&amp;ved=0CAcQjRw&amp;url=https://www.ecb.europa.eu/ecb/educational/html/index.nl.html&amp;ei=TenAVMbOF4LVOPXCgPgO&amp;psig=AFQjCNFjxSdd9GDczkcMYLKlwK-NLZZcnw&amp;ust=1422015174452116"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jpeg"/><Relationship Id="rId8" Type="http://schemas.openxmlformats.org/officeDocument/2006/relationships/image" Target="../media/image42.png"/><Relationship Id="rId9" Type="http://schemas.openxmlformats.org/officeDocument/2006/relationships/image" Target="../media/image43.png"/><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44.png"/><Relationship Id="rId1" Type="http://schemas.microsoft.com/office/2007/relationships/media" Target="../media/media1.mp4"/><Relationship Id="rId2" Type="http://schemas.openxmlformats.org/officeDocument/2006/relationships/video" Target="../media/media1.mp4"/></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hyperlink" Target="http://www.google.nl/url?sa=i&amp;rct=j&amp;q=&amp;esrc=s&amp;frm=1&amp;source=images&amp;cd=&amp;cad=rja&amp;uact=8&amp;ved=0CAcQjRw&amp;url=http://www.motorsloop.com/index.php?main_page=product_info&amp;products_id=6897&amp;ei=vOjAVJq7IIjaPfDzgLAI&amp;psig=AFQjCNHkw5gWj_et4-bZzwHnMrAYnBxIdA&amp;ust=1422015032461267" TargetMode="External"/><Relationship Id="rId5" Type="http://schemas.openxmlformats.org/officeDocument/2006/relationships/image" Target="../media/image22.jpeg"/><Relationship Id="rId1" Type="http://schemas.openxmlformats.org/officeDocument/2006/relationships/slideLayout" Target="../slideLayouts/slideLayout6.xml"/><Relationship Id="rId2" Type="http://schemas.openxmlformats.org/officeDocument/2006/relationships/hyperlink" Target="http://www.google.nl/url?sa=i&amp;rct=j&amp;q=&amp;esrc=s&amp;frm=1&amp;source=images&amp;cd=&amp;cad=rja&amp;uact=8&amp;ved=0CAcQjRw&amp;url=http://www.deviantart.com/morelikethis/426424375&amp;ei=Y-jAVICCF43EPPWRgMAK&amp;psig=AFQjCNF5S6mU9Rt3ebj0dMtrhq5H_e842Q&amp;ust=142201494277210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3347864" y="476672"/>
            <a:ext cx="2664296"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sz="2400" dirty="0" smtClean="0"/>
              <a:t>Ruilen over de tijd</a:t>
            </a:r>
            <a:endParaRPr lang="nl-NL" sz="2400" dirty="0"/>
          </a:p>
        </p:txBody>
      </p:sp>
      <p:sp>
        <p:nvSpPr>
          <p:cNvPr id="5" name="Tekstvak 4"/>
          <p:cNvSpPr txBox="1"/>
          <p:nvPr/>
        </p:nvSpPr>
        <p:spPr>
          <a:xfrm>
            <a:off x="251520" y="1239662"/>
            <a:ext cx="5184576"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sz="2400" dirty="0" smtClean="0"/>
              <a:t>Je hebt niet altijd geld te besteden</a:t>
            </a:r>
            <a:endParaRPr lang="nl-NL" sz="2400" dirty="0"/>
          </a:p>
        </p:txBody>
      </p:sp>
      <p:sp>
        <p:nvSpPr>
          <p:cNvPr id="6" name="Tekstvak 5"/>
          <p:cNvSpPr txBox="1"/>
          <p:nvPr/>
        </p:nvSpPr>
        <p:spPr>
          <a:xfrm>
            <a:off x="251520" y="1861662"/>
            <a:ext cx="5184576"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sz="2400" dirty="0" smtClean="0"/>
              <a:t>Maar je hebt wel altijd uitgaven</a:t>
            </a:r>
            <a:endParaRPr lang="nl-NL" sz="2400" dirty="0"/>
          </a:p>
        </p:txBody>
      </p:sp>
      <p:sp>
        <p:nvSpPr>
          <p:cNvPr id="7" name="Tekstvak 6"/>
          <p:cNvSpPr txBox="1"/>
          <p:nvPr/>
        </p:nvSpPr>
        <p:spPr>
          <a:xfrm>
            <a:off x="251520" y="2500878"/>
            <a:ext cx="5184576"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sz="2400" dirty="0" smtClean="0"/>
              <a:t>Het leven is in drie perioden te verdelen</a:t>
            </a:r>
            <a:endParaRPr lang="nl-NL" sz="2400" dirty="0"/>
          </a:p>
        </p:txBody>
      </p:sp>
      <p:sp>
        <p:nvSpPr>
          <p:cNvPr id="8" name="Tekstvak 7"/>
          <p:cNvSpPr txBox="1"/>
          <p:nvPr/>
        </p:nvSpPr>
        <p:spPr>
          <a:xfrm>
            <a:off x="6164986" y="2085576"/>
            <a:ext cx="297901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sz="2400" dirty="0" smtClean="0"/>
              <a:t>Jeugd / studietijd (I)</a:t>
            </a:r>
            <a:endParaRPr lang="nl-NL" sz="2400" dirty="0"/>
          </a:p>
        </p:txBody>
      </p:sp>
      <p:sp>
        <p:nvSpPr>
          <p:cNvPr id="9" name="Tekstvak 8"/>
          <p:cNvSpPr txBox="1"/>
          <p:nvPr/>
        </p:nvSpPr>
        <p:spPr>
          <a:xfrm>
            <a:off x="6200620" y="2685542"/>
            <a:ext cx="2943379"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sz="2400" dirty="0" smtClean="0"/>
              <a:t>Werkzaam leven (II)</a:t>
            </a:r>
            <a:endParaRPr lang="nl-NL" sz="2400" dirty="0"/>
          </a:p>
        </p:txBody>
      </p:sp>
      <p:sp>
        <p:nvSpPr>
          <p:cNvPr id="10" name="Tekstvak 9"/>
          <p:cNvSpPr txBox="1"/>
          <p:nvPr/>
        </p:nvSpPr>
        <p:spPr>
          <a:xfrm>
            <a:off x="6135449" y="3331875"/>
            <a:ext cx="3008550"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sz="2400" dirty="0" smtClean="0"/>
              <a:t>Pensioen leeftijd (III)</a:t>
            </a:r>
            <a:endParaRPr lang="nl-NL" sz="2400" dirty="0"/>
          </a:p>
        </p:txBody>
      </p:sp>
      <p:cxnSp>
        <p:nvCxnSpPr>
          <p:cNvPr id="12" name="Rechte verbindingslijn met pijl 11"/>
          <p:cNvCxnSpPr/>
          <p:nvPr/>
        </p:nvCxnSpPr>
        <p:spPr>
          <a:xfrm flipV="1">
            <a:off x="5436096" y="2323327"/>
            <a:ext cx="699353" cy="362216"/>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Rechte verbindingslijn met pijl 12"/>
          <p:cNvCxnSpPr>
            <a:stCxn id="7" idx="3"/>
            <a:endCxn id="9" idx="1"/>
          </p:cNvCxnSpPr>
          <p:nvPr/>
        </p:nvCxnSpPr>
        <p:spPr>
          <a:xfrm flipV="1">
            <a:off x="5436096" y="2916375"/>
            <a:ext cx="764524" cy="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 name="Rechte verbindingslijn met pijl 13"/>
          <p:cNvCxnSpPr>
            <a:endCxn id="10" idx="1"/>
          </p:cNvCxnSpPr>
          <p:nvPr/>
        </p:nvCxnSpPr>
        <p:spPr>
          <a:xfrm>
            <a:off x="5436096" y="3147209"/>
            <a:ext cx="699353" cy="415499"/>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3" name="Rechte verbindingslijn 22"/>
          <p:cNvCxnSpPr/>
          <p:nvPr/>
        </p:nvCxnSpPr>
        <p:spPr>
          <a:xfrm>
            <a:off x="1691680" y="3793540"/>
            <a:ext cx="0" cy="2515780"/>
          </a:xfrm>
          <a:prstGeom prst="line">
            <a:avLst/>
          </a:prstGeom>
        </p:spPr>
        <p:style>
          <a:lnRef idx="3">
            <a:schemeClr val="dk1"/>
          </a:lnRef>
          <a:fillRef idx="0">
            <a:schemeClr val="dk1"/>
          </a:fillRef>
          <a:effectRef idx="2">
            <a:schemeClr val="dk1"/>
          </a:effectRef>
          <a:fontRef idx="minor">
            <a:schemeClr val="tx1"/>
          </a:fontRef>
        </p:style>
      </p:cxnSp>
      <p:cxnSp>
        <p:nvCxnSpPr>
          <p:cNvPr id="24" name="Rechte verbindingslijn 23"/>
          <p:cNvCxnSpPr/>
          <p:nvPr/>
        </p:nvCxnSpPr>
        <p:spPr>
          <a:xfrm flipH="1" flipV="1">
            <a:off x="1691680" y="6309320"/>
            <a:ext cx="4608512" cy="2990"/>
          </a:xfrm>
          <a:prstGeom prst="line">
            <a:avLst/>
          </a:prstGeom>
        </p:spPr>
        <p:style>
          <a:lnRef idx="3">
            <a:schemeClr val="dk1"/>
          </a:lnRef>
          <a:fillRef idx="0">
            <a:schemeClr val="dk1"/>
          </a:fillRef>
          <a:effectRef idx="2">
            <a:schemeClr val="dk1"/>
          </a:effectRef>
          <a:fontRef idx="minor">
            <a:schemeClr val="tx1"/>
          </a:fontRef>
        </p:style>
      </p:cxnSp>
      <p:sp>
        <p:nvSpPr>
          <p:cNvPr id="27" name="Vrije vorm 26"/>
          <p:cNvSpPr/>
          <p:nvPr/>
        </p:nvSpPr>
        <p:spPr>
          <a:xfrm>
            <a:off x="1976284" y="4254549"/>
            <a:ext cx="3805084" cy="2057761"/>
          </a:xfrm>
          <a:custGeom>
            <a:avLst/>
            <a:gdLst>
              <a:gd name="connsiteX0" fmla="*/ 0 w 3805084"/>
              <a:gd name="connsiteY0" fmla="*/ 2057761 h 2057761"/>
              <a:gd name="connsiteX1" fmla="*/ 368710 w 3805084"/>
              <a:gd name="connsiteY1" fmla="*/ 1969270 h 2057761"/>
              <a:gd name="connsiteX2" fmla="*/ 648929 w 3805084"/>
              <a:gd name="connsiteY2" fmla="*/ 1880780 h 2057761"/>
              <a:gd name="connsiteX3" fmla="*/ 1017639 w 3805084"/>
              <a:gd name="connsiteY3" fmla="*/ 1305593 h 2057761"/>
              <a:gd name="connsiteX4" fmla="*/ 1371600 w 3805084"/>
              <a:gd name="connsiteY4" fmla="*/ 273206 h 2057761"/>
              <a:gd name="connsiteX5" fmla="*/ 1961535 w 3805084"/>
              <a:gd name="connsiteY5" fmla="*/ 37232 h 2057761"/>
              <a:gd name="connsiteX6" fmla="*/ 2580968 w 3805084"/>
              <a:gd name="connsiteY6" fmla="*/ 37232 h 2057761"/>
              <a:gd name="connsiteX7" fmla="*/ 2802193 w 3805084"/>
              <a:gd name="connsiteY7" fmla="*/ 391193 h 2057761"/>
              <a:gd name="connsiteX8" fmla="*/ 3126658 w 3805084"/>
              <a:gd name="connsiteY8" fmla="*/ 612419 h 2057761"/>
              <a:gd name="connsiteX9" fmla="*/ 3805084 w 3805084"/>
              <a:gd name="connsiteY9" fmla="*/ 774651 h 2057761"/>
              <a:gd name="connsiteX10" fmla="*/ 3805084 w 3805084"/>
              <a:gd name="connsiteY10" fmla="*/ 774651 h 2057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05084" h="2057761">
                <a:moveTo>
                  <a:pt x="0" y="2057761"/>
                </a:moveTo>
                <a:cubicBezTo>
                  <a:pt x="130277" y="2028264"/>
                  <a:pt x="260555" y="1998767"/>
                  <a:pt x="368710" y="1969270"/>
                </a:cubicBezTo>
                <a:cubicBezTo>
                  <a:pt x="476865" y="1939773"/>
                  <a:pt x="540774" y="1991393"/>
                  <a:pt x="648929" y="1880780"/>
                </a:cubicBezTo>
                <a:cubicBezTo>
                  <a:pt x="757084" y="1770167"/>
                  <a:pt x="897194" y="1573522"/>
                  <a:pt x="1017639" y="1305593"/>
                </a:cubicBezTo>
                <a:cubicBezTo>
                  <a:pt x="1138084" y="1037664"/>
                  <a:pt x="1214284" y="484599"/>
                  <a:pt x="1371600" y="273206"/>
                </a:cubicBezTo>
                <a:cubicBezTo>
                  <a:pt x="1528916" y="61813"/>
                  <a:pt x="1759974" y="76561"/>
                  <a:pt x="1961535" y="37232"/>
                </a:cubicBezTo>
                <a:cubicBezTo>
                  <a:pt x="2163096" y="-2097"/>
                  <a:pt x="2440858" y="-21762"/>
                  <a:pt x="2580968" y="37232"/>
                </a:cubicBezTo>
                <a:cubicBezTo>
                  <a:pt x="2721078" y="96225"/>
                  <a:pt x="2711245" y="295329"/>
                  <a:pt x="2802193" y="391193"/>
                </a:cubicBezTo>
                <a:cubicBezTo>
                  <a:pt x="2893141" y="487057"/>
                  <a:pt x="2959510" y="548509"/>
                  <a:pt x="3126658" y="612419"/>
                </a:cubicBezTo>
                <a:cubicBezTo>
                  <a:pt x="3293806" y="676329"/>
                  <a:pt x="3805084" y="774651"/>
                  <a:pt x="3805084" y="774651"/>
                </a:cubicBezTo>
                <a:lnTo>
                  <a:pt x="3805084" y="774651"/>
                </a:ln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nl-NL"/>
          </a:p>
        </p:txBody>
      </p:sp>
      <p:cxnSp>
        <p:nvCxnSpPr>
          <p:cNvPr id="29" name="Rechte verbindingslijn 28"/>
          <p:cNvCxnSpPr/>
          <p:nvPr/>
        </p:nvCxnSpPr>
        <p:spPr>
          <a:xfrm>
            <a:off x="2699792" y="3796530"/>
            <a:ext cx="0" cy="2515780"/>
          </a:xfrm>
          <a:prstGeom prst="line">
            <a:avLst/>
          </a:prstGeom>
        </p:spPr>
        <p:style>
          <a:lnRef idx="3">
            <a:schemeClr val="dk1"/>
          </a:lnRef>
          <a:fillRef idx="0">
            <a:schemeClr val="dk1"/>
          </a:fillRef>
          <a:effectRef idx="2">
            <a:schemeClr val="dk1"/>
          </a:effectRef>
          <a:fontRef idx="minor">
            <a:schemeClr val="tx1"/>
          </a:fontRef>
        </p:style>
      </p:cxnSp>
      <p:cxnSp>
        <p:nvCxnSpPr>
          <p:cNvPr id="30" name="Rechte verbindingslijn 29"/>
          <p:cNvCxnSpPr/>
          <p:nvPr/>
        </p:nvCxnSpPr>
        <p:spPr>
          <a:xfrm>
            <a:off x="4716016" y="3780283"/>
            <a:ext cx="0" cy="2515780"/>
          </a:xfrm>
          <a:prstGeom prst="line">
            <a:avLst/>
          </a:prstGeom>
        </p:spPr>
        <p:style>
          <a:lnRef idx="3">
            <a:schemeClr val="dk1"/>
          </a:lnRef>
          <a:fillRef idx="0">
            <a:schemeClr val="dk1"/>
          </a:fillRef>
          <a:effectRef idx="2">
            <a:schemeClr val="dk1"/>
          </a:effectRef>
          <a:fontRef idx="minor">
            <a:schemeClr val="tx1"/>
          </a:fontRef>
        </p:style>
      </p:cxnSp>
      <p:sp>
        <p:nvSpPr>
          <p:cNvPr id="31" name="Vrije vorm 30"/>
          <p:cNvSpPr/>
          <p:nvPr/>
        </p:nvSpPr>
        <p:spPr>
          <a:xfrm>
            <a:off x="1681316" y="4687604"/>
            <a:ext cx="4166620" cy="1403480"/>
          </a:xfrm>
          <a:custGeom>
            <a:avLst/>
            <a:gdLst>
              <a:gd name="connsiteX0" fmla="*/ 0 w 4166620"/>
              <a:gd name="connsiteY0" fmla="*/ 1403480 h 1403480"/>
              <a:gd name="connsiteX1" fmla="*/ 604684 w 4166620"/>
              <a:gd name="connsiteY1" fmla="*/ 1241248 h 1403480"/>
              <a:gd name="connsiteX2" fmla="*/ 958645 w 4166620"/>
              <a:gd name="connsiteY2" fmla="*/ 1093764 h 1403480"/>
              <a:gd name="connsiteX3" fmla="*/ 1327355 w 4166620"/>
              <a:gd name="connsiteY3" fmla="*/ 548073 h 1403480"/>
              <a:gd name="connsiteX4" fmla="*/ 2168013 w 4166620"/>
              <a:gd name="connsiteY4" fmla="*/ 46628 h 1403480"/>
              <a:gd name="connsiteX5" fmla="*/ 2728452 w 4166620"/>
              <a:gd name="connsiteY5" fmla="*/ 31880 h 1403480"/>
              <a:gd name="connsiteX6" fmla="*/ 3347884 w 4166620"/>
              <a:gd name="connsiteY6" fmla="*/ 135119 h 1403480"/>
              <a:gd name="connsiteX7" fmla="*/ 4085303 w 4166620"/>
              <a:gd name="connsiteY7" fmla="*/ 179364 h 1403480"/>
              <a:gd name="connsiteX8" fmla="*/ 4114800 w 4166620"/>
              <a:gd name="connsiteY8" fmla="*/ 194112 h 1403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6620" h="1403480">
                <a:moveTo>
                  <a:pt x="0" y="1403480"/>
                </a:moveTo>
                <a:cubicBezTo>
                  <a:pt x="222455" y="1348173"/>
                  <a:pt x="444910" y="1292867"/>
                  <a:pt x="604684" y="1241248"/>
                </a:cubicBezTo>
                <a:cubicBezTo>
                  <a:pt x="764458" y="1189629"/>
                  <a:pt x="838200" y="1209293"/>
                  <a:pt x="958645" y="1093764"/>
                </a:cubicBezTo>
                <a:cubicBezTo>
                  <a:pt x="1079090" y="978235"/>
                  <a:pt x="1125794" y="722596"/>
                  <a:pt x="1327355" y="548073"/>
                </a:cubicBezTo>
                <a:cubicBezTo>
                  <a:pt x="1528916" y="373550"/>
                  <a:pt x="1934497" y="132660"/>
                  <a:pt x="2168013" y="46628"/>
                </a:cubicBezTo>
                <a:cubicBezTo>
                  <a:pt x="2401529" y="-39404"/>
                  <a:pt x="2531807" y="17132"/>
                  <a:pt x="2728452" y="31880"/>
                </a:cubicBezTo>
                <a:cubicBezTo>
                  <a:pt x="2925097" y="46628"/>
                  <a:pt x="3121742" y="110538"/>
                  <a:pt x="3347884" y="135119"/>
                </a:cubicBezTo>
                <a:cubicBezTo>
                  <a:pt x="3574026" y="159700"/>
                  <a:pt x="3957484" y="169532"/>
                  <a:pt x="4085303" y="179364"/>
                </a:cubicBezTo>
                <a:cubicBezTo>
                  <a:pt x="4213122" y="189196"/>
                  <a:pt x="4163961" y="191654"/>
                  <a:pt x="4114800" y="194112"/>
                </a:cubicBez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nl-NL"/>
          </a:p>
        </p:txBody>
      </p:sp>
      <p:cxnSp>
        <p:nvCxnSpPr>
          <p:cNvPr id="33" name="Rechte verbindingslijn 32"/>
          <p:cNvCxnSpPr/>
          <p:nvPr/>
        </p:nvCxnSpPr>
        <p:spPr>
          <a:xfrm>
            <a:off x="6804248" y="4869160"/>
            <a:ext cx="576064"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35" name="Rechte verbindingslijn 34"/>
          <p:cNvCxnSpPr/>
          <p:nvPr/>
        </p:nvCxnSpPr>
        <p:spPr>
          <a:xfrm>
            <a:off x="6804248" y="5389344"/>
            <a:ext cx="576064" cy="0"/>
          </a:xfrm>
          <a:prstGeom prst="line">
            <a:avLst/>
          </a:prstGeom>
        </p:spPr>
        <p:style>
          <a:lnRef idx="3">
            <a:schemeClr val="accent3"/>
          </a:lnRef>
          <a:fillRef idx="0">
            <a:schemeClr val="accent3"/>
          </a:fillRef>
          <a:effectRef idx="2">
            <a:schemeClr val="accent3"/>
          </a:effectRef>
          <a:fontRef idx="minor">
            <a:schemeClr val="tx1"/>
          </a:fontRef>
        </p:style>
      </p:cxnSp>
      <p:sp>
        <p:nvSpPr>
          <p:cNvPr id="36" name="Tekstvak 35"/>
          <p:cNvSpPr txBox="1"/>
          <p:nvPr/>
        </p:nvSpPr>
        <p:spPr>
          <a:xfrm>
            <a:off x="7639725" y="5158511"/>
            <a:ext cx="132476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smtClean="0"/>
              <a:t>Inkomen</a:t>
            </a:r>
            <a:endParaRPr lang="nl-NL" dirty="0"/>
          </a:p>
        </p:txBody>
      </p:sp>
      <p:sp>
        <p:nvSpPr>
          <p:cNvPr id="37" name="Tekstvak 36"/>
          <p:cNvSpPr txBox="1"/>
          <p:nvPr/>
        </p:nvSpPr>
        <p:spPr>
          <a:xfrm>
            <a:off x="7639724" y="4668841"/>
            <a:ext cx="132476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smtClean="0"/>
              <a:t>Uitgaven</a:t>
            </a:r>
            <a:endParaRPr lang="nl-NL" dirty="0"/>
          </a:p>
        </p:txBody>
      </p:sp>
      <p:sp>
        <p:nvSpPr>
          <p:cNvPr id="38" name="Tekstvak 37"/>
          <p:cNvSpPr txBox="1"/>
          <p:nvPr/>
        </p:nvSpPr>
        <p:spPr>
          <a:xfrm>
            <a:off x="457200" y="3885217"/>
            <a:ext cx="111908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smtClean="0"/>
              <a:t>Bedrag  </a:t>
            </a:r>
            <a:endParaRPr lang="nl-NL" dirty="0"/>
          </a:p>
        </p:txBody>
      </p:sp>
      <p:sp>
        <p:nvSpPr>
          <p:cNvPr id="39" name="Tekstvak 38"/>
          <p:cNvSpPr txBox="1"/>
          <p:nvPr/>
        </p:nvSpPr>
        <p:spPr>
          <a:xfrm>
            <a:off x="5417062" y="6402914"/>
            <a:ext cx="90481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smtClean="0"/>
              <a:t>Tijd</a:t>
            </a:r>
            <a:endParaRPr lang="nl-NL" dirty="0"/>
          </a:p>
        </p:txBody>
      </p:sp>
      <p:sp>
        <p:nvSpPr>
          <p:cNvPr id="40" name="Tekstvak 39"/>
          <p:cNvSpPr txBox="1"/>
          <p:nvPr/>
        </p:nvSpPr>
        <p:spPr>
          <a:xfrm>
            <a:off x="2123728" y="6402914"/>
            <a:ext cx="360040" cy="369332"/>
          </a:xfrm>
          <a:prstGeom prst="rect">
            <a:avLst/>
          </a:prstGeom>
          <a:noFill/>
        </p:spPr>
        <p:txBody>
          <a:bodyPr wrap="square" rtlCol="0">
            <a:spAutoFit/>
          </a:bodyPr>
          <a:lstStyle/>
          <a:p>
            <a:r>
              <a:rPr lang="nl-NL" dirty="0" smtClean="0"/>
              <a:t>I</a:t>
            </a:r>
            <a:endParaRPr lang="nl-NL" dirty="0"/>
          </a:p>
        </p:txBody>
      </p:sp>
      <p:sp>
        <p:nvSpPr>
          <p:cNvPr id="41" name="Tekstvak 40"/>
          <p:cNvSpPr txBox="1"/>
          <p:nvPr/>
        </p:nvSpPr>
        <p:spPr>
          <a:xfrm>
            <a:off x="3410624" y="6402914"/>
            <a:ext cx="468201" cy="369332"/>
          </a:xfrm>
          <a:prstGeom prst="rect">
            <a:avLst/>
          </a:prstGeom>
          <a:noFill/>
        </p:spPr>
        <p:txBody>
          <a:bodyPr wrap="square" rtlCol="0">
            <a:spAutoFit/>
          </a:bodyPr>
          <a:lstStyle/>
          <a:p>
            <a:r>
              <a:rPr lang="nl-NL" dirty="0" smtClean="0"/>
              <a:t>II</a:t>
            </a:r>
            <a:endParaRPr lang="nl-NL" dirty="0"/>
          </a:p>
        </p:txBody>
      </p:sp>
      <p:sp>
        <p:nvSpPr>
          <p:cNvPr id="42" name="Tekstvak 41"/>
          <p:cNvSpPr txBox="1"/>
          <p:nvPr/>
        </p:nvSpPr>
        <p:spPr>
          <a:xfrm>
            <a:off x="4896036" y="6402914"/>
            <a:ext cx="540060" cy="369332"/>
          </a:xfrm>
          <a:prstGeom prst="rect">
            <a:avLst/>
          </a:prstGeom>
          <a:noFill/>
        </p:spPr>
        <p:txBody>
          <a:bodyPr wrap="square" rtlCol="0">
            <a:spAutoFit/>
          </a:bodyPr>
          <a:lstStyle/>
          <a:p>
            <a:r>
              <a:rPr lang="nl-NL" dirty="0" smtClean="0"/>
              <a:t>III</a:t>
            </a:r>
            <a:endParaRPr lang="nl-NL" dirty="0"/>
          </a:p>
        </p:txBody>
      </p:sp>
    </p:spTree>
    <p:extLst>
      <p:ext uri="{BB962C8B-B14F-4D97-AF65-F5344CB8AC3E}">
        <p14:creationId xmlns:p14="http://schemas.microsoft.com/office/powerpoint/2010/main" val="37342412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arn(inVertic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barn(inVertical)">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000"/>
                                        <p:tgtEl>
                                          <p:spTgt spid="30"/>
                                        </p:tgtEl>
                                      </p:cBhvr>
                                    </p:animEffect>
                                    <p:anim calcmode="lin" valueType="num">
                                      <p:cBhvr>
                                        <p:cTn id="82" dur="1000" fill="hold"/>
                                        <p:tgtEl>
                                          <p:spTgt spid="30"/>
                                        </p:tgtEl>
                                        <p:attrNameLst>
                                          <p:attrName>ppt_x</p:attrName>
                                        </p:attrNameLst>
                                      </p:cBhvr>
                                      <p:tavLst>
                                        <p:tav tm="0">
                                          <p:val>
                                            <p:strVal val="#ppt_x"/>
                                          </p:val>
                                        </p:tav>
                                        <p:tav tm="100000">
                                          <p:val>
                                            <p:strVal val="#ppt_x"/>
                                          </p:val>
                                        </p:tav>
                                      </p:tavLst>
                                    </p:anim>
                                    <p:anim calcmode="lin" valueType="num">
                                      <p:cBhvr>
                                        <p:cTn id="8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barn(inVertical)">
                                      <p:cBhvr>
                                        <p:cTn id="88" dur="500"/>
                                        <p:tgtEl>
                                          <p:spTgt spid="40"/>
                                        </p:tgtEl>
                                      </p:cBhvr>
                                    </p:animEffect>
                                  </p:childTnLst>
                                </p:cTn>
                              </p:par>
                            </p:childTnLst>
                          </p:cTn>
                        </p:par>
                      </p:childTnLst>
                    </p:cTn>
                  </p:par>
                  <p:par>
                    <p:cTn id="89" fill="hold">
                      <p:stCondLst>
                        <p:cond delay="indefinite"/>
                      </p:stCondLst>
                      <p:childTnLst>
                        <p:par>
                          <p:cTn id="90" fill="hold">
                            <p:stCondLst>
                              <p:cond delay="0"/>
                            </p:stCondLst>
                            <p:childTnLst>
                              <p:par>
                                <p:cTn id="91" presetID="16" presetClass="entr" presetSubtype="21" fill="hold" grpId="0" nodeType="click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barn(inVertical)">
                                      <p:cBhvr>
                                        <p:cTn id="93" dur="500"/>
                                        <p:tgtEl>
                                          <p:spTgt spid="41"/>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barn(inVertical)">
                                      <p:cBhvr>
                                        <p:cTn id="98" dur="500"/>
                                        <p:tgtEl>
                                          <p:spTgt spid="42"/>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barn(inVertical)">
                                      <p:cBhvr>
                                        <p:cTn id="103" dur="500"/>
                                        <p:tgtEl>
                                          <p:spTgt spid="31"/>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nodeType="click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barn(inVertical)">
                                      <p:cBhvr>
                                        <p:cTn id="108" dur="500"/>
                                        <p:tgtEl>
                                          <p:spTgt spid="33"/>
                                        </p:tgtEl>
                                      </p:cBhvr>
                                    </p:animEffect>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1000"/>
                                        <p:tgtEl>
                                          <p:spTgt spid="37"/>
                                        </p:tgtEl>
                                      </p:cBhvr>
                                    </p:animEffect>
                                    <p:anim calcmode="lin" valueType="num">
                                      <p:cBhvr>
                                        <p:cTn id="114" dur="1000" fill="hold"/>
                                        <p:tgtEl>
                                          <p:spTgt spid="37"/>
                                        </p:tgtEl>
                                        <p:attrNameLst>
                                          <p:attrName>ppt_x</p:attrName>
                                        </p:attrNameLst>
                                      </p:cBhvr>
                                      <p:tavLst>
                                        <p:tav tm="0">
                                          <p:val>
                                            <p:strVal val="#ppt_x"/>
                                          </p:val>
                                        </p:tav>
                                        <p:tav tm="100000">
                                          <p:val>
                                            <p:strVal val="#ppt_x"/>
                                          </p:val>
                                        </p:tav>
                                      </p:tavLst>
                                    </p:anim>
                                    <p:anim calcmode="lin" valueType="num">
                                      <p:cBhvr>
                                        <p:cTn id="11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6" presetClass="entr" presetSubtype="21" fill="hold" grpId="0" nodeType="click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barn(inVertical)">
                                      <p:cBhvr>
                                        <p:cTn id="120" dur="500"/>
                                        <p:tgtEl>
                                          <p:spTgt spid="27"/>
                                        </p:tgtEl>
                                      </p:cBhvr>
                                    </p:animEffect>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nodeType="click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fade">
                                      <p:cBhvr>
                                        <p:cTn id="125" dur="1000"/>
                                        <p:tgtEl>
                                          <p:spTgt spid="35"/>
                                        </p:tgtEl>
                                      </p:cBhvr>
                                    </p:animEffect>
                                    <p:anim calcmode="lin" valueType="num">
                                      <p:cBhvr>
                                        <p:cTn id="126" dur="1000" fill="hold"/>
                                        <p:tgtEl>
                                          <p:spTgt spid="35"/>
                                        </p:tgtEl>
                                        <p:attrNameLst>
                                          <p:attrName>ppt_x</p:attrName>
                                        </p:attrNameLst>
                                      </p:cBhvr>
                                      <p:tavLst>
                                        <p:tav tm="0">
                                          <p:val>
                                            <p:strVal val="#ppt_x"/>
                                          </p:val>
                                        </p:tav>
                                        <p:tav tm="100000">
                                          <p:val>
                                            <p:strVal val="#ppt_x"/>
                                          </p:val>
                                        </p:tav>
                                      </p:tavLst>
                                    </p:anim>
                                    <p:anim calcmode="lin" valueType="num">
                                      <p:cBhvr>
                                        <p:cTn id="12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16" presetClass="entr" presetSubtype="21" fill="hold" grpId="0" nodeType="clickEffect">
                                  <p:stCondLst>
                                    <p:cond delay="0"/>
                                  </p:stCondLst>
                                  <p:childTnLst>
                                    <p:set>
                                      <p:cBhvr>
                                        <p:cTn id="131" dur="1" fill="hold">
                                          <p:stCondLst>
                                            <p:cond delay="0"/>
                                          </p:stCondLst>
                                        </p:cTn>
                                        <p:tgtEl>
                                          <p:spTgt spid="36"/>
                                        </p:tgtEl>
                                        <p:attrNameLst>
                                          <p:attrName>style.visibility</p:attrName>
                                        </p:attrNameLst>
                                      </p:cBhvr>
                                      <p:to>
                                        <p:strVal val="visible"/>
                                      </p:to>
                                    </p:set>
                                    <p:animEffect transition="in" filter="barn(inVertical)">
                                      <p:cBhvr>
                                        <p:cTn id="1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7" grpId="0" animBg="1"/>
      <p:bldP spid="31" grpId="0" animBg="1"/>
      <p:bldP spid="36" grpId="0" animBg="1"/>
      <p:bldP spid="37" grpId="0" animBg="1"/>
      <p:bldP spid="38" grpId="0" animBg="1"/>
      <p:bldP spid="39" grpId="0" animBg="1"/>
      <p:bldP spid="40" grpId="0"/>
      <p:bldP spid="41" grpId="0"/>
      <p:bldP spid="4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2"/>
          <p:cNvSpPr>
            <a:spLocks noGrp="1"/>
          </p:cNvSpPr>
          <p:nvPr>
            <p:ph type="title"/>
          </p:nvPr>
        </p:nvSpPr>
        <p:spPr>
          <a:xfrm>
            <a:off x="457200" y="338138"/>
            <a:ext cx="8229600" cy="1146175"/>
          </a:xfrm>
        </p:spPr>
        <p:txBody>
          <a:bodyPr>
            <a:normAutofit fontScale="90000"/>
          </a:bodyPr>
          <a:lstStyle/>
          <a:p>
            <a:r>
              <a:rPr lang="nl-NL" altLang="nl-NL" sz="3600" smtClean="0"/>
              <a:t>Verband tussen prijsindex en hoeveelheidsindex</a:t>
            </a:r>
          </a:p>
        </p:txBody>
      </p:sp>
      <p:sp>
        <p:nvSpPr>
          <p:cNvPr id="4" name="Rechthoek 3"/>
          <p:cNvSpPr/>
          <p:nvPr/>
        </p:nvSpPr>
        <p:spPr>
          <a:xfrm>
            <a:off x="1476375" y="2924175"/>
            <a:ext cx="1871663" cy="433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20/10 x 100 = 200</a:t>
            </a:r>
          </a:p>
        </p:txBody>
      </p:sp>
      <p:sp>
        <p:nvSpPr>
          <p:cNvPr id="5" name="Rechthoek 4"/>
          <p:cNvSpPr/>
          <p:nvPr/>
        </p:nvSpPr>
        <p:spPr>
          <a:xfrm>
            <a:off x="1476375" y="3533775"/>
            <a:ext cx="1871663"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25/10 x 100 = 250</a:t>
            </a:r>
          </a:p>
        </p:txBody>
      </p:sp>
      <p:sp>
        <p:nvSpPr>
          <p:cNvPr id="6" name="Rechthoek 5"/>
          <p:cNvSpPr/>
          <p:nvPr/>
        </p:nvSpPr>
        <p:spPr>
          <a:xfrm>
            <a:off x="1476375" y="4149725"/>
            <a:ext cx="1871663"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50/10 x 100 = 500</a:t>
            </a:r>
          </a:p>
        </p:txBody>
      </p:sp>
      <p:sp>
        <p:nvSpPr>
          <p:cNvPr id="7" name="Rechthoek 6"/>
          <p:cNvSpPr/>
          <p:nvPr/>
        </p:nvSpPr>
        <p:spPr>
          <a:xfrm>
            <a:off x="5003800" y="2940050"/>
            <a:ext cx="2663825"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5/10 x 100 = 50</a:t>
            </a:r>
          </a:p>
        </p:txBody>
      </p:sp>
      <p:sp>
        <p:nvSpPr>
          <p:cNvPr id="8" name="Rechthoek 7"/>
          <p:cNvSpPr/>
          <p:nvPr/>
        </p:nvSpPr>
        <p:spPr>
          <a:xfrm>
            <a:off x="5003800" y="3598863"/>
            <a:ext cx="2663825" cy="433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4 /10 x 100 = 40</a:t>
            </a:r>
          </a:p>
        </p:txBody>
      </p:sp>
      <p:sp>
        <p:nvSpPr>
          <p:cNvPr id="9" name="Rechthoek 8"/>
          <p:cNvSpPr/>
          <p:nvPr/>
        </p:nvSpPr>
        <p:spPr>
          <a:xfrm>
            <a:off x="5003800" y="4221163"/>
            <a:ext cx="2663825"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2/ 10 x 100 = 20</a:t>
            </a:r>
          </a:p>
        </p:txBody>
      </p:sp>
      <p:sp>
        <p:nvSpPr>
          <p:cNvPr id="10" name="Rechthoek 9"/>
          <p:cNvSpPr/>
          <p:nvPr/>
        </p:nvSpPr>
        <p:spPr>
          <a:xfrm>
            <a:off x="1446213" y="2060575"/>
            <a:ext cx="4205287"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Index = nieuw / oud x 100</a:t>
            </a:r>
          </a:p>
          <a:p>
            <a:pPr algn="ctr">
              <a:defRPr/>
            </a:pPr>
            <a:r>
              <a:rPr lang="nl-NL" sz="1800" dirty="0"/>
              <a:t>Procentuele verandering = Index - 100</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550" y="5013325"/>
            <a:ext cx="56197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1198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850" y="1628775"/>
            <a:ext cx="75533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itel 1"/>
          <p:cNvSpPr>
            <a:spLocks noGrp="1"/>
          </p:cNvSpPr>
          <p:nvPr>
            <p:ph type="title"/>
          </p:nvPr>
        </p:nvSpPr>
        <p:spPr/>
        <p:txBody>
          <a:bodyPr/>
          <a:lstStyle/>
          <a:p>
            <a:r>
              <a:rPr lang="nl-NL" altLang="nl-NL" smtClean="0"/>
              <a:t>Voorbeelden</a:t>
            </a:r>
          </a:p>
        </p:txBody>
      </p:sp>
      <p:sp>
        <p:nvSpPr>
          <p:cNvPr id="5" name="Rechthoek 4"/>
          <p:cNvSpPr/>
          <p:nvPr/>
        </p:nvSpPr>
        <p:spPr>
          <a:xfrm>
            <a:off x="197690" y="4941168"/>
            <a:ext cx="3309098" cy="576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err="1"/>
              <a:t>Iw</a:t>
            </a:r>
            <a:r>
              <a:rPr lang="nl-NL" sz="1800" dirty="0"/>
              <a:t> = 100 / 110 x 100 = 90,9</a:t>
            </a:r>
          </a:p>
        </p:txBody>
      </p:sp>
      <p:sp>
        <p:nvSpPr>
          <p:cNvPr id="6" name="Rechthoek 5"/>
          <p:cNvSpPr/>
          <p:nvPr/>
        </p:nvSpPr>
        <p:spPr>
          <a:xfrm>
            <a:off x="179512" y="5984264"/>
            <a:ext cx="3327275" cy="576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err="1"/>
              <a:t>Iw</a:t>
            </a:r>
            <a:r>
              <a:rPr lang="nl-NL" sz="1800" dirty="0"/>
              <a:t> = 100 / 200 = x 100 = 50</a:t>
            </a:r>
          </a:p>
        </p:txBody>
      </p:sp>
      <p:sp>
        <p:nvSpPr>
          <p:cNvPr id="7" name="Rechthoek 6"/>
          <p:cNvSpPr/>
          <p:nvPr/>
        </p:nvSpPr>
        <p:spPr>
          <a:xfrm>
            <a:off x="4716017" y="6021288"/>
            <a:ext cx="3312368" cy="5762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err="1"/>
              <a:t>Iw</a:t>
            </a:r>
            <a:r>
              <a:rPr lang="nl-NL" sz="1800" dirty="0"/>
              <a:t> = 100 / 1.100 x 100 = 9,1</a:t>
            </a:r>
          </a:p>
        </p:txBody>
      </p:sp>
      <p:sp>
        <p:nvSpPr>
          <p:cNvPr id="2" name="Tekstvak 1"/>
          <p:cNvSpPr txBox="1"/>
          <p:nvPr/>
        </p:nvSpPr>
        <p:spPr>
          <a:xfrm>
            <a:off x="3923928" y="1988840"/>
            <a:ext cx="3168352" cy="114492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nSpc>
                <a:spcPct val="114000"/>
              </a:lnSpc>
            </a:pPr>
            <a:r>
              <a:rPr lang="nl-NL" sz="2000" dirty="0" smtClean="0">
                <a:latin typeface="Arial" pitchFamily="34" charset="0"/>
                <a:cs typeface="Arial" pitchFamily="34" charset="0"/>
              </a:rPr>
              <a:t>Prijsindex = 110</a:t>
            </a:r>
          </a:p>
          <a:p>
            <a:pPr>
              <a:lnSpc>
                <a:spcPct val="114000"/>
              </a:lnSpc>
            </a:pPr>
            <a:r>
              <a:rPr lang="nl-NL" sz="2000" dirty="0" smtClean="0">
                <a:latin typeface="Arial" pitchFamily="34" charset="0"/>
                <a:cs typeface="Arial" pitchFamily="34" charset="0"/>
              </a:rPr>
              <a:t>Prijsindex = 200</a:t>
            </a:r>
          </a:p>
          <a:p>
            <a:pPr>
              <a:lnSpc>
                <a:spcPct val="114000"/>
              </a:lnSpc>
            </a:pPr>
            <a:r>
              <a:rPr lang="nl-NL" sz="2000" dirty="0" smtClean="0">
                <a:latin typeface="Arial" pitchFamily="34" charset="0"/>
                <a:cs typeface="Arial" pitchFamily="34" charset="0"/>
              </a:rPr>
              <a:t>Prijsindex = 1.100</a:t>
            </a:r>
            <a:endParaRPr lang="nl-NL" sz="2000" dirty="0">
              <a:latin typeface="Arial" pitchFamily="34" charset="0"/>
              <a:cs typeface="Arial"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8637" y="3347884"/>
            <a:ext cx="56197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8289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barn(inVertical)">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561" y="476672"/>
            <a:ext cx="5977160" cy="111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0274" y="1631232"/>
            <a:ext cx="5421734" cy="1797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887" y="3479118"/>
            <a:ext cx="8912225"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899592" y="5278376"/>
            <a:ext cx="583264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smtClean="0"/>
              <a:t>a  prijspeil stijgt met (123,9 – 119,1) / 119,1 x 100% = 4,03%</a:t>
            </a:r>
            <a:endParaRPr lang="nl-NL" dirty="0"/>
          </a:p>
        </p:txBody>
      </p:sp>
      <p:sp>
        <p:nvSpPr>
          <p:cNvPr id="6" name="Tekstvak 5"/>
          <p:cNvSpPr txBox="1"/>
          <p:nvPr/>
        </p:nvSpPr>
        <p:spPr>
          <a:xfrm>
            <a:off x="899592" y="5696265"/>
            <a:ext cx="640871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a:t>b</a:t>
            </a:r>
            <a:r>
              <a:rPr lang="nl-NL" dirty="0" smtClean="0"/>
              <a:t>  nominaal met (24.500 – 20.000) / 20.000 x 100% = 22,5%</a:t>
            </a:r>
            <a:endParaRPr lang="nl-NL" dirty="0"/>
          </a:p>
        </p:txBody>
      </p:sp>
      <p:sp>
        <p:nvSpPr>
          <p:cNvPr id="7" name="Tekstvak 6"/>
          <p:cNvSpPr txBox="1"/>
          <p:nvPr/>
        </p:nvSpPr>
        <p:spPr>
          <a:xfrm>
            <a:off x="874440" y="6112911"/>
            <a:ext cx="7585992"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a:t>c</a:t>
            </a:r>
            <a:r>
              <a:rPr lang="nl-NL" dirty="0" smtClean="0"/>
              <a:t>  reëel = Index NI / Index PP x 100 = 122,5 / 104,03 x 100 = 117,75 </a:t>
            </a:r>
            <a:r>
              <a:rPr lang="nl-NL" dirty="0" smtClean="0">
                <a:sym typeface="Wingdings" panose="05000000000000000000" pitchFamily="2" charset="2"/>
              </a:rPr>
              <a:t> 17,75%</a:t>
            </a:r>
            <a:endParaRPr lang="nl-NL" dirty="0"/>
          </a:p>
        </p:txBody>
      </p:sp>
    </p:spTree>
    <p:extLst>
      <p:ext uri="{BB962C8B-B14F-4D97-AF65-F5344CB8AC3E}">
        <p14:creationId xmlns:p14="http://schemas.microsoft.com/office/powerpoint/2010/main" val="38675810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1000"/>
                                        <p:tgtEl>
                                          <p:spTgt spid="20483"/>
                                        </p:tgtEl>
                                      </p:cBhvr>
                                    </p:animEffect>
                                    <p:anim calcmode="lin" valueType="num">
                                      <p:cBhvr>
                                        <p:cTn id="8" dur="1000" fill="hold"/>
                                        <p:tgtEl>
                                          <p:spTgt spid="20483"/>
                                        </p:tgtEl>
                                        <p:attrNameLst>
                                          <p:attrName>ppt_x</p:attrName>
                                        </p:attrNameLst>
                                      </p:cBhvr>
                                      <p:tavLst>
                                        <p:tav tm="0">
                                          <p:val>
                                            <p:strVal val="#ppt_x"/>
                                          </p:val>
                                        </p:tav>
                                        <p:tav tm="100000">
                                          <p:val>
                                            <p:strVal val="#ppt_x"/>
                                          </p:val>
                                        </p:tav>
                                      </p:tavLst>
                                    </p:anim>
                                    <p:anim calcmode="lin" valueType="num">
                                      <p:cBhvr>
                                        <p:cTn id="9" dur="1000" fill="hold"/>
                                        <p:tgtEl>
                                          <p:spTgt spid="2048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484"/>
                                        </p:tgtEl>
                                        <p:attrNameLst>
                                          <p:attrName>style.visibility</p:attrName>
                                        </p:attrNameLst>
                                      </p:cBhvr>
                                      <p:to>
                                        <p:strVal val="visible"/>
                                      </p:to>
                                    </p:set>
                                    <p:animEffect transition="in" filter="fade">
                                      <p:cBhvr>
                                        <p:cTn id="14" dur="1000"/>
                                        <p:tgtEl>
                                          <p:spTgt spid="20484"/>
                                        </p:tgtEl>
                                      </p:cBhvr>
                                    </p:animEffect>
                                    <p:anim calcmode="lin" valueType="num">
                                      <p:cBhvr>
                                        <p:cTn id="15" dur="1000" fill="hold"/>
                                        <p:tgtEl>
                                          <p:spTgt spid="20484"/>
                                        </p:tgtEl>
                                        <p:attrNameLst>
                                          <p:attrName>ppt_x</p:attrName>
                                        </p:attrNameLst>
                                      </p:cBhvr>
                                      <p:tavLst>
                                        <p:tav tm="0">
                                          <p:val>
                                            <p:strVal val="#ppt_x"/>
                                          </p:val>
                                        </p:tav>
                                        <p:tav tm="100000">
                                          <p:val>
                                            <p:strVal val="#ppt_x"/>
                                          </p:val>
                                        </p:tav>
                                      </p:tavLst>
                                    </p:anim>
                                    <p:anim calcmode="lin" valueType="num">
                                      <p:cBhvr>
                                        <p:cTn id="16" dur="1000" fill="hold"/>
                                        <p:tgtEl>
                                          <p:spTgt spid="2048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p:cNvSpPr>
            <a:spLocks noGrp="1"/>
          </p:cNvSpPr>
          <p:nvPr>
            <p:ph type="title" idx="4294967295"/>
          </p:nvPr>
        </p:nvSpPr>
        <p:spPr>
          <a:xfrm>
            <a:off x="457200" y="338328"/>
            <a:ext cx="8229600" cy="930432"/>
          </a:xfrm>
        </p:spPr>
        <p:style>
          <a:lnRef idx="2">
            <a:schemeClr val="accent5">
              <a:shade val="50000"/>
            </a:schemeClr>
          </a:lnRef>
          <a:fillRef idx="1">
            <a:schemeClr val="accent5"/>
          </a:fillRef>
          <a:effectRef idx="0">
            <a:schemeClr val="accent5"/>
          </a:effectRef>
          <a:fontRef idx="minor">
            <a:schemeClr val="lt1"/>
          </a:fontRef>
        </p:style>
        <p:txBody>
          <a:bodyPr/>
          <a:lstStyle/>
          <a:p>
            <a:r>
              <a:rPr lang="nl-NL" altLang="nl-NL" dirty="0" smtClean="0"/>
              <a:t>Inflatie (animatiefilm ECB)</a:t>
            </a:r>
          </a:p>
        </p:txBody>
      </p:sp>
      <p:pic>
        <p:nvPicPr>
          <p:cNvPr id="1033" name="Picture 9" descr="https://www.ecb.europa.eu/ecb/educational/shared/img/annaalex.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996952"/>
            <a:ext cx="3573515" cy="25908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2987824" y="1876182"/>
            <a:ext cx="309634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smtClean="0"/>
              <a:t>Inflatie (ECB in de klas)</a:t>
            </a:r>
            <a:endParaRPr lang="nl-NL" dirty="0"/>
          </a:p>
        </p:txBody>
      </p:sp>
      <p:pic>
        <p:nvPicPr>
          <p:cNvPr id="1036" name="Picture 12" descr="https://c1.staticflickr.com/7/6072/6119336828_7b074e1ac3_z.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2226" y="2996952"/>
            <a:ext cx="395287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69802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195736" y="338328"/>
            <a:ext cx="5184576" cy="1074448"/>
          </a:xfrm>
        </p:spPr>
        <p:style>
          <a:lnRef idx="2">
            <a:schemeClr val="accent5">
              <a:shade val="50000"/>
            </a:schemeClr>
          </a:lnRef>
          <a:fillRef idx="1">
            <a:schemeClr val="accent5"/>
          </a:fillRef>
          <a:effectRef idx="0">
            <a:schemeClr val="accent5"/>
          </a:effectRef>
          <a:fontRef idx="minor">
            <a:schemeClr val="lt1"/>
          </a:fontRef>
        </p:style>
        <p:txBody>
          <a:bodyPr rtlCol="0">
            <a:normAutofit/>
          </a:bodyPr>
          <a:lstStyle/>
          <a:p>
            <a:pPr eaLnBrk="1" fontAlgn="auto" hangingPunct="1">
              <a:spcAft>
                <a:spcPts val="0"/>
              </a:spcAft>
              <a:defRPr/>
            </a:pPr>
            <a:r>
              <a:rPr lang="nl-NL" sz="2400" dirty="0" smtClean="0">
                <a:latin typeface="Arial" panose="020B0604020202020204" pitchFamily="34" charset="0"/>
                <a:cs typeface="Arial" panose="020B0604020202020204" pitchFamily="34" charset="0"/>
              </a:rPr>
              <a:t>Oorzaken van Inflatie</a:t>
            </a:r>
            <a:br>
              <a:rPr lang="nl-NL" sz="2400" dirty="0" smtClean="0">
                <a:latin typeface="Arial" panose="020B0604020202020204" pitchFamily="34" charset="0"/>
                <a:cs typeface="Arial" panose="020B0604020202020204" pitchFamily="34" charset="0"/>
              </a:rPr>
            </a:br>
            <a:r>
              <a:rPr lang="nl-NL" sz="2400" dirty="0" smtClean="0">
                <a:latin typeface="Arial" panose="020B0604020202020204" pitchFamily="34" charset="0"/>
                <a:cs typeface="Arial" panose="020B0604020202020204" pitchFamily="34" charset="0"/>
              </a:rPr>
              <a:t>(kosten of bestedingen)</a:t>
            </a:r>
            <a:endParaRPr lang="nl-NL" sz="2400" dirty="0">
              <a:latin typeface="Arial" panose="020B0604020202020204" pitchFamily="34" charset="0"/>
              <a:cs typeface="Arial" panose="020B0604020202020204" pitchFamily="34" charset="0"/>
            </a:endParaRPr>
          </a:p>
        </p:txBody>
      </p:sp>
      <p:sp>
        <p:nvSpPr>
          <p:cNvPr id="22531" name="Tijdelijke aanduiding voor inhoud 4"/>
          <p:cNvSpPr>
            <a:spLocks noGrp="1"/>
          </p:cNvSpPr>
          <p:nvPr>
            <p:ph sz="quarter" idx="13"/>
          </p:nvPr>
        </p:nvSpPr>
        <p:spPr>
          <a:xfrm>
            <a:off x="684213" y="2205038"/>
            <a:ext cx="3821112" cy="3446462"/>
          </a:xfrm>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pPr marL="0" indent="0" eaLnBrk="1" hangingPunct="1">
              <a:buFont typeface="Symbol" pitchFamily="18" charset="2"/>
              <a:buNone/>
              <a:defRPr/>
            </a:pPr>
            <a:r>
              <a:rPr lang="nl-NL" altLang="nl-NL" dirty="0" smtClean="0"/>
              <a:t>Kosteninflatie</a:t>
            </a:r>
          </a:p>
          <a:p>
            <a:pPr marL="0" indent="0" eaLnBrk="1" hangingPunct="1">
              <a:buFont typeface="Symbol" pitchFamily="18" charset="2"/>
              <a:buNone/>
              <a:defRPr/>
            </a:pPr>
            <a:endParaRPr lang="nl-NL" altLang="nl-NL" dirty="0"/>
          </a:p>
          <a:p>
            <a:pPr eaLnBrk="1" hangingPunct="1">
              <a:buFont typeface="Arial" charset="0"/>
              <a:buChar char="•"/>
              <a:defRPr/>
            </a:pPr>
            <a:r>
              <a:rPr lang="nl-NL" altLang="nl-NL" dirty="0" smtClean="0"/>
              <a:t>Stijging van de rente</a:t>
            </a:r>
          </a:p>
          <a:p>
            <a:pPr eaLnBrk="1" hangingPunct="1">
              <a:buFont typeface="Arial" charset="0"/>
              <a:buChar char="•"/>
              <a:defRPr/>
            </a:pPr>
            <a:r>
              <a:rPr lang="nl-NL" altLang="nl-NL" dirty="0" smtClean="0"/>
              <a:t>Stijging loonkosten</a:t>
            </a:r>
          </a:p>
          <a:p>
            <a:pPr eaLnBrk="1" hangingPunct="1">
              <a:buFont typeface="Arial" charset="0"/>
              <a:buChar char="•"/>
              <a:defRPr/>
            </a:pPr>
            <a:r>
              <a:rPr lang="nl-NL" altLang="nl-NL" dirty="0" smtClean="0"/>
              <a:t>Stijging grondstofprijzen</a:t>
            </a:r>
          </a:p>
          <a:p>
            <a:pPr eaLnBrk="1" hangingPunct="1">
              <a:buFont typeface="Arial" charset="0"/>
              <a:buChar char="•"/>
              <a:defRPr/>
            </a:pPr>
            <a:r>
              <a:rPr lang="nl-NL" altLang="nl-NL" dirty="0" smtClean="0"/>
              <a:t>BTW- accijnsverhoging</a:t>
            </a:r>
          </a:p>
          <a:p>
            <a:pPr eaLnBrk="1" hangingPunct="1">
              <a:buFont typeface="Arial" charset="0"/>
              <a:buChar char="•"/>
              <a:defRPr/>
            </a:pPr>
            <a:r>
              <a:rPr lang="nl-NL" altLang="nl-NL" dirty="0" smtClean="0"/>
              <a:t>Stijging importprijzen</a:t>
            </a:r>
          </a:p>
          <a:p>
            <a:pPr eaLnBrk="1" hangingPunct="1">
              <a:buFont typeface="Arial" charset="0"/>
              <a:buChar char="•"/>
              <a:defRPr/>
            </a:pPr>
            <a:r>
              <a:rPr lang="nl-NL" altLang="nl-NL" dirty="0" smtClean="0"/>
              <a:t>Daling wisselkoers</a:t>
            </a:r>
          </a:p>
        </p:txBody>
      </p:sp>
      <p:sp>
        <p:nvSpPr>
          <p:cNvPr id="22532" name="Tijdelijke aanduiding voor inhoud 5"/>
          <p:cNvSpPr>
            <a:spLocks noGrp="1"/>
          </p:cNvSpPr>
          <p:nvPr>
            <p:ph sz="quarter" idx="14"/>
          </p:nvPr>
        </p:nvSpPr>
        <p:spPr>
          <a:xfrm>
            <a:off x="4643438" y="2205038"/>
            <a:ext cx="3822700" cy="3446462"/>
          </a:xfr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r>
              <a:rPr lang="nl-NL" altLang="nl-NL" dirty="0" smtClean="0"/>
              <a:t>Bestedingsinflatie</a:t>
            </a:r>
          </a:p>
          <a:p>
            <a:pPr eaLnBrk="1" hangingPunct="1"/>
            <a:endParaRPr lang="nl-NL" altLang="nl-NL" dirty="0" smtClean="0"/>
          </a:p>
          <a:p>
            <a:pPr eaLnBrk="1" hangingPunct="1"/>
            <a:r>
              <a:rPr lang="nl-NL" altLang="nl-NL" dirty="0" smtClean="0"/>
              <a:t>Als de vraag &gt; aanbod</a:t>
            </a:r>
          </a:p>
          <a:p>
            <a:pPr eaLnBrk="1" hangingPunct="1"/>
            <a:r>
              <a:rPr lang="nl-NL" altLang="nl-NL" dirty="0" smtClean="0"/>
              <a:t>Als er meer geld is dan nodig voor de reële consumptie</a:t>
            </a:r>
          </a:p>
        </p:txBody>
      </p:sp>
    </p:spTree>
    <p:extLst>
      <p:ext uri="{BB962C8B-B14F-4D97-AF65-F5344CB8AC3E}">
        <p14:creationId xmlns:p14="http://schemas.microsoft.com/office/powerpoint/2010/main" val="22973340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53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1">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531">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2532">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53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244297"/>
            <a:ext cx="7200800" cy="4223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el 3"/>
          <p:cNvSpPr txBox="1">
            <a:spLocks/>
          </p:cNvSpPr>
          <p:nvPr/>
        </p:nvSpPr>
        <p:spPr>
          <a:xfrm>
            <a:off x="457200" y="338328"/>
            <a:ext cx="8229600" cy="9304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ormAutofit fontScale="90000"/>
          </a:bodyPr>
          <a:lstStyle>
            <a:lvl1pPr algn="ctr" defTabSz="914400" rtl="0" eaLnBrk="1" latinLnBrk="0" hangingPunct="1">
              <a:spcBef>
                <a:spcPct val="0"/>
              </a:spcBef>
              <a:buNone/>
              <a:defRPr sz="440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defRPr/>
            </a:pPr>
            <a:r>
              <a:rPr lang="nl-NL" smtClean="0"/>
              <a:t>Berekening consumentenprijsindex</a:t>
            </a:r>
            <a:endParaRPr lang="nl-NL" dirty="0"/>
          </a:p>
        </p:txBody>
      </p:sp>
      <p:sp>
        <p:nvSpPr>
          <p:cNvPr id="2" name="Tekstvak 1"/>
          <p:cNvSpPr txBox="1"/>
          <p:nvPr/>
        </p:nvSpPr>
        <p:spPr>
          <a:xfrm>
            <a:off x="2987824" y="1556792"/>
            <a:ext cx="3672408"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dirty="0" smtClean="0"/>
              <a:t>Filmpje: inflatie </a:t>
            </a:r>
            <a:r>
              <a:rPr lang="nl-NL" dirty="0"/>
              <a:t>(CBS in de klas)</a:t>
            </a:r>
          </a:p>
        </p:txBody>
      </p:sp>
    </p:spTree>
    <p:extLst>
      <p:ext uri="{BB962C8B-B14F-4D97-AF65-F5344CB8AC3E}">
        <p14:creationId xmlns:p14="http://schemas.microsoft.com/office/powerpoint/2010/main" val="13623509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inhoud 4"/>
          <p:cNvSpPr>
            <a:spLocks noGrp="1"/>
          </p:cNvSpPr>
          <p:nvPr>
            <p:ph idx="1"/>
          </p:nvPr>
        </p:nvSpPr>
        <p:spPr/>
        <p:txBody>
          <a:bodyPr/>
          <a:lstStyle/>
          <a:p>
            <a:pPr eaLnBrk="1" hangingPunct="1"/>
            <a:endParaRPr lang="nl-NL" altLang="nl-NL" smtClean="0"/>
          </a:p>
        </p:txBody>
      </p:sp>
      <p:sp>
        <p:nvSpPr>
          <p:cNvPr id="4" name="Titel 3"/>
          <p:cNvSpPr>
            <a:spLocks noGrp="1"/>
          </p:cNvSpPr>
          <p:nvPr>
            <p:ph type="title"/>
          </p:nvPr>
        </p:nvSpPr>
        <p:spPr>
          <a:xfrm>
            <a:off x="457200" y="338328"/>
            <a:ext cx="8229600" cy="930432"/>
          </a:xfrm>
        </p:spPr>
        <p:style>
          <a:lnRef idx="2">
            <a:schemeClr val="accent5">
              <a:shade val="50000"/>
            </a:schemeClr>
          </a:lnRef>
          <a:fillRef idx="1">
            <a:schemeClr val="accent5"/>
          </a:fillRef>
          <a:effectRef idx="0">
            <a:schemeClr val="accent5"/>
          </a:effectRef>
          <a:fontRef idx="minor">
            <a:schemeClr val="lt1"/>
          </a:fontRef>
        </p:style>
        <p:txBody>
          <a:bodyPr rtlCol="0">
            <a:normAutofit fontScale="90000"/>
          </a:bodyPr>
          <a:lstStyle/>
          <a:p>
            <a:pPr eaLnBrk="1" fontAlgn="auto" hangingPunct="1">
              <a:spcAft>
                <a:spcPts val="0"/>
              </a:spcAft>
              <a:defRPr/>
            </a:pPr>
            <a:r>
              <a:rPr lang="nl-NL" dirty="0" smtClean="0"/>
              <a:t>Berekening consumentenprijsindex</a:t>
            </a:r>
            <a:endParaRPr lang="nl-NL" dirty="0"/>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00213"/>
            <a:ext cx="7840663"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menigvuldigen 1"/>
          <p:cNvSpPr/>
          <p:nvPr/>
        </p:nvSpPr>
        <p:spPr>
          <a:xfrm>
            <a:off x="6659563" y="2349500"/>
            <a:ext cx="360362" cy="2159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800"/>
          </a:p>
        </p:txBody>
      </p:sp>
      <p:sp>
        <p:nvSpPr>
          <p:cNvPr id="3" name="Vermenigvuldigen 2"/>
          <p:cNvSpPr/>
          <p:nvPr/>
        </p:nvSpPr>
        <p:spPr>
          <a:xfrm>
            <a:off x="6668440" y="2609788"/>
            <a:ext cx="360362" cy="2159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800"/>
          </a:p>
        </p:txBody>
      </p:sp>
      <p:sp>
        <p:nvSpPr>
          <p:cNvPr id="5" name="Vermenigvuldigen 4"/>
          <p:cNvSpPr/>
          <p:nvPr/>
        </p:nvSpPr>
        <p:spPr>
          <a:xfrm>
            <a:off x="6659563" y="2852936"/>
            <a:ext cx="360362" cy="21570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800"/>
          </a:p>
        </p:txBody>
      </p:sp>
    </p:spTree>
    <p:extLst>
      <p:ext uri="{BB962C8B-B14F-4D97-AF65-F5344CB8AC3E}">
        <p14:creationId xmlns:p14="http://schemas.microsoft.com/office/powerpoint/2010/main" val="2966781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1186114" y="116632"/>
            <a:ext cx="6480720" cy="66172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vert="horz" wrap="square" lIns="0" tIns="0" rIns="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altLang="nl-NL" sz="1600" b="0" i="0" u="none" strike="noStrike" cap="none" normalizeH="0" baseline="0" dirty="0" smtClean="0">
                <a:ln>
                  <a:noFill/>
                </a:ln>
                <a:solidFill>
                  <a:srgbClr val="465069"/>
                </a:solidFill>
                <a:effectLst/>
                <a:latin typeface="Arial" pitchFamily="34" charset="0"/>
                <a:cs typeface="Arial" pitchFamily="34" charset="0"/>
              </a:rPr>
              <a:t>In onderstaande tabel staan de gegevens die het CBS verzamelde over het bestedingspatroon van een gemiddeld werknemersgezin</a:t>
            </a:r>
            <a:r>
              <a:rPr kumimoji="0" lang="nl-NL" altLang="nl-NL" sz="1100" b="0" i="0" u="none" strike="noStrike" cap="none" normalizeH="0" baseline="0" dirty="0" smtClean="0">
                <a:ln>
                  <a:noFill/>
                </a:ln>
                <a:solidFill>
                  <a:srgbClr val="465069"/>
                </a:solidFill>
                <a:effectLst/>
                <a:latin typeface="Arial" pitchFamily="34"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nl-NL" sz="1100" b="0" i="0" u="none" strike="noStrike" cap="none" normalizeH="0" baseline="0" dirty="0" smtClean="0">
                <a:ln>
                  <a:noFill/>
                </a:ln>
                <a:solidFill>
                  <a:srgbClr val="465069"/>
                </a:solidFill>
                <a:effectLst/>
                <a:latin typeface="Arial" pitchFamily="34" charset="0"/>
                <a:cs typeface="Arial" pitchFamily="34" charset="0"/>
              </a:rPr>
              <a:t> </a:t>
            </a:r>
            <a:endParaRPr kumimoji="0" lang="nl-NL" altLang="nl-NL"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hthoek 5"/>
          <p:cNvSpPr/>
          <p:nvPr/>
        </p:nvSpPr>
        <p:spPr>
          <a:xfrm>
            <a:off x="1276394" y="3231949"/>
            <a:ext cx="7031142" cy="58477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355600" indent="-355600"/>
            <a:r>
              <a:rPr lang="nl-NL" sz="1600" dirty="0" smtClean="0"/>
              <a:t>1. 	Bereken </a:t>
            </a:r>
            <a:r>
              <a:rPr lang="nl-NL" sz="1600" dirty="0"/>
              <a:t>het gewogen consumenten prijsindexcijfer in 2007 (in één decimaal nauwkeurig).</a:t>
            </a:r>
          </a:p>
        </p:txBody>
      </p:sp>
      <p:sp>
        <p:nvSpPr>
          <p:cNvPr id="7" name="Rechthoek 6"/>
          <p:cNvSpPr/>
          <p:nvPr/>
        </p:nvSpPr>
        <p:spPr>
          <a:xfrm>
            <a:off x="1276394" y="3830136"/>
            <a:ext cx="7344816" cy="8309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355600" indent="-355600"/>
            <a:r>
              <a:rPr lang="nl-NL" sz="1600" dirty="0" smtClean="0"/>
              <a:t>2. 	Bereken </a:t>
            </a:r>
            <a:r>
              <a:rPr lang="nl-NL" sz="1600" dirty="0"/>
              <a:t>met hoeveel procent de kosten van levensonderhoud in 2008 veranderd zijn ten opzichte van 2007 (in één decimaal nauwkeurig). Geef aan of er sprake is van een stijging of van een daling.</a:t>
            </a:r>
          </a:p>
        </p:txBody>
      </p:sp>
      <p:sp>
        <p:nvSpPr>
          <p:cNvPr id="8" name="Rechthoek 7"/>
          <p:cNvSpPr/>
          <p:nvPr/>
        </p:nvSpPr>
        <p:spPr>
          <a:xfrm>
            <a:off x="1276394" y="4943728"/>
            <a:ext cx="7319174" cy="1754326"/>
          </a:xfrm>
          <a:prstGeom prst="rect">
            <a:avLst/>
          </a:prstGeom>
        </p:spPr>
        <p:txBody>
          <a:bodyPr wrap="square">
            <a:spAutoFit/>
          </a:bodyPr>
          <a:lstStyle/>
          <a:p>
            <a:r>
              <a:rPr lang="nl-NL" sz="1200" dirty="0" smtClean="0">
                <a:latin typeface="Arial" panose="020B0604020202020204" pitchFamily="34" charset="0"/>
                <a:cs typeface="Arial" panose="020B0604020202020204" pitchFamily="34" charset="0"/>
              </a:rPr>
              <a:t>vraag 1</a:t>
            </a:r>
          </a:p>
          <a:p>
            <a:endParaRPr lang="nl-NL" sz="1200" dirty="0" smtClean="0">
              <a:latin typeface="Arial" panose="020B0604020202020204" pitchFamily="34" charset="0"/>
              <a:cs typeface="Arial" panose="020B0604020202020204" pitchFamily="34" charset="0"/>
            </a:endParaRPr>
          </a:p>
          <a:p>
            <a:r>
              <a:rPr lang="nl-NL" sz="1200" dirty="0" smtClean="0">
                <a:latin typeface="Arial" panose="020B0604020202020204" pitchFamily="34" charset="0"/>
                <a:cs typeface="Arial" panose="020B0604020202020204" pitchFamily="34" charset="0"/>
              </a:rPr>
              <a:t>vraag 2</a:t>
            </a:r>
          </a:p>
          <a:p>
            <a:r>
              <a:rPr lang="nl-NL" sz="1200" dirty="0" smtClean="0">
                <a:latin typeface="Arial" panose="020B0604020202020204" pitchFamily="34" charset="0"/>
                <a:cs typeface="Arial" panose="020B0604020202020204" pitchFamily="34" charset="0"/>
              </a:rPr>
              <a:t>Het CPI is een maatstaf om de kosten van levensonderhoud te meten. De verandering in het CPI geeft dus weer in hoeverre “het leven duurder is geworden”.</a:t>
            </a:r>
          </a:p>
          <a:p>
            <a:endParaRPr lang="nl-NL" sz="1200" dirty="0" smtClean="0">
              <a:latin typeface="Arial" panose="020B0604020202020204" pitchFamily="34" charset="0"/>
              <a:cs typeface="Arial" panose="020B0604020202020204" pitchFamily="34" charset="0"/>
            </a:endParaRPr>
          </a:p>
          <a:p>
            <a:r>
              <a:rPr lang="nl-NL" sz="1200" dirty="0" smtClean="0">
                <a:latin typeface="Arial" panose="020B0604020202020204" pitchFamily="34" charset="0"/>
                <a:cs typeface="Arial" panose="020B0604020202020204" pitchFamily="34" charset="0"/>
              </a:rPr>
              <a:t>In dit geval gaat het CPI van 107 naar 108,5 dus:  </a:t>
            </a:r>
          </a:p>
          <a:p>
            <a:endParaRPr lang="nl-NL" sz="1200" dirty="0" smtClean="0">
              <a:latin typeface="Arial" panose="020B0604020202020204" pitchFamily="34" charset="0"/>
              <a:cs typeface="Arial" panose="020B0604020202020204" pitchFamily="34" charset="0"/>
            </a:endParaRPr>
          </a:p>
          <a:p>
            <a:r>
              <a:rPr lang="nl-NL" sz="1200" dirty="0" smtClean="0">
                <a:latin typeface="Arial" panose="020B0604020202020204" pitchFamily="34" charset="0"/>
                <a:cs typeface="Arial" panose="020B0604020202020204" pitchFamily="34" charset="0"/>
              </a:rPr>
              <a:t>De kosten van levensonderhoud zijn gestegen met 1,4%     </a:t>
            </a:r>
            <a:r>
              <a:rPr lang="nl-NL" sz="1200" dirty="0" smtClean="0">
                <a:latin typeface="Arial" panose="020B0604020202020204" pitchFamily="34" charset="0"/>
                <a:cs typeface="Arial" panose="020B0604020202020204" pitchFamily="34" charset="0"/>
                <a:sym typeface="Wingdings" panose="05000000000000000000" pitchFamily="2" charset="2"/>
              </a:rPr>
              <a:t> </a:t>
            </a:r>
            <a:r>
              <a:rPr lang="nl-NL" sz="1200" dirty="0" smtClean="0">
                <a:latin typeface="Arial" panose="020B0604020202020204" pitchFamily="34" charset="0"/>
                <a:cs typeface="Arial" panose="020B0604020202020204" pitchFamily="34" charset="0"/>
              </a:rPr>
              <a:t>= (108,5 – 107) / 107 x 100% = 1,4%</a:t>
            </a:r>
            <a:endParaRPr lang="nl-NL" sz="12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4814911"/>
            <a:ext cx="3914775" cy="561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965" y="5949280"/>
            <a:ext cx="1752600"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6394" y="778352"/>
            <a:ext cx="6381750"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90763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p:cTn id="15" dur="1000" fill="hold"/>
                                        <p:tgtEl>
                                          <p:spTgt spid="4098"/>
                                        </p:tgtEl>
                                        <p:attrNameLst>
                                          <p:attrName>ppt_w</p:attrName>
                                        </p:attrNameLst>
                                      </p:cBhvr>
                                      <p:tavLst>
                                        <p:tav tm="0">
                                          <p:val>
                                            <p:fltVal val="0"/>
                                          </p:val>
                                        </p:tav>
                                        <p:tav tm="100000">
                                          <p:val>
                                            <p:strVal val="#ppt_w"/>
                                          </p:val>
                                        </p:tav>
                                      </p:tavLst>
                                    </p:anim>
                                    <p:anim calcmode="lin" valueType="num">
                                      <p:cBhvr>
                                        <p:cTn id="16" dur="1000" fill="hold"/>
                                        <p:tgtEl>
                                          <p:spTgt spid="4098"/>
                                        </p:tgtEl>
                                        <p:attrNameLst>
                                          <p:attrName>ppt_h</p:attrName>
                                        </p:attrNameLst>
                                      </p:cBhvr>
                                      <p:tavLst>
                                        <p:tav tm="0">
                                          <p:val>
                                            <p:fltVal val="0"/>
                                          </p:val>
                                        </p:tav>
                                        <p:tav tm="100000">
                                          <p:val>
                                            <p:strVal val="#ppt_h"/>
                                          </p:val>
                                        </p:tav>
                                      </p:tavLst>
                                    </p:anim>
                                    <p:anim calcmode="lin" valueType="num">
                                      <p:cBhvr>
                                        <p:cTn id="17" dur="1000" fill="hold"/>
                                        <p:tgtEl>
                                          <p:spTgt spid="4098"/>
                                        </p:tgtEl>
                                        <p:attrNameLst>
                                          <p:attrName>style.rotation</p:attrName>
                                        </p:attrNameLst>
                                      </p:cBhvr>
                                      <p:tavLst>
                                        <p:tav tm="0">
                                          <p:val>
                                            <p:fltVal val="90"/>
                                          </p:val>
                                        </p:tav>
                                        <p:tav tm="100000">
                                          <p:val>
                                            <p:fltVal val="0"/>
                                          </p:val>
                                        </p:tav>
                                      </p:tavLst>
                                    </p:anim>
                                    <p:animEffect transition="in" filter="fade">
                                      <p:cBhvr>
                                        <p:cTn id="18" dur="1000"/>
                                        <p:tgtEl>
                                          <p:spTgt spid="409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p:cTn id="23" dur="1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8">
                                            <p:txEl>
                                              <p:pRg st="3" end="3"/>
                                            </p:txEl>
                                          </p:spTgt>
                                        </p:tgtEl>
                                        <p:attrNameLst>
                                          <p:attrName>style.visibility</p:attrName>
                                        </p:attrNameLst>
                                      </p:cBhvr>
                                      <p:to>
                                        <p:strVal val="visible"/>
                                      </p:to>
                                    </p:set>
                                    <p:anim calcmode="lin" valueType="num">
                                      <p:cBhvr>
                                        <p:cTn id="31"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8">
                                            <p:txEl>
                                              <p:pRg st="3" end="3"/>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p:cTn id="37" dur="10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8">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8">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8">
                                            <p:txEl>
                                              <p:pRg st="5" end="5"/>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8">
                                            <p:txEl>
                                              <p:pRg st="7" end="7"/>
                                            </p:txEl>
                                          </p:spTgt>
                                        </p:tgtEl>
                                        <p:attrNameLst>
                                          <p:attrName>style.visibility</p:attrName>
                                        </p:attrNameLst>
                                      </p:cBhvr>
                                      <p:to>
                                        <p:strVal val="visible"/>
                                      </p:to>
                                    </p:set>
                                    <p:anim calcmode="lin" valueType="num">
                                      <p:cBhvr>
                                        <p:cTn id="43" dur="1000" fill="hold"/>
                                        <p:tgtEl>
                                          <p:spTgt spid="8">
                                            <p:txEl>
                                              <p:pRg st="7" end="7"/>
                                            </p:txEl>
                                          </p:spTgt>
                                        </p:tgtEl>
                                        <p:attrNameLst>
                                          <p:attrName>ppt_w</p:attrName>
                                        </p:attrNameLst>
                                      </p:cBhvr>
                                      <p:tavLst>
                                        <p:tav tm="0">
                                          <p:val>
                                            <p:fltVal val="0"/>
                                          </p:val>
                                        </p:tav>
                                        <p:tav tm="100000">
                                          <p:val>
                                            <p:strVal val="#ppt_w"/>
                                          </p:val>
                                        </p:tav>
                                      </p:tavLst>
                                    </p:anim>
                                    <p:anim calcmode="lin" valueType="num">
                                      <p:cBhvr>
                                        <p:cTn id="44" dur="1000" fill="hold"/>
                                        <p:tgtEl>
                                          <p:spTgt spid="8">
                                            <p:txEl>
                                              <p:pRg st="7" end="7"/>
                                            </p:txEl>
                                          </p:spTgt>
                                        </p:tgtEl>
                                        <p:attrNameLst>
                                          <p:attrName>ppt_h</p:attrName>
                                        </p:attrNameLst>
                                      </p:cBhvr>
                                      <p:tavLst>
                                        <p:tav tm="0">
                                          <p:val>
                                            <p:fltVal val="0"/>
                                          </p:val>
                                        </p:tav>
                                        <p:tav tm="100000">
                                          <p:val>
                                            <p:strVal val="#ppt_h"/>
                                          </p:val>
                                        </p:tav>
                                      </p:tavLst>
                                    </p:anim>
                                    <p:anim calcmode="lin" valueType="num">
                                      <p:cBhvr>
                                        <p:cTn id="45" dur="1000" fill="hold"/>
                                        <p:tgtEl>
                                          <p:spTgt spid="8">
                                            <p:txEl>
                                              <p:pRg st="7" end="7"/>
                                            </p:txEl>
                                          </p:spTgt>
                                        </p:tgtEl>
                                        <p:attrNameLst>
                                          <p:attrName>style.rotation</p:attrName>
                                        </p:attrNameLst>
                                      </p:cBhvr>
                                      <p:tavLst>
                                        <p:tav tm="0">
                                          <p:val>
                                            <p:fltVal val="90"/>
                                          </p:val>
                                        </p:tav>
                                        <p:tav tm="100000">
                                          <p:val>
                                            <p:fltVal val="0"/>
                                          </p:val>
                                        </p:tav>
                                      </p:tavLst>
                                    </p:anim>
                                    <p:animEffect transition="in" filter="fade">
                                      <p:cBhvr>
                                        <p:cTn id="46" dur="1000"/>
                                        <p:tgtEl>
                                          <p:spTgt spid="8">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4099"/>
                                        </p:tgtEl>
                                        <p:attrNameLst>
                                          <p:attrName>style.visibility</p:attrName>
                                        </p:attrNameLst>
                                      </p:cBhvr>
                                      <p:to>
                                        <p:strVal val="visible"/>
                                      </p:to>
                                    </p:set>
                                    <p:anim calcmode="lin" valueType="num">
                                      <p:cBhvr>
                                        <p:cTn id="51" dur="1000" fill="hold"/>
                                        <p:tgtEl>
                                          <p:spTgt spid="4099"/>
                                        </p:tgtEl>
                                        <p:attrNameLst>
                                          <p:attrName>ppt_w</p:attrName>
                                        </p:attrNameLst>
                                      </p:cBhvr>
                                      <p:tavLst>
                                        <p:tav tm="0">
                                          <p:val>
                                            <p:fltVal val="0"/>
                                          </p:val>
                                        </p:tav>
                                        <p:tav tm="100000">
                                          <p:val>
                                            <p:strVal val="#ppt_w"/>
                                          </p:val>
                                        </p:tav>
                                      </p:tavLst>
                                    </p:anim>
                                    <p:anim calcmode="lin" valueType="num">
                                      <p:cBhvr>
                                        <p:cTn id="52" dur="1000" fill="hold"/>
                                        <p:tgtEl>
                                          <p:spTgt spid="4099"/>
                                        </p:tgtEl>
                                        <p:attrNameLst>
                                          <p:attrName>ppt_h</p:attrName>
                                        </p:attrNameLst>
                                      </p:cBhvr>
                                      <p:tavLst>
                                        <p:tav tm="0">
                                          <p:val>
                                            <p:fltVal val="0"/>
                                          </p:val>
                                        </p:tav>
                                        <p:tav tm="100000">
                                          <p:val>
                                            <p:strVal val="#ppt_h"/>
                                          </p:val>
                                        </p:tav>
                                      </p:tavLst>
                                    </p:anim>
                                    <p:anim calcmode="lin" valueType="num">
                                      <p:cBhvr>
                                        <p:cTn id="53" dur="1000" fill="hold"/>
                                        <p:tgtEl>
                                          <p:spTgt spid="4099"/>
                                        </p:tgtEl>
                                        <p:attrNameLst>
                                          <p:attrName>style.rotation</p:attrName>
                                        </p:attrNameLst>
                                      </p:cBhvr>
                                      <p:tavLst>
                                        <p:tav tm="0">
                                          <p:val>
                                            <p:fltVal val="90"/>
                                          </p:val>
                                        </p:tav>
                                        <p:tav tm="100000">
                                          <p:val>
                                            <p:fltVal val="0"/>
                                          </p:val>
                                        </p:tav>
                                      </p:tavLst>
                                    </p:anim>
                                    <p:animEffect transition="in" filter="fade">
                                      <p:cBhvr>
                                        <p:cTn id="54"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635896" y="3372524"/>
            <a:ext cx="1152128"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smtClean="0"/>
              <a:t>Inflatie</a:t>
            </a:r>
            <a:endParaRPr lang="nl-NL" dirty="0"/>
          </a:p>
        </p:txBody>
      </p:sp>
      <p:sp>
        <p:nvSpPr>
          <p:cNvPr id="3" name="Tekstvak 2"/>
          <p:cNvSpPr txBox="1"/>
          <p:nvPr/>
        </p:nvSpPr>
        <p:spPr>
          <a:xfrm>
            <a:off x="4652392" y="2595126"/>
            <a:ext cx="1423392"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dirty="0" smtClean="0"/>
              <a:t>bestedingen</a:t>
            </a:r>
            <a:endParaRPr lang="nl-NL" dirty="0"/>
          </a:p>
        </p:txBody>
      </p:sp>
      <p:sp>
        <p:nvSpPr>
          <p:cNvPr id="4" name="Tekstvak 3"/>
          <p:cNvSpPr txBox="1"/>
          <p:nvPr/>
        </p:nvSpPr>
        <p:spPr>
          <a:xfrm>
            <a:off x="5218103" y="3572377"/>
            <a:ext cx="1442129" cy="6463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dirty="0" smtClean="0"/>
              <a:t>Overheids-</a:t>
            </a:r>
          </a:p>
          <a:p>
            <a:r>
              <a:rPr lang="nl-NL" dirty="0" smtClean="0"/>
              <a:t>bestedingen</a:t>
            </a:r>
            <a:endParaRPr lang="nl-NL" dirty="0"/>
          </a:p>
        </p:txBody>
      </p:sp>
      <p:sp>
        <p:nvSpPr>
          <p:cNvPr id="6" name="Tekstvak 5"/>
          <p:cNvSpPr txBox="1"/>
          <p:nvPr/>
        </p:nvSpPr>
        <p:spPr>
          <a:xfrm>
            <a:off x="4572000" y="4482252"/>
            <a:ext cx="2439888"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nl-NL" dirty="0" smtClean="0"/>
              <a:t>Internationale concurrentiepositie</a:t>
            </a:r>
            <a:endParaRPr lang="nl-NL" dirty="0"/>
          </a:p>
        </p:txBody>
      </p:sp>
      <p:sp>
        <p:nvSpPr>
          <p:cNvPr id="7" name="Tekstvak 6"/>
          <p:cNvSpPr txBox="1"/>
          <p:nvPr/>
        </p:nvSpPr>
        <p:spPr>
          <a:xfrm>
            <a:off x="2497379" y="4055546"/>
            <a:ext cx="1066509"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nl-NL" dirty="0" smtClean="0"/>
              <a:t>Sparen</a:t>
            </a:r>
            <a:endParaRPr lang="nl-NL" dirty="0"/>
          </a:p>
        </p:txBody>
      </p:sp>
      <p:sp>
        <p:nvSpPr>
          <p:cNvPr id="8" name="Tekstvak 7"/>
          <p:cNvSpPr txBox="1"/>
          <p:nvPr/>
        </p:nvSpPr>
        <p:spPr>
          <a:xfrm>
            <a:off x="915695" y="4055546"/>
            <a:ext cx="101102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nl-NL" dirty="0" smtClean="0"/>
              <a:t>Rente</a:t>
            </a:r>
            <a:endParaRPr lang="nl-NL" dirty="0"/>
          </a:p>
        </p:txBody>
      </p:sp>
      <p:sp>
        <p:nvSpPr>
          <p:cNvPr id="9" name="Tekstvak 8"/>
          <p:cNvSpPr txBox="1"/>
          <p:nvPr/>
        </p:nvSpPr>
        <p:spPr>
          <a:xfrm>
            <a:off x="2497379" y="2636912"/>
            <a:ext cx="1296144"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dirty="0" smtClean="0"/>
              <a:t>Kosten</a:t>
            </a:r>
            <a:endParaRPr lang="nl-NL" dirty="0"/>
          </a:p>
        </p:txBody>
      </p:sp>
      <p:sp>
        <p:nvSpPr>
          <p:cNvPr id="10" name="Tekstvak 9"/>
          <p:cNvSpPr txBox="1"/>
          <p:nvPr/>
        </p:nvSpPr>
        <p:spPr>
          <a:xfrm>
            <a:off x="1008790" y="1619508"/>
            <a:ext cx="129614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nl-NL" dirty="0" smtClean="0"/>
              <a:t>Loon</a:t>
            </a:r>
            <a:endParaRPr lang="nl-NL" dirty="0"/>
          </a:p>
        </p:txBody>
      </p:sp>
      <p:sp>
        <p:nvSpPr>
          <p:cNvPr id="11" name="Tekstvak 10"/>
          <p:cNvSpPr txBox="1"/>
          <p:nvPr/>
        </p:nvSpPr>
        <p:spPr>
          <a:xfrm>
            <a:off x="7524328" y="1988840"/>
            <a:ext cx="129614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dirty="0" smtClean="0"/>
              <a:t>Export</a:t>
            </a:r>
            <a:endParaRPr lang="nl-NL" dirty="0"/>
          </a:p>
        </p:txBody>
      </p:sp>
      <p:sp>
        <p:nvSpPr>
          <p:cNvPr id="12" name="Tekstvak 11"/>
          <p:cNvSpPr txBox="1"/>
          <p:nvPr/>
        </p:nvSpPr>
        <p:spPr>
          <a:xfrm>
            <a:off x="7101168" y="3203045"/>
            <a:ext cx="1296144"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b="1" dirty="0" smtClean="0"/>
              <a:t>Import</a:t>
            </a:r>
            <a:endParaRPr lang="nl-NL" b="1" dirty="0"/>
          </a:p>
        </p:txBody>
      </p:sp>
      <p:sp>
        <p:nvSpPr>
          <p:cNvPr id="13" name="Tekstvak 12"/>
          <p:cNvSpPr txBox="1"/>
          <p:nvPr/>
        </p:nvSpPr>
        <p:spPr>
          <a:xfrm>
            <a:off x="5220072" y="1619508"/>
            <a:ext cx="1585562"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dirty="0" smtClean="0"/>
              <a:t>Consumptie</a:t>
            </a:r>
            <a:endParaRPr lang="nl-NL" dirty="0"/>
          </a:p>
        </p:txBody>
      </p:sp>
      <p:sp>
        <p:nvSpPr>
          <p:cNvPr id="14" name="Tekstvak 13"/>
          <p:cNvSpPr txBox="1"/>
          <p:nvPr/>
        </p:nvSpPr>
        <p:spPr>
          <a:xfrm>
            <a:off x="6377142" y="2595126"/>
            <a:ext cx="1800200"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dirty="0" smtClean="0"/>
              <a:t>Investeringen</a:t>
            </a:r>
            <a:endParaRPr lang="nl-NL" dirty="0"/>
          </a:p>
        </p:txBody>
      </p:sp>
      <p:cxnSp>
        <p:nvCxnSpPr>
          <p:cNvPr id="24" name="Rechte verbindingslijn met pijl 23"/>
          <p:cNvCxnSpPr>
            <a:endCxn id="7" idx="3"/>
          </p:cNvCxnSpPr>
          <p:nvPr/>
        </p:nvCxnSpPr>
        <p:spPr>
          <a:xfrm flipH="1">
            <a:off x="3563888" y="3741856"/>
            <a:ext cx="792088" cy="4983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6" name="Rechte verbindingslijn met pijl 25"/>
          <p:cNvCxnSpPr>
            <a:stCxn id="8" idx="3"/>
            <a:endCxn id="7" idx="1"/>
          </p:cNvCxnSpPr>
          <p:nvPr/>
        </p:nvCxnSpPr>
        <p:spPr>
          <a:xfrm>
            <a:off x="1926717" y="4240212"/>
            <a:ext cx="57066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8" name="Rechte verbindingslijn met pijl 27"/>
          <p:cNvCxnSpPr>
            <a:stCxn id="8" idx="0"/>
          </p:cNvCxnSpPr>
          <p:nvPr/>
        </p:nvCxnSpPr>
        <p:spPr>
          <a:xfrm flipV="1">
            <a:off x="1421206" y="3006244"/>
            <a:ext cx="1494610" cy="104930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0" name="Rechte verbindingslijn 29"/>
          <p:cNvCxnSpPr>
            <a:stCxn id="2" idx="1"/>
          </p:cNvCxnSpPr>
          <p:nvPr/>
        </p:nvCxnSpPr>
        <p:spPr>
          <a:xfrm flipH="1" flipV="1">
            <a:off x="1421206" y="3530895"/>
            <a:ext cx="2214690" cy="26295"/>
          </a:xfrm>
          <a:prstGeom prst="line">
            <a:avLst/>
          </a:prstGeom>
        </p:spPr>
        <p:style>
          <a:lnRef idx="3">
            <a:schemeClr val="dk1"/>
          </a:lnRef>
          <a:fillRef idx="0">
            <a:schemeClr val="dk1"/>
          </a:fillRef>
          <a:effectRef idx="2">
            <a:schemeClr val="dk1"/>
          </a:effectRef>
          <a:fontRef idx="minor">
            <a:schemeClr val="tx1"/>
          </a:fontRef>
        </p:style>
      </p:cxnSp>
      <p:cxnSp>
        <p:nvCxnSpPr>
          <p:cNvPr id="32" name="Rechte verbindingslijn met pijl 31"/>
          <p:cNvCxnSpPr/>
          <p:nvPr/>
        </p:nvCxnSpPr>
        <p:spPr>
          <a:xfrm flipV="1">
            <a:off x="1421206" y="1988840"/>
            <a:ext cx="0" cy="155520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6" name="Rechte verbindingslijn met pijl 35"/>
          <p:cNvCxnSpPr/>
          <p:nvPr/>
        </p:nvCxnSpPr>
        <p:spPr>
          <a:xfrm>
            <a:off x="4355976" y="3741856"/>
            <a:ext cx="864096" cy="7403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8" name="Rechte verbindingslijn 37"/>
          <p:cNvCxnSpPr>
            <a:stCxn id="6" idx="3"/>
          </p:cNvCxnSpPr>
          <p:nvPr/>
        </p:nvCxnSpPr>
        <p:spPr>
          <a:xfrm flipV="1">
            <a:off x="7011888" y="4805417"/>
            <a:ext cx="1592560" cy="1"/>
          </a:xfrm>
          <a:prstGeom prst="line">
            <a:avLst/>
          </a:prstGeom>
        </p:spPr>
        <p:style>
          <a:lnRef idx="3">
            <a:schemeClr val="dk1"/>
          </a:lnRef>
          <a:fillRef idx="0">
            <a:schemeClr val="dk1"/>
          </a:fillRef>
          <a:effectRef idx="2">
            <a:schemeClr val="dk1"/>
          </a:effectRef>
          <a:fontRef idx="minor">
            <a:schemeClr val="tx1"/>
          </a:fontRef>
        </p:style>
      </p:cxnSp>
      <p:cxnSp>
        <p:nvCxnSpPr>
          <p:cNvPr id="40" name="Rechte verbindingslijn met pijl 39"/>
          <p:cNvCxnSpPr/>
          <p:nvPr/>
        </p:nvCxnSpPr>
        <p:spPr>
          <a:xfrm flipV="1">
            <a:off x="8604448" y="2358172"/>
            <a:ext cx="0" cy="244724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2" name="Rechte verbindingslijn met pijl 41"/>
          <p:cNvCxnSpPr/>
          <p:nvPr/>
        </p:nvCxnSpPr>
        <p:spPr>
          <a:xfrm flipV="1">
            <a:off x="7808168" y="3581795"/>
            <a:ext cx="0" cy="122362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5" name="Rechte verbindingslijn met pijl 44"/>
          <p:cNvCxnSpPr>
            <a:stCxn id="11" idx="1"/>
          </p:cNvCxnSpPr>
          <p:nvPr/>
        </p:nvCxnSpPr>
        <p:spPr>
          <a:xfrm flipH="1">
            <a:off x="5939167" y="2173506"/>
            <a:ext cx="1585161" cy="42162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7" name="Rechte verbindingslijn met pijl 46"/>
          <p:cNvCxnSpPr>
            <a:stCxn id="12" idx="1"/>
          </p:cNvCxnSpPr>
          <p:nvPr/>
        </p:nvCxnSpPr>
        <p:spPr>
          <a:xfrm flipH="1" flipV="1">
            <a:off x="5791944" y="3006244"/>
            <a:ext cx="1309224" cy="38146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9" name="Rechte verbindingslijn met pijl 48"/>
          <p:cNvCxnSpPr>
            <a:stCxn id="14" idx="1"/>
            <a:endCxn id="3" idx="3"/>
          </p:cNvCxnSpPr>
          <p:nvPr/>
        </p:nvCxnSpPr>
        <p:spPr>
          <a:xfrm flipH="1">
            <a:off x="6075784" y="2779792"/>
            <a:ext cx="30135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1" name="Rechte verbindingslijn met pijl 50"/>
          <p:cNvCxnSpPr/>
          <p:nvPr/>
        </p:nvCxnSpPr>
        <p:spPr>
          <a:xfrm flipH="1">
            <a:off x="5508104" y="1988840"/>
            <a:ext cx="283840" cy="60628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3" name="Rechte verbindingslijn met pijl 52"/>
          <p:cNvCxnSpPr>
            <a:stCxn id="3" idx="2"/>
          </p:cNvCxnSpPr>
          <p:nvPr/>
        </p:nvCxnSpPr>
        <p:spPr>
          <a:xfrm flipH="1">
            <a:off x="4355976" y="2964458"/>
            <a:ext cx="1008112" cy="40806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5" name="Rechte verbindingslijn met pijl 54"/>
          <p:cNvCxnSpPr/>
          <p:nvPr/>
        </p:nvCxnSpPr>
        <p:spPr>
          <a:xfrm>
            <a:off x="3275856" y="3006244"/>
            <a:ext cx="684076" cy="36628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8" name="Rechte verbindingslijn met pijl 57"/>
          <p:cNvCxnSpPr>
            <a:stCxn id="10" idx="3"/>
            <a:endCxn id="13" idx="1"/>
          </p:cNvCxnSpPr>
          <p:nvPr/>
        </p:nvCxnSpPr>
        <p:spPr>
          <a:xfrm>
            <a:off x="2304934" y="1804174"/>
            <a:ext cx="291513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9" name="Tekstvak 58"/>
          <p:cNvSpPr txBox="1"/>
          <p:nvPr/>
        </p:nvSpPr>
        <p:spPr>
          <a:xfrm>
            <a:off x="3491880" y="980728"/>
            <a:ext cx="151216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nl-NL" dirty="0" smtClean="0"/>
              <a:t>Koopkracht</a:t>
            </a:r>
            <a:endParaRPr lang="nl-NL" dirty="0"/>
          </a:p>
        </p:txBody>
      </p:sp>
      <p:cxnSp>
        <p:nvCxnSpPr>
          <p:cNvPr id="61" name="Rechte verbindingslijn met pijl 60"/>
          <p:cNvCxnSpPr>
            <a:stCxn id="2" idx="0"/>
          </p:cNvCxnSpPr>
          <p:nvPr/>
        </p:nvCxnSpPr>
        <p:spPr>
          <a:xfrm flipV="1">
            <a:off x="4211960" y="1350060"/>
            <a:ext cx="0" cy="20224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4" name="Rechte verbindingslijn met pijl 63"/>
          <p:cNvCxnSpPr>
            <a:stCxn id="59" idx="3"/>
          </p:cNvCxnSpPr>
          <p:nvPr/>
        </p:nvCxnSpPr>
        <p:spPr>
          <a:xfrm>
            <a:off x="5004048" y="1165394"/>
            <a:ext cx="787896" cy="45411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5" name="Tekstvak 64"/>
          <p:cNvSpPr txBox="1"/>
          <p:nvPr/>
        </p:nvSpPr>
        <p:spPr>
          <a:xfrm>
            <a:off x="2251091" y="292006"/>
            <a:ext cx="5026151"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sz="2400" dirty="0" smtClean="0"/>
              <a:t>Oorzaken en gevolgen van inflatie</a:t>
            </a:r>
            <a:endParaRPr lang="nl-NL" sz="2400" dirty="0"/>
          </a:p>
        </p:txBody>
      </p:sp>
      <p:cxnSp>
        <p:nvCxnSpPr>
          <p:cNvPr id="67" name="Rechte verbindingslijn met pijl 66"/>
          <p:cNvCxnSpPr/>
          <p:nvPr/>
        </p:nvCxnSpPr>
        <p:spPr>
          <a:xfrm flipH="1">
            <a:off x="1926717" y="3741856"/>
            <a:ext cx="1709179" cy="24917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69" name="Rechte verbindingslijn met pijl 68"/>
          <p:cNvCxnSpPr/>
          <p:nvPr/>
        </p:nvCxnSpPr>
        <p:spPr>
          <a:xfrm>
            <a:off x="2212048" y="1988840"/>
            <a:ext cx="818585" cy="60628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71" name="Rechte verbindingslijn met pijl 70"/>
          <p:cNvCxnSpPr/>
          <p:nvPr/>
        </p:nvCxnSpPr>
        <p:spPr>
          <a:xfrm flipV="1">
            <a:off x="5650024" y="2964458"/>
            <a:ext cx="0" cy="57958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2" name="Tekstvak 71"/>
          <p:cNvSpPr txBox="1"/>
          <p:nvPr/>
        </p:nvSpPr>
        <p:spPr>
          <a:xfrm>
            <a:off x="395536" y="5373216"/>
            <a:ext cx="8424936"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smtClean="0"/>
              <a:t>Inflatie leidt tot: 1. daling sparen, 2. stijging rente, 3. stijging lonen, 4. verslechtering internationale concurrentiepositie en 5. daling koopkracht</a:t>
            </a:r>
            <a:endParaRPr lang="nl-NL" dirty="0"/>
          </a:p>
        </p:txBody>
      </p:sp>
      <p:sp>
        <p:nvSpPr>
          <p:cNvPr id="73" name="Tekstvak 72"/>
          <p:cNvSpPr txBox="1"/>
          <p:nvPr/>
        </p:nvSpPr>
        <p:spPr>
          <a:xfrm>
            <a:off x="395536" y="6166918"/>
            <a:ext cx="842493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dirty="0" smtClean="0"/>
              <a:t>Veel gevolgen van inflatie hebben  weer invloed op de oorzaken van inflatie</a:t>
            </a:r>
            <a:endParaRPr lang="nl-NL" dirty="0"/>
          </a:p>
        </p:txBody>
      </p:sp>
    </p:spTree>
    <p:extLst>
      <p:ext uri="{BB962C8B-B14F-4D97-AF65-F5344CB8AC3E}">
        <p14:creationId xmlns:p14="http://schemas.microsoft.com/office/powerpoint/2010/main" val="3143024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1000"/>
                                        <p:tgtEl>
                                          <p:spTgt spid="59"/>
                                        </p:tgtEl>
                                      </p:cBhvr>
                                    </p:animEffect>
                                    <p:anim calcmode="lin" valueType="num">
                                      <p:cBhvr>
                                        <p:cTn id="29" dur="1000" fill="hold"/>
                                        <p:tgtEl>
                                          <p:spTgt spid="59"/>
                                        </p:tgtEl>
                                        <p:attrNameLst>
                                          <p:attrName>ppt_x</p:attrName>
                                        </p:attrNameLst>
                                      </p:cBhvr>
                                      <p:tavLst>
                                        <p:tav tm="0">
                                          <p:val>
                                            <p:strVal val="#ppt_x"/>
                                          </p:val>
                                        </p:tav>
                                        <p:tav tm="100000">
                                          <p:val>
                                            <p:strVal val="#ppt_x"/>
                                          </p:val>
                                        </p:tav>
                                      </p:tavLst>
                                    </p:anim>
                                    <p:anim calcmode="lin" valueType="num">
                                      <p:cBhvr>
                                        <p:cTn id="30"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1000"/>
                                        <p:tgtEl>
                                          <p:spTgt spid="69"/>
                                        </p:tgtEl>
                                      </p:cBhvr>
                                    </p:animEffect>
                                    <p:anim calcmode="lin" valueType="num">
                                      <p:cBhvr>
                                        <p:cTn id="50" dur="1000" fill="hold"/>
                                        <p:tgtEl>
                                          <p:spTgt spid="69"/>
                                        </p:tgtEl>
                                        <p:attrNameLst>
                                          <p:attrName>ppt_x</p:attrName>
                                        </p:attrNameLst>
                                      </p:cBhvr>
                                      <p:tavLst>
                                        <p:tav tm="0">
                                          <p:val>
                                            <p:strVal val="#ppt_x"/>
                                          </p:val>
                                        </p:tav>
                                        <p:tav tm="100000">
                                          <p:val>
                                            <p:strVal val="#ppt_x"/>
                                          </p:val>
                                        </p:tav>
                                      </p:tavLst>
                                    </p:anim>
                                    <p:anim calcmode="lin" valueType="num">
                                      <p:cBhvr>
                                        <p:cTn id="51"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fade">
                                      <p:cBhvr>
                                        <p:cTn id="56" dur="1000"/>
                                        <p:tgtEl>
                                          <p:spTgt spid="64"/>
                                        </p:tgtEl>
                                      </p:cBhvr>
                                    </p:animEffect>
                                    <p:anim calcmode="lin" valueType="num">
                                      <p:cBhvr>
                                        <p:cTn id="57" dur="1000" fill="hold"/>
                                        <p:tgtEl>
                                          <p:spTgt spid="64"/>
                                        </p:tgtEl>
                                        <p:attrNameLst>
                                          <p:attrName>ppt_x</p:attrName>
                                        </p:attrNameLst>
                                      </p:cBhvr>
                                      <p:tavLst>
                                        <p:tav tm="0">
                                          <p:val>
                                            <p:strVal val="#ppt_x"/>
                                          </p:val>
                                        </p:tav>
                                        <p:tav tm="100000">
                                          <p:val>
                                            <p:strVal val="#ppt_x"/>
                                          </p:val>
                                        </p:tav>
                                      </p:tavLst>
                                    </p:anim>
                                    <p:anim calcmode="lin" valueType="num">
                                      <p:cBhvr>
                                        <p:cTn id="58"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1000"/>
                                        <p:tgtEl>
                                          <p:spTgt spid="26"/>
                                        </p:tgtEl>
                                      </p:cBhvr>
                                    </p:animEffect>
                                    <p:anim calcmode="lin" valueType="num">
                                      <p:cBhvr>
                                        <p:cTn id="71" dur="1000" fill="hold"/>
                                        <p:tgtEl>
                                          <p:spTgt spid="26"/>
                                        </p:tgtEl>
                                        <p:attrNameLst>
                                          <p:attrName>ppt_x</p:attrName>
                                        </p:attrNameLst>
                                      </p:cBhvr>
                                      <p:tavLst>
                                        <p:tav tm="0">
                                          <p:val>
                                            <p:strVal val="#ppt_x"/>
                                          </p:val>
                                        </p:tav>
                                        <p:tav tm="100000">
                                          <p:val>
                                            <p:strVal val="#ppt_x"/>
                                          </p:val>
                                        </p:tav>
                                      </p:tavLst>
                                    </p:anim>
                                    <p:anim calcmode="lin" valueType="num">
                                      <p:cBhvr>
                                        <p:cTn id="7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1000"/>
                                        <p:tgtEl>
                                          <p:spTgt spid="38"/>
                                        </p:tgtEl>
                                      </p:cBhvr>
                                    </p:animEffect>
                                    <p:anim calcmode="lin" valueType="num">
                                      <p:cBhvr>
                                        <p:cTn id="78" dur="1000" fill="hold"/>
                                        <p:tgtEl>
                                          <p:spTgt spid="38"/>
                                        </p:tgtEl>
                                        <p:attrNameLst>
                                          <p:attrName>ppt_x</p:attrName>
                                        </p:attrNameLst>
                                      </p:cBhvr>
                                      <p:tavLst>
                                        <p:tav tm="0">
                                          <p:val>
                                            <p:strVal val="#ppt_x"/>
                                          </p:val>
                                        </p:tav>
                                        <p:tav tm="100000">
                                          <p:val>
                                            <p:strVal val="#ppt_x"/>
                                          </p:val>
                                        </p:tav>
                                      </p:tavLst>
                                    </p:anim>
                                    <p:anim calcmode="lin" valueType="num">
                                      <p:cBhvr>
                                        <p:cTn id="7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fade">
                                      <p:cBhvr>
                                        <p:cTn id="84" dur="1000"/>
                                        <p:tgtEl>
                                          <p:spTgt spid="40"/>
                                        </p:tgtEl>
                                      </p:cBhvr>
                                    </p:animEffect>
                                    <p:anim calcmode="lin" valueType="num">
                                      <p:cBhvr>
                                        <p:cTn id="85" dur="1000" fill="hold"/>
                                        <p:tgtEl>
                                          <p:spTgt spid="40"/>
                                        </p:tgtEl>
                                        <p:attrNameLst>
                                          <p:attrName>ppt_x</p:attrName>
                                        </p:attrNameLst>
                                      </p:cBhvr>
                                      <p:tavLst>
                                        <p:tav tm="0">
                                          <p:val>
                                            <p:strVal val="#ppt_x"/>
                                          </p:val>
                                        </p:tav>
                                        <p:tav tm="100000">
                                          <p:val>
                                            <p:strVal val="#ppt_x"/>
                                          </p:val>
                                        </p:tav>
                                      </p:tavLst>
                                    </p:anim>
                                    <p:anim calcmode="lin" valueType="num">
                                      <p:cBhvr>
                                        <p:cTn id="8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1000"/>
                                        <p:tgtEl>
                                          <p:spTgt spid="42"/>
                                        </p:tgtEl>
                                      </p:cBhvr>
                                    </p:animEffect>
                                    <p:anim calcmode="lin" valueType="num">
                                      <p:cBhvr>
                                        <p:cTn id="92" dur="1000" fill="hold"/>
                                        <p:tgtEl>
                                          <p:spTgt spid="42"/>
                                        </p:tgtEl>
                                        <p:attrNameLst>
                                          <p:attrName>ppt_x</p:attrName>
                                        </p:attrNameLst>
                                      </p:cBhvr>
                                      <p:tavLst>
                                        <p:tav tm="0">
                                          <p:val>
                                            <p:strVal val="#ppt_x"/>
                                          </p:val>
                                        </p:tav>
                                        <p:tav tm="100000">
                                          <p:val>
                                            <p:strVal val="#ppt_x"/>
                                          </p:val>
                                        </p:tav>
                                      </p:tavLst>
                                    </p:anim>
                                    <p:anim calcmode="lin" valueType="num">
                                      <p:cBhvr>
                                        <p:cTn id="9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fade">
                                      <p:cBhvr>
                                        <p:cTn id="98" dur="1000"/>
                                        <p:tgtEl>
                                          <p:spTgt spid="12"/>
                                        </p:tgtEl>
                                      </p:cBhvr>
                                    </p:animEffect>
                                    <p:anim calcmode="lin" valueType="num">
                                      <p:cBhvr>
                                        <p:cTn id="99" dur="1000" fill="hold"/>
                                        <p:tgtEl>
                                          <p:spTgt spid="12"/>
                                        </p:tgtEl>
                                        <p:attrNameLst>
                                          <p:attrName>ppt_x</p:attrName>
                                        </p:attrNameLst>
                                      </p:cBhvr>
                                      <p:tavLst>
                                        <p:tav tm="0">
                                          <p:val>
                                            <p:strVal val="#ppt_x"/>
                                          </p:val>
                                        </p:tav>
                                        <p:tav tm="100000">
                                          <p:val>
                                            <p:strVal val="#ppt_x"/>
                                          </p:val>
                                        </p:tav>
                                      </p:tavLst>
                                    </p:anim>
                                    <p:anim calcmode="lin" valueType="num">
                                      <p:cBhvr>
                                        <p:cTn id="10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fade">
                                      <p:cBhvr>
                                        <p:cTn id="105" dur="1000"/>
                                        <p:tgtEl>
                                          <p:spTgt spid="11"/>
                                        </p:tgtEl>
                                      </p:cBhvr>
                                    </p:animEffect>
                                    <p:anim calcmode="lin" valueType="num">
                                      <p:cBhvr>
                                        <p:cTn id="106" dur="1000" fill="hold"/>
                                        <p:tgtEl>
                                          <p:spTgt spid="11"/>
                                        </p:tgtEl>
                                        <p:attrNameLst>
                                          <p:attrName>ppt_x</p:attrName>
                                        </p:attrNameLst>
                                      </p:cBhvr>
                                      <p:tavLst>
                                        <p:tav tm="0">
                                          <p:val>
                                            <p:strVal val="#ppt_x"/>
                                          </p:val>
                                        </p:tav>
                                        <p:tav tm="100000">
                                          <p:val>
                                            <p:strVal val="#ppt_x"/>
                                          </p:val>
                                        </p:tav>
                                      </p:tavLst>
                                    </p:anim>
                                    <p:anim calcmode="lin" valueType="num">
                                      <p:cBhvr>
                                        <p:cTn id="10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fade">
                                      <p:cBhvr>
                                        <p:cTn id="112" dur="1000"/>
                                        <p:tgtEl>
                                          <p:spTgt spid="45"/>
                                        </p:tgtEl>
                                      </p:cBhvr>
                                    </p:animEffect>
                                    <p:anim calcmode="lin" valueType="num">
                                      <p:cBhvr>
                                        <p:cTn id="113" dur="1000" fill="hold"/>
                                        <p:tgtEl>
                                          <p:spTgt spid="45"/>
                                        </p:tgtEl>
                                        <p:attrNameLst>
                                          <p:attrName>ppt_x</p:attrName>
                                        </p:attrNameLst>
                                      </p:cBhvr>
                                      <p:tavLst>
                                        <p:tav tm="0">
                                          <p:val>
                                            <p:strVal val="#ppt_x"/>
                                          </p:val>
                                        </p:tav>
                                        <p:tav tm="100000">
                                          <p:val>
                                            <p:strVal val="#ppt_x"/>
                                          </p:val>
                                        </p:tav>
                                      </p:tavLst>
                                    </p:anim>
                                    <p:anim calcmode="lin" valueType="num">
                                      <p:cBhvr>
                                        <p:cTn id="1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fade">
                                      <p:cBhvr>
                                        <p:cTn id="126" dur="1000"/>
                                        <p:tgtEl>
                                          <p:spTgt spid="51"/>
                                        </p:tgtEl>
                                      </p:cBhvr>
                                    </p:animEffect>
                                    <p:anim calcmode="lin" valueType="num">
                                      <p:cBhvr>
                                        <p:cTn id="127" dur="1000" fill="hold"/>
                                        <p:tgtEl>
                                          <p:spTgt spid="51"/>
                                        </p:tgtEl>
                                        <p:attrNameLst>
                                          <p:attrName>ppt_x</p:attrName>
                                        </p:attrNameLst>
                                      </p:cBhvr>
                                      <p:tavLst>
                                        <p:tav tm="0">
                                          <p:val>
                                            <p:strVal val="#ppt_x"/>
                                          </p:val>
                                        </p:tav>
                                        <p:tav tm="100000">
                                          <p:val>
                                            <p:strVal val="#ppt_x"/>
                                          </p:val>
                                        </p:tav>
                                      </p:tavLst>
                                    </p:anim>
                                    <p:anim calcmode="lin" valueType="num">
                                      <p:cBhvr>
                                        <p:cTn id="12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14"/>
                                        </p:tgtEl>
                                        <p:attrNameLst>
                                          <p:attrName>style.visibility</p:attrName>
                                        </p:attrNameLst>
                                      </p:cBhvr>
                                      <p:to>
                                        <p:strVal val="visible"/>
                                      </p:to>
                                    </p:set>
                                    <p:animEffect transition="in" filter="fade">
                                      <p:cBhvr>
                                        <p:cTn id="133" dur="1000"/>
                                        <p:tgtEl>
                                          <p:spTgt spid="14"/>
                                        </p:tgtEl>
                                      </p:cBhvr>
                                    </p:animEffect>
                                    <p:anim calcmode="lin" valueType="num">
                                      <p:cBhvr>
                                        <p:cTn id="134" dur="1000" fill="hold"/>
                                        <p:tgtEl>
                                          <p:spTgt spid="14"/>
                                        </p:tgtEl>
                                        <p:attrNameLst>
                                          <p:attrName>ppt_x</p:attrName>
                                        </p:attrNameLst>
                                      </p:cBhvr>
                                      <p:tavLst>
                                        <p:tav tm="0">
                                          <p:val>
                                            <p:strVal val="#ppt_x"/>
                                          </p:val>
                                        </p:tav>
                                        <p:tav tm="100000">
                                          <p:val>
                                            <p:strVal val="#ppt_x"/>
                                          </p:val>
                                        </p:tav>
                                      </p:tavLst>
                                    </p:anim>
                                    <p:anim calcmode="lin" valueType="num">
                                      <p:cBhvr>
                                        <p:cTn id="1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4"/>
                                        </p:tgtEl>
                                        <p:attrNameLst>
                                          <p:attrName>style.visibility</p:attrName>
                                        </p:attrNameLst>
                                      </p:cBhvr>
                                      <p:to>
                                        <p:strVal val="visible"/>
                                      </p:to>
                                    </p:set>
                                    <p:animEffect transition="in" filter="fade">
                                      <p:cBhvr>
                                        <p:cTn id="140" dur="1000"/>
                                        <p:tgtEl>
                                          <p:spTgt spid="4"/>
                                        </p:tgtEl>
                                      </p:cBhvr>
                                    </p:animEffect>
                                    <p:anim calcmode="lin" valueType="num">
                                      <p:cBhvr>
                                        <p:cTn id="141" dur="1000" fill="hold"/>
                                        <p:tgtEl>
                                          <p:spTgt spid="4"/>
                                        </p:tgtEl>
                                        <p:attrNameLst>
                                          <p:attrName>ppt_x</p:attrName>
                                        </p:attrNameLst>
                                      </p:cBhvr>
                                      <p:tavLst>
                                        <p:tav tm="0">
                                          <p:val>
                                            <p:strVal val="#ppt_x"/>
                                          </p:val>
                                        </p:tav>
                                        <p:tav tm="100000">
                                          <p:val>
                                            <p:strVal val="#ppt_x"/>
                                          </p:val>
                                        </p:tav>
                                      </p:tavLst>
                                    </p:anim>
                                    <p:anim calcmode="lin" valueType="num">
                                      <p:cBhvr>
                                        <p:cTn id="14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nodeType="clickEffect">
                                  <p:stCondLst>
                                    <p:cond delay="0"/>
                                  </p:stCondLst>
                                  <p:childTnLst>
                                    <p:set>
                                      <p:cBhvr>
                                        <p:cTn id="146" dur="1" fill="hold">
                                          <p:stCondLst>
                                            <p:cond delay="0"/>
                                          </p:stCondLst>
                                        </p:cTn>
                                        <p:tgtEl>
                                          <p:spTgt spid="71"/>
                                        </p:tgtEl>
                                        <p:attrNameLst>
                                          <p:attrName>style.visibility</p:attrName>
                                        </p:attrNameLst>
                                      </p:cBhvr>
                                      <p:to>
                                        <p:strVal val="visible"/>
                                      </p:to>
                                    </p:set>
                                    <p:animEffect transition="in" filter="fade">
                                      <p:cBhvr>
                                        <p:cTn id="147" dur="1000"/>
                                        <p:tgtEl>
                                          <p:spTgt spid="71"/>
                                        </p:tgtEl>
                                      </p:cBhvr>
                                    </p:animEffect>
                                    <p:anim calcmode="lin" valueType="num">
                                      <p:cBhvr>
                                        <p:cTn id="148" dur="1000" fill="hold"/>
                                        <p:tgtEl>
                                          <p:spTgt spid="71"/>
                                        </p:tgtEl>
                                        <p:attrNameLst>
                                          <p:attrName>ppt_x</p:attrName>
                                        </p:attrNameLst>
                                      </p:cBhvr>
                                      <p:tavLst>
                                        <p:tav tm="0">
                                          <p:val>
                                            <p:strVal val="#ppt_x"/>
                                          </p:val>
                                        </p:tav>
                                        <p:tav tm="100000">
                                          <p:val>
                                            <p:strVal val="#ppt_x"/>
                                          </p:val>
                                        </p:tav>
                                      </p:tavLst>
                                    </p:anim>
                                    <p:anim calcmode="lin" valueType="num">
                                      <p:cBhvr>
                                        <p:cTn id="14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nodeType="clickEffect">
                                  <p:stCondLst>
                                    <p:cond delay="0"/>
                                  </p:stCondLst>
                                  <p:childTnLst>
                                    <p:set>
                                      <p:cBhvr>
                                        <p:cTn id="153" dur="1" fill="hold">
                                          <p:stCondLst>
                                            <p:cond delay="0"/>
                                          </p:stCondLst>
                                        </p:cTn>
                                        <p:tgtEl>
                                          <p:spTgt spid="58"/>
                                        </p:tgtEl>
                                        <p:attrNameLst>
                                          <p:attrName>style.visibility</p:attrName>
                                        </p:attrNameLst>
                                      </p:cBhvr>
                                      <p:to>
                                        <p:strVal val="visible"/>
                                      </p:to>
                                    </p:set>
                                    <p:animEffect transition="in" filter="fade">
                                      <p:cBhvr>
                                        <p:cTn id="154" dur="1000"/>
                                        <p:tgtEl>
                                          <p:spTgt spid="58"/>
                                        </p:tgtEl>
                                      </p:cBhvr>
                                    </p:animEffect>
                                    <p:anim calcmode="lin" valueType="num">
                                      <p:cBhvr>
                                        <p:cTn id="155" dur="1000" fill="hold"/>
                                        <p:tgtEl>
                                          <p:spTgt spid="58"/>
                                        </p:tgtEl>
                                        <p:attrNameLst>
                                          <p:attrName>ppt_x</p:attrName>
                                        </p:attrNameLst>
                                      </p:cBhvr>
                                      <p:tavLst>
                                        <p:tav tm="0">
                                          <p:val>
                                            <p:strVal val="#ppt_x"/>
                                          </p:val>
                                        </p:tav>
                                        <p:tav tm="100000">
                                          <p:val>
                                            <p:strVal val="#ppt_x"/>
                                          </p:val>
                                        </p:tav>
                                      </p:tavLst>
                                    </p:anim>
                                    <p:anim calcmode="lin" valueType="num">
                                      <p:cBhvr>
                                        <p:cTn id="156"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72"/>
                                        </p:tgtEl>
                                        <p:attrNameLst>
                                          <p:attrName>style.visibility</p:attrName>
                                        </p:attrNameLst>
                                      </p:cBhvr>
                                      <p:to>
                                        <p:strVal val="visible"/>
                                      </p:to>
                                    </p:set>
                                    <p:animEffect transition="in" filter="fade">
                                      <p:cBhvr>
                                        <p:cTn id="161" dur="1000"/>
                                        <p:tgtEl>
                                          <p:spTgt spid="72"/>
                                        </p:tgtEl>
                                      </p:cBhvr>
                                    </p:animEffect>
                                    <p:anim calcmode="lin" valueType="num">
                                      <p:cBhvr>
                                        <p:cTn id="162" dur="1000" fill="hold"/>
                                        <p:tgtEl>
                                          <p:spTgt spid="72"/>
                                        </p:tgtEl>
                                        <p:attrNameLst>
                                          <p:attrName>ppt_x</p:attrName>
                                        </p:attrNameLst>
                                      </p:cBhvr>
                                      <p:tavLst>
                                        <p:tav tm="0">
                                          <p:val>
                                            <p:strVal val="#ppt_x"/>
                                          </p:val>
                                        </p:tav>
                                        <p:tav tm="100000">
                                          <p:val>
                                            <p:strVal val="#ppt_x"/>
                                          </p:val>
                                        </p:tav>
                                      </p:tavLst>
                                    </p:anim>
                                    <p:anim calcmode="lin" valueType="num">
                                      <p:cBhvr>
                                        <p:cTn id="163"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73"/>
                                        </p:tgtEl>
                                        <p:attrNameLst>
                                          <p:attrName>style.visibility</p:attrName>
                                        </p:attrNameLst>
                                      </p:cBhvr>
                                      <p:to>
                                        <p:strVal val="visible"/>
                                      </p:to>
                                    </p:set>
                                    <p:animEffect transition="in" filter="fade">
                                      <p:cBhvr>
                                        <p:cTn id="168" dur="1000"/>
                                        <p:tgtEl>
                                          <p:spTgt spid="73"/>
                                        </p:tgtEl>
                                      </p:cBhvr>
                                    </p:animEffect>
                                    <p:anim calcmode="lin" valueType="num">
                                      <p:cBhvr>
                                        <p:cTn id="169" dur="1000" fill="hold"/>
                                        <p:tgtEl>
                                          <p:spTgt spid="73"/>
                                        </p:tgtEl>
                                        <p:attrNameLst>
                                          <p:attrName>ppt_x</p:attrName>
                                        </p:attrNameLst>
                                      </p:cBhvr>
                                      <p:tavLst>
                                        <p:tav tm="0">
                                          <p:val>
                                            <p:strVal val="#ppt_x"/>
                                          </p:val>
                                        </p:tav>
                                        <p:tav tm="100000">
                                          <p:val>
                                            <p:strVal val="#ppt_x"/>
                                          </p:val>
                                        </p:tav>
                                      </p:tavLst>
                                    </p:anim>
                                    <p:anim calcmode="lin" valueType="num">
                                      <p:cBhvr>
                                        <p:cTn id="170"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10" grpId="0" animBg="1"/>
      <p:bldP spid="11" grpId="0" animBg="1"/>
      <p:bldP spid="12" grpId="0" animBg="1"/>
      <p:bldP spid="13" grpId="0" animBg="1"/>
      <p:bldP spid="14" grpId="0" animBg="1"/>
      <p:bldP spid="59"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p:cNvSpPr>
          <p:nvPr>
            <p:ph type="title"/>
          </p:nvPr>
        </p:nvSpPr>
        <p:spPr>
          <a:xfrm>
            <a:off x="457200" y="338138"/>
            <a:ext cx="8229600" cy="858837"/>
          </a:xfrm>
        </p:spPr>
        <p:style>
          <a:lnRef idx="2">
            <a:schemeClr val="accent6">
              <a:shade val="50000"/>
            </a:schemeClr>
          </a:lnRef>
          <a:fillRef idx="1">
            <a:schemeClr val="accent6"/>
          </a:fillRef>
          <a:effectRef idx="0">
            <a:schemeClr val="accent6"/>
          </a:effectRef>
          <a:fontRef idx="minor">
            <a:schemeClr val="lt1"/>
          </a:fontRef>
        </p:style>
        <p:txBody>
          <a:bodyPr/>
          <a:lstStyle/>
          <a:p>
            <a:r>
              <a:rPr lang="nl-NL" altLang="nl-NL" dirty="0" smtClean="0"/>
              <a:t>Huren of kopen</a:t>
            </a:r>
          </a:p>
        </p:txBody>
      </p:sp>
      <p:sp>
        <p:nvSpPr>
          <p:cNvPr id="48133" name="Rectangle 5"/>
          <p:cNvSpPr>
            <a:spLocks noGrp="1"/>
          </p:cNvSpPr>
          <p:nvPr>
            <p:ph type="body" sz="half" idx="4294967295"/>
          </p:nvPr>
        </p:nvSpPr>
        <p:spPr bwMode="auto">
          <a:xfrm>
            <a:off x="900113" y="1844675"/>
            <a:ext cx="3627437" cy="4314825"/>
          </a:xfrm>
          <a:prstGeom prst="rect">
            <a:avLst/>
          </a:prstGeom>
        </p:spPr>
        <p:style>
          <a:lnRef idx="1">
            <a:schemeClr val="accent1"/>
          </a:lnRef>
          <a:fillRef idx="2">
            <a:schemeClr val="accent1"/>
          </a:fillRef>
          <a:effectRef idx="1">
            <a:schemeClr val="accent1"/>
          </a:effectRef>
          <a:fontRef idx="minor">
            <a:schemeClr val="dk1"/>
          </a:fontRef>
        </p:style>
        <p:txBody>
          <a:bodyPr/>
          <a:lstStyle/>
          <a:p>
            <a:pPr marL="381000" indent="-381000">
              <a:lnSpc>
                <a:spcPct val="90000"/>
              </a:lnSpc>
              <a:buFont typeface="Symbol" pitchFamily="18" charset="2"/>
              <a:buNone/>
            </a:pPr>
            <a:r>
              <a:rPr lang="nl-NL" altLang="nl-NL" sz="2000" dirty="0" smtClean="0"/>
              <a:t>	Voordelen van huren:</a:t>
            </a:r>
          </a:p>
          <a:p>
            <a:pPr marL="381000" indent="-381000">
              <a:lnSpc>
                <a:spcPct val="90000"/>
              </a:lnSpc>
              <a:buFont typeface="Symbol" pitchFamily="18" charset="2"/>
              <a:buAutoNum type="arabicPeriod"/>
            </a:pPr>
            <a:r>
              <a:rPr lang="nl-NL" altLang="nl-NL" sz="2000" dirty="0" smtClean="0"/>
              <a:t>Geen zorgen over groot onderhoud. Dat betaalt de huisbaas. </a:t>
            </a:r>
          </a:p>
          <a:p>
            <a:pPr marL="381000" indent="-381000">
              <a:lnSpc>
                <a:spcPct val="90000"/>
              </a:lnSpc>
              <a:buFont typeface="Symbol" pitchFamily="18" charset="2"/>
              <a:buAutoNum type="arabicPeriod"/>
            </a:pPr>
            <a:r>
              <a:rPr lang="nl-NL" altLang="nl-NL" sz="2000" dirty="0" smtClean="0"/>
              <a:t>Je bent veel mobieler, je kunt bij wijze van spreken van de ene op de andere dag verhuizen en </a:t>
            </a:r>
          </a:p>
          <a:p>
            <a:pPr marL="381000" indent="-381000">
              <a:lnSpc>
                <a:spcPct val="90000"/>
              </a:lnSpc>
              <a:buFont typeface="Symbol" pitchFamily="18" charset="2"/>
              <a:buAutoNum type="arabicPeriod"/>
            </a:pPr>
            <a:r>
              <a:rPr lang="nl-NL" altLang="nl-NL" sz="2000" dirty="0" smtClean="0"/>
              <a:t>de woonlasten volstrekt voorspelbaar. </a:t>
            </a:r>
          </a:p>
          <a:p>
            <a:pPr marL="381000" indent="-381000">
              <a:lnSpc>
                <a:spcPct val="90000"/>
              </a:lnSpc>
              <a:buFont typeface="Symbol" pitchFamily="18" charset="2"/>
              <a:buAutoNum type="arabicPeriod"/>
            </a:pPr>
            <a:r>
              <a:rPr lang="nl-NL" altLang="nl-NL" sz="2000" dirty="0" smtClean="0"/>
              <a:t>En ook als je geen vast inkomen of vermogen hebt, zit er meestal niets anders op dan te huren.</a:t>
            </a:r>
          </a:p>
        </p:txBody>
      </p:sp>
      <p:sp>
        <p:nvSpPr>
          <p:cNvPr id="48134" name="Rectangle 6"/>
          <p:cNvSpPr>
            <a:spLocks noGrp="1"/>
          </p:cNvSpPr>
          <p:nvPr>
            <p:ph type="body" sz="half" idx="4294967295"/>
          </p:nvPr>
        </p:nvSpPr>
        <p:spPr bwMode="auto">
          <a:xfrm>
            <a:off x="4651375" y="1844675"/>
            <a:ext cx="3629025" cy="4281488"/>
          </a:xfrm>
          <a:prstGeom prst="rect">
            <a:avLst/>
          </a:prstGeom>
        </p:spPr>
        <p:style>
          <a:lnRef idx="1">
            <a:schemeClr val="accent6"/>
          </a:lnRef>
          <a:fillRef idx="2">
            <a:schemeClr val="accent6"/>
          </a:fillRef>
          <a:effectRef idx="1">
            <a:schemeClr val="accent6"/>
          </a:effectRef>
          <a:fontRef idx="minor">
            <a:schemeClr val="dk1"/>
          </a:fontRef>
        </p:style>
        <p:txBody>
          <a:bodyPr/>
          <a:lstStyle/>
          <a:p>
            <a:pPr marL="381000" indent="-381000">
              <a:lnSpc>
                <a:spcPct val="90000"/>
              </a:lnSpc>
              <a:buFont typeface="Symbol" pitchFamily="18" charset="2"/>
              <a:buNone/>
            </a:pPr>
            <a:r>
              <a:rPr lang="nl-NL" altLang="nl-NL" sz="2000" dirty="0" smtClean="0"/>
              <a:t>	Voordelen van kopen:</a:t>
            </a:r>
          </a:p>
          <a:p>
            <a:pPr marL="381000" indent="-381000">
              <a:lnSpc>
                <a:spcPct val="90000"/>
              </a:lnSpc>
              <a:buFont typeface="Symbol" pitchFamily="18" charset="2"/>
              <a:buAutoNum type="arabicPeriod"/>
            </a:pPr>
            <a:r>
              <a:rPr lang="nl-NL" altLang="nl-NL" sz="2000" dirty="0" smtClean="0"/>
              <a:t>Je bent bezig met een vorm van vermogensopbouw (sparen)</a:t>
            </a:r>
          </a:p>
          <a:p>
            <a:pPr marL="381000" indent="-381000">
              <a:lnSpc>
                <a:spcPct val="90000"/>
              </a:lnSpc>
              <a:buFont typeface="Symbol" pitchFamily="18" charset="2"/>
              <a:buAutoNum type="arabicPeriod"/>
            </a:pPr>
            <a:r>
              <a:rPr lang="nl-NL" altLang="nl-NL" sz="2000" dirty="0" smtClean="0"/>
              <a:t>Het is vaak goedkoper dan huren mede doordat de betaalde rente aftrekbaar is van de belasting.</a:t>
            </a:r>
          </a:p>
          <a:p>
            <a:pPr marL="381000" indent="-381000">
              <a:lnSpc>
                <a:spcPct val="90000"/>
              </a:lnSpc>
              <a:buFont typeface="Symbol" pitchFamily="18" charset="2"/>
              <a:buAutoNum type="arabicPeriod"/>
            </a:pPr>
            <a:r>
              <a:rPr lang="nl-NL" altLang="nl-NL" sz="2000" dirty="0" smtClean="0"/>
              <a:t>Je kunt gemakkelijker gewenste veranderingen aanbrengen aan het huis, het is jouw eigendom.</a:t>
            </a:r>
          </a:p>
        </p:txBody>
      </p:sp>
    </p:spTree>
    <p:extLst>
      <p:ext uri="{BB962C8B-B14F-4D97-AF65-F5344CB8AC3E}">
        <p14:creationId xmlns:p14="http://schemas.microsoft.com/office/powerpoint/2010/main" val="1716855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8133">
                                            <p:txEl>
                                              <p:pRg st="0" end="0"/>
                                            </p:txEl>
                                          </p:spTgt>
                                        </p:tgtEl>
                                        <p:attrNameLst>
                                          <p:attrName>style.visibility</p:attrName>
                                        </p:attrNameLst>
                                      </p:cBhvr>
                                      <p:to>
                                        <p:strVal val="visible"/>
                                      </p:to>
                                    </p:set>
                                    <p:animEffect transition="in" filter="box(in)">
                                      <p:cBhvr>
                                        <p:cTn id="7" dur="500"/>
                                        <p:tgtEl>
                                          <p:spTgt spid="481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8133">
                                            <p:txEl>
                                              <p:pRg st="1" end="1"/>
                                            </p:txEl>
                                          </p:spTgt>
                                        </p:tgtEl>
                                        <p:attrNameLst>
                                          <p:attrName>style.visibility</p:attrName>
                                        </p:attrNameLst>
                                      </p:cBhvr>
                                      <p:to>
                                        <p:strVal val="visible"/>
                                      </p:to>
                                    </p:set>
                                    <p:animEffect transition="in" filter="box(in)">
                                      <p:cBhvr>
                                        <p:cTn id="12" dur="500"/>
                                        <p:tgtEl>
                                          <p:spTgt spid="481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8133">
                                            <p:txEl>
                                              <p:pRg st="2" end="2"/>
                                            </p:txEl>
                                          </p:spTgt>
                                        </p:tgtEl>
                                        <p:attrNameLst>
                                          <p:attrName>style.visibility</p:attrName>
                                        </p:attrNameLst>
                                      </p:cBhvr>
                                      <p:to>
                                        <p:strVal val="visible"/>
                                      </p:to>
                                    </p:set>
                                    <p:animEffect transition="in" filter="box(in)">
                                      <p:cBhvr>
                                        <p:cTn id="17" dur="500"/>
                                        <p:tgtEl>
                                          <p:spTgt spid="4813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48133">
                                            <p:txEl>
                                              <p:pRg st="3" end="3"/>
                                            </p:txEl>
                                          </p:spTgt>
                                        </p:tgtEl>
                                        <p:attrNameLst>
                                          <p:attrName>style.visibility</p:attrName>
                                        </p:attrNameLst>
                                      </p:cBhvr>
                                      <p:to>
                                        <p:strVal val="visible"/>
                                      </p:to>
                                    </p:set>
                                    <p:animEffect transition="in" filter="box(in)">
                                      <p:cBhvr>
                                        <p:cTn id="22" dur="500"/>
                                        <p:tgtEl>
                                          <p:spTgt spid="4813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8133">
                                            <p:txEl>
                                              <p:pRg st="4" end="4"/>
                                            </p:txEl>
                                          </p:spTgt>
                                        </p:tgtEl>
                                        <p:attrNameLst>
                                          <p:attrName>style.visibility</p:attrName>
                                        </p:attrNameLst>
                                      </p:cBhvr>
                                      <p:to>
                                        <p:strVal val="visible"/>
                                      </p:to>
                                    </p:set>
                                    <p:animEffect transition="in" filter="box(in)">
                                      <p:cBhvr>
                                        <p:cTn id="27" dur="500"/>
                                        <p:tgtEl>
                                          <p:spTgt spid="4813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48134">
                                            <p:txEl>
                                              <p:pRg st="0" end="0"/>
                                            </p:txEl>
                                          </p:spTgt>
                                        </p:tgtEl>
                                        <p:attrNameLst>
                                          <p:attrName>style.visibility</p:attrName>
                                        </p:attrNameLst>
                                      </p:cBhvr>
                                      <p:to>
                                        <p:strVal val="visible"/>
                                      </p:to>
                                    </p:set>
                                    <p:animEffect transition="in" filter="box(in)">
                                      <p:cBhvr>
                                        <p:cTn id="32" dur="500"/>
                                        <p:tgtEl>
                                          <p:spTgt spid="48134">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48134">
                                            <p:txEl>
                                              <p:pRg st="1" end="1"/>
                                            </p:txEl>
                                          </p:spTgt>
                                        </p:tgtEl>
                                        <p:attrNameLst>
                                          <p:attrName>style.visibility</p:attrName>
                                        </p:attrNameLst>
                                      </p:cBhvr>
                                      <p:to>
                                        <p:strVal val="visible"/>
                                      </p:to>
                                    </p:set>
                                    <p:animEffect transition="in" filter="box(in)">
                                      <p:cBhvr>
                                        <p:cTn id="37" dur="500"/>
                                        <p:tgtEl>
                                          <p:spTgt spid="48134">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48134">
                                            <p:txEl>
                                              <p:pRg st="2" end="2"/>
                                            </p:txEl>
                                          </p:spTgt>
                                        </p:tgtEl>
                                        <p:attrNameLst>
                                          <p:attrName>style.visibility</p:attrName>
                                        </p:attrNameLst>
                                      </p:cBhvr>
                                      <p:to>
                                        <p:strVal val="visible"/>
                                      </p:to>
                                    </p:set>
                                    <p:animEffect transition="in" filter="box(in)">
                                      <p:cBhvr>
                                        <p:cTn id="42" dur="500"/>
                                        <p:tgtEl>
                                          <p:spTgt spid="48134">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48134">
                                            <p:txEl>
                                              <p:pRg st="3" end="3"/>
                                            </p:txEl>
                                          </p:spTgt>
                                        </p:tgtEl>
                                        <p:attrNameLst>
                                          <p:attrName>style.visibility</p:attrName>
                                        </p:attrNameLst>
                                      </p:cBhvr>
                                      <p:to>
                                        <p:strVal val="visible"/>
                                      </p:to>
                                    </p:set>
                                    <p:animEffect transition="in" filter="box(in)">
                                      <p:cBhvr>
                                        <p:cTn id="47" dur="500"/>
                                        <p:tgtEl>
                                          <p:spTgt spid="4813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p:cNvCxnSpPr/>
          <p:nvPr/>
        </p:nvCxnSpPr>
        <p:spPr>
          <a:xfrm>
            <a:off x="1043608" y="1988840"/>
            <a:ext cx="7056784" cy="0"/>
          </a:xfrm>
          <a:prstGeom prst="line">
            <a:avLst/>
          </a:prstGeom>
        </p:spPr>
        <p:style>
          <a:lnRef idx="3">
            <a:schemeClr val="dk1"/>
          </a:lnRef>
          <a:fillRef idx="0">
            <a:schemeClr val="dk1"/>
          </a:fillRef>
          <a:effectRef idx="2">
            <a:schemeClr val="dk1"/>
          </a:effectRef>
          <a:fontRef idx="minor">
            <a:schemeClr val="tx1"/>
          </a:fontRef>
        </p:style>
      </p:cxnSp>
      <p:cxnSp>
        <p:nvCxnSpPr>
          <p:cNvPr id="5" name="Rechte verbindingslijn 4"/>
          <p:cNvCxnSpPr/>
          <p:nvPr/>
        </p:nvCxnSpPr>
        <p:spPr>
          <a:xfrm>
            <a:off x="4572000" y="1340768"/>
            <a:ext cx="0" cy="4752528"/>
          </a:xfrm>
          <a:prstGeom prst="line">
            <a:avLst/>
          </a:prstGeom>
        </p:spPr>
        <p:style>
          <a:lnRef idx="3">
            <a:schemeClr val="dk1"/>
          </a:lnRef>
          <a:fillRef idx="0">
            <a:schemeClr val="dk1"/>
          </a:fillRef>
          <a:effectRef idx="2">
            <a:schemeClr val="dk1"/>
          </a:effectRef>
          <a:fontRef idx="minor">
            <a:schemeClr val="tx1"/>
          </a:fontRef>
        </p:style>
      </p:cxnSp>
      <p:sp>
        <p:nvSpPr>
          <p:cNvPr id="8" name="Tekstvak 7"/>
          <p:cNvSpPr txBox="1"/>
          <p:nvPr/>
        </p:nvSpPr>
        <p:spPr>
          <a:xfrm>
            <a:off x="1043608" y="1340768"/>
            <a:ext cx="3312368"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nl-NL" sz="2400" dirty="0" smtClean="0"/>
              <a:t>Stroomgrootheid</a:t>
            </a:r>
            <a:endParaRPr lang="nl-NL" sz="2400" dirty="0"/>
          </a:p>
        </p:txBody>
      </p:sp>
      <p:sp>
        <p:nvSpPr>
          <p:cNvPr id="9" name="Tekstvak 8"/>
          <p:cNvSpPr txBox="1"/>
          <p:nvPr/>
        </p:nvSpPr>
        <p:spPr>
          <a:xfrm>
            <a:off x="5292080" y="1373846"/>
            <a:ext cx="3312368"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nl-NL" sz="2000" dirty="0" smtClean="0"/>
              <a:t>          </a:t>
            </a:r>
            <a:r>
              <a:rPr lang="nl-NL" sz="2400" dirty="0" smtClean="0"/>
              <a:t>Voorraadgrootheid</a:t>
            </a:r>
            <a:endParaRPr lang="nl-NL" sz="2400" dirty="0"/>
          </a:p>
        </p:txBody>
      </p:sp>
      <p:sp>
        <p:nvSpPr>
          <p:cNvPr id="10" name="Tekstvak 9"/>
          <p:cNvSpPr txBox="1"/>
          <p:nvPr/>
        </p:nvSpPr>
        <p:spPr>
          <a:xfrm>
            <a:off x="1028840" y="2204864"/>
            <a:ext cx="3312368"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sz="2000" dirty="0" smtClean="0"/>
              <a:t>Betrekking op een periode</a:t>
            </a:r>
            <a:endParaRPr lang="nl-NL" sz="2000" dirty="0"/>
          </a:p>
        </p:txBody>
      </p:sp>
      <p:sp>
        <p:nvSpPr>
          <p:cNvPr id="11" name="Tekstvak 10"/>
          <p:cNvSpPr txBox="1"/>
          <p:nvPr/>
        </p:nvSpPr>
        <p:spPr>
          <a:xfrm>
            <a:off x="4680012" y="2204864"/>
            <a:ext cx="3312368"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sz="2000" dirty="0" smtClean="0"/>
              <a:t>Betrekking op een moment</a:t>
            </a:r>
            <a:endParaRPr lang="nl-NL" sz="2000" dirty="0"/>
          </a:p>
        </p:txBody>
      </p:sp>
      <p:sp>
        <p:nvSpPr>
          <p:cNvPr id="12" name="Rechthoek 11"/>
          <p:cNvSpPr/>
          <p:nvPr/>
        </p:nvSpPr>
        <p:spPr>
          <a:xfrm>
            <a:off x="1033165" y="2852936"/>
            <a:ext cx="3322811" cy="258532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354013" lvl="0" indent="-354013"/>
            <a:r>
              <a:rPr lang="nl-NL" dirty="0" smtClean="0"/>
              <a:t>* 	de </a:t>
            </a:r>
            <a:r>
              <a:rPr lang="nl-NL" dirty="0"/>
              <a:t>toename van de </a:t>
            </a:r>
            <a:r>
              <a:rPr lang="nl-NL" dirty="0" err="1" smtClean="0"/>
              <a:t>beroeps-bevolking</a:t>
            </a:r>
            <a:r>
              <a:rPr lang="nl-NL" dirty="0" smtClean="0"/>
              <a:t> </a:t>
            </a:r>
            <a:r>
              <a:rPr lang="nl-NL" dirty="0"/>
              <a:t>in </a:t>
            </a:r>
            <a:r>
              <a:rPr lang="nl-NL" dirty="0" smtClean="0"/>
              <a:t>2014</a:t>
            </a:r>
            <a:endParaRPr lang="nl-NL" dirty="0"/>
          </a:p>
          <a:p>
            <a:pPr marL="354013" lvl="0" indent="-354013"/>
            <a:r>
              <a:rPr lang="nl-NL" dirty="0" smtClean="0"/>
              <a:t>*	 de </a:t>
            </a:r>
            <a:r>
              <a:rPr lang="nl-NL" dirty="0"/>
              <a:t>verandering van de productiecapaciteit als gevolg van een investering;</a:t>
            </a:r>
          </a:p>
          <a:p>
            <a:pPr marL="354013" lvl="0" indent="-354013"/>
            <a:r>
              <a:rPr lang="nl-NL" dirty="0" smtClean="0"/>
              <a:t>*	de </a:t>
            </a:r>
            <a:r>
              <a:rPr lang="nl-NL" dirty="0"/>
              <a:t>afname van je spaargeld in </a:t>
            </a:r>
            <a:r>
              <a:rPr lang="nl-NL" dirty="0" smtClean="0"/>
              <a:t>2014;</a:t>
            </a:r>
            <a:endParaRPr lang="nl-NL" dirty="0"/>
          </a:p>
          <a:p>
            <a:pPr marL="354013" lvl="0" indent="-354013"/>
            <a:r>
              <a:rPr lang="nl-NL" dirty="0" smtClean="0"/>
              <a:t>* 	de </a:t>
            </a:r>
            <a:r>
              <a:rPr lang="nl-NL" dirty="0"/>
              <a:t>inkomsten en uitgaven van de overheid in </a:t>
            </a:r>
            <a:r>
              <a:rPr lang="nl-NL" dirty="0" smtClean="0"/>
              <a:t>2014</a:t>
            </a:r>
            <a:endParaRPr lang="nl-NL" dirty="0"/>
          </a:p>
        </p:txBody>
      </p:sp>
      <p:sp>
        <p:nvSpPr>
          <p:cNvPr id="13" name="Rechthoek 12"/>
          <p:cNvSpPr/>
          <p:nvPr/>
        </p:nvSpPr>
        <p:spPr>
          <a:xfrm>
            <a:off x="4724256" y="2808691"/>
            <a:ext cx="3880191" cy="23083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marL="354013" lvl="0" indent="-354013"/>
            <a:r>
              <a:rPr lang="nl-NL" dirty="0" smtClean="0"/>
              <a:t>* 	de </a:t>
            </a:r>
            <a:r>
              <a:rPr lang="nl-NL" dirty="0"/>
              <a:t>grootte van de </a:t>
            </a:r>
            <a:r>
              <a:rPr lang="nl-NL" dirty="0" err="1" smtClean="0"/>
              <a:t>beroeps-bevolking</a:t>
            </a:r>
            <a:r>
              <a:rPr lang="nl-NL" dirty="0" smtClean="0"/>
              <a:t> </a:t>
            </a:r>
            <a:r>
              <a:rPr lang="nl-NL" dirty="0"/>
              <a:t>op 1 januari </a:t>
            </a:r>
            <a:r>
              <a:rPr lang="nl-NL" dirty="0" smtClean="0"/>
              <a:t>2014;</a:t>
            </a:r>
            <a:endParaRPr lang="nl-NL" dirty="0"/>
          </a:p>
          <a:p>
            <a:pPr marL="354013" lvl="0" indent="-354013"/>
            <a:r>
              <a:rPr lang="nl-NL" dirty="0" smtClean="0"/>
              <a:t>* 	de </a:t>
            </a:r>
            <a:r>
              <a:rPr lang="nl-NL" dirty="0"/>
              <a:t>grootte van de </a:t>
            </a:r>
            <a:r>
              <a:rPr lang="nl-NL" dirty="0" err="1" smtClean="0"/>
              <a:t>productie-capaciteit</a:t>
            </a:r>
            <a:r>
              <a:rPr lang="nl-NL" dirty="0" smtClean="0"/>
              <a:t> </a:t>
            </a:r>
            <a:r>
              <a:rPr lang="nl-NL" dirty="0"/>
              <a:t>op </a:t>
            </a:r>
            <a:r>
              <a:rPr lang="nl-NL" dirty="0" smtClean="0"/>
              <a:t>31 december;</a:t>
            </a:r>
            <a:endParaRPr lang="nl-NL" dirty="0"/>
          </a:p>
          <a:p>
            <a:pPr marL="354013" lvl="0" indent="-354013"/>
            <a:r>
              <a:rPr lang="nl-NL" dirty="0" smtClean="0"/>
              <a:t>* 	de </a:t>
            </a:r>
            <a:r>
              <a:rPr lang="nl-NL" dirty="0"/>
              <a:t>hoeveelheid spaargeld op je spaarrekening op 31 december </a:t>
            </a:r>
            <a:r>
              <a:rPr lang="nl-NL" dirty="0" smtClean="0"/>
              <a:t>2014;</a:t>
            </a:r>
            <a:endParaRPr lang="nl-NL" dirty="0"/>
          </a:p>
          <a:p>
            <a:pPr marL="354013" lvl="0" indent="-354013"/>
            <a:r>
              <a:rPr lang="nl-NL" dirty="0" smtClean="0"/>
              <a:t>* 	de </a:t>
            </a:r>
            <a:r>
              <a:rPr lang="nl-NL" dirty="0"/>
              <a:t>overheidsschuld in </a:t>
            </a:r>
            <a:r>
              <a:rPr lang="nl-NL" dirty="0" smtClean="0"/>
              <a:t>2014.</a:t>
            </a:r>
            <a:endParaRPr lang="nl-NL" dirty="0"/>
          </a:p>
        </p:txBody>
      </p:sp>
      <p:sp>
        <p:nvSpPr>
          <p:cNvPr id="16" name="Tekstvak 15"/>
          <p:cNvSpPr txBox="1"/>
          <p:nvPr/>
        </p:nvSpPr>
        <p:spPr>
          <a:xfrm>
            <a:off x="1043608" y="209785"/>
            <a:ext cx="6336705"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NL" sz="2400" dirty="0" smtClean="0"/>
              <a:t>Inkomen en consumptie gaan niet gelijk op </a:t>
            </a:r>
            <a:endParaRPr lang="nl-NL" sz="2400" dirty="0"/>
          </a:p>
        </p:txBody>
      </p:sp>
      <p:sp>
        <p:nvSpPr>
          <p:cNvPr id="17" name="Tekstvak 16"/>
          <p:cNvSpPr txBox="1"/>
          <p:nvPr/>
        </p:nvSpPr>
        <p:spPr>
          <a:xfrm>
            <a:off x="1028840" y="726324"/>
            <a:ext cx="6336705"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NL" sz="2400" dirty="0" smtClean="0"/>
              <a:t>Sparen, lenen en </a:t>
            </a:r>
            <a:r>
              <a:rPr lang="nl-NL" sz="2400" dirty="0" err="1" smtClean="0"/>
              <a:t>in-teren</a:t>
            </a:r>
            <a:r>
              <a:rPr lang="nl-NL" sz="2400" dirty="0" smtClean="0"/>
              <a:t> </a:t>
            </a:r>
            <a:endParaRPr lang="nl-NL" sz="2400" dirty="0"/>
          </a:p>
        </p:txBody>
      </p:sp>
    </p:spTree>
    <p:extLst>
      <p:ext uri="{BB962C8B-B14F-4D97-AF65-F5344CB8AC3E}">
        <p14:creationId xmlns:p14="http://schemas.microsoft.com/office/powerpoint/2010/main" val="11380742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barn(inVertical)">
                                      <p:cBhvr>
                                        <p:cTn id="47" dur="500"/>
                                        <p:tgtEl>
                                          <p:spTgt spid="1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barn(inVertical)">
                                      <p:cBhvr>
                                        <p:cTn id="52" dur="500"/>
                                        <p:tgtEl>
                                          <p:spTgt spid="1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2">
                                            <p:txEl>
                                              <p:pRg st="1" end="1"/>
                                            </p:txEl>
                                          </p:spTgt>
                                        </p:tgtEl>
                                        <p:attrNameLst>
                                          <p:attrName>style.visibility</p:attrName>
                                        </p:attrNameLst>
                                      </p:cBhvr>
                                      <p:to>
                                        <p:strVal val="visible"/>
                                      </p:to>
                                    </p:set>
                                    <p:animEffect transition="in" filter="barn(inVertical)">
                                      <p:cBhvr>
                                        <p:cTn id="57" dur="500"/>
                                        <p:tgtEl>
                                          <p:spTgt spid="12">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13">
                                            <p:txEl>
                                              <p:pRg st="1" end="1"/>
                                            </p:txEl>
                                          </p:spTgt>
                                        </p:tgtEl>
                                        <p:attrNameLst>
                                          <p:attrName>style.visibility</p:attrName>
                                        </p:attrNameLst>
                                      </p:cBhvr>
                                      <p:to>
                                        <p:strVal val="visible"/>
                                      </p:to>
                                    </p:set>
                                    <p:animEffect transition="in" filter="barn(inVertical)">
                                      <p:cBhvr>
                                        <p:cTn id="62" dur="500"/>
                                        <p:tgtEl>
                                          <p:spTgt spid="13">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2">
                                            <p:txEl>
                                              <p:pRg st="2" end="2"/>
                                            </p:txEl>
                                          </p:spTgt>
                                        </p:tgtEl>
                                        <p:attrNameLst>
                                          <p:attrName>style.visibility</p:attrName>
                                        </p:attrNameLst>
                                      </p:cBhvr>
                                      <p:to>
                                        <p:strVal val="visible"/>
                                      </p:to>
                                    </p:set>
                                    <p:animEffect transition="in" filter="barn(inVertical)">
                                      <p:cBhvr>
                                        <p:cTn id="67" dur="500"/>
                                        <p:tgtEl>
                                          <p:spTgt spid="12">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3">
                                            <p:txEl>
                                              <p:pRg st="2" end="2"/>
                                            </p:txEl>
                                          </p:spTgt>
                                        </p:tgtEl>
                                        <p:attrNameLst>
                                          <p:attrName>style.visibility</p:attrName>
                                        </p:attrNameLst>
                                      </p:cBhvr>
                                      <p:to>
                                        <p:strVal val="visible"/>
                                      </p:to>
                                    </p:set>
                                    <p:animEffect transition="in" filter="barn(inVertical)">
                                      <p:cBhvr>
                                        <p:cTn id="72" dur="500"/>
                                        <p:tgtEl>
                                          <p:spTgt spid="13">
                                            <p:txEl>
                                              <p:pRg st="2" end="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2">
                                            <p:txEl>
                                              <p:pRg st="3" end="3"/>
                                            </p:txEl>
                                          </p:spTgt>
                                        </p:tgtEl>
                                        <p:attrNameLst>
                                          <p:attrName>style.visibility</p:attrName>
                                        </p:attrNameLst>
                                      </p:cBhvr>
                                      <p:to>
                                        <p:strVal val="visible"/>
                                      </p:to>
                                    </p:set>
                                    <p:animEffect transition="in" filter="barn(inVertical)">
                                      <p:cBhvr>
                                        <p:cTn id="7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323850" y="338139"/>
            <a:ext cx="8496300" cy="642590"/>
          </a:xfrm>
        </p:spPr>
        <p:style>
          <a:lnRef idx="2">
            <a:schemeClr val="accent6">
              <a:shade val="50000"/>
            </a:schemeClr>
          </a:lnRef>
          <a:fillRef idx="1">
            <a:schemeClr val="accent6"/>
          </a:fillRef>
          <a:effectRef idx="0">
            <a:schemeClr val="accent6"/>
          </a:effectRef>
          <a:fontRef idx="minor">
            <a:schemeClr val="lt1"/>
          </a:fontRef>
        </p:style>
        <p:txBody>
          <a:bodyPr/>
          <a:lstStyle/>
          <a:p>
            <a:pPr eaLnBrk="1" hangingPunct="1"/>
            <a:r>
              <a:rPr lang="nl-NL" altLang="nl-NL" sz="3200" dirty="0" smtClean="0"/>
              <a:t>Waar let je op bij het kopen van een huis?</a:t>
            </a:r>
          </a:p>
        </p:txBody>
      </p:sp>
      <p:sp>
        <p:nvSpPr>
          <p:cNvPr id="25603" name="Rectangle 3"/>
          <p:cNvSpPr>
            <a:spLocks noGrp="1"/>
          </p:cNvSpPr>
          <p:nvPr>
            <p:ph type="body" idx="1"/>
          </p:nvPr>
        </p:nvSpPr>
        <p:spPr>
          <a:xfrm>
            <a:off x="871538" y="1196752"/>
            <a:ext cx="7408862" cy="5256584"/>
          </a:xfrm>
        </p:spPr>
        <p:style>
          <a:lnRef idx="1">
            <a:schemeClr val="accent1"/>
          </a:lnRef>
          <a:fillRef idx="2">
            <a:schemeClr val="accent1"/>
          </a:fillRef>
          <a:effectRef idx="1">
            <a:schemeClr val="accent1"/>
          </a:effectRef>
          <a:fontRef idx="minor">
            <a:schemeClr val="dk1"/>
          </a:fontRef>
        </p:style>
        <p:txBody>
          <a:bodyPr/>
          <a:lstStyle/>
          <a:p>
            <a:pPr marL="457200" indent="-457200"/>
            <a:r>
              <a:rPr lang="nl-NL" altLang="nl-NL" sz="2000" dirty="0" smtClean="0"/>
              <a:t>Hoeveel budget heb ik tot mijn beschikking?</a:t>
            </a:r>
          </a:p>
          <a:p>
            <a:pPr marL="457200" indent="-457200"/>
            <a:r>
              <a:rPr lang="nl-NL" altLang="nl-NL" sz="2000" dirty="0" smtClean="0"/>
              <a:t>Laat ik het huis keuren, voordat ik een openingsbod doe?</a:t>
            </a:r>
          </a:p>
          <a:p>
            <a:pPr marL="457200" indent="-457200"/>
            <a:r>
              <a:rPr lang="nl-NL" altLang="nl-NL" sz="2000" dirty="0" smtClean="0"/>
              <a:t>Op welke wijze ga ik onderhandelen over de prijs?</a:t>
            </a:r>
          </a:p>
          <a:p>
            <a:pPr marL="457200" indent="-457200"/>
            <a:r>
              <a:rPr lang="nl-NL" altLang="nl-NL" sz="2000" dirty="0" smtClean="0"/>
              <a:t>Heb ik daarbij hulp nodig (makelaar = transactiekosten)?</a:t>
            </a:r>
          </a:p>
          <a:p>
            <a:pPr marL="457200" indent="-457200"/>
            <a:r>
              <a:rPr lang="nl-NL" altLang="nl-NL" sz="2000" dirty="0" smtClean="0"/>
              <a:t>Hoe lang heb ik bedenktijd als ik een “optie” op het huis neem?</a:t>
            </a:r>
          </a:p>
          <a:p>
            <a:pPr marL="457200" indent="-457200"/>
            <a:r>
              <a:rPr lang="nl-NL" altLang="nl-NL" sz="2000" dirty="0" smtClean="0"/>
              <a:t>Wanneer teken ik een voorlopig koopcontract?</a:t>
            </a:r>
          </a:p>
          <a:p>
            <a:pPr marL="457200" indent="-457200"/>
            <a:r>
              <a:rPr lang="nl-NL" altLang="nl-NL" sz="2000" dirty="0" smtClean="0"/>
              <a:t>Welke notaris wil ik voor het “passeren” van het definitieve koopcontract?</a:t>
            </a:r>
          </a:p>
          <a:p>
            <a:pPr marL="457200" indent="-457200"/>
            <a:r>
              <a:rPr lang="nl-NL" altLang="nl-NL" sz="2000" dirty="0" smtClean="0"/>
              <a:t>Bij welke bank wil ik geld lenen?</a:t>
            </a:r>
          </a:p>
          <a:p>
            <a:pPr marL="457200" indent="-457200"/>
            <a:r>
              <a:rPr lang="nl-NL" altLang="nl-NL" sz="2000" dirty="0" smtClean="0"/>
              <a:t>Moet ik dan eerst het huis laten taxeren?</a:t>
            </a:r>
          </a:p>
          <a:p>
            <a:pPr marL="457200" indent="-457200"/>
            <a:r>
              <a:rPr lang="nl-NL" altLang="nl-NL" sz="2000" dirty="0" smtClean="0"/>
              <a:t>Welke hypotheekvorm wil ik?</a:t>
            </a:r>
          </a:p>
          <a:p>
            <a:pPr marL="457200" indent="-457200"/>
            <a:r>
              <a:rPr lang="nl-NL" altLang="nl-NL" sz="2000" dirty="0" smtClean="0"/>
              <a:t>Welke verzekeringen heb ik nodig?</a:t>
            </a:r>
          </a:p>
        </p:txBody>
      </p:sp>
    </p:spTree>
    <p:extLst>
      <p:ext uri="{BB962C8B-B14F-4D97-AF65-F5344CB8AC3E}">
        <p14:creationId xmlns:p14="http://schemas.microsoft.com/office/powerpoint/2010/main" val="2583786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1000"/>
                                        <p:tgtEl>
                                          <p:spTgt spid="25603">
                                            <p:txEl>
                                              <p:pRg st="0" end="0"/>
                                            </p:txEl>
                                          </p:spTgt>
                                        </p:tgtEl>
                                      </p:cBhvr>
                                    </p:animEffect>
                                    <p:anim calcmode="lin" valueType="num">
                                      <p:cBhvr>
                                        <p:cTn id="8" dur="1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603">
                                            <p:txEl>
                                              <p:pRg st="1" end="1"/>
                                            </p:txEl>
                                          </p:spTgt>
                                        </p:tgtEl>
                                        <p:attrNameLst>
                                          <p:attrName>style.visibility</p:attrName>
                                        </p:attrNameLst>
                                      </p:cBhvr>
                                      <p:to>
                                        <p:strVal val="visible"/>
                                      </p:to>
                                    </p:set>
                                    <p:animEffect transition="in" filter="fade">
                                      <p:cBhvr>
                                        <p:cTn id="14" dur="1000"/>
                                        <p:tgtEl>
                                          <p:spTgt spid="25603">
                                            <p:txEl>
                                              <p:pRg st="1" end="1"/>
                                            </p:txEl>
                                          </p:spTgt>
                                        </p:tgtEl>
                                      </p:cBhvr>
                                    </p:animEffect>
                                    <p:anim calcmode="lin" valueType="num">
                                      <p:cBhvr>
                                        <p:cTn id="15"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56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603">
                                            <p:txEl>
                                              <p:pRg st="2" end="2"/>
                                            </p:txEl>
                                          </p:spTgt>
                                        </p:tgtEl>
                                        <p:attrNameLst>
                                          <p:attrName>style.visibility</p:attrName>
                                        </p:attrNameLst>
                                      </p:cBhvr>
                                      <p:to>
                                        <p:strVal val="visible"/>
                                      </p:to>
                                    </p:set>
                                    <p:animEffect transition="in" filter="fade">
                                      <p:cBhvr>
                                        <p:cTn id="21" dur="1000"/>
                                        <p:tgtEl>
                                          <p:spTgt spid="25603">
                                            <p:txEl>
                                              <p:pRg st="2" end="2"/>
                                            </p:txEl>
                                          </p:spTgt>
                                        </p:tgtEl>
                                      </p:cBhvr>
                                    </p:animEffect>
                                    <p:anim calcmode="lin" valueType="num">
                                      <p:cBhvr>
                                        <p:cTn id="22"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560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603">
                                            <p:txEl>
                                              <p:pRg st="3" end="3"/>
                                            </p:txEl>
                                          </p:spTgt>
                                        </p:tgtEl>
                                        <p:attrNameLst>
                                          <p:attrName>style.visibility</p:attrName>
                                        </p:attrNameLst>
                                      </p:cBhvr>
                                      <p:to>
                                        <p:strVal val="visible"/>
                                      </p:to>
                                    </p:set>
                                    <p:animEffect transition="in" filter="fade">
                                      <p:cBhvr>
                                        <p:cTn id="28" dur="1000"/>
                                        <p:tgtEl>
                                          <p:spTgt spid="25603">
                                            <p:txEl>
                                              <p:pRg st="3" end="3"/>
                                            </p:txEl>
                                          </p:spTgt>
                                        </p:tgtEl>
                                      </p:cBhvr>
                                    </p:animEffect>
                                    <p:anim calcmode="lin" valueType="num">
                                      <p:cBhvr>
                                        <p:cTn id="29" dur="10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560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603">
                                            <p:txEl>
                                              <p:pRg st="4" end="4"/>
                                            </p:txEl>
                                          </p:spTgt>
                                        </p:tgtEl>
                                        <p:attrNameLst>
                                          <p:attrName>style.visibility</p:attrName>
                                        </p:attrNameLst>
                                      </p:cBhvr>
                                      <p:to>
                                        <p:strVal val="visible"/>
                                      </p:to>
                                    </p:set>
                                    <p:animEffect transition="in" filter="fade">
                                      <p:cBhvr>
                                        <p:cTn id="35" dur="1000"/>
                                        <p:tgtEl>
                                          <p:spTgt spid="25603">
                                            <p:txEl>
                                              <p:pRg st="4" end="4"/>
                                            </p:txEl>
                                          </p:spTgt>
                                        </p:tgtEl>
                                      </p:cBhvr>
                                    </p:animEffect>
                                    <p:anim calcmode="lin" valueType="num">
                                      <p:cBhvr>
                                        <p:cTn id="36" dur="10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560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5603">
                                            <p:txEl>
                                              <p:pRg st="5" end="5"/>
                                            </p:txEl>
                                          </p:spTgt>
                                        </p:tgtEl>
                                        <p:attrNameLst>
                                          <p:attrName>style.visibility</p:attrName>
                                        </p:attrNameLst>
                                      </p:cBhvr>
                                      <p:to>
                                        <p:strVal val="visible"/>
                                      </p:to>
                                    </p:set>
                                    <p:animEffect transition="in" filter="fade">
                                      <p:cBhvr>
                                        <p:cTn id="42" dur="1000"/>
                                        <p:tgtEl>
                                          <p:spTgt spid="25603">
                                            <p:txEl>
                                              <p:pRg st="5" end="5"/>
                                            </p:txEl>
                                          </p:spTgt>
                                        </p:tgtEl>
                                      </p:cBhvr>
                                    </p:animEffect>
                                    <p:anim calcmode="lin" valueType="num">
                                      <p:cBhvr>
                                        <p:cTn id="43" dur="10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560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5603">
                                            <p:txEl>
                                              <p:pRg st="6" end="6"/>
                                            </p:txEl>
                                          </p:spTgt>
                                        </p:tgtEl>
                                        <p:attrNameLst>
                                          <p:attrName>style.visibility</p:attrName>
                                        </p:attrNameLst>
                                      </p:cBhvr>
                                      <p:to>
                                        <p:strVal val="visible"/>
                                      </p:to>
                                    </p:set>
                                    <p:animEffect transition="in" filter="fade">
                                      <p:cBhvr>
                                        <p:cTn id="49" dur="1000"/>
                                        <p:tgtEl>
                                          <p:spTgt spid="25603">
                                            <p:txEl>
                                              <p:pRg st="6" end="6"/>
                                            </p:txEl>
                                          </p:spTgt>
                                        </p:tgtEl>
                                      </p:cBhvr>
                                    </p:animEffect>
                                    <p:anim calcmode="lin" valueType="num">
                                      <p:cBhvr>
                                        <p:cTn id="50" dur="10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560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5603">
                                            <p:txEl>
                                              <p:pRg st="7" end="7"/>
                                            </p:txEl>
                                          </p:spTgt>
                                        </p:tgtEl>
                                        <p:attrNameLst>
                                          <p:attrName>style.visibility</p:attrName>
                                        </p:attrNameLst>
                                      </p:cBhvr>
                                      <p:to>
                                        <p:strVal val="visible"/>
                                      </p:to>
                                    </p:set>
                                    <p:animEffect transition="in" filter="fade">
                                      <p:cBhvr>
                                        <p:cTn id="56" dur="1000"/>
                                        <p:tgtEl>
                                          <p:spTgt spid="25603">
                                            <p:txEl>
                                              <p:pRg st="7" end="7"/>
                                            </p:txEl>
                                          </p:spTgt>
                                        </p:tgtEl>
                                      </p:cBhvr>
                                    </p:animEffect>
                                    <p:anim calcmode="lin" valueType="num">
                                      <p:cBhvr>
                                        <p:cTn id="57" dur="1000" fill="hold"/>
                                        <p:tgtEl>
                                          <p:spTgt spid="2560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560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5603">
                                            <p:txEl>
                                              <p:pRg st="8" end="8"/>
                                            </p:txEl>
                                          </p:spTgt>
                                        </p:tgtEl>
                                        <p:attrNameLst>
                                          <p:attrName>style.visibility</p:attrName>
                                        </p:attrNameLst>
                                      </p:cBhvr>
                                      <p:to>
                                        <p:strVal val="visible"/>
                                      </p:to>
                                    </p:set>
                                    <p:animEffect transition="in" filter="fade">
                                      <p:cBhvr>
                                        <p:cTn id="63" dur="1000"/>
                                        <p:tgtEl>
                                          <p:spTgt spid="25603">
                                            <p:txEl>
                                              <p:pRg st="8" end="8"/>
                                            </p:txEl>
                                          </p:spTgt>
                                        </p:tgtEl>
                                      </p:cBhvr>
                                    </p:animEffect>
                                    <p:anim calcmode="lin" valueType="num">
                                      <p:cBhvr>
                                        <p:cTn id="64" dur="1000" fill="hold"/>
                                        <p:tgtEl>
                                          <p:spTgt spid="2560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2560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25603">
                                            <p:txEl>
                                              <p:pRg st="9" end="9"/>
                                            </p:txEl>
                                          </p:spTgt>
                                        </p:tgtEl>
                                        <p:attrNameLst>
                                          <p:attrName>style.visibility</p:attrName>
                                        </p:attrNameLst>
                                      </p:cBhvr>
                                      <p:to>
                                        <p:strVal val="visible"/>
                                      </p:to>
                                    </p:set>
                                    <p:animEffect transition="in" filter="fade">
                                      <p:cBhvr>
                                        <p:cTn id="70" dur="1000"/>
                                        <p:tgtEl>
                                          <p:spTgt spid="25603">
                                            <p:txEl>
                                              <p:pRg st="9" end="9"/>
                                            </p:txEl>
                                          </p:spTgt>
                                        </p:tgtEl>
                                      </p:cBhvr>
                                    </p:animEffect>
                                    <p:anim calcmode="lin" valueType="num">
                                      <p:cBhvr>
                                        <p:cTn id="71" dur="1000" fill="hold"/>
                                        <p:tgtEl>
                                          <p:spTgt spid="2560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2560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5603">
                                            <p:txEl>
                                              <p:pRg st="10" end="10"/>
                                            </p:txEl>
                                          </p:spTgt>
                                        </p:tgtEl>
                                        <p:attrNameLst>
                                          <p:attrName>style.visibility</p:attrName>
                                        </p:attrNameLst>
                                      </p:cBhvr>
                                      <p:to>
                                        <p:strVal val="visible"/>
                                      </p:to>
                                    </p:set>
                                    <p:animEffect transition="in" filter="fade">
                                      <p:cBhvr>
                                        <p:cTn id="77" dur="1000"/>
                                        <p:tgtEl>
                                          <p:spTgt spid="25603">
                                            <p:txEl>
                                              <p:pRg st="10" end="10"/>
                                            </p:txEl>
                                          </p:spTgt>
                                        </p:tgtEl>
                                      </p:cBhvr>
                                    </p:animEffect>
                                    <p:anim calcmode="lin" valueType="num">
                                      <p:cBhvr>
                                        <p:cTn id="78" dur="1000" fill="hold"/>
                                        <p:tgtEl>
                                          <p:spTgt spid="2560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2560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3572271" y="381111"/>
            <a:ext cx="2016224"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sz="2000" dirty="0" smtClean="0"/>
              <a:t>Woningmarkt</a:t>
            </a:r>
            <a:endParaRPr lang="nl-NL" sz="2000" dirty="0"/>
          </a:p>
        </p:txBody>
      </p:sp>
      <p:cxnSp>
        <p:nvCxnSpPr>
          <p:cNvPr id="6" name="Rechte verbindingslijn 5"/>
          <p:cNvCxnSpPr/>
          <p:nvPr/>
        </p:nvCxnSpPr>
        <p:spPr>
          <a:xfrm>
            <a:off x="971600" y="1916832"/>
            <a:ext cx="0" cy="2952328"/>
          </a:xfrm>
          <a:prstGeom prst="line">
            <a:avLst/>
          </a:prstGeom>
        </p:spPr>
        <p:style>
          <a:lnRef idx="3">
            <a:schemeClr val="dk1"/>
          </a:lnRef>
          <a:fillRef idx="0">
            <a:schemeClr val="dk1"/>
          </a:fillRef>
          <a:effectRef idx="2">
            <a:schemeClr val="dk1"/>
          </a:effectRef>
          <a:fontRef idx="minor">
            <a:schemeClr val="tx1"/>
          </a:fontRef>
        </p:style>
      </p:cxnSp>
      <p:cxnSp>
        <p:nvCxnSpPr>
          <p:cNvPr id="8" name="Rechte verbindingslijn 7"/>
          <p:cNvCxnSpPr/>
          <p:nvPr/>
        </p:nvCxnSpPr>
        <p:spPr>
          <a:xfrm>
            <a:off x="971600" y="4869160"/>
            <a:ext cx="3024336" cy="0"/>
          </a:xfrm>
          <a:prstGeom prst="line">
            <a:avLst/>
          </a:prstGeom>
        </p:spPr>
        <p:style>
          <a:lnRef idx="3">
            <a:schemeClr val="dk1"/>
          </a:lnRef>
          <a:fillRef idx="0">
            <a:schemeClr val="dk1"/>
          </a:fillRef>
          <a:effectRef idx="2">
            <a:schemeClr val="dk1"/>
          </a:effectRef>
          <a:fontRef idx="minor">
            <a:schemeClr val="tx1"/>
          </a:fontRef>
        </p:style>
      </p:cxnSp>
      <p:cxnSp>
        <p:nvCxnSpPr>
          <p:cNvPr id="10" name="Rechte verbindingslijn 9"/>
          <p:cNvCxnSpPr/>
          <p:nvPr/>
        </p:nvCxnSpPr>
        <p:spPr>
          <a:xfrm>
            <a:off x="971600" y="2204864"/>
            <a:ext cx="2232248" cy="2664296"/>
          </a:xfrm>
          <a:prstGeom prst="line">
            <a:avLst/>
          </a:prstGeom>
        </p:spPr>
        <p:style>
          <a:lnRef idx="3">
            <a:schemeClr val="accent2"/>
          </a:lnRef>
          <a:fillRef idx="0">
            <a:schemeClr val="accent2"/>
          </a:fillRef>
          <a:effectRef idx="2">
            <a:schemeClr val="accent2"/>
          </a:effectRef>
          <a:fontRef idx="minor">
            <a:schemeClr val="tx1"/>
          </a:fontRef>
        </p:style>
      </p:cxnSp>
      <p:cxnSp>
        <p:nvCxnSpPr>
          <p:cNvPr id="12" name="Rechte verbindingslijn 11"/>
          <p:cNvCxnSpPr/>
          <p:nvPr/>
        </p:nvCxnSpPr>
        <p:spPr>
          <a:xfrm flipV="1">
            <a:off x="971600" y="2181865"/>
            <a:ext cx="2376264" cy="2255247"/>
          </a:xfrm>
          <a:prstGeom prst="line">
            <a:avLst/>
          </a:prstGeom>
        </p:spPr>
        <p:style>
          <a:lnRef idx="3">
            <a:schemeClr val="accent2"/>
          </a:lnRef>
          <a:fillRef idx="0">
            <a:schemeClr val="accent2"/>
          </a:fillRef>
          <a:effectRef idx="2">
            <a:schemeClr val="accent2"/>
          </a:effectRef>
          <a:fontRef idx="minor">
            <a:schemeClr val="tx1"/>
          </a:fontRef>
        </p:style>
      </p:cxnSp>
      <p:sp>
        <p:nvSpPr>
          <p:cNvPr id="13" name="Tekstvak 12"/>
          <p:cNvSpPr txBox="1"/>
          <p:nvPr/>
        </p:nvSpPr>
        <p:spPr>
          <a:xfrm>
            <a:off x="539552" y="1341549"/>
            <a:ext cx="144016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nl-NL" dirty="0" smtClean="0"/>
              <a:t>Prijs of huur</a:t>
            </a:r>
            <a:endParaRPr lang="nl-NL" dirty="0"/>
          </a:p>
        </p:txBody>
      </p:sp>
      <p:sp>
        <p:nvSpPr>
          <p:cNvPr id="14" name="Tekstvak 13"/>
          <p:cNvSpPr txBox="1"/>
          <p:nvPr/>
        </p:nvSpPr>
        <p:spPr>
          <a:xfrm>
            <a:off x="2627784" y="5085184"/>
            <a:ext cx="1800200"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nl-NL" dirty="0" smtClean="0"/>
              <a:t>Aantal woningen</a:t>
            </a:r>
            <a:endParaRPr lang="nl-NL" dirty="0"/>
          </a:p>
        </p:txBody>
      </p:sp>
      <p:sp>
        <p:nvSpPr>
          <p:cNvPr id="15" name="Tekstvak 14"/>
          <p:cNvSpPr txBox="1"/>
          <p:nvPr/>
        </p:nvSpPr>
        <p:spPr>
          <a:xfrm>
            <a:off x="1151620" y="1841181"/>
            <a:ext cx="93610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nl-NL" dirty="0" smtClean="0"/>
              <a:t>Vraag</a:t>
            </a:r>
            <a:endParaRPr lang="nl-NL" dirty="0"/>
          </a:p>
        </p:txBody>
      </p:sp>
      <p:sp>
        <p:nvSpPr>
          <p:cNvPr id="16" name="Tekstvak 15"/>
          <p:cNvSpPr txBox="1"/>
          <p:nvPr/>
        </p:nvSpPr>
        <p:spPr>
          <a:xfrm>
            <a:off x="3347864" y="2359035"/>
            <a:ext cx="93610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nl-NL" dirty="0" smtClean="0"/>
              <a:t>Aanbod</a:t>
            </a:r>
            <a:endParaRPr lang="nl-NL" dirty="0"/>
          </a:p>
        </p:txBody>
      </p:sp>
      <p:cxnSp>
        <p:nvCxnSpPr>
          <p:cNvPr id="18" name="Rechte verbindingslijn 17"/>
          <p:cNvCxnSpPr/>
          <p:nvPr/>
        </p:nvCxnSpPr>
        <p:spPr>
          <a:xfrm>
            <a:off x="971600" y="3429000"/>
            <a:ext cx="1008112"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1" name="Rechte verbindingslijn 20"/>
          <p:cNvCxnSpPr/>
          <p:nvPr/>
        </p:nvCxnSpPr>
        <p:spPr>
          <a:xfrm>
            <a:off x="1583668" y="2181865"/>
            <a:ext cx="2232248" cy="2664296"/>
          </a:xfrm>
          <a:prstGeom prst="line">
            <a:avLst/>
          </a:prstGeom>
        </p:spPr>
        <p:style>
          <a:lnRef idx="3">
            <a:schemeClr val="accent2"/>
          </a:lnRef>
          <a:fillRef idx="0">
            <a:schemeClr val="accent2"/>
          </a:fillRef>
          <a:effectRef idx="2">
            <a:schemeClr val="accent2"/>
          </a:effectRef>
          <a:fontRef idx="minor">
            <a:schemeClr val="tx1"/>
          </a:fontRef>
        </p:style>
      </p:cxnSp>
      <p:sp>
        <p:nvSpPr>
          <p:cNvPr id="22" name="Ovaal 21"/>
          <p:cNvSpPr/>
          <p:nvPr/>
        </p:nvSpPr>
        <p:spPr>
          <a:xfrm>
            <a:off x="1979712" y="3392996"/>
            <a:ext cx="108012" cy="1210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Tekstvak 22"/>
          <p:cNvSpPr txBox="1"/>
          <p:nvPr/>
        </p:nvSpPr>
        <p:spPr>
          <a:xfrm>
            <a:off x="4580383" y="1197805"/>
            <a:ext cx="4384105"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dirty="0" smtClean="0"/>
              <a:t>Factoren die vraag en aanbod beïnvloeden</a:t>
            </a:r>
            <a:endParaRPr lang="nl-NL" dirty="0"/>
          </a:p>
        </p:txBody>
      </p:sp>
      <p:sp>
        <p:nvSpPr>
          <p:cNvPr id="24" name="Tekstvak 23"/>
          <p:cNvSpPr txBox="1"/>
          <p:nvPr/>
        </p:nvSpPr>
        <p:spPr>
          <a:xfrm>
            <a:off x="4580383" y="1727536"/>
            <a:ext cx="4140623"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dirty="0" smtClean="0"/>
              <a:t>1. Groei van de bevolking</a:t>
            </a:r>
          </a:p>
        </p:txBody>
      </p:sp>
      <p:sp>
        <p:nvSpPr>
          <p:cNvPr id="27" name="Tekstvak 26"/>
          <p:cNvSpPr txBox="1"/>
          <p:nvPr/>
        </p:nvSpPr>
        <p:spPr>
          <a:xfrm>
            <a:off x="4552927" y="2226591"/>
            <a:ext cx="4168079"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dirty="0" smtClean="0"/>
              <a:t>2. Veranderende wooneisen</a:t>
            </a:r>
            <a:endParaRPr lang="nl-NL" dirty="0"/>
          </a:p>
        </p:txBody>
      </p:sp>
      <p:sp>
        <p:nvSpPr>
          <p:cNvPr id="28" name="Tekstvak 27"/>
          <p:cNvSpPr txBox="1"/>
          <p:nvPr/>
        </p:nvSpPr>
        <p:spPr>
          <a:xfrm>
            <a:off x="4536383" y="2713534"/>
            <a:ext cx="4168079"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dirty="0" smtClean="0"/>
              <a:t>3. Te kort aan huurwoningen / hoge huren</a:t>
            </a:r>
            <a:endParaRPr lang="nl-NL" dirty="0"/>
          </a:p>
        </p:txBody>
      </p:sp>
      <p:sp>
        <p:nvSpPr>
          <p:cNvPr id="29" name="Tekstvak 28"/>
          <p:cNvSpPr txBox="1"/>
          <p:nvPr/>
        </p:nvSpPr>
        <p:spPr>
          <a:xfrm>
            <a:off x="4525121" y="3172897"/>
            <a:ext cx="4168079"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nl-NL" dirty="0" smtClean="0"/>
              <a:t>4. belasting- en subsidiebeleid overheid</a:t>
            </a:r>
            <a:endParaRPr lang="nl-NL" dirty="0"/>
          </a:p>
        </p:txBody>
      </p:sp>
      <p:cxnSp>
        <p:nvCxnSpPr>
          <p:cNvPr id="3" name="Rechte verbindingslijn 2"/>
          <p:cNvCxnSpPr/>
          <p:nvPr/>
        </p:nvCxnSpPr>
        <p:spPr>
          <a:xfrm flipH="1">
            <a:off x="971600" y="3082866"/>
            <a:ext cx="1368152" cy="0"/>
          </a:xfrm>
          <a:prstGeom prst="line">
            <a:avLst/>
          </a:prstGeom>
        </p:spPr>
        <p:style>
          <a:lnRef idx="3">
            <a:schemeClr val="accent2"/>
          </a:lnRef>
          <a:fillRef idx="0">
            <a:schemeClr val="accent2"/>
          </a:fillRef>
          <a:effectRef idx="2">
            <a:schemeClr val="accent2"/>
          </a:effectRef>
          <a:fontRef idx="minor">
            <a:schemeClr val="tx1"/>
          </a:fontRef>
        </p:style>
      </p:cxnSp>
      <p:sp>
        <p:nvSpPr>
          <p:cNvPr id="5" name="PIJL-OMHOOG 4"/>
          <p:cNvSpPr/>
          <p:nvPr/>
        </p:nvSpPr>
        <p:spPr>
          <a:xfrm>
            <a:off x="1115616" y="3172897"/>
            <a:ext cx="144016" cy="22009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968226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64" presetClass="path" presetSubtype="0" accel="50000" decel="50000" fill="hold" grpId="0" nodeType="clickEffect">
                                  <p:stCondLst>
                                    <p:cond delay="0"/>
                                  </p:stCondLst>
                                  <p:childTnLst>
                                    <p:animMotion origin="layout" path="M -3.05556E-6 4.44444E-6 L 0.03542 -0.04885 " pathEditMode="relative" rAng="0" ptsTypes="AA">
                                      <p:cBhvr>
                                        <p:cTn id="70" dur="2000" fill="hold"/>
                                        <p:tgtEl>
                                          <p:spTgt spid="22"/>
                                        </p:tgtEl>
                                        <p:attrNameLst>
                                          <p:attrName>ppt_x</p:attrName>
                                          <p:attrName>ppt_y</p:attrName>
                                        </p:attrNameLst>
                                      </p:cBhvr>
                                      <p:rCtr x="1771" y="-2454"/>
                                    </p:animMotion>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fade">
                                      <p:cBhvr>
                                        <p:cTn id="75" dur="1000"/>
                                        <p:tgtEl>
                                          <p:spTgt spid="3"/>
                                        </p:tgtEl>
                                      </p:cBhvr>
                                    </p:animEffect>
                                    <p:anim calcmode="lin" valueType="num">
                                      <p:cBhvr>
                                        <p:cTn id="76" dur="1000" fill="hold"/>
                                        <p:tgtEl>
                                          <p:spTgt spid="3"/>
                                        </p:tgtEl>
                                        <p:attrNameLst>
                                          <p:attrName>ppt_x</p:attrName>
                                        </p:attrNameLst>
                                      </p:cBhvr>
                                      <p:tavLst>
                                        <p:tav tm="0">
                                          <p:val>
                                            <p:strVal val="#ppt_x"/>
                                          </p:val>
                                        </p:tav>
                                        <p:tav tm="100000">
                                          <p:val>
                                            <p:strVal val="#ppt_x"/>
                                          </p:val>
                                        </p:tav>
                                      </p:tavLst>
                                    </p:anim>
                                    <p:anim calcmode="lin" valueType="num">
                                      <p:cBhvr>
                                        <p:cTn id="7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fade">
                                      <p:cBhvr>
                                        <p:cTn id="82" dur="1000"/>
                                        <p:tgtEl>
                                          <p:spTgt spid="5"/>
                                        </p:tgtEl>
                                      </p:cBhvr>
                                    </p:animEffect>
                                    <p:anim calcmode="lin" valueType="num">
                                      <p:cBhvr>
                                        <p:cTn id="83" dur="1000" fill="hold"/>
                                        <p:tgtEl>
                                          <p:spTgt spid="5"/>
                                        </p:tgtEl>
                                        <p:attrNameLst>
                                          <p:attrName>ppt_x</p:attrName>
                                        </p:attrNameLst>
                                      </p:cBhvr>
                                      <p:tavLst>
                                        <p:tav tm="0">
                                          <p:val>
                                            <p:strVal val="#ppt_x"/>
                                          </p:val>
                                        </p:tav>
                                        <p:tav tm="100000">
                                          <p:val>
                                            <p:strVal val="#ppt_x"/>
                                          </p:val>
                                        </p:tav>
                                      </p:tavLst>
                                    </p:anim>
                                    <p:anim calcmode="lin" valueType="num">
                                      <p:cBhvr>
                                        <p:cTn id="8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additive="base">
                                        <p:cTn id="89" dur="500" fill="hold"/>
                                        <p:tgtEl>
                                          <p:spTgt spid="23"/>
                                        </p:tgtEl>
                                        <p:attrNameLst>
                                          <p:attrName>ppt_x</p:attrName>
                                        </p:attrNameLst>
                                      </p:cBhvr>
                                      <p:tavLst>
                                        <p:tav tm="0">
                                          <p:val>
                                            <p:strVal val="#ppt_x"/>
                                          </p:val>
                                        </p:tav>
                                        <p:tav tm="100000">
                                          <p:val>
                                            <p:strVal val="#ppt_x"/>
                                          </p:val>
                                        </p:tav>
                                      </p:tavLst>
                                    </p:anim>
                                    <p:anim calcmode="lin" valueType="num">
                                      <p:cBhvr additive="base">
                                        <p:cTn id="9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1000"/>
                                        <p:tgtEl>
                                          <p:spTgt spid="27"/>
                                        </p:tgtEl>
                                      </p:cBhvr>
                                    </p:animEffect>
                                    <p:anim calcmode="lin" valueType="num">
                                      <p:cBhvr>
                                        <p:cTn id="103" dur="1000" fill="hold"/>
                                        <p:tgtEl>
                                          <p:spTgt spid="27"/>
                                        </p:tgtEl>
                                        <p:attrNameLst>
                                          <p:attrName>ppt_x</p:attrName>
                                        </p:attrNameLst>
                                      </p:cBhvr>
                                      <p:tavLst>
                                        <p:tav tm="0">
                                          <p:val>
                                            <p:strVal val="#ppt_x"/>
                                          </p:val>
                                        </p:tav>
                                        <p:tav tm="100000">
                                          <p:val>
                                            <p:strVal val="#ppt_x"/>
                                          </p:val>
                                        </p:tav>
                                      </p:tavLst>
                                    </p:anim>
                                    <p:anim calcmode="lin" valueType="num">
                                      <p:cBhvr>
                                        <p:cTn id="10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fade">
                                      <p:cBhvr>
                                        <p:cTn id="109" dur="1000"/>
                                        <p:tgtEl>
                                          <p:spTgt spid="28"/>
                                        </p:tgtEl>
                                      </p:cBhvr>
                                    </p:animEffect>
                                    <p:anim calcmode="lin" valueType="num">
                                      <p:cBhvr>
                                        <p:cTn id="110" dur="1000" fill="hold"/>
                                        <p:tgtEl>
                                          <p:spTgt spid="28"/>
                                        </p:tgtEl>
                                        <p:attrNameLst>
                                          <p:attrName>ppt_x</p:attrName>
                                        </p:attrNameLst>
                                      </p:cBhvr>
                                      <p:tavLst>
                                        <p:tav tm="0">
                                          <p:val>
                                            <p:strVal val="#ppt_x"/>
                                          </p:val>
                                        </p:tav>
                                        <p:tav tm="100000">
                                          <p:val>
                                            <p:strVal val="#ppt_x"/>
                                          </p:val>
                                        </p:tav>
                                      </p:tavLst>
                                    </p:anim>
                                    <p:anim calcmode="lin" valueType="num">
                                      <p:cBhvr>
                                        <p:cTn id="11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fade">
                                      <p:cBhvr>
                                        <p:cTn id="116" dur="1000"/>
                                        <p:tgtEl>
                                          <p:spTgt spid="29"/>
                                        </p:tgtEl>
                                      </p:cBhvr>
                                    </p:animEffect>
                                    <p:anim calcmode="lin" valueType="num">
                                      <p:cBhvr>
                                        <p:cTn id="117" dur="1000" fill="hold"/>
                                        <p:tgtEl>
                                          <p:spTgt spid="29"/>
                                        </p:tgtEl>
                                        <p:attrNameLst>
                                          <p:attrName>ppt_x</p:attrName>
                                        </p:attrNameLst>
                                      </p:cBhvr>
                                      <p:tavLst>
                                        <p:tav tm="0">
                                          <p:val>
                                            <p:strVal val="#ppt_x"/>
                                          </p:val>
                                        </p:tav>
                                        <p:tav tm="100000">
                                          <p:val>
                                            <p:strVal val="#ppt_x"/>
                                          </p:val>
                                        </p:tav>
                                      </p:tavLst>
                                    </p:anim>
                                    <p:anim calcmode="lin" valueType="num">
                                      <p:cBhvr>
                                        <p:cTn id="11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22" grpId="0" animBg="1"/>
      <p:bldP spid="23" grpId="0" animBg="1"/>
      <p:bldP spid="24" grpId="0" animBg="1"/>
      <p:bldP spid="27" grpId="0" animBg="1"/>
      <p:bldP spid="28" grpId="0" animBg="1"/>
      <p:bldP spid="29"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3131840" y="441375"/>
            <a:ext cx="4306303"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nl-NL" b="1" dirty="0" smtClean="0"/>
              <a:t>Aankoop</a:t>
            </a:r>
            <a:r>
              <a:rPr lang="nl-NL" dirty="0" smtClean="0"/>
              <a:t> (kosten koper of vrij op naam)</a:t>
            </a:r>
          </a:p>
          <a:p>
            <a:pPr marL="285750" indent="-285750">
              <a:buFontTx/>
              <a:buChar char="-"/>
            </a:pPr>
            <a:r>
              <a:rPr lang="nl-NL" i="1" dirty="0" smtClean="0"/>
              <a:t>Makelaar </a:t>
            </a:r>
            <a:r>
              <a:rPr lang="nl-NL" dirty="0" smtClean="0"/>
              <a:t>(taxatie, bemiddeling)</a:t>
            </a:r>
          </a:p>
          <a:p>
            <a:pPr marL="285750" indent="-285750">
              <a:buFontTx/>
              <a:buChar char="-"/>
            </a:pPr>
            <a:r>
              <a:rPr lang="nl-NL" i="1" dirty="0" smtClean="0"/>
              <a:t>Notaris</a:t>
            </a:r>
            <a:r>
              <a:rPr lang="nl-NL" dirty="0" smtClean="0"/>
              <a:t> (passeren acte)</a:t>
            </a:r>
          </a:p>
          <a:p>
            <a:pPr marL="285750" indent="-285750">
              <a:buFontTx/>
              <a:buChar char="-"/>
            </a:pPr>
            <a:r>
              <a:rPr lang="nl-NL" i="1" dirty="0" smtClean="0"/>
              <a:t>Kadaster</a:t>
            </a:r>
            <a:r>
              <a:rPr lang="nl-NL" dirty="0" smtClean="0"/>
              <a:t> </a:t>
            </a:r>
            <a:endParaRPr lang="nl-NL" dirty="0"/>
          </a:p>
        </p:txBody>
      </p:sp>
      <p:sp>
        <p:nvSpPr>
          <p:cNvPr id="6" name="Tekstvak 5"/>
          <p:cNvSpPr txBox="1"/>
          <p:nvPr/>
        </p:nvSpPr>
        <p:spPr>
          <a:xfrm>
            <a:off x="395536" y="4765794"/>
            <a:ext cx="2880320"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nl-NL" b="1" dirty="0" smtClean="0"/>
              <a:t>Lenen en inflatie</a:t>
            </a:r>
          </a:p>
          <a:p>
            <a:r>
              <a:rPr lang="nl-NL" dirty="0" smtClean="0"/>
              <a:t>Inflatie is gunstig voor mensen met schulden.</a:t>
            </a:r>
          </a:p>
          <a:p>
            <a:r>
              <a:rPr lang="nl-NL" dirty="0" smtClean="0"/>
              <a:t>Een huis stijgt in waarde met de inflatie, maar de schuld blijft gelijk)</a:t>
            </a:r>
            <a:endParaRPr lang="nl-NL" dirty="0"/>
          </a:p>
        </p:txBody>
      </p:sp>
      <p:sp>
        <p:nvSpPr>
          <p:cNvPr id="7" name="Tekstvak 6"/>
          <p:cNvSpPr txBox="1"/>
          <p:nvPr/>
        </p:nvSpPr>
        <p:spPr>
          <a:xfrm>
            <a:off x="5652120" y="4716551"/>
            <a:ext cx="3312368"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nl-NL" b="1" dirty="0" smtClean="0"/>
              <a:t>Fiscale aspecten</a:t>
            </a:r>
          </a:p>
          <a:p>
            <a:pPr marL="285750" indent="-285750">
              <a:buFontTx/>
              <a:buChar char="-"/>
            </a:pPr>
            <a:r>
              <a:rPr lang="nl-NL" dirty="0" smtClean="0"/>
              <a:t>Overdrachtsbelasting</a:t>
            </a:r>
          </a:p>
          <a:p>
            <a:pPr marL="285750" indent="-285750">
              <a:buFontTx/>
              <a:buChar char="-"/>
            </a:pPr>
            <a:r>
              <a:rPr lang="nl-NL" dirty="0" smtClean="0"/>
              <a:t>Onroerende zaak belasting (WOZ)</a:t>
            </a:r>
          </a:p>
          <a:p>
            <a:pPr marL="285750" indent="-285750">
              <a:buFontTx/>
              <a:buChar char="-"/>
            </a:pPr>
            <a:r>
              <a:rPr lang="nl-NL" dirty="0" smtClean="0"/>
              <a:t>Hypotheekrente aftrek (bruto- en </a:t>
            </a:r>
            <a:r>
              <a:rPr lang="nl-NL" dirty="0" err="1" smtClean="0"/>
              <a:t>nettorente</a:t>
            </a:r>
            <a:endParaRPr lang="nl-NL" dirty="0" smtClean="0"/>
          </a:p>
          <a:p>
            <a:pPr marL="285750" indent="-285750">
              <a:buFontTx/>
              <a:buChar char="-"/>
            </a:pPr>
            <a:r>
              <a:rPr lang="nl-NL" dirty="0" smtClean="0"/>
              <a:t>BTW (v.o.n. = vrij op naam)</a:t>
            </a:r>
            <a:endParaRPr lang="nl-NL" dirty="0"/>
          </a:p>
        </p:txBody>
      </p:sp>
      <p:sp>
        <p:nvSpPr>
          <p:cNvPr id="8" name="Tekstvak 7"/>
          <p:cNvSpPr txBox="1"/>
          <p:nvPr/>
        </p:nvSpPr>
        <p:spPr>
          <a:xfrm>
            <a:off x="179512" y="1926124"/>
            <a:ext cx="3096344"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nl-NL" b="1" dirty="0" smtClean="0"/>
              <a:t>Eigendomsrechten</a:t>
            </a:r>
          </a:p>
          <a:p>
            <a:r>
              <a:rPr lang="nl-NL" dirty="0" smtClean="0"/>
              <a:t>(erfdienstbaarheid?)</a:t>
            </a:r>
          </a:p>
          <a:p>
            <a:r>
              <a:rPr lang="nl-NL" i="1" dirty="0" smtClean="0"/>
              <a:t>Onroerende zaak </a:t>
            </a:r>
            <a:r>
              <a:rPr lang="nl-NL" dirty="0" smtClean="0"/>
              <a:t>of ook wel registergoed </a:t>
            </a:r>
          </a:p>
          <a:p>
            <a:r>
              <a:rPr lang="nl-NL" i="1" dirty="0" smtClean="0"/>
              <a:t>Voorlopig koopcontract </a:t>
            </a:r>
            <a:r>
              <a:rPr lang="nl-NL" dirty="0" smtClean="0"/>
              <a:t>(ontbindende </a:t>
            </a:r>
            <a:r>
              <a:rPr lang="nl-NL" dirty="0" err="1" smtClean="0"/>
              <a:t>vorowaarden</a:t>
            </a:r>
            <a:r>
              <a:rPr lang="nl-NL" dirty="0" smtClean="0"/>
              <a:t>)</a:t>
            </a:r>
          </a:p>
          <a:p>
            <a:r>
              <a:rPr lang="nl-NL" i="1" dirty="0" smtClean="0"/>
              <a:t>Transportacte</a:t>
            </a:r>
            <a:r>
              <a:rPr lang="nl-NL" dirty="0" smtClean="0"/>
              <a:t> (</a:t>
            </a:r>
            <a:r>
              <a:rPr lang="nl-NL" dirty="0" err="1" smtClean="0"/>
              <a:t>officiéle</a:t>
            </a:r>
            <a:r>
              <a:rPr lang="nl-NL" dirty="0" smtClean="0"/>
              <a:t> koopacte)</a:t>
            </a:r>
            <a:endParaRPr lang="nl-NL" dirty="0"/>
          </a:p>
        </p:txBody>
      </p:sp>
      <p:sp>
        <p:nvSpPr>
          <p:cNvPr id="9" name="Tekstvak 8"/>
          <p:cNvSpPr txBox="1"/>
          <p:nvPr/>
        </p:nvSpPr>
        <p:spPr>
          <a:xfrm>
            <a:off x="6660232" y="2782668"/>
            <a:ext cx="2304256"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nl-NL" b="1" dirty="0" smtClean="0"/>
              <a:t>Financiering</a:t>
            </a:r>
          </a:p>
          <a:p>
            <a:r>
              <a:rPr lang="nl-NL" dirty="0" smtClean="0"/>
              <a:t>Hypothecaire lening</a:t>
            </a:r>
            <a:endParaRPr lang="nl-N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2515007"/>
            <a:ext cx="1801191" cy="1827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hthoek 10"/>
          <p:cNvSpPr/>
          <p:nvPr/>
        </p:nvSpPr>
        <p:spPr>
          <a:xfrm>
            <a:off x="5797127" y="2941786"/>
            <a:ext cx="863105" cy="1640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p:nvSpPr>
        <p:spPr>
          <a:xfrm>
            <a:off x="4716016" y="1641704"/>
            <a:ext cx="144016" cy="873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p:cNvSpPr/>
          <p:nvPr/>
        </p:nvSpPr>
        <p:spPr>
          <a:xfrm>
            <a:off x="5797127" y="3861048"/>
            <a:ext cx="647081" cy="964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p:cNvSpPr/>
          <p:nvPr/>
        </p:nvSpPr>
        <p:spPr>
          <a:xfrm>
            <a:off x="6228679" y="3957449"/>
            <a:ext cx="215529" cy="759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p:nvSpPr>
        <p:spPr>
          <a:xfrm>
            <a:off x="4283968" y="4337000"/>
            <a:ext cx="144016" cy="1256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p:cNvSpPr/>
          <p:nvPr/>
        </p:nvSpPr>
        <p:spPr>
          <a:xfrm>
            <a:off x="3275856" y="5445224"/>
            <a:ext cx="1008112" cy="1484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p:nvSpPr>
        <p:spPr>
          <a:xfrm>
            <a:off x="3275856" y="3023809"/>
            <a:ext cx="720080" cy="82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395354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1000"/>
                                        <p:tgtEl>
                                          <p:spTgt spid="8">
                                            <p:txEl>
                                              <p:pRg st="0" end="0"/>
                                            </p:txEl>
                                          </p:spTgt>
                                        </p:tgtEl>
                                      </p:cBhvr>
                                    </p:animEffect>
                                    <p:anim calcmode="lin" valueType="num">
                                      <p:cBhvr>
                                        <p:cTn id="4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animEffect transition="in" filter="fade">
                                      <p:cBhvr>
                                        <p:cTn id="47" dur="1000"/>
                                        <p:tgtEl>
                                          <p:spTgt spid="8">
                                            <p:txEl>
                                              <p:pRg st="1" end="1"/>
                                            </p:txEl>
                                          </p:spTgt>
                                        </p:tgtEl>
                                      </p:cBhvr>
                                    </p:animEffect>
                                    <p:anim calcmode="lin" valueType="num">
                                      <p:cBhvr>
                                        <p:cTn id="48"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8">
                                            <p:txEl>
                                              <p:pRg st="2" end="2"/>
                                            </p:txEl>
                                          </p:spTgt>
                                        </p:tgtEl>
                                        <p:attrNameLst>
                                          <p:attrName>style.visibility</p:attrName>
                                        </p:attrNameLst>
                                      </p:cBhvr>
                                      <p:to>
                                        <p:strVal val="visible"/>
                                      </p:to>
                                    </p:set>
                                    <p:animEffect transition="in" filter="fade">
                                      <p:cBhvr>
                                        <p:cTn id="54" dur="1000"/>
                                        <p:tgtEl>
                                          <p:spTgt spid="8">
                                            <p:txEl>
                                              <p:pRg st="2" end="2"/>
                                            </p:txEl>
                                          </p:spTgt>
                                        </p:tgtEl>
                                      </p:cBhvr>
                                    </p:animEffect>
                                    <p:anim calcmode="lin" valueType="num">
                                      <p:cBhvr>
                                        <p:cTn id="55"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8">
                                            <p:txEl>
                                              <p:pRg st="3" end="3"/>
                                            </p:txEl>
                                          </p:spTgt>
                                        </p:tgtEl>
                                        <p:attrNameLst>
                                          <p:attrName>style.visibility</p:attrName>
                                        </p:attrNameLst>
                                      </p:cBhvr>
                                      <p:to>
                                        <p:strVal val="visible"/>
                                      </p:to>
                                    </p:set>
                                    <p:animEffect transition="in" filter="fade">
                                      <p:cBhvr>
                                        <p:cTn id="61" dur="1000"/>
                                        <p:tgtEl>
                                          <p:spTgt spid="8">
                                            <p:txEl>
                                              <p:pRg st="3" end="3"/>
                                            </p:txEl>
                                          </p:spTgt>
                                        </p:tgtEl>
                                      </p:cBhvr>
                                    </p:animEffect>
                                    <p:anim calcmode="lin" valueType="num">
                                      <p:cBhvr>
                                        <p:cTn id="62"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8">
                                            <p:txEl>
                                              <p:pRg st="4" end="4"/>
                                            </p:txEl>
                                          </p:spTgt>
                                        </p:tgtEl>
                                        <p:attrNameLst>
                                          <p:attrName>style.visibility</p:attrName>
                                        </p:attrNameLst>
                                      </p:cBhvr>
                                      <p:to>
                                        <p:strVal val="visible"/>
                                      </p:to>
                                    </p:set>
                                    <p:animEffect transition="in" filter="fade">
                                      <p:cBhvr>
                                        <p:cTn id="68" dur="1000"/>
                                        <p:tgtEl>
                                          <p:spTgt spid="8">
                                            <p:txEl>
                                              <p:pRg st="4" end="4"/>
                                            </p:txEl>
                                          </p:spTgt>
                                        </p:tgtEl>
                                      </p:cBhvr>
                                    </p:animEffect>
                                    <p:anim calcmode="lin" valueType="num">
                                      <p:cBhvr>
                                        <p:cTn id="69"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70"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fade">
                                      <p:cBhvr>
                                        <p:cTn id="75" dur="1000"/>
                                        <p:tgtEl>
                                          <p:spTgt spid="7"/>
                                        </p:tgtEl>
                                      </p:cBhvr>
                                    </p:animEffect>
                                    <p:anim calcmode="lin" valueType="num">
                                      <p:cBhvr>
                                        <p:cTn id="76" dur="1000" fill="hold"/>
                                        <p:tgtEl>
                                          <p:spTgt spid="7"/>
                                        </p:tgtEl>
                                        <p:attrNameLst>
                                          <p:attrName>ppt_x</p:attrName>
                                        </p:attrNameLst>
                                      </p:cBhvr>
                                      <p:tavLst>
                                        <p:tav tm="0">
                                          <p:val>
                                            <p:strVal val="#ppt_x"/>
                                          </p:val>
                                        </p:tav>
                                        <p:tav tm="100000">
                                          <p:val>
                                            <p:strVal val="#ppt_x"/>
                                          </p:val>
                                        </p:tav>
                                      </p:tavLst>
                                    </p:anim>
                                    <p:anim calcmode="lin" valueType="num">
                                      <p:cBhvr>
                                        <p:cTn id="7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7">
                                            <p:txEl>
                                              <p:pRg st="0" end="0"/>
                                            </p:txEl>
                                          </p:spTgt>
                                        </p:tgtEl>
                                        <p:attrNameLst>
                                          <p:attrName>style.visibility</p:attrName>
                                        </p:attrNameLst>
                                      </p:cBhvr>
                                      <p:to>
                                        <p:strVal val="visible"/>
                                      </p:to>
                                    </p:set>
                                    <p:animEffect transition="in" filter="fade">
                                      <p:cBhvr>
                                        <p:cTn id="82" dur="1000"/>
                                        <p:tgtEl>
                                          <p:spTgt spid="7">
                                            <p:txEl>
                                              <p:pRg st="0" end="0"/>
                                            </p:txEl>
                                          </p:spTgt>
                                        </p:tgtEl>
                                      </p:cBhvr>
                                    </p:animEffect>
                                    <p:anim calcmode="lin" valueType="num">
                                      <p:cBhvr>
                                        <p:cTn id="8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8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7">
                                            <p:txEl>
                                              <p:pRg st="1" end="1"/>
                                            </p:txEl>
                                          </p:spTgt>
                                        </p:tgtEl>
                                        <p:attrNameLst>
                                          <p:attrName>style.visibility</p:attrName>
                                        </p:attrNameLst>
                                      </p:cBhvr>
                                      <p:to>
                                        <p:strVal val="visible"/>
                                      </p:to>
                                    </p:set>
                                    <p:animEffect transition="in" filter="fade">
                                      <p:cBhvr>
                                        <p:cTn id="89" dur="1000"/>
                                        <p:tgtEl>
                                          <p:spTgt spid="7">
                                            <p:txEl>
                                              <p:pRg st="1" end="1"/>
                                            </p:txEl>
                                          </p:spTgt>
                                        </p:tgtEl>
                                      </p:cBhvr>
                                    </p:animEffect>
                                    <p:anim calcmode="lin" valueType="num">
                                      <p:cBhvr>
                                        <p:cTn id="9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7">
                                            <p:txEl>
                                              <p:pRg st="2" end="2"/>
                                            </p:txEl>
                                          </p:spTgt>
                                        </p:tgtEl>
                                        <p:attrNameLst>
                                          <p:attrName>style.visibility</p:attrName>
                                        </p:attrNameLst>
                                      </p:cBhvr>
                                      <p:to>
                                        <p:strVal val="visible"/>
                                      </p:to>
                                    </p:set>
                                    <p:animEffect transition="in" filter="fade">
                                      <p:cBhvr>
                                        <p:cTn id="96" dur="1000"/>
                                        <p:tgtEl>
                                          <p:spTgt spid="7">
                                            <p:txEl>
                                              <p:pRg st="2" end="2"/>
                                            </p:txEl>
                                          </p:spTgt>
                                        </p:tgtEl>
                                      </p:cBhvr>
                                    </p:animEffect>
                                    <p:anim calcmode="lin" valueType="num">
                                      <p:cBhvr>
                                        <p:cTn id="9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7">
                                            <p:txEl>
                                              <p:pRg st="3" end="3"/>
                                            </p:txEl>
                                          </p:spTgt>
                                        </p:tgtEl>
                                        <p:attrNameLst>
                                          <p:attrName>style.visibility</p:attrName>
                                        </p:attrNameLst>
                                      </p:cBhvr>
                                      <p:to>
                                        <p:strVal val="visible"/>
                                      </p:to>
                                    </p:set>
                                    <p:animEffect transition="in" filter="fade">
                                      <p:cBhvr>
                                        <p:cTn id="103" dur="1000"/>
                                        <p:tgtEl>
                                          <p:spTgt spid="7">
                                            <p:txEl>
                                              <p:pRg st="3" end="3"/>
                                            </p:txEl>
                                          </p:spTgt>
                                        </p:tgtEl>
                                      </p:cBhvr>
                                    </p:animEffect>
                                    <p:anim calcmode="lin" valueType="num">
                                      <p:cBhvr>
                                        <p:cTn id="10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0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7">
                                            <p:txEl>
                                              <p:pRg st="4" end="4"/>
                                            </p:txEl>
                                          </p:spTgt>
                                        </p:tgtEl>
                                        <p:attrNameLst>
                                          <p:attrName>style.visibility</p:attrName>
                                        </p:attrNameLst>
                                      </p:cBhvr>
                                      <p:to>
                                        <p:strVal val="visible"/>
                                      </p:to>
                                    </p:set>
                                    <p:animEffect transition="in" filter="fade">
                                      <p:cBhvr>
                                        <p:cTn id="110" dur="1000"/>
                                        <p:tgtEl>
                                          <p:spTgt spid="7">
                                            <p:txEl>
                                              <p:pRg st="4" end="4"/>
                                            </p:txEl>
                                          </p:spTgt>
                                        </p:tgtEl>
                                      </p:cBhvr>
                                    </p:animEffect>
                                    <p:anim calcmode="lin" valueType="num">
                                      <p:cBhvr>
                                        <p:cTn id="11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9"/>
                                        </p:tgtEl>
                                        <p:attrNameLst>
                                          <p:attrName>style.visibility</p:attrName>
                                        </p:attrNameLst>
                                      </p:cBhvr>
                                      <p:to>
                                        <p:strVal val="visible"/>
                                      </p:to>
                                    </p:set>
                                    <p:animEffect transition="in" filter="fade">
                                      <p:cBhvr>
                                        <p:cTn id="117" dur="1000"/>
                                        <p:tgtEl>
                                          <p:spTgt spid="9"/>
                                        </p:tgtEl>
                                      </p:cBhvr>
                                    </p:animEffect>
                                    <p:anim calcmode="lin" valueType="num">
                                      <p:cBhvr>
                                        <p:cTn id="118" dur="1000" fill="hold"/>
                                        <p:tgtEl>
                                          <p:spTgt spid="9"/>
                                        </p:tgtEl>
                                        <p:attrNameLst>
                                          <p:attrName>ppt_x</p:attrName>
                                        </p:attrNameLst>
                                      </p:cBhvr>
                                      <p:tavLst>
                                        <p:tav tm="0">
                                          <p:val>
                                            <p:strVal val="#ppt_x"/>
                                          </p:val>
                                        </p:tav>
                                        <p:tav tm="100000">
                                          <p:val>
                                            <p:strVal val="#ppt_x"/>
                                          </p:val>
                                        </p:tav>
                                      </p:tavLst>
                                    </p:anim>
                                    <p:anim calcmode="lin" valueType="num">
                                      <p:cBhvr>
                                        <p:cTn id="1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6">
                                            <p:txEl>
                                              <p:pRg st="0" end="0"/>
                                            </p:txEl>
                                          </p:spTgt>
                                        </p:tgtEl>
                                        <p:attrNameLst>
                                          <p:attrName>style.visibility</p:attrName>
                                        </p:attrNameLst>
                                      </p:cBhvr>
                                      <p:to>
                                        <p:strVal val="visible"/>
                                      </p:to>
                                    </p:set>
                                    <p:animEffect transition="in" filter="fade">
                                      <p:cBhvr>
                                        <p:cTn id="124" dur="1000"/>
                                        <p:tgtEl>
                                          <p:spTgt spid="6">
                                            <p:txEl>
                                              <p:pRg st="0" end="0"/>
                                            </p:txEl>
                                          </p:spTgt>
                                        </p:tgtEl>
                                      </p:cBhvr>
                                    </p:animEffect>
                                    <p:anim calcmode="lin" valueType="num">
                                      <p:cBhvr>
                                        <p:cTn id="12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nodeType="clickEffect">
                                  <p:stCondLst>
                                    <p:cond delay="0"/>
                                  </p:stCondLst>
                                  <p:childTnLst>
                                    <p:set>
                                      <p:cBhvr>
                                        <p:cTn id="130" dur="1" fill="hold">
                                          <p:stCondLst>
                                            <p:cond delay="0"/>
                                          </p:stCondLst>
                                        </p:cTn>
                                        <p:tgtEl>
                                          <p:spTgt spid="6">
                                            <p:txEl>
                                              <p:pRg st="1" end="1"/>
                                            </p:txEl>
                                          </p:spTgt>
                                        </p:tgtEl>
                                        <p:attrNameLst>
                                          <p:attrName>style.visibility</p:attrName>
                                        </p:attrNameLst>
                                      </p:cBhvr>
                                      <p:to>
                                        <p:strVal val="visible"/>
                                      </p:to>
                                    </p:set>
                                    <p:animEffect transition="in" filter="fade">
                                      <p:cBhvr>
                                        <p:cTn id="131" dur="1000"/>
                                        <p:tgtEl>
                                          <p:spTgt spid="6">
                                            <p:txEl>
                                              <p:pRg st="1" end="1"/>
                                            </p:txEl>
                                          </p:spTgt>
                                        </p:tgtEl>
                                      </p:cBhvr>
                                    </p:animEffect>
                                    <p:anim calcmode="lin" valueType="num">
                                      <p:cBhvr>
                                        <p:cTn id="13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33"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0"/>
                                  </p:stCondLst>
                                  <p:childTnLst>
                                    <p:set>
                                      <p:cBhvr>
                                        <p:cTn id="135" dur="1" fill="hold">
                                          <p:stCondLst>
                                            <p:cond delay="0"/>
                                          </p:stCondLst>
                                        </p:cTn>
                                        <p:tgtEl>
                                          <p:spTgt spid="6">
                                            <p:txEl>
                                              <p:pRg st="2" end="2"/>
                                            </p:txEl>
                                          </p:spTgt>
                                        </p:tgtEl>
                                        <p:attrNameLst>
                                          <p:attrName>style.visibility</p:attrName>
                                        </p:attrNameLst>
                                      </p:cBhvr>
                                      <p:to>
                                        <p:strVal val="visible"/>
                                      </p:to>
                                    </p:set>
                                    <p:animEffect transition="in" filter="fade">
                                      <p:cBhvr>
                                        <p:cTn id="136" dur="1000"/>
                                        <p:tgtEl>
                                          <p:spTgt spid="6">
                                            <p:txEl>
                                              <p:pRg st="2" end="2"/>
                                            </p:txEl>
                                          </p:spTgt>
                                        </p:tgtEl>
                                      </p:cBhvr>
                                    </p:animEffect>
                                    <p:anim calcmode="lin" valueType="num">
                                      <p:cBhvr>
                                        <p:cTn id="13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3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p:cNvSpPr>
            <a:spLocks noGrp="1"/>
          </p:cNvSpPr>
          <p:nvPr>
            <p:ph type="title"/>
          </p:nvPr>
        </p:nvSpPr>
        <p:spPr>
          <a:xfrm>
            <a:off x="457200" y="338139"/>
            <a:ext cx="8229600" cy="1074638"/>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nl-NL" altLang="nl-NL" sz="3600" dirty="0" smtClean="0"/>
              <a:t>Hypotheeknemer of hypotheekgever</a:t>
            </a:r>
            <a:br>
              <a:rPr lang="nl-NL" altLang="nl-NL" sz="3600" dirty="0" smtClean="0"/>
            </a:br>
            <a:r>
              <a:rPr lang="nl-NL" altLang="nl-NL" sz="3600" dirty="0" smtClean="0"/>
              <a:t>De hypotheek is het onderpand (het huis)</a:t>
            </a:r>
          </a:p>
        </p:txBody>
      </p:sp>
      <p:pic>
        <p:nvPicPr>
          <p:cNvPr id="50180" name="Picture 4" descr="À"/>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4031" y="4725144"/>
            <a:ext cx="8135938" cy="1590675"/>
          </a:xfrm>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78628"/>
            <a:ext cx="3962400" cy="1945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2478628"/>
            <a:ext cx="2247528" cy="1945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7386" y="2491226"/>
            <a:ext cx="1932806" cy="1932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21678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fade">
                                      <p:cBhvr>
                                        <p:cTn id="7" dur="1000"/>
                                        <p:tgtEl>
                                          <p:spTgt spid="50180"/>
                                        </p:tgtEl>
                                      </p:cBhvr>
                                    </p:animEffect>
                                    <p:anim calcmode="lin" valueType="num">
                                      <p:cBhvr>
                                        <p:cTn id="8" dur="1000" fill="hold"/>
                                        <p:tgtEl>
                                          <p:spTgt spid="50180"/>
                                        </p:tgtEl>
                                        <p:attrNameLst>
                                          <p:attrName>ppt_x</p:attrName>
                                        </p:attrNameLst>
                                      </p:cBhvr>
                                      <p:tavLst>
                                        <p:tav tm="0">
                                          <p:val>
                                            <p:strVal val="#ppt_x"/>
                                          </p:val>
                                        </p:tav>
                                        <p:tav tm="100000">
                                          <p:val>
                                            <p:strVal val="#ppt_x"/>
                                          </p:val>
                                        </p:tav>
                                      </p:tavLst>
                                    </p:anim>
                                    <p:anim calcmode="lin" valueType="num">
                                      <p:cBhvr>
                                        <p:cTn id="9" dur="1000" fill="hold"/>
                                        <p:tgtEl>
                                          <p:spTgt spid="5018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1000"/>
                                        <p:tgtEl>
                                          <p:spTgt spid="1027"/>
                                        </p:tgtEl>
                                      </p:cBhvr>
                                    </p:animEffect>
                                    <p:anim calcmode="lin" valueType="num">
                                      <p:cBhvr>
                                        <p:cTn id="22" dur="1000" fill="hold"/>
                                        <p:tgtEl>
                                          <p:spTgt spid="1027"/>
                                        </p:tgtEl>
                                        <p:attrNameLst>
                                          <p:attrName>ppt_x</p:attrName>
                                        </p:attrNameLst>
                                      </p:cBhvr>
                                      <p:tavLst>
                                        <p:tav tm="0">
                                          <p:val>
                                            <p:strVal val="#ppt_x"/>
                                          </p:val>
                                        </p:tav>
                                        <p:tav tm="100000">
                                          <p:val>
                                            <p:strVal val="#ppt_x"/>
                                          </p:val>
                                        </p:tav>
                                      </p:tavLst>
                                    </p:anim>
                                    <p:anim calcmode="lin" valueType="num">
                                      <p:cBhvr>
                                        <p:cTn id="23"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1000"/>
                                        <p:tgtEl>
                                          <p:spTgt spid="1028"/>
                                        </p:tgtEl>
                                      </p:cBhvr>
                                    </p:animEffect>
                                    <p:anim calcmode="lin" valueType="num">
                                      <p:cBhvr>
                                        <p:cTn id="29" dur="1000" fill="hold"/>
                                        <p:tgtEl>
                                          <p:spTgt spid="1028"/>
                                        </p:tgtEl>
                                        <p:attrNameLst>
                                          <p:attrName>ppt_x</p:attrName>
                                        </p:attrNameLst>
                                      </p:cBhvr>
                                      <p:tavLst>
                                        <p:tav tm="0">
                                          <p:val>
                                            <p:strVal val="#ppt_x"/>
                                          </p:val>
                                        </p:tav>
                                        <p:tav tm="100000">
                                          <p:val>
                                            <p:strVal val="#ppt_x"/>
                                          </p:val>
                                        </p:tav>
                                      </p:tavLst>
                                    </p:anim>
                                    <p:anim calcmode="lin" valueType="num">
                                      <p:cBhvr>
                                        <p:cTn id="30"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987824" y="281854"/>
            <a:ext cx="300633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sz="2400" dirty="0" smtClean="0"/>
              <a:t>    Hypotheekvormen</a:t>
            </a:r>
            <a:endParaRPr lang="nl-NL"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36" y="1409700"/>
            <a:ext cx="2788402" cy="1803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484" y="1374058"/>
            <a:ext cx="2870674" cy="1803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409700"/>
            <a:ext cx="2790652" cy="1890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385621" y="903040"/>
            <a:ext cx="208823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nl-NL" dirty="0" smtClean="0"/>
              <a:t>Lineaire hypotheek</a:t>
            </a:r>
            <a:endParaRPr lang="nl-NL" dirty="0"/>
          </a:p>
        </p:txBody>
      </p:sp>
      <p:sp>
        <p:nvSpPr>
          <p:cNvPr id="7" name="Tekstvak 6"/>
          <p:cNvSpPr txBox="1"/>
          <p:nvPr/>
        </p:nvSpPr>
        <p:spPr>
          <a:xfrm>
            <a:off x="3318942" y="908720"/>
            <a:ext cx="2479757"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nl-NL" dirty="0" smtClean="0"/>
              <a:t>Annuïteitenhypotheek</a:t>
            </a:r>
            <a:endParaRPr lang="nl-NL" dirty="0"/>
          </a:p>
        </p:txBody>
      </p:sp>
      <p:sp>
        <p:nvSpPr>
          <p:cNvPr id="8" name="Tekstvak 7"/>
          <p:cNvSpPr txBox="1"/>
          <p:nvPr/>
        </p:nvSpPr>
        <p:spPr>
          <a:xfrm>
            <a:off x="6229958" y="908720"/>
            <a:ext cx="279065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nl-NL" dirty="0" smtClean="0"/>
              <a:t>Aflossingsvrije hypotheek</a:t>
            </a:r>
            <a:endParaRPr lang="nl-NL" dirty="0"/>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3" y="3433783"/>
            <a:ext cx="5619186" cy="2709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6228184" y="3645024"/>
            <a:ext cx="2664296"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sz="2000" dirty="0" smtClean="0"/>
              <a:t>Bruto- en </a:t>
            </a:r>
            <a:r>
              <a:rPr lang="nl-NL" sz="2000" dirty="0" err="1" smtClean="0"/>
              <a:t>nettorente</a:t>
            </a:r>
            <a:endParaRPr lang="nl-NL" sz="2000" dirty="0"/>
          </a:p>
        </p:txBody>
      </p:sp>
      <p:sp>
        <p:nvSpPr>
          <p:cNvPr id="5" name="Tekstvak 4"/>
          <p:cNvSpPr txBox="1"/>
          <p:nvPr/>
        </p:nvSpPr>
        <p:spPr>
          <a:xfrm>
            <a:off x="6228184" y="4221088"/>
            <a:ext cx="2664296"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sz="2000" dirty="0" smtClean="0"/>
              <a:t>Nationale hypotheek garantie (lagere rente)</a:t>
            </a:r>
            <a:endParaRPr lang="nl-NL" sz="2000" dirty="0"/>
          </a:p>
        </p:txBody>
      </p:sp>
    </p:spTree>
    <p:extLst>
      <p:ext uri="{BB962C8B-B14F-4D97-AF65-F5344CB8AC3E}">
        <p14:creationId xmlns:p14="http://schemas.microsoft.com/office/powerpoint/2010/main" val="2358254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fade">
                                      <p:cBhvr>
                                        <p:cTn id="28" dur="1000"/>
                                        <p:tgtEl>
                                          <p:spTgt spid="1027"/>
                                        </p:tgtEl>
                                      </p:cBhvr>
                                    </p:animEffect>
                                    <p:anim calcmode="lin" valueType="num">
                                      <p:cBhvr>
                                        <p:cTn id="29" dur="1000" fill="hold"/>
                                        <p:tgtEl>
                                          <p:spTgt spid="1027"/>
                                        </p:tgtEl>
                                        <p:attrNameLst>
                                          <p:attrName>ppt_x</p:attrName>
                                        </p:attrNameLst>
                                      </p:cBhvr>
                                      <p:tavLst>
                                        <p:tav tm="0">
                                          <p:val>
                                            <p:strVal val="#ppt_x"/>
                                          </p:val>
                                        </p:tav>
                                        <p:tav tm="100000">
                                          <p:val>
                                            <p:strVal val="#ppt_x"/>
                                          </p:val>
                                        </p:tav>
                                      </p:tavLst>
                                    </p:anim>
                                    <p:anim calcmode="lin" valueType="num">
                                      <p:cBhvr>
                                        <p:cTn id="30"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fade">
                                      <p:cBhvr>
                                        <p:cTn id="42" dur="1000"/>
                                        <p:tgtEl>
                                          <p:spTgt spid="1028"/>
                                        </p:tgtEl>
                                      </p:cBhvr>
                                    </p:animEffect>
                                    <p:anim calcmode="lin" valueType="num">
                                      <p:cBhvr>
                                        <p:cTn id="43" dur="1000" fill="hold"/>
                                        <p:tgtEl>
                                          <p:spTgt spid="1028"/>
                                        </p:tgtEl>
                                        <p:attrNameLst>
                                          <p:attrName>ppt_x</p:attrName>
                                        </p:attrNameLst>
                                      </p:cBhvr>
                                      <p:tavLst>
                                        <p:tav tm="0">
                                          <p:val>
                                            <p:strVal val="#ppt_x"/>
                                          </p:val>
                                        </p:tav>
                                        <p:tav tm="100000">
                                          <p:val>
                                            <p:strVal val="#ppt_x"/>
                                          </p:val>
                                        </p:tav>
                                      </p:tavLst>
                                    </p:anim>
                                    <p:anim calcmode="lin" valueType="num">
                                      <p:cBhvr>
                                        <p:cTn id="4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29"/>
                                        </p:tgtEl>
                                        <p:attrNameLst>
                                          <p:attrName>style.visibility</p:attrName>
                                        </p:attrNameLst>
                                      </p:cBhvr>
                                      <p:to>
                                        <p:strVal val="visible"/>
                                      </p:to>
                                    </p:set>
                                    <p:animEffect transition="in" filter="fade">
                                      <p:cBhvr>
                                        <p:cTn id="56" dur="1000"/>
                                        <p:tgtEl>
                                          <p:spTgt spid="1029"/>
                                        </p:tgtEl>
                                      </p:cBhvr>
                                    </p:animEffect>
                                    <p:anim calcmode="lin" valueType="num">
                                      <p:cBhvr>
                                        <p:cTn id="57" dur="1000" fill="hold"/>
                                        <p:tgtEl>
                                          <p:spTgt spid="1029"/>
                                        </p:tgtEl>
                                        <p:attrNameLst>
                                          <p:attrName>ppt_x</p:attrName>
                                        </p:attrNameLst>
                                      </p:cBhvr>
                                      <p:tavLst>
                                        <p:tav tm="0">
                                          <p:val>
                                            <p:strVal val="#ppt_x"/>
                                          </p:val>
                                        </p:tav>
                                        <p:tav tm="100000">
                                          <p:val>
                                            <p:strVal val="#ppt_x"/>
                                          </p:val>
                                        </p:tav>
                                      </p:tavLst>
                                    </p:anim>
                                    <p:anim calcmode="lin" valueType="num">
                                      <p:cBhvr>
                                        <p:cTn id="58"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1000"/>
                                        <p:tgtEl>
                                          <p:spTgt spid="5"/>
                                        </p:tgtEl>
                                      </p:cBhvr>
                                    </p:animEffect>
                                    <p:anim calcmode="lin" valueType="num">
                                      <p:cBhvr>
                                        <p:cTn id="64" dur="1000" fill="hold"/>
                                        <p:tgtEl>
                                          <p:spTgt spid="5"/>
                                        </p:tgtEl>
                                        <p:attrNameLst>
                                          <p:attrName>ppt_x</p:attrName>
                                        </p:attrNameLst>
                                      </p:cBhvr>
                                      <p:tavLst>
                                        <p:tav tm="0">
                                          <p:val>
                                            <p:strVal val="#ppt_x"/>
                                          </p:val>
                                        </p:tav>
                                        <p:tav tm="100000">
                                          <p:val>
                                            <p:strVal val="#ppt_x"/>
                                          </p:val>
                                        </p:tav>
                                      </p:tavLst>
                                    </p:anim>
                                    <p:anim calcmode="lin" valueType="num">
                                      <p:cBhvr>
                                        <p:cTn id="6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938" y="2032000"/>
            <a:ext cx="2043112"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itel 1"/>
          <p:cNvSpPr>
            <a:spLocks noGrp="1"/>
          </p:cNvSpPr>
          <p:nvPr>
            <p:ph type="title" idx="4294967295"/>
          </p:nvPr>
        </p:nvSpPr>
        <p:spPr/>
        <p:txBody>
          <a:bodyPr/>
          <a:lstStyle/>
          <a:p>
            <a:r>
              <a:rPr lang="nl-NL" altLang="nl-NL" smtClean="0"/>
              <a:t>Het bedrijfspensioen</a:t>
            </a:r>
          </a:p>
        </p:txBody>
      </p:sp>
      <p:sp>
        <p:nvSpPr>
          <p:cNvPr id="3" name="Tijdelijke aanduiding voor inhoud 2"/>
          <p:cNvSpPr>
            <a:spLocks noGrp="1"/>
          </p:cNvSpPr>
          <p:nvPr>
            <p:ph idx="4294967295"/>
          </p:nvPr>
        </p:nvSpPr>
        <p:spPr>
          <a:xfrm>
            <a:off x="1116013" y="3933825"/>
            <a:ext cx="7196137" cy="1439863"/>
          </a:xfrm>
        </p:spPr>
        <p:txBody>
          <a:bodyPr/>
          <a:lstStyle/>
          <a:p>
            <a:pPr marL="0" indent="0">
              <a:buFont typeface="Symbol" pitchFamily="18" charset="2"/>
              <a:buNone/>
            </a:pPr>
            <a:r>
              <a:rPr lang="nl-NL" altLang="nl-NL" smtClean="0"/>
              <a:t>Financiering met </a:t>
            </a:r>
            <a:r>
              <a:rPr lang="nl-NL" altLang="nl-NL" b="1" smtClean="0"/>
              <a:t>kapitaaldekkingsstelsel</a:t>
            </a:r>
            <a:r>
              <a:rPr lang="nl-NL" altLang="nl-NL" smtClean="0"/>
              <a:t>:</a:t>
            </a:r>
          </a:p>
          <a:p>
            <a:pPr marL="0" indent="0">
              <a:buFont typeface="Symbol" pitchFamily="18" charset="2"/>
              <a:buNone/>
            </a:pPr>
            <a:r>
              <a:rPr lang="nl-NL" altLang="nl-NL" sz="2000" smtClean="0"/>
              <a:t>Voordeel: geen last van vergrijzing  (stijgen i/a-ratio)</a:t>
            </a:r>
          </a:p>
          <a:p>
            <a:pPr marL="0" indent="0">
              <a:buFont typeface="Symbol" pitchFamily="18" charset="2"/>
              <a:buNone/>
            </a:pPr>
            <a:r>
              <a:rPr lang="nl-NL" altLang="nl-NL" sz="2000" smtClean="0"/>
              <a:t>Nadeel: onzekerheid over opbrengst beleggingen</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3100" y="5564188"/>
            <a:ext cx="1471613"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2050" y="5546725"/>
            <a:ext cx="13938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3575" y="2138363"/>
            <a:ext cx="1268413"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988" y="2105025"/>
            <a:ext cx="201612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Ingekeepte PIJL-RECHTS 3"/>
          <p:cNvSpPr/>
          <p:nvPr/>
        </p:nvSpPr>
        <p:spPr>
          <a:xfrm>
            <a:off x="2292578" y="2591859"/>
            <a:ext cx="1080120" cy="369116"/>
          </a:xfrm>
          <a:prstGeom prst="notched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nl-NL"/>
          </a:p>
        </p:txBody>
      </p:sp>
      <p:pic>
        <p:nvPicPr>
          <p:cNvPr id="3079" name="Picture 7"/>
          <p:cNvPicPr>
            <a:picLocks noChangeAspect="1" noChangeArrowheads="1"/>
          </p:cNvPicPr>
          <p:nvPr/>
        </p:nvPicPr>
        <p:blipFill>
          <a:blip r:embed="rId7" cstate="print">
            <a:clrChange>
              <a:clrFrom>
                <a:srgbClr val="FCFEFB"/>
              </a:clrFrom>
              <a:clrTo>
                <a:srgbClr val="FCFEFB">
                  <a:alpha val="0"/>
                </a:srgbClr>
              </a:clrTo>
            </a:clrChange>
            <a:extLst/>
          </a:blip>
          <a:srcRect/>
          <a:stretch>
            <a:fillRect/>
          </a:stretch>
        </p:blipFill>
        <p:spPr bwMode="auto">
          <a:xfrm>
            <a:off x="2630712" y="2300385"/>
            <a:ext cx="407027" cy="407028"/>
          </a:xfrm>
          <a:prstGeom prst="ellipse">
            <a:avLst/>
          </a:prstGeom>
          <a:ln w="9525">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8488" y="2105025"/>
            <a:ext cx="154622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Ingekeepte PIJL-RECHTS 11"/>
          <p:cNvSpPr/>
          <p:nvPr/>
        </p:nvSpPr>
        <p:spPr>
          <a:xfrm>
            <a:off x="5788004" y="2587294"/>
            <a:ext cx="1080120" cy="369116"/>
          </a:xfrm>
          <a:prstGeom prst="notched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nl-NL"/>
          </a:p>
        </p:txBody>
      </p:sp>
      <p:pic>
        <p:nvPicPr>
          <p:cNvPr id="3081" name="Picture 9"/>
          <p:cNvPicPr>
            <a:picLocks noChangeAspect="1" noChangeArrowheads="1"/>
          </p:cNvPicPr>
          <p:nvPr/>
        </p:nvPicPr>
        <p:blipFill>
          <a:blip r:embed="rId9" cstate="print">
            <a:extLst/>
          </a:blip>
          <a:srcRect/>
          <a:stretch>
            <a:fillRect/>
          </a:stretch>
        </p:blipFill>
        <p:spPr bwMode="auto">
          <a:xfrm>
            <a:off x="6040313" y="2104924"/>
            <a:ext cx="575502" cy="575502"/>
          </a:xfrm>
          <a:prstGeom prst="ellipse">
            <a:avLst/>
          </a:prstGeom>
          <a:ln w="76200">
            <a:no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
        <p:nvSpPr>
          <p:cNvPr id="5" name="Tekstvak 4"/>
          <p:cNvSpPr txBox="1">
            <a:spLocks noChangeArrowheads="1"/>
          </p:cNvSpPr>
          <p:nvPr/>
        </p:nvSpPr>
        <p:spPr bwMode="auto">
          <a:xfrm>
            <a:off x="234950" y="3535363"/>
            <a:ext cx="195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latin typeface="Calibri" pitchFamily="34" charset="0"/>
              </a:rPr>
              <a:t>premie werkenden</a:t>
            </a:r>
          </a:p>
        </p:txBody>
      </p:sp>
      <p:sp>
        <p:nvSpPr>
          <p:cNvPr id="15" name="Tekstvak 14"/>
          <p:cNvSpPr txBox="1">
            <a:spLocks noChangeArrowheads="1"/>
          </p:cNvSpPr>
          <p:nvPr/>
        </p:nvSpPr>
        <p:spPr bwMode="auto">
          <a:xfrm>
            <a:off x="3516313" y="3525838"/>
            <a:ext cx="220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latin typeface="Calibri" pitchFamily="34" charset="0"/>
              </a:rPr>
              <a:t>pensioenfonds belegt</a:t>
            </a:r>
          </a:p>
        </p:txBody>
      </p:sp>
      <p:sp>
        <p:nvSpPr>
          <p:cNvPr id="16" name="Tekstvak 15"/>
          <p:cNvSpPr txBox="1">
            <a:spLocks noChangeArrowheads="1"/>
          </p:cNvSpPr>
          <p:nvPr/>
        </p:nvSpPr>
        <p:spPr bwMode="auto">
          <a:xfrm>
            <a:off x="6743700" y="3535363"/>
            <a:ext cx="1925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ndara" pitchFamily="34" charset="0"/>
                <a:cs typeface="Arial" charset="0"/>
              </a:defRPr>
            </a:lvl1pPr>
            <a:lvl2pPr marL="742950" indent="-285750">
              <a:defRPr>
                <a:solidFill>
                  <a:schemeClr val="tx1"/>
                </a:solidFill>
                <a:latin typeface="Candara" pitchFamily="34" charset="0"/>
                <a:cs typeface="Arial" charset="0"/>
              </a:defRPr>
            </a:lvl2pPr>
            <a:lvl3pPr marL="1143000" indent="-228600">
              <a:defRPr>
                <a:solidFill>
                  <a:schemeClr val="tx1"/>
                </a:solidFill>
                <a:latin typeface="Candara" pitchFamily="34" charset="0"/>
                <a:cs typeface="Arial" charset="0"/>
              </a:defRPr>
            </a:lvl3pPr>
            <a:lvl4pPr marL="1600200" indent="-228600">
              <a:defRPr>
                <a:solidFill>
                  <a:schemeClr val="tx1"/>
                </a:solidFill>
                <a:latin typeface="Candara" pitchFamily="34" charset="0"/>
                <a:cs typeface="Arial" charset="0"/>
              </a:defRPr>
            </a:lvl4pPr>
            <a:lvl5pPr marL="2057400" indent="-228600">
              <a:defRPr>
                <a:solidFill>
                  <a:schemeClr val="tx1"/>
                </a:solidFill>
                <a:latin typeface="Candara" pitchFamily="34" charset="0"/>
                <a:cs typeface="Arial" charset="0"/>
              </a:defRPr>
            </a:lvl5pPr>
            <a:lvl6pPr marL="2514600" indent="-228600" fontAlgn="base">
              <a:spcBef>
                <a:spcPct val="0"/>
              </a:spcBef>
              <a:spcAft>
                <a:spcPct val="0"/>
              </a:spcAft>
              <a:defRPr>
                <a:solidFill>
                  <a:schemeClr val="tx1"/>
                </a:solidFill>
                <a:latin typeface="Candara" pitchFamily="34" charset="0"/>
                <a:cs typeface="Arial" charset="0"/>
              </a:defRPr>
            </a:lvl6pPr>
            <a:lvl7pPr marL="2971800" indent="-228600" fontAlgn="base">
              <a:spcBef>
                <a:spcPct val="0"/>
              </a:spcBef>
              <a:spcAft>
                <a:spcPct val="0"/>
              </a:spcAft>
              <a:defRPr>
                <a:solidFill>
                  <a:schemeClr val="tx1"/>
                </a:solidFill>
                <a:latin typeface="Candara" pitchFamily="34" charset="0"/>
                <a:cs typeface="Arial" charset="0"/>
              </a:defRPr>
            </a:lvl7pPr>
            <a:lvl8pPr marL="3429000" indent="-228600" fontAlgn="base">
              <a:spcBef>
                <a:spcPct val="0"/>
              </a:spcBef>
              <a:spcAft>
                <a:spcPct val="0"/>
              </a:spcAft>
              <a:defRPr>
                <a:solidFill>
                  <a:schemeClr val="tx1"/>
                </a:solidFill>
                <a:latin typeface="Candara" pitchFamily="34" charset="0"/>
                <a:cs typeface="Arial" charset="0"/>
              </a:defRPr>
            </a:lvl8pPr>
            <a:lvl9pPr marL="3886200" indent="-228600" fontAlgn="base">
              <a:spcBef>
                <a:spcPct val="0"/>
              </a:spcBef>
              <a:spcAft>
                <a:spcPct val="0"/>
              </a:spcAft>
              <a:defRPr>
                <a:solidFill>
                  <a:schemeClr val="tx1"/>
                </a:solidFill>
                <a:latin typeface="Candara" pitchFamily="34" charset="0"/>
                <a:cs typeface="Arial" charset="0"/>
              </a:defRPr>
            </a:lvl9pPr>
          </a:lstStyle>
          <a:p>
            <a:r>
              <a:rPr lang="nl-NL" altLang="nl-NL">
                <a:latin typeface="Calibri" pitchFamily="34" charset="0"/>
              </a:rPr>
              <a:t>uitkering pensioen</a:t>
            </a:r>
          </a:p>
        </p:txBody>
      </p:sp>
    </p:spTree>
    <p:extLst>
      <p:ext uri="{BB962C8B-B14F-4D97-AF65-F5344CB8AC3E}">
        <p14:creationId xmlns:p14="http://schemas.microsoft.com/office/powerpoint/2010/main" val="30269626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fade">
                                      <p:cBhvr>
                                        <p:cTn id="12" dur="500"/>
                                        <p:tgtEl>
                                          <p:spTgt spid="307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nodeType="afterGroup">
                            <p:stCondLst>
                              <p:cond delay="500"/>
                            </p:stCondLst>
                            <p:childTnLst>
                              <p:par>
                                <p:cTn id="17" presetID="10" presetClass="entr" presetSubtype="0" fill="hold" nodeType="afterEffect">
                                  <p:stCondLst>
                                    <p:cond delay="1000"/>
                                  </p:stCondLst>
                                  <p:childTnLst>
                                    <p:set>
                                      <p:cBhvr>
                                        <p:cTn id="18" dur="1" fill="hold">
                                          <p:stCondLst>
                                            <p:cond delay="0"/>
                                          </p:stCondLst>
                                        </p:cTn>
                                        <p:tgtEl>
                                          <p:spTgt spid="3079"/>
                                        </p:tgtEl>
                                        <p:attrNameLst>
                                          <p:attrName>style.visibility</p:attrName>
                                        </p:attrNameLst>
                                      </p:cBhvr>
                                      <p:to>
                                        <p:strVal val="visible"/>
                                      </p:to>
                                    </p:set>
                                    <p:animEffect transition="in" filter="fade">
                                      <p:cBhvr>
                                        <p:cTn id="19" dur="500"/>
                                        <p:tgtEl>
                                          <p:spTgt spid="3079"/>
                                        </p:tgtEl>
                                      </p:cBhvr>
                                    </p:animEffect>
                                  </p:childTnLst>
                                </p:cTn>
                              </p:par>
                              <p:par>
                                <p:cTn id="20" presetID="10" presetClass="entr" presetSubtype="0" fill="hold" nodeType="withEffect">
                                  <p:stCondLst>
                                    <p:cond delay="10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animEffect transition="in" filter="fade">
                                      <p:cBhvr>
                                        <p:cTn id="27" dur="500"/>
                                        <p:tgtEl>
                                          <p:spTgt spid="307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nodeType="afterGroup">
                            <p:stCondLst>
                              <p:cond delay="500"/>
                            </p:stCondLst>
                            <p:childTnLst>
                              <p:par>
                                <p:cTn id="32" presetID="10" presetClass="entr" presetSubtype="0" fill="hold" nodeType="afterEffect">
                                  <p:stCondLst>
                                    <p:cond delay="500"/>
                                  </p:stCondLst>
                                  <p:childTnLst>
                                    <p:set>
                                      <p:cBhvr>
                                        <p:cTn id="33" dur="1" fill="hold">
                                          <p:stCondLst>
                                            <p:cond delay="0"/>
                                          </p:stCondLst>
                                        </p:cTn>
                                        <p:tgtEl>
                                          <p:spTgt spid="3077"/>
                                        </p:tgtEl>
                                        <p:attrNameLst>
                                          <p:attrName>style.visibility</p:attrName>
                                        </p:attrNameLst>
                                      </p:cBhvr>
                                      <p:to>
                                        <p:strVal val="visible"/>
                                      </p:to>
                                    </p:set>
                                    <p:animEffect transition="in" filter="fade">
                                      <p:cBhvr>
                                        <p:cTn id="34" dur="500"/>
                                        <p:tgtEl>
                                          <p:spTgt spid="307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10" presetClass="entr" presetSubtype="0" fill="hold" nodeType="withEffect">
                                  <p:stCondLst>
                                    <p:cond delay="0"/>
                                  </p:stCondLst>
                                  <p:childTnLst>
                                    <p:set>
                                      <p:cBhvr>
                                        <p:cTn id="41" dur="1" fill="hold">
                                          <p:stCondLst>
                                            <p:cond delay="0"/>
                                          </p:stCondLst>
                                        </p:cTn>
                                        <p:tgtEl>
                                          <p:spTgt spid="3081"/>
                                        </p:tgtEl>
                                        <p:attrNameLst>
                                          <p:attrName>style.visibility</p:attrName>
                                        </p:attrNameLst>
                                      </p:cBhvr>
                                      <p:to>
                                        <p:strVal val="visible"/>
                                      </p:to>
                                    </p:set>
                                    <p:animEffect transition="in" filter="fade">
                                      <p:cBhvr>
                                        <p:cTn id="42" dur="500"/>
                                        <p:tgtEl>
                                          <p:spTgt spid="3081"/>
                                        </p:tgtEl>
                                      </p:cBhvr>
                                    </p:animEffect>
                                  </p:childTnLst>
                                </p:cTn>
                              </p:par>
                            </p:childTnLst>
                          </p:cTn>
                        </p:par>
                        <p:par>
                          <p:cTn id="43" fill="hold" nodeType="afterGroup">
                            <p:stCondLst>
                              <p:cond delay="500"/>
                            </p:stCondLst>
                            <p:childTnLst>
                              <p:par>
                                <p:cTn id="44" presetID="10" presetClass="entr" presetSubtype="0" fill="hold" nodeType="afterEffect">
                                  <p:stCondLst>
                                    <p:cond delay="500"/>
                                  </p:stCondLst>
                                  <p:childTnLst>
                                    <p:set>
                                      <p:cBhvr>
                                        <p:cTn id="45" dur="1" fill="hold">
                                          <p:stCondLst>
                                            <p:cond delay="0"/>
                                          </p:stCondLst>
                                        </p:cTn>
                                        <p:tgtEl>
                                          <p:spTgt spid="3080"/>
                                        </p:tgtEl>
                                        <p:attrNameLst>
                                          <p:attrName>style.visibility</p:attrName>
                                        </p:attrNameLst>
                                      </p:cBhvr>
                                      <p:to>
                                        <p:strVal val="visible"/>
                                      </p:to>
                                    </p:set>
                                    <p:animEffect transition="in" filter="fade">
                                      <p:cBhvr>
                                        <p:cTn id="46" dur="500"/>
                                        <p:tgtEl>
                                          <p:spTgt spid="3080"/>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
                                            <p:txEl>
                                              <p:pRg st="1" end="1"/>
                                            </p:txEl>
                                          </p:spTgt>
                                        </p:tgtEl>
                                        <p:attrNameLst>
                                          <p:attrName>style.visibility</p:attrName>
                                        </p:attrNameLst>
                                      </p:cBhvr>
                                      <p:to>
                                        <p:strVal val="visible"/>
                                      </p:to>
                                    </p:set>
                                    <p:animEffect transition="in" filter="fade">
                                      <p:cBhvr>
                                        <p:cTn id="54" dur="500"/>
                                        <p:tgtEl>
                                          <p:spTgt spid="3">
                                            <p:txEl>
                                              <p:pRg st="1" end="1"/>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
                                            <p:txEl>
                                              <p:pRg st="2" end="2"/>
                                            </p:txEl>
                                          </p:spTgt>
                                        </p:tgtEl>
                                        <p:attrNameLst>
                                          <p:attrName>style.visibility</p:attrName>
                                        </p:attrNameLst>
                                      </p:cBhvr>
                                      <p:to>
                                        <p:strVal val="visible"/>
                                      </p:to>
                                    </p:set>
                                    <p:animEffect transition="in" filter="fade">
                                      <p:cBhvr>
                                        <p:cTn id="59" dur="500"/>
                                        <p:tgtEl>
                                          <p:spTgt spid="3">
                                            <p:txEl>
                                              <p:pRg st="2" end="2"/>
                                            </p:txEl>
                                          </p:spTgt>
                                        </p:tgtEl>
                                      </p:cBhvr>
                                    </p:animEffect>
                                  </p:childTnLst>
                                </p:cTn>
                              </p:par>
                            </p:childTnLst>
                          </p:cTn>
                        </p:par>
                        <p:par>
                          <p:cTn id="60" fill="hold" nodeType="afterGroup">
                            <p:stCondLst>
                              <p:cond delay="500"/>
                            </p:stCondLst>
                            <p:childTnLst>
                              <p:par>
                                <p:cTn id="61" presetID="10" presetClass="entr" presetSubtype="0" fill="hold" nodeType="afterEffect">
                                  <p:stCondLst>
                                    <p:cond delay="250"/>
                                  </p:stCondLst>
                                  <p:childTnLst>
                                    <p:set>
                                      <p:cBhvr>
                                        <p:cTn id="62" dur="1" fill="hold">
                                          <p:stCondLst>
                                            <p:cond delay="0"/>
                                          </p:stCondLst>
                                        </p:cTn>
                                        <p:tgtEl>
                                          <p:spTgt spid="3075"/>
                                        </p:tgtEl>
                                        <p:attrNameLst>
                                          <p:attrName>style.visibility</p:attrName>
                                        </p:attrNameLst>
                                      </p:cBhvr>
                                      <p:to>
                                        <p:strVal val="visible"/>
                                      </p:to>
                                    </p:set>
                                    <p:animEffect transition="in" filter="fade">
                                      <p:cBhvr>
                                        <p:cTn id="63" dur="500"/>
                                        <p:tgtEl>
                                          <p:spTgt spid="3075"/>
                                        </p:tgtEl>
                                      </p:cBhvr>
                                    </p:animEffect>
                                  </p:childTnLst>
                                </p:cTn>
                              </p:par>
                            </p:childTnLst>
                          </p:cTn>
                        </p:par>
                        <p:par>
                          <p:cTn id="64" fill="hold" nodeType="afterGroup">
                            <p:stCondLst>
                              <p:cond delay="1250"/>
                            </p:stCondLst>
                            <p:childTnLst>
                              <p:par>
                                <p:cTn id="65" presetID="10" presetClass="entr" presetSubtype="0" fill="hold" nodeType="afterEffect">
                                  <p:stCondLst>
                                    <p:cond delay="0"/>
                                  </p:stCondLst>
                                  <p:childTnLst>
                                    <p:set>
                                      <p:cBhvr>
                                        <p:cTn id="66" dur="1" fill="hold">
                                          <p:stCondLst>
                                            <p:cond delay="0"/>
                                          </p:stCondLst>
                                        </p:cTn>
                                        <p:tgtEl>
                                          <p:spTgt spid="3074"/>
                                        </p:tgtEl>
                                        <p:attrNameLst>
                                          <p:attrName>style.visibility</p:attrName>
                                        </p:attrNameLst>
                                      </p:cBhvr>
                                      <p:to>
                                        <p:strVal val="visible"/>
                                      </p:to>
                                    </p:set>
                                    <p:animEffect transition="in" filter="fade">
                                      <p:cBhvr>
                                        <p:cTn id="6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3203848" y="692696"/>
            <a:ext cx="3744416" cy="584776"/>
          </a:xfrm>
          <a:prstGeom prst="rect">
            <a:avLst/>
          </a:prstGeom>
          <a:solidFill>
            <a:schemeClr val="accent5"/>
          </a:solidFill>
        </p:spPr>
        <p:txBody>
          <a:bodyPr wrap="square" rtlCol="0">
            <a:spAutoFit/>
          </a:bodyPr>
          <a:lstStyle/>
          <a:p>
            <a:r>
              <a:rPr lang="nl-NL" sz="3200" dirty="0" smtClean="0"/>
              <a:t>Dekkingsgraad</a:t>
            </a:r>
            <a:endParaRPr lang="nl-NL" sz="3200" dirty="0"/>
          </a:p>
        </p:txBody>
      </p:sp>
      <p:pic>
        <p:nvPicPr>
          <p:cNvPr id="6" name="Pensioenen - Dekkingsgraad.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47664" y="2132856"/>
            <a:ext cx="6096000" cy="3429000"/>
          </a:xfrm>
          <a:prstGeom prst="rect">
            <a:avLst/>
          </a:prstGeom>
        </p:spPr>
      </p:pic>
    </p:spTree>
    <p:extLst>
      <p:ext uri="{BB962C8B-B14F-4D97-AF65-F5344CB8AC3E}">
        <p14:creationId xmlns:p14="http://schemas.microsoft.com/office/powerpoint/2010/main" val="303605784"/>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825945" y="935351"/>
            <a:ext cx="4022044"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sz="2000" dirty="0" smtClean="0"/>
              <a:t>Lenen = vraag naar geld (kost geld)</a:t>
            </a:r>
            <a:endParaRPr lang="nl-NL" sz="2000" dirty="0"/>
          </a:p>
        </p:txBody>
      </p:sp>
      <p:sp>
        <p:nvSpPr>
          <p:cNvPr id="3" name="Tekstvak 2"/>
          <p:cNvSpPr txBox="1"/>
          <p:nvPr/>
        </p:nvSpPr>
        <p:spPr>
          <a:xfrm>
            <a:off x="4825945" y="119051"/>
            <a:ext cx="3888432" cy="7078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nl-NL" sz="2000" dirty="0" smtClean="0"/>
              <a:t>Lenen als je geld tekort komt = naar voren halen van koopkracht</a:t>
            </a:r>
            <a:endParaRPr lang="nl-NL" sz="2000" dirty="0"/>
          </a:p>
        </p:txBody>
      </p:sp>
      <p:sp>
        <p:nvSpPr>
          <p:cNvPr id="4" name="Tekstvak 3"/>
          <p:cNvSpPr txBox="1"/>
          <p:nvPr/>
        </p:nvSpPr>
        <p:spPr>
          <a:xfrm>
            <a:off x="323528" y="148016"/>
            <a:ext cx="4146888" cy="7078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nl-NL" sz="2000" dirty="0" smtClean="0"/>
              <a:t>Sparen als je geld over hebt = uitstel van koopkracht (niet-consumeren)</a:t>
            </a:r>
            <a:endParaRPr lang="nl-NL" sz="2000" dirty="0"/>
          </a:p>
        </p:txBody>
      </p:sp>
      <p:sp>
        <p:nvSpPr>
          <p:cNvPr id="5" name="Tekstvak 4"/>
          <p:cNvSpPr txBox="1"/>
          <p:nvPr/>
        </p:nvSpPr>
        <p:spPr>
          <a:xfrm>
            <a:off x="323528" y="926164"/>
            <a:ext cx="3816424"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sz="2000" dirty="0" smtClean="0"/>
              <a:t>Sparen = aanbod van geld (levert geld op (rente))</a:t>
            </a:r>
            <a:endParaRPr lang="nl-NL" sz="2000" dirty="0"/>
          </a:p>
        </p:txBody>
      </p:sp>
      <p:cxnSp>
        <p:nvCxnSpPr>
          <p:cNvPr id="7" name="Rechte verbindingslijn 6"/>
          <p:cNvCxnSpPr/>
          <p:nvPr/>
        </p:nvCxnSpPr>
        <p:spPr>
          <a:xfrm>
            <a:off x="2447764" y="3429000"/>
            <a:ext cx="0" cy="2880320"/>
          </a:xfrm>
          <a:prstGeom prst="line">
            <a:avLst/>
          </a:prstGeom>
        </p:spPr>
        <p:style>
          <a:lnRef idx="3">
            <a:schemeClr val="dk1"/>
          </a:lnRef>
          <a:fillRef idx="0">
            <a:schemeClr val="dk1"/>
          </a:fillRef>
          <a:effectRef idx="2">
            <a:schemeClr val="dk1"/>
          </a:effectRef>
          <a:fontRef idx="minor">
            <a:schemeClr val="tx1"/>
          </a:fontRef>
        </p:style>
      </p:cxnSp>
      <p:cxnSp>
        <p:nvCxnSpPr>
          <p:cNvPr id="8" name="Rechte verbindingslijn 7"/>
          <p:cNvCxnSpPr/>
          <p:nvPr/>
        </p:nvCxnSpPr>
        <p:spPr>
          <a:xfrm flipH="1">
            <a:off x="2447764" y="6309320"/>
            <a:ext cx="3636404" cy="0"/>
          </a:xfrm>
          <a:prstGeom prst="line">
            <a:avLst/>
          </a:prstGeom>
        </p:spPr>
        <p:style>
          <a:lnRef idx="3">
            <a:schemeClr val="dk1"/>
          </a:lnRef>
          <a:fillRef idx="0">
            <a:schemeClr val="dk1"/>
          </a:fillRef>
          <a:effectRef idx="2">
            <a:schemeClr val="dk1"/>
          </a:effectRef>
          <a:fontRef idx="minor">
            <a:schemeClr val="tx1"/>
          </a:fontRef>
        </p:style>
      </p:cxnSp>
      <p:cxnSp>
        <p:nvCxnSpPr>
          <p:cNvPr id="11" name="Rechte verbindingslijn 10"/>
          <p:cNvCxnSpPr/>
          <p:nvPr/>
        </p:nvCxnSpPr>
        <p:spPr>
          <a:xfrm>
            <a:off x="2483768" y="3593119"/>
            <a:ext cx="3051956" cy="2716201"/>
          </a:xfrm>
          <a:prstGeom prst="line">
            <a:avLst/>
          </a:prstGeom>
        </p:spPr>
        <p:style>
          <a:lnRef idx="3">
            <a:schemeClr val="dk1"/>
          </a:lnRef>
          <a:fillRef idx="0">
            <a:schemeClr val="dk1"/>
          </a:fillRef>
          <a:effectRef idx="2">
            <a:schemeClr val="dk1"/>
          </a:effectRef>
          <a:fontRef idx="minor">
            <a:schemeClr val="tx1"/>
          </a:fontRef>
        </p:style>
      </p:cxnSp>
      <p:cxnSp>
        <p:nvCxnSpPr>
          <p:cNvPr id="14" name="Rechte verbindingslijn 13"/>
          <p:cNvCxnSpPr/>
          <p:nvPr/>
        </p:nvCxnSpPr>
        <p:spPr>
          <a:xfrm flipH="1">
            <a:off x="2447764" y="3717032"/>
            <a:ext cx="2772308" cy="1656184"/>
          </a:xfrm>
          <a:prstGeom prst="line">
            <a:avLst/>
          </a:prstGeom>
        </p:spPr>
        <p:style>
          <a:lnRef idx="3">
            <a:schemeClr val="dk1"/>
          </a:lnRef>
          <a:fillRef idx="0">
            <a:schemeClr val="dk1"/>
          </a:fillRef>
          <a:effectRef idx="2">
            <a:schemeClr val="dk1"/>
          </a:effectRef>
          <a:fontRef idx="minor">
            <a:schemeClr val="tx1"/>
          </a:fontRef>
        </p:style>
      </p:cxnSp>
      <p:cxnSp>
        <p:nvCxnSpPr>
          <p:cNvPr id="18" name="Rechte verbindingslijn 17"/>
          <p:cNvCxnSpPr/>
          <p:nvPr/>
        </p:nvCxnSpPr>
        <p:spPr>
          <a:xfrm flipH="1">
            <a:off x="2447764" y="4653136"/>
            <a:ext cx="126014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kstvak 18"/>
          <p:cNvSpPr txBox="1"/>
          <p:nvPr/>
        </p:nvSpPr>
        <p:spPr>
          <a:xfrm>
            <a:off x="1305512" y="3486199"/>
            <a:ext cx="907728" cy="4001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nl-NL" sz="2000" dirty="0" smtClean="0"/>
              <a:t>Rente</a:t>
            </a:r>
            <a:endParaRPr lang="nl-NL" sz="2000" dirty="0"/>
          </a:p>
        </p:txBody>
      </p:sp>
      <p:sp>
        <p:nvSpPr>
          <p:cNvPr id="20" name="Tekstvak 19"/>
          <p:cNvSpPr txBox="1"/>
          <p:nvPr/>
        </p:nvSpPr>
        <p:spPr>
          <a:xfrm>
            <a:off x="3707904" y="6408948"/>
            <a:ext cx="5184576"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nl-NL" dirty="0" smtClean="0"/>
              <a:t>Gevraagde en aangeboden hoeveelheid geld</a:t>
            </a:r>
            <a:endParaRPr lang="nl-NL" dirty="0"/>
          </a:p>
        </p:txBody>
      </p:sp>
      <p:sp>
        <p:nvSpPr>
          <p:cNvPr id="21" name="Tekstvak 20"/>
          <p:cNvSpPr txBox="1"/>
          <p:nvPr/>
        </p:nvSpPr>
        <p:spPr>
          <a:xfrm>
            <a:off x="6300192" y="3393064"/>
            <a:ext cx="2448272"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sz="2000" dirty="0" smtClean="0"/>
              <a:t>Geld is een artikel</a:t>
            </a:r>
            <a:endParaRPr lang="nl-NL" sz="2000" dirty="0"/>
          </a:p>
        </p:txBody>
      </p:sp>
      <p:sp>
        <p:nvSpPr>
          <p:cNvPr id="22" name="Tekstvak 21"/>
          <p:cNvSpPr txBox="1"/>
          <p:nvPr/>
        </p:nvSpPr>
        <p:spPr>
          <a:xfrm>
            <a:off x="2515816" y="3364006"/>
            <a:ext cx="1210304"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sz="2000" dirty="0" smtClean="0"/>
              <a:t>Vraag</a:t>
            </a:r>
            <a:endParaRPr lang="nl-NL" sz="2000" dirty="0"/>
          </a:p>
        </p:txBody>
      </p:sp>
      <p:sp>
        <p:nvSpPr>
          <p:cNvPr id="23" name="Tekstvak 22"/>
          <p:cNvSpPr txBox="1"/>
          <p:nvPr/>
        </p:nvSpPr>
        <p:spPr>
          <a:xfrm>
            <a:off x="4427984" y="4145014"/>
            <a:ext cx="1354320"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sz="2000" dirty="0" smtClean="0"/>
              <a:t>Aanbod</a:t>
            </a:r>
            <a:endParaRPr lang="nl-NL" sz="2000" dirty="0"/>
          </a:p>
        </p:txBody>
      </p:sp>
      <p:sp>
        <p:nvSpPr>
          <p:cNvPr id="24" name="Tekstvak 23"/>
          <p:cNvSpPr txBox="1"/>
          <p:nvPr/>
        </p:nvSpPr>
        <p:spPr>
          <a:xfrm>
            <a:off x="1763688" y="4453081"/>
            <a:ext cx="449552"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nl-NL" sz="2000" dirty="0" smtClean="0"/>
              <a:t>R</a:t>
            </a:r>
            <a:endParaRPr lang="nl-NL" sz="2000" dirty="0"/>
          </a:p>
        </p:txBody>
      </p:sp>
      <p:sp>
        <p:nvSpPr>
          <p:cNvPr id="25" name="Tekstvak 24"/>
          <p:cNvSpPr txBox="1"/>
          <p:nvPr/>
        </p:nvSpPr>
        <p:spPr>
          <a:xfrm>
            <a:off x="323528" y="1713577"/>
            <a:ext cx="3816424"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sz="2000" dirty="0" smtClean="0"/>
              <a:t>Sparen voor later, voor een doel, speculatiemotief, uit voorzorg</a:t>
            </a:r>
            <a:endParaRPr lang="nl-NL" sz="2000" dirty="0"/>
          </a:p>
        </p:txBody>
      </p:sp>
      <p:sp>
        <p:nvSpPr>
          <p:cNvPr id="26" name="Tekstvak 25"/>
          <p:cNvSpPr txBox="1"/>
          <p:nvPr/>
        </p:nvSpPr>
        <p:spPr>
          <a:xfrm>
            <a:off x="6300192" y="3808640"/>
            <a:ext cx="2448272" cy="10156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sz="2000" dirty="0" smtClean="0"/>
              <a:t>De prijs van geld (rente hangt af van vraag en aanbod)</a:t>
            </a:r>
            <a:endParaRPr lang="nl-NL" sz="2000" dirty="0"/>
          </a:p>
        </p:txBody>
      </p:sp>
      <p:sp>
        <p:nvSpPr>
          <p:cNvPr id="27" name="Tekstvak 26"/>
          <p:cNvSpPr txBox="1"/>
          <p:nvPr/>
        </p:nvSpPr>
        <p:spPr>
          <a:xfrm>
            <a:off x="323528" y="2465721"/>
            <a:ext cx="2448272"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nl-NL" sz="2000" dirty="0" smtClean="0"/>
              <a:t>Opofferingskosten</a:t>
            </a:r>
            <a:endParaRPr lang="nl-NL" sz="2000" dirty="0"/>
          </a:p>
        </p:txBody>
      </p:sp>
    </p:spTree>
    <p:extLst>
      <p:ext uri="{BB962C8B-B14F-4D97-AF65-F5344CB8AC3E}">
        <p14:creationId xmlns:p14="http://schemas.microsoft.com/office/powerpoint/2010/main" val="1557012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Vertic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barn(inVertical)">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down)">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arn(inVertic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arn(inVertical)">
                                      <p:cBhvr>
                                        <p:cTn id="67" dur="500"/>
                                        <p:tgtEl>
                                          <p:spTgt spid="11"/>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arn(inVertical)">
                                      <p:cBhvr>
                                        <p:cTn id="72" dur="500"/>
                                        <p:tgtEl>
                                          <p:spTgt spid="22"/>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barn(inVertical)">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barn(inVertical)">
                                      <p:cBhvr>
                                        <p:cTn id="82" dur="5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barn(inVertical)">
                                      <p:cBhvr>
                                        <p:cTn id="87" dur="500"/>
                                        <p:tgtEl>
                                          <p:spTgt spid="18"/>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barn(inVertical)">
                                      <p:cBhvr>
                                        <p:cTn id="9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p:cNvSpPr txBox="1">
            <a:spLocks/>
          </p:cNvSpPr>
          <p:nvPr/>
        </p:nvSpPr>
        <p:spPr>
          <a:xfrm>
            <a:off x="251520" y="338328"/>
            <a:ext cx="8640960" cy="78641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3200" dirty="0" smtClean="0"/>
              <a:t>Vermogensmarkt = handel in krediet</a:t>
            </a:r>
            <a:endParaRPr lang="nl-NL" sz="3200" dirty="0"/>
          </a:p>
        </p:txBody>
      </p:sp>
      <p:sp>
        <p:nvSpPr>
          <p:cNvPr id="4" name="Tekstvak 3"/>
          <p:cNvSpPr txBox="1"/>
          <p:nvPr/>
        </p:nvSpPr>
        <p:spPr>
          <a:xfrm>
            <a:off x="5004088" y="1556792"/>
            <a:ext cx="3456384" cy="461665"/>
          </a:xfrm>
          <a:prstGeom prst="rect">
            <a:avLst/>
          </a:prstGeom>
          <a:noFill/>
        </p:spPr>
        <p:txBody>
          <a:bodyPr wrap="square" rtlCol="0">
            <a:spAutoFit/>
          </a:bodyPr>
          <a:lstStyle/>
          <a:p>
            <a:r>
              <a:rPr lang="nl-NL" sz="2400" dirty="0" smtClean="0"/>
              <a:t>Kapitaalmarkt</a:t>
            </a:r>
            <a:endParaRPr lang="nl-NL" sz="2400" dirty="0"/>
          </a:p>
        </p:txBody>
      </p:sp>
      <p:cxnSp>
        <p:nvCxnSpPr>
          <p:cNvPr id="6" name="Rechte verbindingslijn 5"/>
          <p:cNvCxnSpPr/>
          <p:nvPr/>
        </p:nvCxnSpPr>
        <p:spPr>
          <a:xfrm>
            <a:off x="395536" y="2018457"/>
            <a:ext cx="8496944" cy="0"/>
          </a:xfrm>
          <a:prstGeom prst="line">
            <a:avLst/>
          </a:prstGeom>
        </p:spPr>
        <p:style>
          <a:lnRef idx="3">
            <a:schemeClr val="dk1"/>
          </a:lnRef>
          <a:fillRef idx="0">
            <a:schemeClr val="dk1"/>
          </a:fillRef>
          <a:effectRef idx="2">
            <a:schemeClr val="dk1"/>
          </a:effectRef>
          <a:fontRef idx="minor">
            <a:schemeClr val="tx1"/>
          </a:fontRef>
        </p:style>
      </p:cxnSp>
      <p:sp>
        <p:nvSpPr>
          <p:cNvPr id="7" name="Tekstvak 6"/>
          <p:cNvSpPr txBox="1"/>
          <p:nvPr/>
        </p:nvSpPr>
        <p:spPr>
          <a:xfrm>
            <a:off x="827584" y="1556792"/>
            <a:ext cx="3456384" cy="461665"/>
          </a:xfrm>
          <a:prstGeom prst="rect">
            <a:avLst/>
          </a:prstGeom>
          <a:noFill/>
        </p:spPr>
        <p:txBody>
          <a:bodyPr wrap="square" rtlCol="0">
            <a:spAutoFit/>
          </a:bodyPr>
          <a:lstStyle/>
          <a:p>
            <a:r>
              <a:rPr lang="nl-NL" sz="2400" dirty="0" smtClean="0"/>
              <a:t>Geldmarkt</a:t>
            </a:r>
            <a:endParaRPr lang="nl-NL" sz="2400" dirty="0"/>
          </a:p>
        </p:txBody>
      </p:sp>
      <p:cxnSp>
        <p:nvCxnSpPr>
          <p:cNvPr id="8" name="Rechte verbindingslijn 7"/>
          <p:cNvCxnSpPr/>
          <p:nvPr/>
        </p:nvCxnSpPr>
        <p:spPr>
          <a:xfrm>
            <a:off x="4572000" y="1556792"/>
            <a:ext cx="0" cy="3272591"/>
          </a:xfrm>
          <a:prstGeom prst="line">
            <a:avLst/>
          </a:prstGeom>
        </p:spPr>
        <p:style>
          <a:lnRef idx="3">
            <a:schemeClr val="dk1"/>
          </a:lnRef>
          <a:fillRef idx="0">
            <a:schemeClr val="dk1"/>
          </a:fillRef>
          <a:effectRef idx="2">
            <a:schemeClr val="dk1"/>
          </a:effectRef>
          <a:fontRef idx="minor">
            <a:schemeClr val="tx1"/>
          </a:fontRef>
        </p:style>
      </p:cxnSp>
      <p:sp>
        <p:nvSpPr>
          <p:cNvPr id="11" name="Tekstvak 10"/>
          <p:cNvSpPr txBox="1"/>
          <p:nvPr/>
        </p:nvSpPr>
        <p:spPr>
          <a:xfrm>
            <a:off x="395536" y="2143752"/>
            <a:ext cx="3744416" cy="830997"/>
          </a:xfrm>
          <a:prstGeom prst="rect">
            <a:avLst/>
          </a:prstGeom>
          <a:noFill/>
        </p:spPr>
        <p:txBody>
          <a:bodyPr wrap="square" rtlCol="0">
            <a:spAutoFit/>
          </a:bodyPr>
          <a:lstStyle/>
          <a:p>
            <a:r>
              <a:rPr lang="nl-NL" sz="2400" dirty="0" smtClean="0"/>
              <a:t>Handel in krediet met looptijd tot 2 jaar</a:t>
            </a:r>
            <a:endParaRPr lang="nl-NL" sz="2400" dirty="0"/>
          </a:p>
        </p:txBody>
      </p:sp>
      <p:sp>
        <p:nvSpPr>
          <p:cNvPr id="12" name="Tekstvak 11"/>
          <p:cNvSpPr txBox="1"/>
          <p:nvPr/>
        </p:nvSpPr>
        <p:spPr>
          <a:xfrm>
            <a:off x="4644008" y="2143753"/>
            <a:ext cx="4104456" cy="830997"/>
          </a:xfrm>
          <a:prstGeom prst="rect">
            <a:avLst/>
          </a:prstGeom>
          <a:noFill/>
        </p:spPr>
        <p:txBody>
          <a:bodyPr wrap="square" rtlCol="0">
            <a:spAutoFit/>
          </a:bodyPr>
          <a:lstStyle/>
          <a:p>
            <a:r>
              <a:rPr lang="nl-NL" sz="2400" dirty="0" smtClean="0"/>
              <a:t>Handel in krediet met looptijd  langer dan 2 jaar</a:t>
            </a:r>
            <a:endParaRPr lang="nl-NL" sz="2400" dirty="0"/>
          </a:p>
        </p:txBody>
      </p:sp>
      <p:sp>
        <p:nvSpPr>
          <p:cNvPr id="13" name="Tekstvak 12"/>
          <p:cNvSpPr txBox="1"/>
          <p:nvPr/>
        </p:nvSpPr>
        <p:spPr>
          <a:xfrm>
            <a:off x="395536" y="3198167"/>
            <a:ext cx="3860649" cy="1631216"/>
          </a:xfrm>
          <a:prstGeom prst="rect">
            <a:avLst/>
          </a:prstGeom>
          <a:noFill/>
        </p:spPr>
        <p:txBody>
          <a:bodyPr wrap="square" rtlCol="0">
            <a:spAutoFit/>
          </a:bodyPr>
          <a:lstStyle/>
          <a:p>
            <a:r>
              <a:rPr lang="nl-NL" sz="2000" dirty="0" smtClean="0"/>
              <a:t>* Kortlopend spaargeld</a:t>
            </a:r>
          </a:p>
          <a:p>
            <a:r>
              <a:rPr lang="nl-NL" sz="2000" dirty="0" smtClean="0"/>
              <a:t>* Kortlopende termijndeposito’s</a:t>
            </a:r>
          </a:p>
          <a:p>
            <a:r>
              <a:rPr lang="nl-NL" sz="2000" dirty="0" smtClean="0"/>
              <a:t>* Persoonlijke lening</a:t>
            </a:r>
          </a:p>
          <a:p>
            <a:r>
              <a:rPr lang="nl-NL" sz="2000" dirty="0" smtClean="0"/>
              <a:t>* Rood staan</a:t>
            </a:r>
          </a:p>
          <a:p>
            <a:r>
              <a:rPr lang="nl-NL" sz="2000" dirty="0" smtClean="0"/>
              <a:t>* Koop op afbetaling</a:t>
            </a:r>
            <a:endParaRPr lang="nl-NL" sz="2000" dirty="0"/>
          </a:p>
        </p:txBody>
      </p:sp>
      <p:sp>
        <p:nvSpPr>
          <p:cNvPr id="15" name="Tekstvak 14"/>
          <p:cNvSpPr txBox="1"/>
          <p:nvPr/>
        </p:nvSpPr>
        <p:spPr>
          <a:xfrm>
            <a:off x="4644008" y="3200850"/>
            <a:ext cx="3860649" cy="1015663"/>
          </a:xfrm>
          <a:prstGeom prst="rect">
            <a:avLst/>
          </a:prstGeom>
          <a:noFill/>
        </p:spPr>
        <p:txBody>
          <a:bodyPr wrap="square" rtlCol="0">
            <a:spAutoFit/>
          </a:bodyPr>
          <a:lstStyle/>
          <a:p>
            <a:r>
              <a:rPr lang="nl-NL" sz="2000" dirty="0" smtClean="0"/>
              <a:t>* Obligatieleningen</a:t>
            </a:r>
          </a:p>
          <a:p>
            <a:r>
              <a:rPr lang="nl-NL" sz="2000" dirty="0" smtClean="0"/>
              <a:t>* Hypothecaire leningen</a:t>
            </a:r>
          </a:p>
          <a:p>
            <a:r>
              <a:rPr lang="nl-NL" sz="2000" dirty="0" smtClean="0"/>
              <a:t>* Onderhandse leningen</a:t>
            </a:r>
          </a:p>
        </p:txBody>
      </p:sp>
      <p:sp>
        <p:nvSpPr>
          <p:cNvPr id="17" name="Tekstvak 16"/>
          <p:cNvSpPr txBox="1"/>
          <p:nvPr/>
        </p:nvSpPr>
        <p:spPr>
          <a:xfrm>
            <a:off x="611560" y="4829383"/>
            <a:ext cx="8136904" cy="1754326"/>
          </a:xfrm>
          <a:prstGeom prst="rect">
            <a:avLst/>
          </a:prstGeom>
          <a:noFill/>
        </p:spPr>
        <p:txBody>
          <a:bodyPr wrap="square" rtlCol="0">
            <a:spAutoFit/>
          </a:bodyPr>
          <a:lstStyle/>
          <a:p>
            <a:r>
              <a:rPr lang="nl-NL" dirty="0" smtClean="0"/>
              <a:t>	            </a:t>
            </a:r>
            <a:r>
              <a:rPr lang="nl-NL" b="1" dirty="0" smtClean="0"/>
              <a:t>Marktpartijen</a:t>
            </a:r>
            <a:r>
              <a:rPr lang="nl-NL" dirty="0" smtClean="0"/>
              <a:t>			</a:t>
            </a:r>
            <a:r>
              <a:rPr lang="nl-NL" b="1" dirty="0" smtClean="0"/>
              <a:t>geldmarkt</a:t>
            </a:r>
          </a:p>
          <a:p>
            <a:r>
              <a:rPr lang="nl-NL" dirty="0"/>
              <a:t>	</a:t>
            </a:r>
            <a:r>
              <a:rPr lang="nl-NL" b="1" dirty="0" smtClean="0"/>
              <a:t>Vrager</a:t>
            </a:r>
            <a:r>
              <a:rPr lang="nl-NL" dirty="0" smtClean="0"/>
              <a:t>		</a:t>
            </a:r>
            <a:r>
              <a:rPr lang="nl-NL" b="1" dirty="0" smtClean="0"/>
              <a:t>Aanbieder</a:t>
            </a:r>
          </a:p>
          <a:p>
            <a:r>
              <a:rPr lang="nl-NL" dirty="0" smtClean="0"/>
              <a:t>Geldschepper		Geldschepper		Enge zin</a:t>
            </a:r>
          </a:p>
          <a:p>
            <a:r>
              <a:rPr lang="nl-NL" dirty="0" smtClean="0"/>
              <a:t>Geldschepper		Niet-geldschepper		Ruime zin</a:t>
            </a:r>
          </a:p>
          <a:p>
            <a:r>
              <a:rPr lang="nl-NL" dirty="0" smtClean="0"/>
              <a:t>Niet-geldschepper		Geldschepper		Ruime zin</a:t>
            </a:r>
          </a:p>
          <a:p>
            <a:r>
              <a:rPr lang="nl-NL" dirty="0" smtClean="0"/>
              <a:t>Niet-geldschepper		Niet-geldschepper		Ruime zin</a:t>
            </a:r>
          </a:p>
        </p:txBody>
      </p:sp>
      <p:cxnSp>
        <p:nvCxnSpPr>
          <p:cNvPr id="19" name="Rechte verbindingslijn 18"/>
          <p:cNvCxnSpPr/>
          <p:nvPr/>
        </p:nvCxnSpPr>
        <p:spPr>
          <a:xfrm>
            <a:off x="539552" y="5157192"/>
            <a:ext cx="67687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Rechte verbindingslijn 20"/>
          <p:cNvCxnSpPr/>
          <p:nvPr/>
        </p:nvCxnSpPr>
        <p:spPr>
          <a:xfrm>
            <a:off x="611560" y="5445224"/>
            <a:ext cx="67687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a:off x="686139" y="6589637"/>
            <a:ext cx="67687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Rechte verbindingslijn 22"/>
          <p:cNvCxnSpPr/>
          <p:nvPr/>
        </p:nvCxnSpPr>
        <p:spPr>
          <a:xfrm>
            <a:off x="611560" y="4911385"/>
            <a:ext cx="67687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Rechte verbindingslijn 24"/>
          <p:cNvCxnSpPr/>
          <p:nvPr/>
        </p:nvCxnSpPr>
        <p:spPr>
          <a:xfrm>
            <a:off x="611560" y="4911385"/>
            <a:ext cx="0" cy="1678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7380312" y="4911385"/>
            <a:ext cx="0" cy="1678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p:nvCxnSpPr>
        <p:spPr>
          <a:xfrm>
            <a:off x="5436096" y="4911385"/>
            <a:ext cx="0" cy="16782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Rechte verbindingslijn 30"/>
          <p:cNvCxnSpPr/>
          <p:nvPr/>
        </p:nvCxnSpPr>
        <p:spPr>
          <a:xfrm>
            <a:off x="2843808" y="5157192"/>
            <a:ext cx="0" cy="14324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2271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3">
                                            <p:txEl>
                                              <p:pRg st="0" end="0"/>
                                            </p:txEl>
                                          </p:spTgt>
                                        </p:tgtEl>
                                        <p:attrNameLst>
                                          <p:attrName>style.visibility</p:attrName>
                                        </p:attrNameLst>
                                      </p:cBhvr>
                                      <p:to>
                                        <p:strVal val="visible"/>
                                      </p:to>
                                    </p:set>
                                    <p:animEffect transition="in" filter="barn(inVertical)">
                                      <p:cBhvr>
                                        <p:cTn id="34" dur="500"/>
                                        <p:tgtEl>
                                          <p:spTgt spid="1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3">
                                            <p:txEl>
                                              <p:pRg st="1" end="1"/>
                                            </p:txEl>
                                          </p:spTgt>
                                        </p:tgtEl>
                                        <p:attrNameLst>
                                          <p:attrName>style.visibility</p:attrName>
                                        </p:attrNameLst>
                                      </p:cBhvr>
                                      <p:to>
                                        <p:strVal val="visible"/>
                                      </p:to>
                                    </p:set>
                                    <p:animEffect transition="in" filter="barn(inVertical)">
                                      <p:cBhvr>
                                        <p:cTn id="39" dur="500"/>
                                        <p:tgtEl>
                                          <p:spTgt spid="1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3">
                                            <p:txEl>
                                              <p:pRg st="2" end="2"/>
                                            </p:txEl>
                                          </p:spTgt>
                                        </p:tgtEl>
                                        <p:attrNameLst>
                                          <p:attrName>style.visibility</p:attrName>
                                        </p:attrNameLst>
                                      </p:cBhvr>
                                      <p:to>
                                        <p:strVal val="visible"/>
                                      </p:to>
                                    </p:set>
                                    <p:animEffect transition="in" filter="barn(inVertical)">
                                      <p:cBhvr>
                                        <p:cTn id="44" dur="500"/>
                                        <p:tgtEl>
                                          <p:spTgt spid="1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3">
                                            <p:txEl>
                                              <p:pRg st="3" end="3"/>
                                            </p:txEl>
                                          </p:spTgt>
                                        </p:tgtEl>
                                        <p:attrNameLst>
                                          <p:attrName>style.visibility</p:attrName>
                                        </p:attrNameLst>
                                      </p:cBhvr>
                                      <p:to>
                                        <p:strVal val="visible"/>
                                      </p:to>
                                    </p:set>
                                    <p:animEffect transition="in" filter="barn(inVertical)">
                                      <p:cBhvr>
                                        <p:cTn id="49" dur="500"/>
                                        <p:tgtEl>
                                          <p:spTgt spid="13">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3">
                                            <p:txEl>
                                              <p:pRg st="4" end="4"/>
                                            </p:txEl>
                                          </p:spTgt>
                                        </p:tgtEl>
                                        <p:attrNameLst>
                                          <p:attrName>style.visibility</p:attrName>
                                        </p:attrNameLst>
                                      </p:cBhvr>
                                      <p:to>
                                        <p:strVal val="visible"/>
                                      </p:to>
                                    </p:set>
                                    <p:animEffect transition="in" filter="barn(inVertical)">
                                      <p:cBhvr>
                                        <p:cTn id="54" dur="500"/>
                                        <p:tgtEl>
                                          <p:spTgt spid="13">
                                            <p:txEl>
                                              <p:pRg st="4" end="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5">
                                            <p:txEl>
                                              <p:pRg st="0" end="0"/>
                                            </p:txEl>
                                          </p:spTgt>
                                        </p:tgtEl>
                                        <p:attrNameLst>
                                          <p:attrName>style.visibility</p:attrName>
                                        </p:attrNameLst>
                                      </p:cBhvr>
                                      <p:to>
                                        <p:strVal val="visible"/>
                                      </p:to>
                                    </p:set>
                                    <p:animEffect transition="in" filter="barn(inVertical)">
                                      <p:cBhvr>
                                        <p:cTn id="59" dur="500"/>
                                        <p:tgtEl>
                                          <p:spTgt spid="15">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15">
                                            <p:txEl>
                                              <p:pRg st="1" end="1"/>
                                            </p:txEl>
                                          </p:spTgt>
                                        </p:tgtEl>
                                        <p:attrNameLst>
                                          <p:attrName>style.visibility</p:attrName>
                                        </p:attrNameLst>
                                      </p:cBhvr>
                                      <p:to>
                                        <p:strVal val="visible"/>
                                      </p:to>
                                    </p:set>
                                    <p:animEffect transition="in" filter="barn(inVertical)">
                                      <p:cBhvr>
                                        <p:cTn id="64" dur="500"/>
                                        <p:tgtEl>
                                          <p:spTgt spid="15">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15">
                                            <p:txEl>
                                              <p:pRg st="2" end="2"/>
                                            </p:txEl>
                                          </p:spTgt>
                                        </p:tgtEl>
                                        <p:attrNameLst>
                                          <p:attrName>style.visibility</p:attrName>
                                        </p:attrNameLst>
                                      </p:cBhvr>
                                      <p:to>
                                        <p:strVal val="visible"/>
                                      </p:to>
                                    </p:set>
                                    <p:animEffect transition="in" filter="barn(inVertical)">
                                      <p:cBhvr>
                                        <p:cTn id="69" dur="500"/>
                                        <p:tgtEl>
                                          <p:spTgt spid="15">
                                            <p:txEl>
                                              <p:pRg st="2" end="2"/>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barn(inVertical)">
                                      <p:cBhvr>
                                        <p:cTn id="74" dur="500"/>
                                        <p:tgtEl>
                                          <p:spTgt spid="17">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nodeType="clickEffect">
                                  <p:stCondLst>
                                    <p:cond delay="0"/>
                                  </p:stCondLst>
                                  <p:childTnLst>
                                    <p:set>
                                      <p:cBhvr>
                                        <p:cTn id="78" dur="1" fill="hold">
                                          <p:stCondLst>
                                            <p:cond delay="0"/>
                                          </p:stCondLst>
                                        </p:cTn>
                                        <p:tgtEl>
                                          <p:spTgt spid="17">
                                            <p:txEl>
                                              <p:pRg st="1" end="1"/>
                                            </p:txEl>
                                          </p:spTgt>
                                        </p:tgtEl>
                                        <p:attrNameLst>
                                          <p:attrName>style.visibility</p:attrName>
                                        </p:attrNameLst>
                                      </p:cBhvr>
                                      <p:to>
                                        <p:strVal val="visible"/>
                                      </p:to>
                                    </p:set>
                                    <p:animEffect transition="in" filter="barn(inVertical)">
                                      <p:cBhvr>
                                        <p:cTn id="79" dur="500"/>
                                        <p:tgtEl>
                                          <p:spTgt spid="17">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nodeType="clickEffect">
                                  <p:stCondLst>
                                    <p:cond delay="0"/>
                                  </p:stCondLst>
                                  <p:childTnLst>
                                    <p:set>
                                      <p:cBhvr>
                                        <p:cTn id="83" dur="1" fill="hold">
                                          <p:stCondLst>
                                            <p:cond delay="0"/>
                                          </p:stCondLst>
                                        </p:cTn>
                                        <p:tgtEl>
                                          <p:spTgt spid="17">
                                            <p:txEl>
                                              <p:pRg st="2" end="2"/>
                                            </p:txEl>
                                          </p:spTgt>
                                        </p:tgtEl>
                                        <p:attrNameLst>
                                          <p:attrName>style.visibility</p:attrName>
                                        </p:attrNameLst>
                                      </p:cBhvr>
                                      <p:to>
                                        <p:strVal val="visible"/>
                                      </p:to>
                                    </p:set>
                                    <p:animEffect transition="in" filter="barn(inVertical)">
                                      <p:cBhvr>
                                        <p:cTn id="84" dur="500"/>
                                        <p:tgtEl>
                                          <p:spTgt spid="17">
                                            <p:txEl>
                                              <p:pRg st="2" end="2"/>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17">
                                            <p:txEl>
                                              <p:pRg st="3" end="3"/>
                                            </p:txEl>
                                          </p:spTgt>
                                        </p:tgtEl>
                                        <p:attrNameLst>
                                          <p:attrName>style.visibility</p:attrName>
                                        </p:attrNameLst>
                                      </p:cBhvr>
                                      <p:to>
                                        <p:strVal val="visible"/>
                                      </p:to>
                                    </p:set>
                                    <p:animEffect transition="in" filter="barn(inVertical)">
                                      <p:cBhvr>
                                        <p:cTn id="89" dur="500"/>
                                        <p:tgtEl>
                                          <p:spTgt spid="17">
                                            <p:txEl>
                                              <p:pRg st="3" end="3"/>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nodeType="clickEffect">
                                  <p:stCondLst>
                                    <p:cond delay="0"/>
                                  </p:stCondLst>
                                  <p:childTnLst>
                                    <p:set>
                                      <p:cBhvr>
                                        <p:cTn id="93" dur="1" fill="hold">
                                          <p:stCondLst>
                                            <p:cond delay="0"/>
                                          </p:stCondLst>
                                        </p:cTn>
                                        <p:tgtEl>
                                          <p:spTgt spid="17">
                                            <p:txEl>
                                              <p:pRg st="4" end="4"/>
                                            </p:txEl>
                                          </p:spTgt>
                                        </p:tgtEl>
                                        <p:attrNameLst>
                                          <p:attrName>style.visibility</p:attrName>
                                        </p:attrNameLst>
                                      </p:cBhvr>
                                      <p:to>
                                        <p:strVal val="visible"/>
                                      </p:to>
                                    </p:set>
                                    <p:animEffect transition="in" filter="barn(inVertical)">
                                      <p:cBhvr>
                                        <p:cTn id="94" dur="500"/>
                                        <p:tgtEl>
                                          <p:spTgt spid="17">
                                            <p:txEl>
                                              <p:pRg st="4" end="4"/>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nodeType="clickEffect">
                                  <p:stCondLst>
                                    <p:cond delay="0"/>
                                  </p:stCondLst>
                                  <p:childTnLst>
                                    <p:set>
                                      <p:cBhvr>
                                        <p:cTn id="98" dur="1" fill="hold">
                                          <p:stCondLst>
                                            <p:cond delay="0"/>
                                          </p:stCondLst>
                                        </p:cTn>
                                        <p:tgtEl>
                                          <p:spTgt spid="17">
                                            <p:txEl>
                                              <p:pRg st="5" end="5"/>
                                            </p:txEl>
                                          </p:spTgt>
                                        </p:tgtEl>
                                        <p:attrNameLst>
                                          <p:attrName>style.visibility</p:attrName>
                                        </p:attrNameLst>
                                      </p:cBhvr>
                                      <p:to>
                                        <p:strVal val="visible"/>
                                      </p:to>
                                    </p:set>
                                    <p:animEffect transition="in" filter="barn(inVertical)">
                                      <p:cBhvr>
                                        <p:cTn id="99"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279525"/>
            <a:ext cx="7200900" cy="541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950" y="3148013"/>
            <a:ext cx="15621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0713" y="3686175"/>
            <a:ext cx="13525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1200" y="3673475"/>
            <a:ext cx="1752600"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98888" y="1700213"/>
            <a:ext cx="4445000" cy="150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150" y="2444750"/>
            <a:ext cx="165735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4"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79800" y="2779713"/>
            <a:ext cx="428625"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2"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8175" y="2921000"/>
            <a:ext cx="1323975"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3"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7813" y="4016375"/>
            <a:ext cx="15430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IJL-LINKS en -OMHOOG 4"/>
          <p:cNvSpPr/>
          <p:nvPr/>
        </p:nvSpPr>
        <p:spPr>
          <a:xfrm>
            <a:off x="3160713" y="4686300"/>
            <a:ext cx="187325" cy="398463"/>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800"/>
          </a:p>
        </p:txBody>
      </p:sp>
      <p:pic>
        <p:nvPicPr>
          <p:cNvPr id="38925"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41863" y="4656138"/>
            <a:ext cx="292417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6"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95375" y="5084763"/>
            <a:ext cx="3476625" cy="160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IJL-OMLAAG 5"/>
          <p:cNvSpPr/>
          <p:nvPr/>
        </p:nvSpPr>
        <p:spPr>
          <a:xfrm>
            <a:off x="3649663" y="4686300"/>
            <a:ext cx="44450" cy="3984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800"/>
          </a:p>
        </p:txBody>
      </p:sp>
      <p:sp>
        <p:nvSpPr>
          <p:cNvPr id="14351" name="Tekstvak 1"/>
          <p:cNvSpPr txBox="1">
            <a:spLocks noChangeArrowheads="1"/>
          </p:cNvSpPr>
          <p:nvPr/>
        </p:nvSpPr>
        <p:spPr bwMode="auto">
          <a:xfrm>
            <a:off x="1979613" y="620713"/>
            <a:ext cx="5976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nl-NL" altLang="nl-NL" sz="1800"/>
              <a:t>	</a:t>
            </a:r>
            <a:r>
              <a:rPr lang="nl-NL" altLang="nl-NL" sz="2400" b="1"/>
              <a:t>Vermogensmarkt samengevat</a:t>
            </a:r>
          </a:p>
        </p:txBody>
      </p:sp>
    </p:spTree>
    <p:extLst>
      <p:ext uri="{BB962C8B-B14F-4D97-AF65-F5344CB8AC3E}">
        <p14:creationId xmlns:p14="http://schemas.microsoft.com/office/powerpoint/2010/main" val="3430884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fade">
                                      <p:cBhvr>
                                        <p:cTn id="7" dur="1000"/>
                                        <p:tgtEl>
                                          <p:spTgt spid="38915"/>
                                        </p:tgtEl>
                                      </p:cBhvr>
                                    </p:animEffect>
                                    <p:anim calcmode="lin" valueType="num">
                                      <p:cBhvr>
                                        <p:cTn id="8" dur="1000" fill="hold"/>
                                        <p:tgtEl>
                                          <p:spTgt spid="38915"/>
                                        </p:tgtEl>
                                        <p:attrNameLst>
                                          <p:attrName>ppt_x</p:attrName>
                                        </p:attrNameLst>
                                      </p:cBhvr>
                                      <p:tavLst>
                                        <p:tav tm="0">
                                          <p:val>
                                            <p:strVal val="#ppt_x"/>
                                          </p:val>
                                        </p:tav>
                                        <p:tav tm="100000">
                                          <p:val>
                                            <p:strVal val="#ppt_x"/>
                                          </p:val>
                                        </p:tav>
                                      </p:tavLst>
                                    </p:anim>
                                    <p:anim calcmode="lin" valueType="num">
                                      <p:cBhvr>
                                        <p:cTn id="9" dur="1000" fill="hold"/>
                                        <p:tgtEl>
                                          <p:spTgt spid="3891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8917"/>
                                        </p:tgtEl>
                                        <p:attrNameLst>
                                          <p:attrName>style.visibility</p:attrName>
                                        </p:attrNameLst>
                                      </p:cBhvr>
                                      <p:to>
                                        <p:strVal val="visible"/>
                                      </p:to>
                                    </p:set>
                                    <p:animEffect transition="in" filter="fade">
                                      <p:cBhvr>
                                        <p:cTn id="14" dur="1000"/>
                                        <p:tgtEl>
                                          <p:spTgt spid="38917"/>
                                        </p:tgtEl>
                                      </p:cBhvr>
                                    </p:animEffect>
                                    <p:anim calcmode="lin" valueType="num">
                                      <p:cBhvr>
                                        <p:cTn id="15" dur="1000" fill="hold"/>
                                        <p:tgtEl>
                                          <p:spTgt spid="38917"/>
                                        </p:tgtEl>
                                        <p:attrNameLst>
                                          <p:attrName>ppt_x</p:attrName>
                                        </p:attrNameLst>
                                      </p:cBhvr>
                                      <p:tavLst>
                                        <p:tav tm="0">
                                          <p:val>
                                            <p:strVal val="#ppt_x"/>
                                          </p:val>
                                        </p:tav>
                                        <p:tav tm="100000">
                                          <p:val>
                                            <p:strVal val="#ppt_x"/>
                                          </p:val>
                                        </p:tav>
                                      </p:tavLst>
                                    </p:anim>
                                    <p:anim calcmode="lin" valueType="num">
                                      <p:cBhvr>
                                        <p:cTn id="16" dur="1000" fill="hold"/>
                                        <p:tgtEl>
                                          <p:spTgt spid="3891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38918"/>
                                        </p:tgtEl>
                                        <p:attrNameLst>
                                          <p:attrName>style.visibility</p:attrName>
                                        </p:attrNameLst>
                                      </p:cBhvr>
                                      <p:to>
                                        <p:strVal val="visible"/>
                                      </p:to>
                                    </p:set>
                                    <p:animEffect transition="in" filter="fade">
                                      <p:cBhvr>
                                        <p:cTn id="21" dur="1000"/>
                                        <p:tgtEl>
                                          <p:spTgt spid="38918"/>
                                        </p:tgtEl>
                                      </p:cBhvr>
                                    </p:animEffect>
                                    <p:anim calcmode="lin" valueType="num">
                                      <p:cBhvr>
                                        <p:cTn id="22" dur="1000" fill="hold"/>
                                        <p:tgtEl>
                                          <p:spTgt spid="38918"/>
                                        </p:tgtEl>
                                        <p:attrNameLst>
                                          <p:attrName>ppt_x</p:attrName>
                                        </p:attrNameLst>
                                      </p:cBhvr>
                                      <p:tavLst>
                                        <p:tav tm="0">
                                          <p:val>
                                            <p:strVal val="#ppt_x"/>
                                          </p:val>
                                        </p:tav>
                                        <p:tav tm="100000">
                                          <p:val>
                                            <p:strVal val="#ppt_x"/>
                                          </p:val>
                                        </p:tav>
                                      </p:tavLst>
                                    </p:anim>
                                    <p:anim calcmode="lin" valueType="num">
                                      <p:cBhvr>
                                        <p:cTn id="23" dur="1000" fill="hold"/>
                                        <p:tgtEl>
                                          <p:spTgt spid="38918"/>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38919"/>
                                        </p:tgtEl>
                                        <p:attrNameLst>
                                          <p:attrName>style.visibility</p:attrName>
                                        </p:attrNameLst>
                                      </p:cBhvr>
                                      <p:to>
                                        <p:strVal val="visible"/>
                                      </p:to>
                                    </p:set>
                                    <p:animEffect transition="in" filter="fade">
                                      <p:cBhvr>
                                        <p:cTn id="28" dur="1000"/>
                                        <p:tgtEl>
                                          <p:spTgt spid="38919"/>
                                        </p:tgtEl>
                                      </p:cBhvr>
                                    </p:animEffect>
                                    <p:anim calcmode="lin" valueType="num">
                                      <p:cBhvr>
                                        <p:cTn id="29" dur="1000" fill="hold"/>
                                        <p:tgtEl>
                                          <p:spTgt spid="38919"/>
                                        </p:tgtEl>
                                        <p:attrNameLst>
                                          <p:attrName>ppt_x</p:attrName>
                                        </p:attrNameLst>
                                      </p:cBhvr>
                                      <p:tavLst>
                                        <p:tav tm="0">
                                          <p:val>
                                            <p:strVal val="#ppt_x"/>
                                          </p:val>
                                        </p:tav>
                                        <p:tav tm="100000">
                                          <p:val>
                                            <p:strVal val="#ppt_x"/>
                                          </p:val>
                                        </p:tav>
                                      </p:tavLst>
                                    </p:anim>
                                    <p:anim calcmode="lin" valueType="num">
                                      <p:cBhvr>
                                        <p:cTn id="30" dur="1000" fill="hold"/>
                                        <p:tgtEl>
                                          <p:spTgt spid="38919"/>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38920"/>
                                        </p:tgtEl>
                                        <p:attrNameLst>
                                          <p:attrName>style.visibility</p:attrName>
                                        </p:attrNameLst>
                                      </p:cBhvr>
                                      <p:to>
                                        <p:strVal val="visible"/>
                                      </p:to>
                                    </p:set>
                                    <p:animEffect transition="in" filter="fade">
                                      <p:cBhvr>
                                        <p:cTn id="35" dur="1000"/>
                                        <p:tgtEl>
                                          <p:spTgt spid="38920"/>
                                        </p:tgtEl>
                                      </p:cBhvr>
                                    </p:animEffect>
                                    <p:anim calcmode="lin" valueType="num">
                                      <p:cBhvr>
                                        <p:cTn id="36" dur="1000" fill="hold"/>
                                        <p:tgtEl>
                                          <p:spTgt spid="38920"/>
                                        </p:tgtEl>
                                        <p:attrNameLst>
                                          <p:attrName>ppt_x</p:attrName>
                                        </p:attrNameLst>
                                      </p:cBhvr>
                                      <p:tavLst>
                                        <p:tav tm="0">
                                          <p:val>
                                            <p:strVal val="#ppt_x"/>
                                          </p:val>
                                        </p:tav>
                                        <p:tav tm="100000">
                                          <p:val>
                                            <p:strVal val="#ppt_x"/>
                                          </p:val>
                                        </p:tav>
                                      </p:tavLst>
                                    </p:anim>
                                    <p:anim calcmode="lin" valueType="num">
                                      <p:cBhvr>
                                        <p:cTn id="37" dur="1000" fill="hold"/>
                                        <p:tgtEl>
                                          <p:spTgt spid="38920"/>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38922"/>
                                        </p:tgtEl>
                                        <p:attrNameLst>
                                          <p:attrName>style.visibility</p:attrName>
                                        </p:attrNameLst>
                                      </p:cBhvr>
                                      <p:to>
                                        <p:strVal val="visible"/>
                                      </p:to>
                                    </p:set>
                                    <p:animEffect transition="in" filter="fade">
                                      <p:cBhvr>
                                        <p:cTn id="42" dur="1000"/>
                                        <p:tgtEl>
                                          <p:spTgt spid="38922"/>
                                        </p:tgtEl>
                                      </p:cBhvr>
                                    </p:animEffect>
                                    <p:anim calcmode="lin" valueType="num">
                                      <p:cBhvr>
                                        <p:cTn id="43" dur="1000" fill="hold"/>
                                        <p:tgtEl>
                                          <p:spTgt spid="38922"/>
                                        </p:tgtEl>
                                        <p:attrNameLst>
                                          <p:attrName>ppt_x</p:attrName>
                                        </p:attrNameLst>
                                      </p:cBhvr>
                                      <p:tavLst>
                                        <p:tav tm="0">
                                          <p:val>
                                            <p:strVal val="#ppt_x"/>
                                          </p:val>
                                        </p:tav>
                                        <p:tav tm="100000">
                                          <p:val>
                                            <p:strVal val="#ppt_x"/>
                                          </p:val>
                                        </p:tav>
                                      </p:tavLst>
                                    </p:anim>
                                    <p:anim calcmode="lin" valueType="num">
                                      <p:cBhvr>
                                        <p:cTn id="44" dur="1000" fill="hold"/>
                                        <p:tgtEl>
                                          <p:spTgt spid="38922"/>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38923"/>
                                        </p:tgtEl>
                                        <p:attrNameLst>
                                          <p:attrName>style.visibility</p:attrName>
                                        </p:attrNameLst>
                                      </p:cBhvr>
                                      <p:to>
                                        <p:strVal val="visible"/>
                                      </p:to>
                                    </p:set>
                                    <p:animEffect transition="in" filter="fade">
                                      <p:cBhvr>
                                        <p:cTn id="49" dur="1000"/>
                                        <p:tgtEl>
                                          <p:spTgt spid="38923"/>
                                        </p:tgtEl>
                                      </p:cBhvr>
                                    </p:animEffect>
                                    <p:anim calcmode="lin" valueType="num">
                                      <p:cBhvr>
                                        <p:cTn id="50" dur="1000" fill="hold"/>
                                        <p:tgtEl>
                                          <p:spTgt spid="38923"/>
                                        </p:tgtEl>
                                        <p:attrNameLst>
                                          <p:attrName>ppt_x</p:attrName>
                                        </p:attrNameLst>
                                      </p:cBhvr>
                                      <p:tavLst>
                                        <p:tav tm="0">
                                          <p:val>
                                            <p:strVal val="#ppt_x"/>
                                          </p:val>
                                        </p:tav>
                                        <p:tav tm="100000">
                                          <p:val>
                                            <p:strVal val="#ppt_x"/>
                                          </p:val>
                                        </p:tav>
                                      </p:tavLst>
                                    </p:anim>
                                    <p:anim calcmode="lin" valueType="num">
                                      <p:cBhvr>
                                        <p:cTn id="51" dur="1000" fill="hold"/>
                                        <p:tgtEl>
                                          <p:spTgt spid="38923"/>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38926"/>
                                        </p:tgtEl>
                                        <p:attrNameLst>
                                          <p:attrName>style.visibility</p:attrName>
                                        </p:attrNameLst>
                                      </p:cBhvr>
                                      <p:to>
                                        <p:strVal val="visible"/>
                                      </p:to>
                                    </p:set>
                                    <p:animEffect transition="in" filter="fade">
                                      <p:cBhvr>
                                        <p:cTn id="56" dur="1000"/>
                                        <p:tgtEl>
                                          <p:spTgt spid="38926"/>
                                        </p:tgtEl>
                                      </p:cBhvr>
                                    </p:animEffect>
                                    <p:anim calcmode="lin" valueType="num">
                                      <p:cBhvr>
                                        <p:cTn id="57" dur="1000" fill="hold"/>
                                        <p:tgtEl>
                                          <p:spTgt spid="38926"/>
                                        </p:tgtEl>
                                        <p:attrNameLst>
                                          <p:attrName>ppt_x</p:attrName>
                                        </p:attrNameLst>
                                      </p:cBhvr>
                                      <p:tavLst>
                                        <p:tav tm="0">
                                          <p:val>
                                            <p:strVal val="#ppt_x"/>
                                          </p:val>
                                        </p:tav>
                                        <p:tav tm="100000">
                                          <p:val>
                                            <p:strVal val="#ppt_x"/>
                                          </p:val>
                                        </p:tav>
                                      </p:tavLst>
                                    </p:anim>
                                    <p:anim calcmode="lin" valueType="num">
                                      <p:cBhvr>
                                        <p:cTn id="58" dur="1000" fill="hold"/>
                                        <p:tgtEl>
                                          <p:spTgt spid="38926"/>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38925"/>
                                        </p:tgtEl>
                                        <p:attrNameLst>
                                          <p:attrName>style.visibility</p:attrName>
                                        </p:attrNameLst>
                                      </p:cBhvr>
                                      <p:to>
                                        <p:strVal val="visible"/>
                                      </p:to>
                                    </p:set>
                                    <p:animEffect transition="in" filter="fade">
                                      <p:cBhvr>
                                        <p:cTn id="63" dur="1000"/>
                                        <p:tgtEl>
                                          <p:spTgt spid="38925"/>
                                        </p:tgtEl>
                                      </p:cBhvr>
                                    </p:animEffect>
                                    <p:anim calcmode="lin" valueType="num">
                                      <p:cBhvr>
                                        <p:cTn id="64" dur="1000" fill="hold"/>
                                        <p:tgtEl>
                                          <p:spTgt spid="38925"/>
                                        </p:tgtEl>
                                        <p:attrNameLst>
                                          <p:attrName>ppt_x</p:attrName>
                                        </p:attrNameLst>
                                      </p:cBhvr>
                                      <p:tavLst>
                                        <p:tav tm="0">
                                          <p:val>
                                            <p:strVal val="#ppt_x"/>
                                          </p:val>
                                        </p:tav>
                                        <p:tav tm="100000">
                                          <p:val>
                                            <p:strVal val="#ppt_x"/>
                                          </p:val>
                                        </p:tav>
                                      </p:tavLst>
                                    </p:anim>
                                    <p:anim calcmode="lin" valueType="num">
                                      <p:cBhvr>
                                        <p:cTn id="65" dur="1000" fill="hold"/>
                                        <p:tgtEl>
                                          <p:spTgt spid="389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p:cNvSpPr>
            <a:spLocks noGrp="1"/>
          </p:cNvSpPr>
          <p:nvPr>
            <p:ph type="title"/>
          </p:nvPr>
        </p:nvSpPr>
        <p:spPr>
          <a:xfrm>
            <a:off x="457200" y="338139"/>
            <a:ext cx="8229600" cy="1074638"/>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nl-NL" altLang="nl-NL" sz="3600" dirty="0" smtClean="0"/>
              <a:t>Hypotheeknemer of hypotheekgever</a:t>
            </a:r>
            <a:br>
              <a:rPr lang="nl-NL" altLang="nl-NL" sz="3600" dirty="0" smtClean="0"/>
            </a:br>
            <a:r>
              <a:rPr lang="nl-NL" altLang="nl-NL" sz="3600" dirty="0" smtClean="0"/>
              <a:t>De hypotheek is het onderpand (het huis)</a:t>
            </a:r>
          </a:p>
        </p:txBody>
      </p:sp>
      <p:pic>
        <p:nvPicPr>
          <p:cNvPr id="50180" name="Picture 4" descr="À"/>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04031" y="4725144"/>
            <a:ext cx="8135938" cy="1590675"/>
          </a:xfrm>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78628"/>
            <a:ext cx="3962400" cy="1945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2478628"/>
            <a:ext cx="2247528" cy="1945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7386" y="2491226"/>
            <a:ext cx="1932806" cy="1932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21678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fade">
                                      <p:cBhvr>
                                        <p:cTn id="7" dur="1000"/>
                                        <p:tgtEl>
                                          <p:spTgt spid="50180"/>
                                        </p:tgtEl>
                                      </p:cBhvr>
                                    </p:animEffect>
                                    <p:anim calcmode="lin" valueType="num">
                                      <p:cBhvr>
                                        <p:cTn id="8" dur="1000" fill="hold"/>
                                        <p:tgtEl>
                                          <p:spTgt spid="50180"/>
                                        </p:tgtEl>
                                        <p:attrNameLst>
                                          <p:attrName>ppt_x</p:attrName>
                                        </p:attrNameLst>
                                      </p:cBhvr>
                                      <p:tavLst>
                                        <p:tav tm="0">
                                          <p:val>
                                            <p:strVal val="#ppt_x"/>
                                          </p:val>
                                        </p:tav>
                                        <p:tav tm="100000">
                                          <p:val>
                                            <p:strVal val="#ppt_x"/>
                                          </p:val>
                                        </p:tav>
                                      </p:tavLst>
                                    </p:anim>
                                    <p:anim calcmode="lin" valueType="num">
                                      <p:cBhvr>
                                        <p:cTn id="9" dur="1000" fill="hold"/>
                                        <p:tgtEl>
                                          <p:spTgt spid="5018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1000"/>
                                        <p:tgtEl>
                                          <p:spTgt spid="1027"/>
                                        </p:tgtEl>
                                      </p:cBhvr>
                                    </p:animEffect>
                                    <p:anim calcmode="lin" valueType="num">
                                      <p:cBhvr>
                                        <p:cTn id="22" dur="1000" fill="hold"/>
                                        <p:tgtEl>
                                          <p:spTgt spid="1027"/>
                                        </p:tgtEl>
                                        <p:attrNameLst>
                                          <p:attrName>ppt_x</p:attrName>
                                        </p:attrNameLst>
                                      </p:cBhvr>
                                      <p:tavLst>
                                        <p:tav tm="0">
                                          <p:val>
                                            <p:strVal val="#ppt_x"/>
                                          </p:val>
                                        </p:tav>
                                        <p:tav tm="100000">
                                          <p:val>
                                            <p:strVal val="#ppt_x"/>
                                          </p:val>
                                        </p:tav>
                                      </p:tavLst>
                                    </p:anim>
                                    <p:anim calcmode="lin" valueType="num">
                                      <p:cBhvr>
                                        <p:cTn id="23"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8"/>
                                        </p:tgtEl>
                                        <p:attrNameLst>
                                          <p:attrName>style.visibility</p:attrName>
                                        </p:attrNameLst>
                                      </p:cBhvr>
                                      <p:to>
                                        <p:strVal val="visible"/>
                                      </p:to>
                                    </p:set>
                                    <p:animEffect transition="in" filter="fade">
                                      <p:cBhvr>
                                        <p:cTn id="28" dur="1000"/>
                                        <p:tgtEl>
                                          <p:spTgt spid="1028"/>
                                        </p:tgtEl>
                                      </p:cBhvr>
                                    </p:animEffect>
                                    <p:anim calcmode="lin" valueType="num">
                                      <p:cBhvr>
                                        <p:cTn id="29" dur="1000" fill="hold"/>
                                        <p:tgtEl>
                                          <p:spTgt spid="1028"/>
                                        </p:tgtEl>
                                        <p:attrNameLst>
                                          <p:attrName>ppt_x</p:attrName>
                                        </p:attrNameLst>
                                      </p:cBhvr>
                                      <p:tavLst>
                                        <p:tav tm="0">
                                          <p:val>
                                            <p:strVal val="#ppt_x"/>
                                          </p:val>
                                        </p:tav>
                                        <p:tav tm="100000">
                                          <p:val>
                                            <p:strVal val="#ppt_x"/>
                                          </p:val>
                                        </p:tav>
                                      </p:tavLst>
                                    </p:anim>
                                    <p:anim calcmode="lin" valueType="num">
                                      <p:cBhvr>
                                        <p:cTn id="30"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987824" y="281854"/>
            <a:ext cx="3006334"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sz="2400" dirty="0" smtClean="0"/>
              <a:t>    Hypotheekvormen</a:t>
            </a:r>
            <a:endParaRPr lang="nl-NL"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36" y="1409700"/>
            <a:ext cx="2788402" cy="1803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3484" y="1374058"/>
            <a:ext cx="2870674" cy="1803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1409700"/>
            <a:ext cx="2790652" cy="1890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385621" y="903040"/>
            <a:ext cx="208823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nl-NL" dirty="0" smtClean="0"/>
              <a:t>Lineaire hypotheek</a:t>
            </a:r>
            <a:endParaRPr lang="nl-NL" dirty="0"/>
          </a:p>
        </p:txBody>
      </p:sp>
      <p:sp>
        <p:nvSpPr>
          <p:cNvPr id="7" name="Tekstvak 6"/>
          <p:cNvSpPr txBox="1"/>
          <p:nvPr/>
        </p:nvSpPr>
        <p:spPr>
          <a:xfrm>
            <a:off x="3318942" y="908720"/>
            <a:ext cx="2479757"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nl-NL" dirty="0" smtClean="0"/>
              <a:t>Annuïteitenhypotheek</a:t>
            </a:r>
            <a:endParaRPr lang="nl-NL" dirty="0"/>
          </a:p>
        </p:txBody>
      </p:sp>
      <p:sp>
        <p:nvSpPr>
          <p:cNvPr id="8" name="Tekstvak 7"/>
          <p:cNvSpPr txBox="1"/>
          <p:nvPr/>
        </p:nvSpPr>
        <p:spPr>
          <a:xfrm>
            <a:off x="6228184" y="404664"/>
            <a:ext cx="2790652"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nl-NL" dirty="0" smtClean="0"/>
              <a:t>Aflossingsvrije hypotheek</a:t>
            </a:r>
          </a:p>
          <a:p>
            <a:r>
              <a:rPr lang="nl-NL" dirty="0" smtClean="0"/>
              <a:t>spaarhypotheek</a:t>
            </a:r>
            <a:endParaRPr lang="nl-NL" dirty="0"/>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3" y="3433783"/>
            <a:ext cx="5619186" cy="2709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6228184" y="3645024"/>
            <a:ext cx="2664296" cy="4001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sz="2000" dirty="0" smtClean="0"/>
              <a:t>Bruto- en </a:t>
            </a:r>
            <a:r>
              <a:rPr lang="nl-NL" sz="2000" dirty="0" err="1" smtClean="0"/>
              <a:t>nettorente</a:t>
            </a:r>
            <a:endParaRPr lang="nl-NL" sz="2000" dirty="0"/>
          </a:p>
        </p:txBody>
      </p:sp>
      <p:sp>
        <p:nvSpPr>
          <p:cNvPr id="5" name="Tekstvak 4"/>
          <p:cNvSpPr txBox="1"/>
          <p:nvPr/>
        </p:nvSpPr>
        <p:spPr>
          <a:xfrm>
            <a:off x="6228184" y="4221088"/>
            <a:ext cx="2664296"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nl-NL" sz="2000" dirty="0" smtClean="0"/>
              <a:t>Nationale hypotheek garantie (lagere rente)</a:t>
            </a:r>
            <a:endParaRPr lang="nl-NL" sz="2000" dirty="0"/>
          </a:p>
        </p:txBody>
      </p:sp>
    </p:spTree>
    <p:extLst>
      <p:ext uri="{BB962C8B-B14F-4D97-AF65-F5344CB8AC3E}">
        <p14:creationId xmlns:p14="http://schemas.microsoft.com/office/powerpoint/2010/main" val="23582541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27"/>
                                        </p:tgtEl>
                                        <p:attrNameLst>
                                          <p:attrName>style.visibility</p:attrName>
                                        </p:attrNameLst>
                                      </p:cBhvr>
                                      <p:to>
                                        <p:strVal val="visible"/>
                                      </p:to>
                                    </p:set>
                                    <p:animEffect transition="in" filter="fade">
                                      <p:cBhvr>
                                        <p:cTn id="28" dur="1000"/>
                                        <p:tgtEl>
                                          <p:spTgt spid="1027"/>
                                        </p:tgtEl>
                                      </p:cBhvr>
                                    </p:animEffect>
                                    <p:anim calcmode="lin" valueType="num">
                                      <p:cBhvr>
                                        <p:cTn id="29" dur="1000" fill="hold"/>
                                        <p:tgtEl>
                                          <p:spTgt spid="1027"/>
                                        </p:tgtEl>
                                        <p:attrNameLst>
                                          <p:attrName>ppt_x</p:attrName>
                                        </p:attrNameLst>
                                      </p:cBhvr>
                                      <p:tavLst>
                                        <p:tav tm="0">
                                          <p:val>
                                            <p:strVal val="#ppt_x"/>
                                          </p:val>
                                        </p:tav>
                                        <p:tav tm="100000">
                                          <p:val>
                                            <p:strVal val="#ppt_x"/>
                                          </p:val>
                                        </p:tav>
                                      </p:tavLst>
                                    </p:anim>
                                    <p:anim calcmode="lin" valueType="num">
                                      <p:cBhvr>
                                        <p:cTn id="30"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fade">
                                      <p:cBhvr>
                                        <p:cTn id="42" dur="1000"/>
                                        <p:tgtEl>
                                          <p:spTgt spid="1028"/>
                                        </p:tgtEl>
                                      </p:cBhvr>
                                    </p:animEffect>
                                    <p:anim calcmode="lin" valueType="num">
                                      <p:cBhvr>
                                        <p:cTn id="43" dur="1000" fill="hold"/>
                                        <p:tgtEl>
                                          <p:spTgt spid="1028"/>
                                        </p:tgtEl>
                                        <p:attrNameLst>
                                          <p:attrName>ppt_x</p:attrName>
                                        </p:attrNameLst>
                                      </p:cBhvr>
                                      <p:tavLst>
                                        <p:tav tm="0">
                                          <p:val>
                                            <p:strVal val="#ppt_x"/>
                                          </p:val>
                                        </p:tav>
                                        <p:tav tm="100000">
                                          <p:val>
                                            <p:strVal val="#ppt_x"/>
                                          </p:val>
                                        </p:tav>
                                      </p:tavLst>
                                    </p:anim>
                                    <p:anim calcmode="lin" valueType="num">
                                      <p:cBhvr>
                                        <p:cTn id="4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29"/>
                                        </p:tgtEl>
                                        <p:attrNameLst>
                                          <p:attrName>style.visibility</p:attrName>
                                        </p:attrNameLst>
                                      </p:cBhvr>
                                      <p:to>
                                        <p:strVal val="visible"/>
                                      </p:to>
                                    </p:set>
                                    <p:animEffect transition="in" filter="fade">
                                      <p:cBhvr>
                                        <p:cTn id="56" dur="1000"/>
                                        <p:tgtEl>
                                          <p:spTgt spid="1029"/>
                                        </p:tgtEl>
                                      </p:cBhvr>
                                    </p:animEffect>
                                    <p:anim calcmode="lin" valueType="num">
                                      <p:cBhvr>
                                        <p:cTn id="57" dur="1000" fill="hold"/>
                                        <p:tgtEl>
                                          <p:spTgt spid="1029"/>
                                        </p:tgtEl>
                                        <p:attrNameLst>
                                          <p:attrName>ppt_x</p:attrName>
                                        </p:attrNameLst>
                                      </p:cBhvr>
                                      <p:tavLst>
                                        <p:tav tm="0">
                                          <p:val>
                                            <p:strVal val="#ppt_x"/>
                                          </p:val>
                                        </p:tav>
                                        <p:tav tm="100000">
                                          <p:val>
                                            <p:strVal val="#ppt_x"/>
                                          </p:val>
                                        </p:tav>
                                      </p:tavLst>
                                    </p:anim>
                                    <p:anim calcmode="lin" valueType="num">
                                      <p:cBhvr>
                                        <p:cTn id="58"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1000"/>
                                        <p:tgtEl>
                                          <p:spTgt spid="5"/>
                                        </p:tgtEl>
                                      </p:cBhvr>
                                    </p:animEffect>
                                    <p:anim calcmode="lin" valueType="num">
                                      <p:cBhvr>
                                        <p:cTn id="64" dur="1000" fill="hold"/>
                                        <p:tgtEl>
                                          <p:spTgt spid="5"/>
                                        </p:tgtEl>
                                        <p:attrNameLst>
                                          <p:attrName>ppt_x</p:attrName>
                                        </p:attrNameLst>
                                      </p:cBhvr>
                                      <p:tavLst>
                                        <p:tav tm="0">
                                          <p:val>
                                            <p:strVal val="#ppt_x"/>
                                          </p:val>
                                        </p:tav>
                                        <p:tav tm="100000">
                                          <p:val>
                                            <p:strVal val="#ppt_x"/>
                                          </p:val>
                                        </p:tav>
                                      </p:tavLst>
                                    </p:anim>
                                    <p:anim calcmode="lin" valueType="num">
                                      <p:cBhvr>
                                        <p:cTn id="6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ctrTitle"/>
          </p:nvPr>
        </p:nvSpPr>
        <p:spPr>
          <a:xfrm>
            <a:off x="685800" y="1600200"/>
            <a:ext cx="7772400" cy="1779588"/>
          </a:xfrm>
        </p:spPr>
        <p:txBody>
          <a:bodyPr/>
          <a:lstStyle/>
          <a:p>
            <a:pPr eaLnBrk="1" hangingPunct="1"/>
            <a:r>
              <a:rPr lang="nl-NL" altLang="nl-NL" smtClean="0"/>
              <a:t>Is inflatie hetzelfde als geldontwaarding?</a:t>
            </a:r>
          </a:p>
        </p:txBody>
      </p:sp>
      <p:sp>
        <p:nvSpPr>
          <p:cNvPr id="16387" name="Ondertitel 2"/>
          <p:cNvSpPr>
            <a:spLocks noGrp="1"/>
          </p:cNvSpPr>
          <p:nvPr>
            <p:ph type="subTitle" idx="1"/>
          </p:nvPr>
        </p:nvSpPr>
        <p:spPr>
          <a:xfrm>
            <a:off x="1371600" y="3556000"/>
            <a:ext cx="6400800" cy="1473200"/>
          </a:xfrm>
        </p:spPr>
        <p:txBody>
          <a:bodyPr/>
          <a:lstStyle/>
          <a:p>
            <a:pPr eaLnBrk="1" hangingPunct="1"/>
            <a:r>
              <a:rPr lang="nl-NL" altLang="nl-NL" smtClean="0"/>
              <a:t>Insula College (Halmaheiraplein)</a:t>
            </a:r>
          </a:p>
        </p:txBody>
      </p:sp>
    </p:spTree>
    <p:extLst>
      <p:ext uri="{BB962C8B-B14F-4D97-AF65-F5344CB8AC3E}">
        <p14:creationId xmlns:p14="http://schemas.microsoft.com/office/powerpoint/2010/main" val="404117520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457200" y="338328"/>
            <a:ext cx="8229600" cy="786416"/>
          </a:xfrm>
        </p:spPr>
        <p:style>
          <a:lnRef idx="2">
            <a:schemeClr val="accent5">
              <a:shade val="50000"/>
            </a:schemeClr>
          </a:lnRef>
          <a:fillRef idx="1">
            <a:schemeClr val="accent5"/>
          </a:fillRef>
          <a:effectRef idx="0">
            <a:schemeClr val="accent5"/>
          </a:effectRef>
          <a:fontRef idx="minor">
            <a:schemeClr val="lt1"/>
          </a:fontRef>
        </p:style>
        <p:txBody>
          <a:bodyPr/>
          <a:lstStyle/>
          <a:p>
            <a:r>
              <a:rPr lang="nl-NL" altLang="nl-NL" dirty="0" smtClean="0"/>
              <a:t>Inflatie en geldontwaarding</a:t>
            </a:r>
          </a:p>
        </p:txBody>
      </p:sp>
      <p:sp>
        <p:nvSpPr>
          <p:cNvPr id="3" name="Rechthoek 2"/>
          <p:cNvSpPr/>
          <p:nvPr/>
        </p:nvSpPr>
        <p:spPr>
          <a:xfrm>
            <a:off x="625475" y="2852738"/>
            <a:ext cx="1439863"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Prijs</a:t>
            </a:r>
          </a:p>
        </p:txBody>
      </p:sp>
      <p:sp>
        <p:nvSpPr>
          <p:cNvPr id="4" name="Rechthoek 3"/>
          <p:cNvSpPr/>
          <p:nvPr/>
        </p:nvSpPr>
        <p:spPr>
          <a:xfrm>
            <a:off x="2195513" y="2852738"/>
            <a:ext cx="1439862"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Index prijs</a:t>
            </a:r>
          </a:p>
        </p:txBody>
      </p:sp>
      <p:sp>
        <p:nvSpPr>
          <p:cNvPr id="5" name="Rechthoek 4"/>
          <p:cNvSpPr/>
          <p:nvPr/>
        </p:nvSpPr>
        <p:spPr>
          <a:xfrm>
            <a:off x="3779838" y="2852738"/>
            <a:ext cx="1439862"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Aantal dvd’s</a:t>
            </a:r>
          </a:p>
        </p:txBody>
      </p:sp>
      <p:sp>
        <p:nvSpPr>
          <p:cNvPr id="6" name="Rechthoek 5"/>
          <p:cNvSpPr/>
          <p:nvPr/>
        </p:nvSpPr>
        <p:spPr>
          <a:xfrm>
            <a:off x="5364163" y="2852738"/>
            <a:ext cx="1439862"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Index hoeveelheid</a:t>
            </a:r>
          </a:p>
        </p:txBody>
      </p:sp>
      <p:sp>
        <p:nvSpPr>
          <p:cNvPr id="7" name="Rechthoek 6"/>
          <p:cNvSpPr/>
          <p:nvPr/>
        </p:nvSpPr>
        <p:spPr>
          <a:xfrm>
            <a:off x="6958013" y="2852738"/>
            <a:ext cx="1439862" cy="504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Bedrag</a:t>
            </a:r>
          </a:p>
        </p:txBody>
      </p:sp>
      <p:sp>
        <p:nvSpPr>
          <p:cNvPr id="8" name="Rechthoek 7"/>
          <p:cNvSpPr/>
          <p:nvPr/>
        </p:nvSpPr>
        <p:spPr>
          <a:xfrm>
            <a:off x="611188" y="3500438"/>
            <a:ext cx="1439862" cy="433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10</a:t>
            </a:r>
          </a:p>
        </p:txBody>
      </p:sp>
      <p:sp>
        <p:nvSpPr>
          <p:cNvPr id="9" name="Rechthoek 8"/>
          <p:cNvSpPr/>
          <p:nvPr/>
        </p:nvSpPr>
        <p:spPr>
          <a:xfrm>
            <a:off x="614363" y="4076700"/>
            <a:ext cx="1439862"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20</a:t>
            </a:r>
          </a:p>
        </p:txBody>
      </p:sp>
      <p:sp>
        <p:nvSpPr>
          <p:cNvPr id="10" name="Rechthoek 9"/>
          <p:cNvSpPr/>
          <p:nvPr/>
        </p:nvSpPr>
        <p:spPr>
          <a:xfrm>
            <a:off x="611188" y="4652963"/>
            <a:ext cx="1439862"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25</a:t>
            </a:r>
          </a:p>
        </p:txBody>
      </p:sp>
      <p:sp>
        <p:nvSpPr>
          <p:cNvPr id="11" name="Rechthoek 10"/>
          <p:cNvSpPr/>
          <p:nvPr/>
        </p:nvSpPr>
        <p:spPr>
          <a:xfrm>
            <a:off x="611188" y="5229225"/>
            <a:ext cx="1439862"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50</a:t>
            </a:r>
          </a:p>
        </p:txBody>
      </p:sp>
      <p:sp>
        <p:nvSpPr>
          <p:cNvPr id="12" name="Rechthoek 11"/>
          <p:cNvSpPr/>
          <p:nvPr/>
        </p:nvSpPr>
        <p:spPr>
          <a:xfrm>
            <a:off x="2195513" y="3500438"/>
            <a:ext cx="1439862" cy="433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100</a:t>
            </a:r>
          </a:p>
        </p:txBody>
      </p:sp>
      <p:sp>
        <p:nvSpPr>
          <p:cNvPr id="13" name="Rechthoek 12"/>
          <p:cNvSpPr/>
          <p:nvPr/>
        </p:nvSpPr>
        <p:spPr>
          <a:xfrm>
            <a:off x="3779838" y="3500438"/>
            <a:ext cx="1439862" cy="433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10</a:t>
            </a:r>
          </a:p>
        </p:txBody>
      </p:sp>
      <p:sp>
        <p:nvSpPr>
          <p:cNvPr id="14" name="Rechthoek 13"/>
          <p:cNvSpPr/>
          <p:nvPr/>
        </p:nvSpPr>
        <p:spPr>
          <a:xfrm>
            <a:off x="5395913" y="3500438"/>
            <a:ext cx="1439862" cy="433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100</a:t>
            </a:r>
          </a:p>
        </p:txBody>
      </p:sp>
      <p:sp>
        <p:nvSpPr>
          <p:cNvPr id="15" name="Rechthoek 14"/>
          <p:cNvSpPr/>
          <p:nvPr/>
        </p:nvSpPr>
        <p:spPr>
          <a:xfrm>
            <a:off x="6981825" y="3500438"/>
            <a:ext cx="1439863" cy="433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100</a:t>
            </a:r>
          </a:p>
        </p:txBody>
      </p:sp>
      <p:sp>
        <p:nvSpPr>
          <p:cNvPr id="16" name="Rechthoek 15"/>
          <p:cNvSpPr/>
          <p:nvPr/>
        </p:nvSpPr>
        <p:spPr>
          <a:xfrm>
            <a:off x="2195513" y="4076700"/>
            <a:ext cx="1439862"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200</a:t>
            </a:r>
          </a:p>
        </p:txBody>
      </p:sp>
      <p:sp>
        <p:nvSpPr>
          <p:cNvPr id="17" name="Rechthoek 16"/>
          <p:cNvSpPr/>
          <p:nvPr/>
        </p:nvSpPr>
        <p:spPr>
          <a:xfrm>
            <a:off x="2195513" y="4660900"/>
            <a:ext cx="1439862"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250</a:t>
            </a:r>
          </a:p>
        </p:txBody>
      </p:sp>
      <p:sp>
        <p:nvSpPr>
          <p:cNvPr id="18" name="Rechthoek 17"/>
          <p:cNvSpPr/>
          <p:nvPr/>
        </p:nvSpPr>
        <p:spPr>
          <a:xfrm>
            <a:off x="2195513" y="5229225"/>
            <a:ext cx="1439862"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500</a:t>
            </a:r>
          </a:p>
        </p:txBody>
      </p:sp>
      <p:sp>
        <p:nvSpPr>
          <p:cNvPr id="19" name="Rechthoek 18"/>
          <p:cNvSpPr/>
          <p:nvPr/>
        </p:nvSpPr>
        <p:spPr>
          <a:xfrm>
            <a:off x="3779838" y="4083050"/>
            <a:ext cx="1439862"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5</a:t>
            </a:r>
          </a:p>
        </p:txBody>
      </p:sp>
      <p:sp>
        <p:nvSpPr>
          <p:cNvPr id="20" name="Rechthoek 19"/>
          <p:cNvSpPr/>
          <p:nvPr/>
        </p:nvSpPr>
        <p:spPr>
          <a:xfrm>
            <a:off x="3779838" y="4652963"/>
            <a:ext cx="1439862" cy="433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4</a:t>
            </a:r>
          </a:p>
        </p:txBody>
      </p:sp>
      <p:sp>
        <p:nvSpPr>
          <p:cNvPr id="21" name="Rechthoek 20"/>
          <p:cNvSpPr/>
          <p:nvPr/>
        </p:nvSpPr>
        <p:spPr>
          <a:xfrm>
            <a:off x="3779838" y="5230813"/>
            <a:ext cx="1439862"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2</a:t>
            </a:r>
          </a:p>
        </p:txBody>
      </p:sp>
      <p:sp>
        <p:nvSpPr>
          <p:cNvPr id="22" name="Rechthoek 21"/>
          <p:cNvSpPr/>
          <p:nvPr/>
        </p:nvSpPr>
        <p:spPr>
          <a:xfrm>
            <a:off x="5395913" y="4083050"/>
            <a:ext cx="1439862"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50</a:t>
            </a:r>
          </a:p>
        </p:txBody>
      </p:sp>
      <p:sp>
        <p:nvSpPr>
          <p:cNvPr id="23" name="Rechthoek 22"/>
          <p:cNvSpPr/>
          <p:nvPr/>
        </p:nvSpPr>
        <p:spPr>
          <a:xfrm>
            <a:off x="6981825" y="4083050"/>
            <a:ext cx="1439863"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100</a:t>
            </a:r>
          </a:p>
        </p:txBody>
      </p:sp>
      <p:sp>
        <p:nvSpPr>
          <p:cNvPr id="24" name="Rechthoek 23"/>
          <p:cNvSpPr/>
          <p:nvPr/>
        </p:nvSpPr>
        <p:spPr>
          <a:xfrm>
            <a:off x="5395913" y="4660900"/>
            <a:ext cx="1439862" cy="433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40</a:t>
            </a:r>
          </a:p>
        </p:txBody>
      </p:sp>
      <p:sp>
        <p:nvSpPr>
          <p:cNvPr id="25" name="Rechthoek 24"/>
          <p:cNvSpPr/>
          <p:nvPr/>
        </p:nvSpPr>
        <p:spPr>
          <a:xfrm>
            <a:off x="6981825" y="4667250"/>
            <a:ext cx="1439863"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100</a:t>
            </a:r>
          </a:p>
        </p:txBody>
      </p:sp>
      <p:sp>
        <p:nvSpPr>
          <p:cNvPr id="26" name="Rechthoek 25"/>
          <p:cNvSpPr/>
          <p:nvPr/>
        </p:nvSpPr>
        <p:spPr>
          <a:xfrm>
            <a:off x="5386388" y="5230813"/>
            <a:ext cx="1439862"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20</a:t>
            </a:r>
          </a:p>
        </p:txBody>
      </p:sp>
      <p:sp>
        <p:nvSpPr>
          <p:cNvPr id="27" name="Rechthoek 26"/>
          <p:cNvSpPr/>
          <p:nvPr/>
        </p:nvSpPr>
        <p:spPr>
          <a:xfrm>
            <a:off x="6981825" y="5229225"/>
            <a:ext cx="1439863" cy="43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100</a:t>
            </a:r>
          </a:p>
        </p:txBody>
      </p:sp>
      <p:pic>
        <p:nvPicPr>
          <p:cNvPr id="2050" name="Picture 2" descr="http://fc08.deviantart.net/fs70/i/2014/012/d/d/disney_frozen_dvd_cover_by_acinoriv8-d71vr5j.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3855" y="1104091"/>
            <a:ext cx="2537526" cy="15967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motorsloop.com/images/jan2008/10r.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512" y="1342537"/>
            <a:ext cx="2051001" cy="1161175"/>
          </a:xfrm>
          <a:prstGeom prst="rect">
            <a:avLst/>
          </a:prstGeom>
          <a:noFill/>
          <a:extLst>
            <a:ext uri="{909E8E84-426E-40dd-AFC4-6F175D3DCCD1}">
              <a14:hiddenFill xmlns:a14="http://schemas.microsoft.com/office/drawing/2010/main">
                <a:solidFill>
                  <a:srgbClr val="FFFFFF"/>
                </a:solidFill>
              </a14:hiddenFill>
            </a:ext>
          </a:extLst>
        </p:spPr>
      </p:pic>
      <p:sp>
        <p:nvSpPr>
          <p:cNvPr id="30" name="Rechthoek 29"/>
          <p:cNvSpPr/>
          <p:nvPr/>
        </p:nvSpPr>
        <p:spPr>
          <a:xfrm>
            <a:off x="4932040" y="1634993"/>
            <a:ext cx="3974628" cy="576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800" dirty="0"/>
              <a:t>Index = nieuw / oud x 100</a:t>
            </a:r>
          </a:p>
          <a:p>
            <a:pPr algn="ctr">
              <a:defRPr/>
            </a:pPr>
            <a:r>
              <a:rPr lang="nl-NL" sz="1800" dirty="0"/>
              <a:t>Procentuele verandering = Index - 100</a:t>
            </a:r>
          </a:p>
        </p:txBody>
      </p:sp>
    </p:spTree>
    <p:extLst>
      <p:ext uri="{BB962C8B-B14F-4D97-AF65-F5344CB8AC3E}">
        <p14:creationId xmlns:p14="http://schemas.microsoft.com/office/powerpoint/2010/main" val="23779323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1000"/>
                                        <p:tgtEl>
                                          <p:spTgt spid="30"/>
                                        </p:tgtEl>
                                      </p:cBhvr>
                                    </p:animEffect>
                                    <p:anim calcmode="lin" valueType="num">
                                      <p:cBhvr>
                                        <p:cTn id="25" dur="1000" fill="hold"/>
                                        <p:tgtEl>
                                          <p:spTgt spid="30"/>
                                        </p:tgtEl>
                                        <p:attrNameLst>
                                          <p:attrName>ppt_x</p:attrName>
                                        </p:attrNameLst>
                                      </p:cBhvr>
                                      <p:tavLst>
                                        <p:tav tm="0">
                                          <p:val>
                                            <p:strVal val="#ppt_x"/>
                                          </p:val>
                                        </p:tav>
                                        <p:tav tm="100000">
                                          <p:val>
                                            <p:strVal val="#ppt_x"/>
                                          </p:val>
                                        </p:tav>
                                      </p:tavLst>
                                    </p:anim>
                                    <p:anim calcmode="lin" valueType="num">
                                      <p:cBhvr>
                                        <p:cTn id="26" dur="1000" fill="hold"/>
                                        <p:tgtEl>
                                          <p:spTgt spid="3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000"/>
                                        <p:tgtEl>
                                          <p:spTgt spid="7"/>
                                        </p:tgtEl>
                                      </p:cBhvr>
                                    </p:animEffect>
                                    <p:anim calcmode="lin" valueType="num">
                                      <p:cBhvr>
                                        <p:cTn id="35" dur="1000" fill="hold"/>
                                        <p:tgtEl>
                                          <p:spTgt spid="7"/>
                                        </p:tgtEl>
                                        <p:attrNameLst>
                                          <p:attrName>ppt_x</p:attrName>
                                        </p:attrNameLst>
                                      </p:cBhvr>
                                      <p:tavLst>
                                        <p:tav tm="0">
                                          <p:val>
                                            <p:strVal val="#ppt_x"/>
                                          </p:val>
                                        </p:tav>
                                        <p:tav tm="100000">
                                          <p:val>
                                            <p:strVal val="#ppt_x"/>
                                          </p:val>
                                        </p:tav>
                                      </p:tavLst>
                                    </p:anim>
                                    <p:anim calcmode="lin" valueType="num">
                                      <p:cBhvr>
                                        <p:cTn id="3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ppt_x</p:attrName>
                                        </p:attrNameLst>
                                      </p:cBhvr>
                                      <p:tavLst>
                                        <p:tav tm="0">
                                          <p:val>
                                            <p:strVal val="#ppt_x"/>
                                          </p:val>
                                        </p:tav>
                                        <p:tav tm="100000">
                                          <p:val>
                                            <p:strVal val="#ppt_x"/>
                                          </p:val>
                                        </p:tav>
                                      </p:tavLst>
                                    </p:anim>
                                    <p:anim calcmode="lin" valueType="num">
                                      <p:cBhvr>
                                        <p:cTn id="43" dur="1000" fill="hold"/>
                                        <p:tgtEl>
                                          <p:spTgt spid="8"/>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1000"/>
                                        <p:tgtEl>
                                          <p:spTgt spid="9"/>
                                        </p:tgtEl>
                                      </p:cBhvr>
                                    </p:animEffect>
                                    <p:anim calcmode="lin" valueType="num">
                                      <p:cBhvr>
                                        <p:cTn id="69" dur="1000" fill="hold"/>
                                        <p:tgtEl>
                                          <p:spTgt spid="9"/>
                                        </p:tgtEl>
                                        <p:attrNameLst>
                                          <p:attrName>ppt_x</p:attrName>
                                        </p:attrNameLst>
                                      </p:cBhvr>
                                      <p:tavLst>
                                        <p:tav tm="0">
                                          <p:val>
                                            <p:strVal val="#ppt_x"/>
                                          </p:val>
                                        </p:tav>
                                        <p:tav tm="100000">
                                          <p:val>
                                            <p:strVal val="#ppt_x"/>
                                          </p:val>
                                        </p:tav>
                                      </p:tavLst>
                                    </p:anim>
                                    <p:anim calcmode="lin" valueType="num">
                                      <p:cBhvr>
                                        <p:cTn id="70" dur="1000" fill="hold"/>
                                        <p:tgtEl>
                                          <p:spTgt spid="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fade">
                                      <p:cBhvr>
                                        <p:cTn id="78" dur="1000"/>
                                        <p:tgtEl>
                                          <p:spTgt spid="19"/>
                                        </p:tgtEl>
                                      </p:cBhvr>
                                    </p:animEffect>
                                    <p:anim calcmode="lin" valueType="num">
                                      <p:cBhvr>
                                        <p:cTn id="79" dur="1000" fill="hold"/>
                                        <p:tgtEl>
                                          <p:spTgt spid="19"/>
                                        </p:tgtEl>
                                        <p:attrNameLst>
                                          <p:attrName>ppt_x</p:attrName>
                                        </p:attrNameLst>
                                      </p:cBhvr>
                                      <p:tavLst>
                                        <p:tav tm="0">
                                          <p:val>
                                            <p:strVal val="#ppt_x"/>
                                          </p:val>
                                        </p:tav>
                                        <p:tav tm="100000">
                                          <p:val>
                                            <p:strVal val="#ppt_x"/>
                                          </p:val>
                                        </p:tav>
                                      </p:tavLst>
                                    </p:anim>
                                    <p:anim calcmode="lin" valueType="num">
                                      <p:cBhvr>
                                        <p:cTn id="80" dur="1000" fill="hold"/>
                                        <p:tgtEl>
                                          <p:spTgt spid="19"/>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1000" fill="hold"/>
                                        <p:tgtEl>
                                          <p:spTgt spid="22"/>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10"/>
                                        </p:tgtEl>
                                        <p:attrNameLst>
                                          <p:attrName>style.visibility</p:attrName>
                                        </p:attrNameLst>
                                      </p:cBhvr>
                                      <p:to>
                                        <p:strVal val="visible"/>
                                      </p:to>
                                    </p:set>
                                    <p:animEffect transition="in" filter="fade">
                                      <p:cBhvr>
                                        <p:cTn id="95" dur="1000"/>
                                        <p:tgtEl>
                                          <p:spTgt spid="10"/>
                                        </p:tgtEl>
                                      </p:cBhvr>
                                    </p:animEffect>
                                    <p:anim calcmode="lin" valueType="num">
                                      <p:cBhvr>
                                        <p:cTn id="96" dur="1000" fill="hold"/>
                                        <p:tgtEl>
                                          <p:spTgt spid="10"/>
                                        </p:tgtEl>
                                        <p:attrNameLst>
                                          <p:attrName>ppt_x</p:attrName>
                                        </p:attrNameLst>
                                      </p:cBhvr>
                                      <p:tavLst>
                                        <p:tav tm="0">
                                          <p:val>
                                            <p:strVal val="#ppt_x"/>
                                          </p:val>
                                        </p:tav>
                                        <p:tav tm="100000">
                                          <p:val>
                                            <p:strVal val="#ppt_x"/>
                                          </p:val>
                                        </p:tav>
                                      </p:tavLst>
                                    </p:anim>
                                    <p:anim calcmode="lin" valueType="num">
                                      <p:cBhvr>
                                        <p:cTn id="97" dur="1000" fill="hold"/>
                                        <p:tgtEl>
                                          <p:spTgt spid="10"/>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fade">
                                      <p:cBhvr>
                                        <p:cTn id="100" dur="1000"/>
                                        <p:tgtEl>
                                          <p:spTgt spid="17"/>
                                        </p:tgtEl>
                                      </p:cBhvr>
                                    </p:animEffect>
                                    <p:anim calcmode="lin" valueType="num">
                                      <p:cBhvr>
                                        <p:cTn id="101" dur="1000" fill="hold"/>
                                        <p:tgtEl>
                                          <p:spTgt spid="17"/>
                                        </p:tgtEl>
                                        <p:attrNameLst>
                                          <p:attrName>ppt_x</p:attrName>
                                        </p:attrNameLst>
                                      </p:cBhvr>
                                      <p:tavLst>
                                        <p:tav tm="0">
                                          <p:val>
                                            <p:strVal val="#ppt_x"/>
                                          </p:val>
                                        </p:tav>
                                        <p:tav tm="100000">
                                          <p:val>
                                            <p:strVal val="#ppt_x"/>
                                          </p:val>
                                        </p:tav>
                                      </p:tavLst>
                                    </p:anim>
                                    <p:anim calcmode="lin" valueType="num">
                                      <p:cBhvr>
                                        <p:cTn id="102" dur="1000" fill="hold"/>
                                        <p:tgtEl>
                                          <p:spTgt spid="17"/>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fade">
                                      <p:cBhvr>
                                        <p:cTn id="105" dur="1000"/>
                                        <p:tgtEl>
                                          <p:spTgt spid="20"/>
                                        </p:tgtEl>
                                      </p:cBhvr>
                                    </p:animEffect>
                                    <p:anim calcmode="lin" valueType="num">
                                      <p:cBhvr>
                                        <p:cTn id="106" dur="1000" fill="hold"/>
                                        <p:tgtEl>
                                          <p:spTgt spid="20"/>
                                        </p:tgtEl>
                                        <p:attrNameLst>
                                          <p:attrName>ppt_x</p:attrName>
                                        </p:attrNameLst>
                                      </p:cBhvr>
                                      <p:tavLst>
                                        <p:tav tm="0">
                                          <p:val>
                                            <p:strVal val="#ppt_x"/>
                                          </p:val>
                                        </p:tav>
                                        <p:tav tm="100000">
                                          <p:val>
                                            <p:strVal val="#ppt_x"/>
                                          </p:val>
                                        </p:tav>
                                      </p:tavLst>
                                    </p:anim>
                                    <p:anim calcmode="lin" valueType="num">
                                      <p:cBhvr>
                                        <p:cTn id="107" dur="1000" fill="hold"/>
                                        <p:tgtEl>
                                          <p:spTgt spid="20"/>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fade">
                                      <p:cBhvr>
                                        <p:cTn id="115" dur="1000"/>
                                        <p:tgtEl>
                                          <p:spTgt spid="25"/>
                                        </p:tgtEl>
                                      </p:cBhvr>
                                    </p:animEffect>
                                    <p:anim calcmode="lin" valueType="num">
                                      <p:cBhvr>
                                        <p:cTn id="116" dur="1000" fill="hold"/>
                                        <p:tgtEl>
                                          <p:spTgt spid="25"/>
                                        </p:tgtEl>
                                        <p:attrNameLst>
                                          <p:attrName>ppt_x</p:attrName>
                                        </p:attrNameLst>
                                      </p:cBhvr>
                                      <p:tavLst>
                                        <p:tav tm="0">
                                          <p:val>
                                            <p:strVal val="#ppt_x"/>
                                          </p:val>
                                        </p:tav>
                                        <p:tav tm="100000">
                                          <p:val>
                                            <p:strVal val="#ppt_x"/>
                                          </p:val>
                                        </p:tav>
                                      </p:tavLst>
                                    </p:anim>
                                    <p:anim calcmode="lin" valueType="num">
                                      <p:cBhvr>
                                        <p:cTn id="11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11"/>
                                        </p:tgtEl>
                                        <p:attrNameLst>
                                          <p:attrName>style.visibility</p:attrName>
                                        </p:attrNameLst>
                                      </p:cBhvr>
                                      <p:to>
                                        <p:strVal val="visible"/>
                                      </p:to>
                                    </p:set>
                                    <p:animEffect transition="in" filter="fade">
                                      <p:cBhvr>
                                        <p:cTn id="122" dur="1000"/>
                                        <p:tgtEl>
                                          <p:spTgt spid="11"/>
                                        </p:tgtEl>
                                      </p:cBhvr>
                                    </p:animEffect>
                                    <p:anim calcmode="lin" valueType="num">
                                      <p:cBhvr>
                                        <p:cTn id="123" dur="1000" fill="hold"/>
                                        <p:tgtEl>
                                          <p:spTgt spid="11"/>
                                        </p:tgtEl>
                                        <p:attrNameLst>
                                          <p:attrName>ppt_x</p:attrName>
                                        </p:attrNameLst>
                                      </p:cBhvr>
                                      <p:tavLst>
                                        <p:tav tm="0">
                                          <p:val>
                                            <p:strVal val="#ppt_x"/>
                                          </p:val>
                                        </p:tav>
                                        <p:tav tm="100000">
                                          <p:val>
                                            <p:strVal val="#ppt_x"/>
                                          </p:val>
                                        </p:tav>
                                      </p:tavLst>
                                    </p:anim>
                                    <p:anim calcmode="lin" valueType="num">
                                      <p:cBhvr>
                                        <p:cTn id="124" dur="1000" fill="hold"/>
                                        <p:tgtEl>
                                          <p:spTgt spid="11"/>
                                        </p:tgtEl>
                                        <p:attrNameLst>
                                          <p:attrName>ppt_y</p:attrName>
                                        </p:attrNameLst>
                                      </p:cBhvr>
                                      <p:tavLst>
                                        <p:tav tm="0">
                                          <p:val>
                                            <p:strVal val="#ppt_y+.1"/>
                                          </p:val>
                                        </p:tav>
                                        <p:tav tm="100000">
                                          <p:val>
                                            <p:strVal val="#ppt_y"/>
                                          </p:val>
                                        </p:tav>
                                      </p:tavLst>
                                    </p:anim>
                                  </p:childTnLst>
                                </p:cTn>
                              </p:par>
                              <p:par>
                                <p:cTn id="125" presetID="42" presetClass="entr" presetSubtype="0" fill="hold" grpId="0" nodeType="withEffect">
                                  <p:stCondLst>
                                    <p:cond delay="0"/>
                                  </p:stCondLst>
                                  <p:childTnLst>
                                    <p:set>
                                      <p:cBhvr>
                                        <p:cTn id="126" dur="1" fill="hold">
                                          <p:stCondLst>
                                            <p:cond delay="0"/>
                                          </p:stCondLst>
                                        </p:cTn>
                                        <p:tgtEl>
                                          <p:spTgt spid="18"/>
                                        </p:tgtEl>
                                        <p:attrNameLst>
                                          <p:attrName>style.visibility</p:attrName>
                                        </p:attrNameLst>
                                      </p:cBhvr>
                                      <p:to>
                                        <p:strVal val="visible"/>
                                      </p:to>
                                    </p:set>
                                    <p:animEffect transition="in" filter="fade">
                                      <p:cBhvr>
                                        <p:cTn id="127" dur="1000"/>
                                        <p:tgtEl>
                                          <p:spTgt spid="18"/>
                                        </p:tgtEl>
                                      </p:cBhvr>
                                    </p:animEffect>
                                    <p:anim calcmode="lin" valueType="num">
                                      <p:cBhvr>
                                        <p:cTn id="128" dur="1000" fill="hold"/>
                                        <p:tgtEl>
                                          <p:spTgt spid="18"/>
                                        </p:tgtEl>
                                        <p:attrNameLst>
                                          <p:attrName>ppt_x</p:attrName>
                                        </p:attrNameLst>
                                      </p:cBhvr>
                                      <p:tavLst>
                                        <p:tav tm="0">
                                          <p:val>
                                            <p:strVal val="#ppt_x"/>
                                          </p:val>
                                        </p:tav>
                                        <p:tav tm="100000">
                                          <p:val>
                                            <p:strVal val="#ppt_x"/>
                                          </p:val>
                                        </p:tav>
                                      </p:tavLst>
                                    </p:anim>
                                    <p:anim calcmode="lin" valueType="num">
                                      <p:cBhvr>
                                        <p:cTn id="129" dur="1000" fill="hold"/>
                                        <p:tgtEl>
                                          <p:spTgt spid="18"/>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fade">
                                      <p:cBhvr>
                                        <p:cTn id="132" dur="1000"/>
                                        <p:tgtEl>
                                          <p:spTgt spid="21"/>
                                        </p:tgtEl>
                                      </p:cBhvr>
                                    </p:animEffect>
                                    <p:anim calcmode="lin" valueType="num">
                                      <p:cBhvr>
                                        <p:cTn id="133" dur="1000" fill="hold"/>
                                        <p:tgtEl>
                                          <p:spTgt spid="21"/>
                                        </p:tgtEl>
                                        <p:attrNameLst>
                                          <p:attrName>ppt_x</p:attrName>
                                        </p:attrNameLst>
                                      </p:cBhvr>
                                      <p:tavLst>
                                        <p:tav tm="0">
                                          <p:val>
                                            <p:strVal val="#ppt_x"/>
                                          </p:val>
                                        </p:tav>
                                        <p:tav tm="100000">
                                          <p:val>
                                            <p:strVal val="#ppt_x"/>
                                          </p:val>
                                        </p:tav>
                                      </p:tavLst>
                                    </p:anim>
                                    <p:anim calcmode="lin" valueType="num">
                                      <p:cBhvr>
                                        <p:cTn id="134" dur="1000" fill="hold"/>
                                        <p:tgtEl>
                                          <p:spTgt spid="21"/>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fade">
                                      <p:cBhvr>
                                        <p:cTn id="137" dur="1000"/>
                                        <p:tgtEl>
                                          <p:spTgt spid="26"/>
                                        </p:tgtEl>
                                      </p:cBhvr>
                                    </p:animEffect>
                                    <p:anim calcmode="lin" valueType="num">
                                      <p:cBhvr>
                                        <p:cTn id="138" dur="1000" fill="hold"/>
                                        <p:tgtEl>
                                          <p:spTgt spid="26"/>
                                        </p:tgtEl>
                                        <p:attrNameLst>
                                          <p:attrName>ppt_x</p:attrName>
                                        </p:attrNameLst>
                                      </p:cBhvr>
                                      <p:tavLst>
                                        <p:tav tm="0">
                                          <p:val>
                                            <p:strVal val="#ppt_x"/>
                                          </p:val>
                                        </p:tav>
                                        <p:tav tm="100000">
                                          <p:val>
                                            <p:strVal val="#ppt_x"/>
                                          </p:val>
                                        </p:tav>
                                      </p:tavLst>
                                    </p:anim>
                                    <p:anim calcmode="lin" valueType="num">
                                      <p:cBhvr>
                                        <p:cTn id="139" dur="1000" fill="hold"/>
                                        <p:tgtEl>
                                          <p:spTgt spid="26"/>
                                        </p:tgtEl>
                                        <p:attrNameLst>
                                          <p:attrName>ppt_y</p:attrName>
                                        </p:attrNameLst>
                                      </p:cBhvr>
                                      <p:tavLst>
                                        <p:tav tm="0">
                                          <p:val>
                                            <p:strVal val="#ppt_y+.1"/>
                                          </p:val>
                                        </p:tav>
                                        <p:tav tm="100000">
                                          <p:val>
                                            <p:strVal val="#ppt_y"/>
                                          </p:val>
                                        </p:tav>
                                      </p:tavLst>
                                    </p:anim>
                                  </p:childTnLst>
                                </p:cTn>
                              </p:par>
                              <p:par>
                                <p:cTn id="140" presetID="42" presetClass="entr" presetSubtype="0" fill="hold" grpId="0" nodeType="withEffect">
                                  <p:stCondLst>
                                    <p:cond delay="0"/>
                                  </p:stCondLst>
                                  <p:childTnLst>
                                    <p:set>
                                      <p:cBhvr>
                                        <p:cTn id="141" dur="1" fill="hold">
                                          <p:stCondLst>
                                            <p:cond delay="0"/>
                                          </p:stCondLst>
                                        </p:cTn>
                                        <p:tgtEl>
                                          <p:spTgt spid="27"/>
                                        </p:tgtEl>
                                        <p:attrNameLst>
                                          <p:attrName>style.visibility</p:attrName>
                                        </p:attrNameLst>
                                      </p:cBhvr>
                                      <p:to>
                                        <p:strVal val="visible"/>
                                      </p:to>
                                    </p:set>
                                    <p:animEffect transition="in" filter="fade">
                                      <p:cBhvr>
                                        <p:cTn id="142" dur="1000"/>
                                        <p:tgtEl>
                                          <p:spTgt spid="27"/>
                                        </p:tgtEl>
                                      </p:cBhvr>
                                    </p:animEffect>
                                    <p:anim calcmode="lin" valueType="num">
                                      <p:cBhvr>
                                        <p:cTn id="143" dur="1000" fill="hold"/>
                                        <p:tgtEl>
                                          <p:spTgt spid="27"/>
                                        </p:tgtEl>
                                        <p:attrNameLst>
                                          <p:attrName>ppt_x</p:attrName>
                                        </p:attrNameLst>
                                      </p:cBhvr>
                                      <p:tavLst>
                                        <p:tav tm="0">
                                          <p:val>
                                            <p:strVal val="#ppt_x"/>
                                          </p:val>
                                        </p:tav>
                                        <p:tav tm="100000">
                                          <p:val>
                                            <p:strVal val="#ppt_x"/>
                                          </p:val>
                                        </p:tav>
                                      </p:tavLst>
                                    </p:anim>
                                    <p:anim calcmode="lin" valueType="num">
                                      <p:cBhvr>
                                        <p:cTn id="14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3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olfvorm">
  <a:themeElements>
    <a:clrScheme name="Golfv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Golfv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olfv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490</TotalTime>
  <Words>967</Words>
  <Application>Microsoft Macintosh PowerPoint</Application>
  <PresentationFormat>Diavoorstelling (4:3)</PresentationFormat>
  <Paragraphs>231</Paragraphs>
  <Slides>26</Slides>
  <Notes>0</Notes>
  <HiddenSlides>0</HiddenSlides>
  <MMClips>1</MMClips>
  <ScaleCrop>false</ScaleCrop>
  <HeadingPairs>
    <vt:vector size="4" baseType="variant">
      <vt:variant>
        <vt:lpstr>Thema</vt:lpstr>
      </vt:variant>
      <vt:variant>
        <vt:i4>1</vt:i4>
      </vt:variant>
      <vt:variant>
        <vt:lpstr>Diatitels</vt:lpstr>
      </vt:variant>
      <vt:variant>
        <vt:i4>26</vt:i4>
      </vt:variant>
    </vt:vector>
  </HeadingPairs>
  <TitlesOfParts>
    <vt:vector size="27" baseType="lpstr">
      <vt:lpstr>Golfvorm</vt:lpstr>
      <vt:lpstr>PowerPoint-presentatie</vt:lpstr>
      <vt:lpstr>PowerPoint-presentatie</vt:lpstr>
      <vt:lpstr>PowerPoint-presentatie</vt:lpstr>
      <vt:lpstr>PowerPoint-presentatie</vt:lpstr>
      <vt:lpstr>PowerPoint-presentatie</vt:lpstr>
      <vt:lpstr>Hypotheeknemer of hypotheekgever De hypotheek is het onderpand (het huis)</vt:lpstr>
      <vt:lpstr>PowerPoint-presentatie</vt:lpstr>
      <vt:lpstr>Is inflatie hetzelfde als geldontwaarding?</vt:lpstr>
      <vt:lpstr>Inflatie en geldontwaarding</vt:lpstr>
      <vt:lpstr>Verband tussen prijsindex en hoeveelheidsindex</vt:lpstr>
      <vt:lpstr>Voorbeelden</vt:lpstr>
      <vt:lpstr>PowerPoint-presentatie</vt:lpstr>
      <vt:lpstr>Inflatie (animatiefilm ECB)</vt:lpstr>
      <vt:lpstr>Oorzaken van Inflatie (kosten of bestedingen)</vt:lpstr>
      <vt:lpstr>PowerPoint-presentatie</vt:lpstr>
      <vt:lpstr>Berekening consumentenprijsindex</vt:lpstr>
      <vt:lpstr>PowerPoint-presentatie</vt:lpstr>
      <vt:lpstr>PowerPoint-presentatie</vt:lpstr>
      <vt:lpstr>Huren of kopen</vt:lpstr>
      <vt:lpstr>Waar let je op bij het kopen van een huis?</vt:lpstr>
      <vt:lpstr>PowerPoint-presentatie</vt:lpstr>
      <vt:lpstr>PowerPoint-presentatie</vt:lpstr>
      <vt:lpstr>Hypotheeknemer of hypotheekgever De hypotheek is het onderpand (het huis)</vt:lpstr>
      <vt:lpstr>PowerPoint-presentatie</vt:lpstr>
      <vt:lpstr>Het bedrijfspensioen</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 Vermeulen</dc:creator>
  <cp:lastModifiedBy>Hans Vermeulen</cp:lastModifiedBy>
  <cp:revision>30</cp:revision>
  <dcterms:created xsi:type="dcterms:W3CDTF">2014-12-03T11:42:40Z</dcterms:created>
  <dcterms:modified xsi:type="dcterms:W3CDTF">2017-08-14T18:02:26Z</dcterms:modified>
</cp:coreProperties>
</file>