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7" r:id="rId4"/>
    <p:sldId id="260" r:id="rId5"/>
    <p:sldId id="266" r:id="rId6"/>
    <p:sldId id="269"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60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681A7-59C2-41E1-8DD7-7DBFB73D1D9D}" type="datetimeFigureOut">
              <a:rPr lang="nl-NL" smtClean="0"/>
              <a:t>3-8-2015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0C9FD-3174-4F17-BBDB-7A61D2A00126}" type="slidenum">
              <a:rPr lang="nl-NL" smtClean="0"/>
              <a:t>‹nr.›</a:t>
            </a:fld>
            <a:endParaRPr lang="nl-NL"/>
          </a:p>
        </p:txBody>
      </p:sp>
    </p:spTree>
    <p:extLst>
      <p:ext uri="{BB962C8B-B14F-4D97-AF65-F5344CB8AC3E}">
        <p14:creationId xmlns:p14="http://schemas.microsoft.com/office/powerpoint/2010/main" val="334126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a:ln/>
        </p:spPr>
      </p:sp>
      <p:sp>
        <p:nvSpPr>
          <p:cNvPr id="47107" name="Tijdelijke aanduiding voor notities 2"/>
          <p:cNvSpPr>
            <a:spLocks noGrp="1"/>
          </p:cNvSpPr>
          <p:nvPr>
            <p:ph type="body" idx="1"/>
          </p:nvPr>
        </p:nvSpPr>
        <p:spPr/>
        <p:txBody>
          <a:bodyPr/>
          <a:lstStyle/>
          <a:p>
            <a:pPr>
              <a:spcBef>
                <a:spcPct val="0"/>
              </a:spcBef>
            </a:pPr>
            <a:endParaRPr lang="nl-NL" altLang="nl-NL"/>
          </a:p>
        </p:txBody>
      </p:sp>
      <p:sp>
        <p:nvSpPr>
          <p:cNvPr id="47108" name="Tijdelijke aanduiding voor dianumm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pPr algn="r"/>
            <a:fld id="{D5003666-3429-4C4E-87C7-E184B1076BE5}" type="slidenum">
              <a:rPr lang="nl-NL" altLang="nl-NL" sz="1200">
                <a:latin typeface="Calibri" pitchFamily="34" charset="0"/>
              </a:rPr>
              <a:pPr algn="r"/>
              <a:t>12</a:t>
            </a:fld>
            <a:endParaRPr lang="nl-NL" altLang="nl-NL" sz="1200">
              <a:latin typeface="Calibri" pitchFamily="34" charset="0"/>
            </a:endParaRPr>
          </a:p>
        </p:txBody>
      </p:sp>
    </p:spTree>
    <p:extLst>
      <p:ext uri="{BB962C8B-B14F-4D97-AF65-F5344CB8AC3E}">
        <p14:creationId xmlns:p14="http://schemas.microsoft.com/office/powerpoint/2010/main" val="138451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182FD68-7826-4E43-9330-C9A4D15D8BB7}" type="datetimeFigureOut">
              <a:rPr lang="nl-NL" smtClean="0"/>
              <a:t>3-8-2015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421910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82FD68-7826-4E43-9330-C9A4D15D8BB7}" type="datetimeFigureOut">
              <a:rPr lang="nl-NL" smtClean="0"/>
              <a:t>3-8-2015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371537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82FD68-7826-4E43-9330-C9A4D15D8BB7}" type="datetimeFigureOut">
              <a:rPr lang="nl-NL" smtClean="0"/>
              <a:t>3-8-2015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380040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82FD68-7826-4E43-9330-C9A4D15D8BB7}" type="datetimeFigureOut">
              <a:rPr lang="nl-NL" smtClean="0"/>
              <a:t>3-8-2015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27838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182FD68-7826-4E43-9330-C9A4D15D8BB7}" type="datetimeFigureOut">
              <a:rPr lang="nl-NL" smtClean="0"/>
              <a:t>3-8-2015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3525759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182FD68-7826-4E43-9330-C9A4D15D8BB7}" type="datetimeFigureOut">
              <a:rPr lang="nl-NL" smtClean="0"/>
              <a:t>3-8-2015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234201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182FD68-7826-4E43-9330-C9A4D15D8BB7}" type="datetimeFigureOut">
              <a:rPr lang="nl-NL" smtClean="0"/>
              <a:t>3-8-2015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327851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182FD68-7826-4E43-9330-C9A4D15D8BB7}" type="datetimeFigureOut">
              <a:rPr lang="nl-NL" smtClean="0"/>
              <a:t>3-8-2015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48332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182FD68-7826-4E43-9330-C9A4D15D8BB7}" type="datetimeFigureOut">
              <a:rPr lang="nl-NL" smtClean="0"/>
              <a:t>3-8-2015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407666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82FD68-7826-4E43-9330-C9A4D15D8BB7}" type="datetimeFigureOut">
              <a:rPr lang="nl-NL" smtClean="0"/>
              <a:t>3-8-2015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411592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82FD68-7826-4E43-9330-C9A4D15D8BB7}" type="datetimeFigureOut">
              <a:rPr lang="nl-NL" smtClean="0"/>
              <a:t>3-8-2015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3C03EA-2C7A-40B7-875B-CD760C4CF183}" type="slidenum">
              <a:rPr lang="nl-NL" smtClean="0"/>
              <a:t>‹nr.›</a:t>
            </a:fld>
            <a:endParaRPr lang="nl-NL"/>
          </a:p>
        </p:txBody>
      </p:sp>
    </p:spTree>
    <p:extLst>
      <p:ext uri="{BB962C8B-B14F-4D97-AF65-F5344CB8AC3E}">
        <p14:creationId xmlns:p14="http://schemas.microsoft.com/office/powerpoint/2010/main" val="16523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2FD68-7826-4E43-9330-C9A4D15D8BB7}" type="datetimeFigureOut">
              <a:rPr lang="nl-NL" smtClean="0"/>
              <a:t>3-8-2015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C03EA-2C7A-40B7-875B-CD760C4CF183}" type="slidenum">
              <a:rPr lang="nl-NL" smtClean="0"/>
              <a:t>‹nr.›</a:t>
            </a:fld>
            <a:endParaRPr lang="nl-NL"/>
          </a:p>
        </p:txBody>
      </p:sp>
    </p:spTree>
    <p:extLst>
      <p:ext uri="{BB962C8B-B14F-4D97-AF65-F5344CB8AC3E}">
        <p14:creationId xmlns:p14="http://schemas.microsoft.com/office/powerpoint/2010/main" val="367162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6.png"/><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7.jpeg"/><Relationship Id="rId4" Type="http://schemas.openxmlformats.org/officeDocument/2006/relationships/image" Target="../media/image22.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2034073" y="1120908"/>
            <a:ext cx="8210940" cy="5476321"/>
          </a:xfrm>
          <a:prstGeom prst="rect">
            <a:avLst/>
          </a:prstGeom>
        </p:spPr>
      </p:pic>
      <p:sp>
        <p:nvSpPr>
          <p:cNvPr id="5" name="Tekstvak 4"/>
          <p:cNvSpPr txBox="1"/>
          <p:nvPr/>
        </p:nvSpPr>
        <p:spPr>
          <a:xfrm>
            <a:off x="4301412" y="242597"/>
            <a:ext cx="4030825"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400" dirty="0" smtClean="0"/>
              <a:t>In het leven loop je risico’s</a:t>
            </a:r>
            <a:endParaRPr lang="nl-NL" sz="2400" dirty="0"/>
          </a:p>
        </p:txBody>
      </p:sp>
    </p:spTree>
    <p:extLst>
      <p:ext uri="{BB962C8B-B14F-4D97-AF65-F5344CB8AC3E}">
        <p14:creationId xmlns:p14="http://schemas.microsoft.com/office/powerpoint/2010/main" val="4291678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3010" name="Titel 1"/>
          <p:cNvSpPr>
            <a:spLocks noGrp="1"/>
          </p:cNvSpPr>
          <p:nvPr>
            <p:ph type="title" idx="4294967295"/>
          </p:nvPr>
        </p:nvSpPr>
        <p:spPr/>
        <p:txBody>
          <a:bodyPr/>
          <a:lstStyle/>
          <a:p>
            <a:r>
              <a:rPr lang="nl-NL" altLang="nl-NL" smtClean="0"/>
              <a:t>AOW, het basispensioen</a:t>
            </a:r>
          </a:p>
        </p:txBody>
      </p:sp>
      <p:sp>
        <p:nvSpPr>
          <p:cNvPr id="3" name="Tijdelijke aanduiding voor inhoud 2"/>
          <p:cNvSpPr>
            <a:spLocks noGrp="1"/>
          </p:cNvSpPr>
          <p:nvPr>
            <p:ph idx="4294967295"/>
          </p:nvPr>
        </p:nvSpPr>
        <p:spPr>
          <a:xfrm>
            <a:off x="2640014" y="2205039"/>
            <a:ext cx="7196137" cy="1163637"/>
          </a:xfrm>
        </p:spPr>
        <p:txBody>
          <a:bodyPr/>
          <a:lstStyle/>
          <a:p>
            <a:pPr marL="0" indent="0">
              <a:buNone/>
            </a:pPr>
            <a:r>
              <a:rPr lang="nl-NL" altLang="nl-NL" smtClean="0"/>
              <a:t>Financiering met </a:t>
            </a:r>
            <a:r>
              <a:rPr lang="nl-NL" altLang="nl-NL" b="1" smtClean="0"/>
              <a:t>omslagstelsel</a:t>
            </a:r>
            <a:r>
              <a:rPr lang="nl-NL" altLang="nl-NL" smtClean="0"/>
              <a:t>:</a:t>
            </a:r>
          </a:p>
          <a:p>
            <a:pPr marL="0" indent="0">
              <a:buNone/>
            </a:pPr>
            <a:r>
              <a:rPr lang="nl-NL" altLang="nl-NL" sz="2000"/>
              <a:t>werkenden betalen in lopend jaar via belasting de uitkering van de ouderen</a:t>
            </a:r>
          </a:p>
        </p:txBody>
      </p:sp>
      <p:pic>
        <p:nvPicPr>
          <p:cNvPr id="1031" name="Picture 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6588" y="5381626"/>
            <a:ext cx="90805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3">
            <a:clrChange>
              <a:clrFrom>
                <a:srgbClr val="FFFFFF"/>
              </a:clrFrom>
              <a:clrTo>
                <a:srgbClr val="FFFFFF">
                  <a:alpha val="0"/>
                </a:srgbClr>
              </a:clrTo>
            </a:clrChange>
            <a:extLst/>
          </a:blip>
          <a:srcRect/>
          <a:stretch>
            <a:fillRect/>
          </a:stretch>
        </p:blipFill>
        <p:spPr bwMode="auto">
          <a:xfrm>
            <a:off x="9165030" y="4937169"/>
            <a:ext cx="813576" cy="844867"/>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1034" name="Picture 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4825" y="5362575"/>
            <a:ext cx="10810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11550" y="5207001"/>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5725" y="5381626"/>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4950" y="4622801"/>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5725" y="4137026"/>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08213" y="4492626"/>
            <a:ext cx="17716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Ingekeepte PIJL-RECHTS 4"/>
          <p:cNvSpPr/>
          <p:nvPr/>
        </p:nvSpPr>
        <p:spPr>
          <a:xfrm>
            <a:off x="4223792" y="4969314"/>
            <a:ext cx="4248472" cy="474201"/>
          </a:xfrm>
          <a:prstGeom prst="notched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nl-NL"/>
          </a:p>
        </p:txBody>
      </p:sp>
      <p:pic>
        <p:nvPicPr>
          <p:cNvPr id="1038" name="Picture 14"/>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03839" y="4981575"/>
            <a:ext cx="1489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8227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500"/>
                                        <p:tgtEl>
                                          <p:spTgt spid="1031"/>
                                        </p:tgtEl>
                                      </p:cBhvr>
                                    </p:animEffect>
                                  </p:childTnLst>
                                </p:cTn>
                              </p:par>
                              <p:par>
                                <p:cTn id="18" presetID="10" presetClass="entr" presetSubtype="0" fill="hold" nodeType="with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500"/>
                                        <p:tgtEl>
                                          <p:spTgt spid="1032"/>
                                        </p:tgtEl>
                                      </p:cBhvr>
                                    </p:animEffect>
                                  </p:childTnLst>
                                </p:cTn>
                              </p:par>
                              <p:par>
                                <p:cTn id="21" presetID="10" presetClass="entr" presetSubtype="0" fill="hold" nodeType="with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fade">
                                      <p:cBhvr>
                                        <p:cTn id="23" dur="500"/>
                                        <p:tgtEl>
                                          <p:spTgt spid="1034"/>
                                        </p:tgtEl>
                                      </p:cBhvr>
                                    </p:animEffect>
                                  </p:childTnLst>
                                </p:cTn>
                              </p:par>
                              <p:par>
                                <p:cTn id="24" presetID="10" presetClass="entr" presetSubtype="0" fill="hold" nodeType="withEffect">
                                  <p:stCondLst>
                                    <p:cond delay="0"/>
                                  </p:stCondLst>
                                  <p:childTnLst>
                                    <p:set>
                                      <p:cBhvr>
                                        <p:cTn id="25" dur="1" fill="hold">
                                          <p:stCondLst>
                                            <p:cond delay="0"/>
                                          </p:stCondLst>
                                        </p:cTn>
                                        <p:tgtEl>
                                          <p:spTgt spid="1035"/>
                                        </p:tgtEl>
                                        <p:attrNameLst>
                                          <p:attrName>style.visibility</p:attrName>
                                        </p:attrNameLst>
                                      </p:cBhvr>
                                      <p:to>
                                        <p:strVal val="visible"/>
                                      </p:to>
                                    </p:set>
                                    <p:animEffect transition="in" filter="fade">
                                      <p:cBhvr>
                                        <p:cTn id="26" dur="500"/>
                                        <p:tgtEl>
                                          <p:spTgt spid="1035"/>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033"/>
                                        </p:tgtEl>
                                        <p:attrNameLst>
                                          <p:attrName>style.visibility</p:attrName>
                                        </p:attrNameLst>
                                      </p:cBhvr>
                                      <p:to>
                                        <p:strVal val="visible"/>
                                      </p:to>
                                    </p:set>
                                    <p:animEffect transition="in" filter="fade">
                                      <p:cBhvr>
                                        <p:cTn id="38" dur="500"/>
                                        <p:tgtEl>
                                          <p:spTgt spid="103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nodeType="afterGroup">
                            <p:stCondLst>
                              <p:cond delay="500"/>
                            </p:stCondLst>
                            <p:childTnLst>
                              <p:par>
                                <p:cTn id="45" presetID="10" presetClass="entr" presetSubtype="0" fill="hold" nodeType="afterEffect">
                                  <p:stCondLst>
                                    <p:cond delay="250"/>
                                  </p:stCondLst>
                                  <p:childTnLst>
                                    <p:set>
                                      <p:cBhvr>
                                        <p:cTn id="46" dur="1" fill="hold">
                                          <p:stCondLst>
                                            <p:cond delay="0"/>
                                          </p:stCondLst>
                                        </p:cTn>
                                        <p:tgtEl>
                                          <p:spTgt spid="1038"/>
                                        </p:tgtEl>
                                        <p:attrNameLst>
                                          <p:attrName>style.visibility</p:attrName>
                                        </p:attrNameLst>
                                      </p:cBhvr>
                                      <p:to>
                                        <p:strVal val="visible"/>
                                      </p:to>
                                    </p:set>
                                    <p:animEffect transition="in" filter="fade">
                                      <p:cBhvr>
                                        <p:cTn id="47"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4034" name="Titel 1"/>
          <p:cNvSpPr>
            <a:spLocks noGrp="1"/>
          </p:cNvSpPr>
          <p:nvPr>
            <p:ph type="title" idx="4294967295"/>
          </p:nvPr>
        </p:nvSpPr>
        <p:spPr/>
        <p:txBody>
          <a:bodyPr/>
          <a:lstStyle/>
          <a:p>
            <a:r>
              <a:rPr lang="nl-NL" altLang="nl-NL" smtClean="0"/>
              <a:t>AOW-probleem: vergrijzing</a:t>
            </a:r>
          </a:p>
        </p:txBody>
      </p:sp>
      <p:sp>
        <p:nvSpPr>
          <p:cNvPr id="3" name="Tijdelijke aanduiding voor inhoud 2"/>
          <p:cNvSpPr>
            <a:spLocks noGrp="1"/>
          </p:cNvSpPr>
          <p:nvPr>
            <p:ph idx="4294967295"/>
          </p:nvPr>
        </p:nvSpPr>
        <p:spPr>
          <a:xfrm>
            <a:off x="2711450" y="2060575"/>
            <a:ext cx="7196138" cy="1512888"/>
          </a:xfrm>
        </p:spPr>
        <p:txBody>
          <a:bodyPr>
            <a:normAutofit fontScale="92500"/>
          </a:bodyPr>
          <a:lstStyle/>
          <a:p>
            <a:pPr marL="0" indent="0">
              <a:buNone/>
            </a:pPr>
            <a:r>
              <a:rPr lang="nl-NL" altLang="nl-NL" smtClean="0"/>
              <a:t>Er komen méér ouderen en (in verhouding) minder werkenden</a:t>
            </a:r>
          </a:p>
          <a:p>
            <a:pPr marL="0" indent="0">
              <a:buNone/>
            </a:pPr>
            <a:r>
              <a:rPr lang="nl-NL" altLang="nl-NL" smtClean="0"/>
              <a:t>Daardoor moet elke werkende méér gaan betalen!</a:t>
            </a:r>
          </a:p>
        </p:txBody>
      </p:sp>
      <p:pic>
        <p:nvPicPr>
          <p:cNvPr id="1034" name="Picture 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4825" y="5362575"/>
            <a:ext cx="10810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11550" y="5207001"/>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5725" y="5381626"/>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4950" y="4622801"/>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5725" y="4137026"/>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9"/>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08213" y="4492626"/>
            <a:ext cx="17716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3850" y="5156200"/>
            <a:ext cx="150018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3925" y="4760913"/>
            <a:ext cx="90963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p:cNvPicPr>
            <a:picLocks noChangeAspect="1" noChangeArrowheads="1"/>
          </p:cNvPicPr>
          <p:nvPr/>
        </p:nvPicPr>
        <p:blipFill>
          <a:blip r:embed="rId7">
            <a:clrChange>
              <a:clrFrom>
                <a:srgbClr val="FFFFFF"/>
              </a:clrFrom>
              <a:clrTo>
                <a:srgbClr val="FFFFFF">
                  <a:alpha val="0"/>
                </a:srgbClr>
              </a:clrTo>
            </a:clrChange>
            <a:extLst/>
          </a:blip>
          <a:srcRect/>
          <a:stretch>
            <a:fillRect/>
          </a:stretch>
        </p:blipFill>
        <p:spPr bwMode="auto">
          <a:xfrm>
            <a:off x="9753027" y="4684256"/>
            <a:ext cx="813576" cy="844867"/>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21" name="Picture 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9564" y="5721351"/>
            <a:ext cx="90963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8988" y="5534026"/>
            <a:ext cx="90805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p:cNvPicPr>
            <a:picLocks noChangeAspect="1" noChangeArrowheads="1"/>
          </p:cNvPicPr>
          <p:nvPr/>
        </p:nvPicPr>
        <p:blipFill>
          <a:blip r:embed="rId7">
            <a:clrChange>
              <a:clrFrom>
                <a:srgbClr val="FFFFFF"/>
              </a:clrFrom>
              <a:clrTo>
                <a:srgbClr val="FFFFFF">
                  <a:alpha val="0"/>
                </a:srgbClr>
              </a:clrTo>
            </a:clrChange>
            <a:extLst/>
          </a:blip>
          <a:srcRect/>
          <a:stretch>
            <a:fillRect/>
          </a:stretch>
        </p:blipFill>
        <p:spPr bwMode="auto">
          <a:xfrm>
            <a:off x="9317430" y="5089569"/>
            <a:ext cx="813576" cy="844867"/>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24" name="Ingekeepte PIJL-RECHTS 23"/>
          <p:cNvSpPr/>
          <p:nvPr/>
        </p:nvSpPr>
        <p:spPr>
          <a:xfrm>
            <a:off x="4223792" y="4969314"/>
            <a:ext cx="4248472" cy="474201"/>
          </a:xfrm>
          <a:prstGeom prst="notched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nl-NL"/>
          </a:p>
        </p:txBody>
      </p:sp>
      <p:pic>
        <p:nvPicPr>
          <p:cNvPr id="44051" name="Picture 14"/>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75276" y="4956175"/>
            <a:ext cx="1489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891214" y="4883150"/>
            <a:ext cx="148907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64201" y="5033963"/>
            <a:ext cx="1489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689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nodeType="afterGroup">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nodeType="afterGroup">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nodeType="afterGroup">
                            <p:stCondLst>
                              <p:cond delay="4000"/>
                            </p:stCondLst>
                            <p:childTnLst>
                              <p:par>
                                <p:cTn id="21" presetID="10" presetClass="exit" presetSubtype="0" fill="hold" nodeType="afterEffect">
                                  <p:stCondLst>
                                    <p:cond delay="100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par>
                          <p:cTn id="24" fill="hold" nodeType="afterGroup">
                            <p:stCondLst>
                              <p:cond delay="5500"/>
                            </p:stCondLst>
                            <p:childTnLst>
                              <p:par>
                                <p:cTn id="25" presetID="10" presetClass="exit" presetSubtype="0" fill="hold" nodeType="afterEffect">
                                  <p:stCondLst>
                                    <p:cond delay="500"/>
                                  </p:stCondLst>
                                  <p:childTnLst>
                                    <p:animEffect transition="out" filter="fade">
                                      <p:cBhvr>
                                        <p:cTn id="26" dur="500"/>
                                        <p:tgtEl>
                                          <p:spTgt spid="1035"/>
                                        </p:tgtEl>
                                      </p:cBhvr>
                                    </p:animEffect>
                                    <p:set>
                                      <p:cBhvr>
                                        <p:cTn id="27" dur="1" fill="hold">
                                          <p:stCondLst>
                                            <p:cond delay="499"/>
                                          </p:stCondLst>
                                        </p:cTn>
                                        <p:tgtEl>
                                          <p:spTgt spid="1035"/>
                                        </p:tgtEl>
                                        <p:attrNameLst>
                                          <p:attrName>style.visibility</p:attrName>
                                        </p:attrNameLst>
                                      </p:cBhvr>
                                      <p:to>
                                        <p:strVal val="hidden"/>
                                      </p:to>
                                    </p:set>
                                  </p:childTnLst>
                                </p:cTn>
                              </p:par>
                            </p:childTnLst>
                          </p:cTn>
                        </p:par>
                        <p:par>
                          <p:cTn id="28" fill="hold" nodeType="afterGroup">
                            <p:stCondLst>
                              <p:cond delay="6500"/>
                            </p:stCondLst>
                            <p:childTnLst>
                              <p:par>
                                <p:cTn id="29" presetID="10" presetClass="exit" presetSubtype="0" fill="hold" nodeType="afterEffect">
                                  <p:stCondLst>
                                    <p:cond delay="50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childTnLst>
                                </p:cTn>
                              </p:par>
                            </p:childTnLst>
                          </p:cTn>
                        </p:par>
                        <p:par>
                          <p:cTn id="37" fill="hold" nodeType="afterGroup">
                            <p:stCondLst>
                              <p:cond delay="500"/>
                            </p:stCondLst>
                            <p:childTnLst>
                              <p:par>
                                <p:cTn id="38" presetID="10" presetClass="entr" presetSubtype="0" fill="hold" nodeType="afterEffect">
                                  <p:stCondLst>
                                    <p:cond delay="5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nodeType="afterGroup">
                            <p:stCondLst>
                              <p:cond delay="1500"/>
                            </p:stCondLst>
                            <p:childTnLst>
                              <p:par>
                                <p:cTn id="42" presetID="10" presetClass="entr" presetSubtype="0" fill="hold" nodeType="afterEffect">
                                  <p:stCondLst>
                                    <p:cond delay="5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nodeType="afterGroup">
                            <p:stCondLst>
                              <p:cond delay="2500"/>
                            </p:stCondLst>
                            <p:childTnLst>
                              <p:par>
                                <p:cTn id="46" presetID="10" presetClass="exit" presetSubtype="0" fill="hold" nodeType="afterEffect">
                                  <p:stCondLst>
                                    <p:cond delay="0"/>
                                  </p:stCondLst>
                                  <p:childTnLst>
                                    <p:animEffect transition="out" filter="fade">
                                      <p:cBhvr>
                                        <p:cTn id="47" dur="500"/>
                                        <p:tgtEl>
                                          <p:spTgt spid="1034"/>
                                        </p:tgtEl>
                                      </p:cBhvr>
                                    </p:animEffect>
                                    <p:set>
                                      <p:cBhvr>
                                        <p:cTn id="48" dur="1" fill="hold">
                                          <p:stCondLst>
                                            <p:cond delay="499"/>
                                          </p:stCondLst>
                                        </p:cTn>
                                        <p:tgtEl>
                                          <p:spTgt spid="1034"/>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050"/>
                                        </p:tgtEl>
                                        <p:attrNameLst>
                                          <p:attrName>style.visibility</p:attrName>
                                        </p:attrNameLst>
                                      </p:cBhvr>
                                      <p:to>
                                        <p:strVal val="visible"/>
                                      </p:to>
                                    </p:set>
                                    <p:animEffect transition="in" filter="fade">
                                      <p:cBhvr>
                                        <p:cTn id="5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5058" name="Titel 1"/>
          <p:cNvSpPr>
            <a:spLocks noGrp="1"/>
          </p:cNvSpPr>
          <p:nvPr>
            <p:ph type="title" idx="4294967295"/>
          </p:nvPr>
        </p:nvSpPr>
        <p:spPr>
          <a:xfrm>
            <a:off x="1847850" y="549276"/>
            <a:ext cx="8229600" cy="576263"/>
          </a:xfrm>
        </p:spPr>
        <p:txBody>
          <a:bodyPr>
            <a:normAutofit fontScale="90000"/>
          </a:bodyPr>
          <a:lstStyle/>
          <a:p>
            <a:r>
              <a:rPr lang="nl-NL" altLang="nl-NL" sz="4000"/>
              <a:t>Vergrijzing = verandering i/a-ratio</a:t>
            </a:r>
          </a:p>
        </p:txBody>
      </p:sp>
      <p:sp>
        <p:nvSpPr>
          <p:cNvPr id="3" name="Tijdelijke aanduiding voor inhoud 2"/>
          <p:cNvSpPr>
            <a:spLocks noGrp="1" noRot="1" noChangeAspect="1" noMove="1" noResize="1" noEditPoints="1" noAdjustHandles="1" noChangeArrowheads="1" noChangeShapeType="1" noTextEdit="1"/>
          </p:cNvSpPr>
          <p:nvPr>
            <p:ph idx="4294967295"/>
          </p:nvPr>
        </p:nvSpPr>
        <p:spPr>
          <a:xfrm>
            <a:off x="1981200" y="1124744"/>
            <a:ext cx="8229600" cy="1944216"/>
          </a:xfrm>
          <a:blipFill rotWithShape="1">
            <a:blip r:embed="rId3"/>
            <a:stretch>
              <a:fillRect l="-1111" t="-2201"/>
            </a:stretch>
          </a:blipFill>
          <a:ln>
            <a:miter lim="800000"/>
            <a:headEnd/>
            <a:tailEnd/>
          </a:ln>
        </p:spPr>
        <p:txBody>
          <a:bodyPr/>
          <a:lstStyle/>
          <a:p>
            <a:pPr marL="342900" indent="-342900">
              <a:buFont typeface="Arial" charset="0"/>
              <a:buChar char="•"/>
              <a:defRPr/>
            </a:pPr>
            <a:r>
              <a:rPr lang="nl-NL" sz="3200">
                <a:noFill/>
                <a:latin typeface="Arial" pitchFamily="34" charset="0"/>
                <a:cs typeface="Arial" pitchFamily="34" charset="0"/>
              </a:rPr>
              <a:t> </a:t>
            </a:r>
          </a:p>
        </p:txBody>
      </p:sp>
      <p:pic>
        <p:nvPicPr>
          <p:cNvPr id="1034" name="Picture 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4825" y="5362575"/>
            <a:ext cx="108108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11550" y="5207001"/>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5725" y="5381626"/>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4950" y="4622801"/>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5725" y="4137026"/>
            <a:ext cx="9350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9"/>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208213" y="4492626"/>
            <a:ext cx="17716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93850" y="5156200"/>
            <a:ext cx="150018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3925" y="4760913"/>
            <a:ext cx="90963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8"/>
          <p:cNvPicPr>
            <a:picLocks noChangeAspect="1" noChangeArrowheads="1"/>
          </p:cNvPicPr>
          <p:nvPr/>
        </p:nvPicPr>
        <p:blipFill>
          <a:blip r:embed="rId9">
            <a:clrChange>
              <a:clrFrom>
                <a:srgbClr val="FFFFFF"/>
              </a:clrFrom>
              <a:clrTo>
                <a:srgbClr val="FFFFFF">
                  <a:alpha val="0"/>
                </a:srgbClr>
              </a:clrTo>
            </a:clrChange>
            <a:extLst/>
          </a:blip>
          <a:srcRect/>
          <a:stretch>
            <a:fillRect/>
          </a:stretch>
        </p:blipFill>
        <p:spPr bwMode="auto">
          <a:xfrm>
            <a:off x="9651915" y="4577776"/>
            <a:ext cx="813576" cy="844867"/>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21" name="Picture 7"/>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9564" y="5721351"/>
            <a:ext cx="909637"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8988" y="5534026"/>
            <a:ext cx="908050"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
          <p:cNvPicPr>
            <a:picLocks noChangeAspect="1" noChangeArrowheads="1"/>
          </p:cNvPicPr>
          <p:nvPr/>
        </p:nvPicPr>
        <p:blipFill>
          <a:blip r:embed="rId9">
            <a:clrChange>
              <a:clrFrom>
                <a:srgbClr val="FFFFFF"/>
              </a:clrFrom>
              <a:clrTo>
                <a:srgbClr val="FFFFFF">
                  <a:alpha val="0"/>
                </a:srgbClr>
              </a:clrTo>
            </a:clrChange>
            <a:extLst/>
          </a:blip>
          <a:srcRect/>
          <a:stretch>
            <a:fillRect/>
          </a:stretch>
        </p:blipFill>
        <p:spPr bwMode="auto">
          <a:xfrm>
            <a:off x="9317430" y="5089569"/>
            <a:ext cx="813576" cy="844867"/>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5" name="Tekstvak 4"/>
          <p:cNvSpPr txBox="1">
            <a:spLocks noRot="1" noChangeAspect="1" noMove="1" noResize="1" noEditPoints="1" noAdjustHandles="1" noChangeArrowheads="1" noChangeShapeType="1" noTextEdit="1"/>
          </p:cNvSpPr>
          <p:nvPr/>
        </p:nvSpPr>
        <p:spPr>
          <a:xfrm>
            <a:off x="2122182" y="2924366"/>
            <a:ext cx="3181730" cy="986296"/>
          </a:xfrm>
          <a:prstGeom prst="rect">
            <a:avLst/>
          </a:prstGeom>
          <a:blipFill rotWithShape="1">
            <a:blip r:embed="rId11"/>
            <a:stretch>
              <a:fillRect/>
            </a:stretch>
          </a:blipFill>
        </p:spPr>
        <p:txBody>
          <a:bodyPr/>
          <a:lstStyle/>
          <a:p>
            <a:pPr>
              <a:defRPr/>
            </a:pPr>
            <a:r>
              <a:rPr lang="nl-NL">
                <a:noFill/>
              </a:rPr>
              <a:t> </a:t>
            </a:r>
          </a:p>
        </p:txBody>
      </p:sp>
      <p:sp>
        <p:nvSpPr>
          <p:cNvPr id="24" name="Ingekeepte PIJL-RECHTS 23"/>
          <p:cNvSpPr/>
          <p:nvPr/>
        </p:nvSpPr>
        <p:spPr>
          <a:xfrm>
            <a:off x="4223792" y="4969314"/>
            <a:ext cx="4248472" cy="474201"/>
          </a:xfrm>
          <a:prstGeom prst="notched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nl-NL"/>
          </a:p>
        </p:txBody>
      </p:sp>
      <p:pic>
        <p:nvPicPr>
          <p:cNvPr id="45076" name="Picture 14"/>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243514" y="4870450"/>
            <a:ext cx="1489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57864" y="4799013"/>
            <a:ext cx="1489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p:cNvPicPr>
            <a:picLocks noChangeAspect="1" noChangeArrowheads="1"/>
          </p:cNvPicPr>
          <p:nvPr/>
        </p:nvPicPr>
        <p:blipFill>
          <a:blip r:embed="rId1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530851" y="4948238"/>
            <a:ext cx="1489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a:spLocks noRot="1" noChangeAspect="1" noMove="1" noResize="1" noEditPoints="1" noAdjustHandles="1" noChangeArrowheads="1" noChangeShapeType="1" noTextEdit="1"/>
          </p:cNvSpPr>
          <p:nvPr/>
        </p:nvSpPr>
        <p:spPr>
          <a:xfrm>
            <a:off x="6751486" y="2924945"/>
            <a:ext cx="3119992" cy="991105"/>
          </a:xfrm>
          <a:prstGeom prst="rect">
            <a:avLst/>
          </a:prstGeom>
          <a:blipFill rotWithShape="1">
            <a:blip r:embed="rId13"/>
            <a:stretch>
              <a:fillRect/>
            </a:stretch>
          </a:blipFill>
        </p:spPr>
        <p:txBody>
          <a:bodyPr/>
          <a:lstStyle/>
          <a:p>
            <a:pPr>
              <a:defRPr/>
            </a:pPr>
            <a:r>
              <a:rPr lang="nl-NL">
                <a:noFill/>
              </a:rPr>
              <a:t> </a:t>
            </a:r>
          </a:p>
        </p:txBody>
      </p:sp>
      <p:sp>
        <p:nvSpPr>
          <p:cNvPr id="7" name="Tekstvak 6"/>
          <p:cNvSpPr txBox="1"/>
          <p:nvPr/>
        </p:nvSpPr>
        <p:spPr>
          <a:xfrm>
            <a:off x="4140201" y="4506914"/>
            <a:ext cx="4270375" cy="33813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nl-NL" sz="1600" dirty="0"/>
              <a:t>1 actieve moet dus méér inactieven gaan betalen</a:t>
            </a:r>
          </a:p>
        </p:txBody>
      </p:sp>
    </p:spTree>
    <p:extLst>
      <p:ext uri="{BB962C8B-B14F-4D97-AF65-F5344CB8AC3E}">
        <p14:creationId xmlns:p14="http://schemas.microsoft.com/office/powerpoint/2010/main" val="2105957084"/>
      </p:ext>
    </p:extLst>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20"/>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nodeType="afterEffect">
                                  <p:stCondLst>
                                    <p:cond delay="0"/>
                                  </p:stCondLst>
                                  <p:childTnLst>
                                    <p:set>
                                      <p:cBhvr>
                                        <p:cTn id="20" dur="1" fill="hold">
                                          <p:stCondLst>
                                            <p:cond delay="499"/>
                                          </p:stCondLst>
                                        </p:cTn>
                                        <p:tgtEl>
                                          <p:spTgt spid="19"/>
                                        </p:tgtEl>
                                        <p:attrNameLst>
                                          <p:attrName>style.visibility</p:attrName>
                                        </p:attrNameLst>
                                      </p:cBhvr>
                                      <p:to>
                                        <p:strVal val="visible"/>
                                      </p:to>
                                    </p:set>
                                  </p:childTnLst>
                                </p:cTn>
                              </p:par>
                            </p:childTnLst>
                          </p:cTn>
                        </p:par>
                        <p:par>
                          <p:cTn id="21" fill="hold" nodeType="afterGroup">
                            <p:stCondLst>
                              <p:cond delay="1500"/>
                            </p:stCondLst>
                            <p:childTnLst>
                              <p:par>
                                <p:cTn id="22" presetID="1" presetClass="entr" presetSubtype="0" fill="hold" nodeType="afterEffect">
                                  <p:stCondLst>
                                    <p:cond delay="0"/>
                                  </p:stCondLst>
                                  <p:childTnLst>
                                    <p:set>
                                      <p:cBhvr>
                                        <p:cTn id="23" dur="1" fill="hold">
                                          <p:stCondLst>
                                            <p:cond delay="499"/>
                                          </p:stCondLst>
                                        </p:cTn>
                                        <p:tgtEl>
                                          <p:spTgt spid="2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7"/>
                                        </p:tgtEl>
                                        <p:attrNameLst>
                                          <p:attrName>style.visibility</p:attrName>
                                        </p:attrNameLst>
                                      </p:cBhvr>
                                      <p:to>
                                        <p:strVal val="visible"/>
                                      </p:to>
                                    </p:se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18"/>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nodeType="afterEffect">
                                  <p:stCondLst>
                                    <p:cond delay="0"/>
                                  </p:stCondLst>
                                  <p:childTnLst>
                                    <p:set>
                                      <p:cBhvr>
                                        <p:cTn id="33" dur="1" fill="hold">
                                          <p:stCondLst>
                                            <p:cond delay="499"/>
                                          </p:stCondLst>
                                        </p:cTn>
                                        <p:tgtEl>
                                          <p:spTgt spid="17"/>
                                        </p:tgtEl>
                                        <p:attrNameLst>
                                          <p:attrName>style.visibility</p:attrName>
                                        </p:attrNameLst>
                                      </p:cBhvr>
                                      <p:to>
                                        <p:strVal val="visible"/>
                                      </p:to>
                                    </p:set>
                                  </p:childTnLst>
                                </p:cTn>
                              </p:par>
                            </p:childTnLst>
                          </p:cTn>
                        </p:par>
                        <p:par>
                          <p:cTn id="34" fill="hold" nodeType="afterGroup">
                            <p:stCondLst>
                              <p:cond delay="1500"/>
                            </p:stCondLst>
                            <p:childTnLst>
                              <p:par>
                                <p:cTn id="35" presetID="1" presetClass="entr" presetSubtype="0" fill="hold" nodeType="afterEffect">
                                  <p:stCondLst>
                                    <p:cond delay="250"/>
                                  </p:stCondLst>
                                  <p:childTnLst>
                                    <p:set>
                                      <p:cBhvr>
                                        <p:cTn id="36" dur="1" fill="hold">
                                          <p:stCondLst>
                                            <p:cond delay="499"/>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5601" name="Titel 1"/>
          <p:cNvSpPr>
            <a:spLocks noGrp="1"/>
          </p:cNvSpPr>
          <p:nvPr>
            <p:ph type="title"/>
          </p:nvPr>
        </p:nvSpPr>
        <p:spPr>
          <a:xfrm>
            <a:off x="1981200" y="274639"/>
            <a:ext cx="8229600" cy="922337"/>
          </a:xfrm>
        </p:spPr>
        <p:txBody>
          <a:bodyPr/>
          <a:lstStyle/>
          <a:p>
            <a:r>
              <a:rPr lang="nl-NL" altLang="nl-NL" smtClean="0"/>
              <a:t>Kapitaaldekkingsstelsel</a:t>
            </a:r>
          </a:p>
        </p:txBody>
      </p:sp>
      <p:pic>
        <p:nvPicPr>
          <p:cNvPr id="25602"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847850" y="2205039"/>
            <a:ext cx="3683000" cy="3735387"/>
          </a:xfrm>
          <a:prstGeom prst="rect">
            <a:avLst/>
          </a:prstGeom>
        </p:spPr>
      </p:pic>
      <p:pic>
        <p:nvPicPr>
          <p:cNvPr id="25603"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691189" y="2205038"/>
            <a:ext cx="4935537" cy="3744912"/>
          </a:xfrm>
          <a:prstGeom prst="rect">
            <a:avLst/>
          </a:prstGeom>
        </p:spPr>
      </p:pic>
    </p:spTree>
    <p:extLst>
      <p:ext uri="{BB962C8B-B14F-4D97-AF65-F5344CB8AC3E}">
        <p14:creationId xmlns:p14="http://schemas.microsoft.com/office/powerpoint/2010/main" val="2792431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9154" name="Titel 1"/>
          <p:cNvSpPr>
            <a:spLocks noGrp="1"/>
          </p:cNvSpPr>
          <p:nvPr>
            <p:ph type="title" idx="4294967295"/>
          </p:nvPr>
        </p:nvSpPr>
        <p:spPr>
          <a:xfrm>
            <a:off x="4122575" y="421108"/>
            <a:ext cx="3220616" cy="791871"/>
          </a:xfrm>
        </p:spPr>
        <p:style>
          <a:lnRef idx="2">
            <a:schemeClr val="accent6">
              <a:shade val="50000"/>
            </a:schemeClr>
          </a:lnRef>
          <a:fillRef idx="1">
            <a:schemeClr val="accent6"/>
          </a:fillRef>
          <a:effectRef idx="0">
            <a:schemeClr val="accent6"/>
          </a:effectRef>
          <a:fontRef idx="minor">
            <a:schemeClr val="lt1"/>
          </a:fontRef>
        </p:style>
        <p:txBody>
          <a:bodyPr/>
          <a:lstStyle/>
          <a:p>
            <a:r>
              <a:rPr lang="nl-NL" altLang="nl-NL" dirty="0" smtClean="0"/>
              <a:t>Indexering</a:t>
            </a:r>
          </a:p>
        </p:txBody>
      </p:sp>
      <p:sp>
        <p:nvSpPr>
          <p:cNvPr id="3" name="Tijdelijke aanduiding voor inhoud 2"/>
          <p:cNvSpPr>
            <a:spLocks noGrp="1"/>
          </p:cNvSpPr>
          <p:nvPr>
            <p:ph idx="4294967295"/>
          </p:nvPr>
        </p:nvSpPr>
        <p:spPr>
          <a:xfrm>
            <a:off x="2183364" y="1884785"/>
            <a:ext cx="7621038" cy="4241380"/>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nl-NL" altLang="nl-NL" sz="2400" dirty="0"/>
              <a:t>Indexering = aanpassen hoogte pensioenuitkering</a:t>
            </a:r>
            <a:endParaRPr lang="nl-NL" altLang="nl-NL" sz="2400" dirty="0" smtClean="0"/>
          </a:p>
          <a:p>
            <a:pPr marL="0" indent="0">
              <a:buNone/>
            </a:pPr>
            <a:endParaRPr lang="nl-NL" altLang="nl-NL" sz="2400" dirty="0"/>
          </a:p>
          <a:p>
            <a:pPr marL="361950" indent="-361950">
              <a:buFont typeface="Wingdings" pitchFamily="2" charset="2"/>
              <a:buChar char="Ø"/>
            </a:pPr>
            <a:r>
              <a:rPr lang="nl-NL" altLang="nl-NL" sz="2400" b="1" dirty="0" smtClean="0"/>
              <a:t>Welvaartsvast: </a:t>
            </a:r>
            <a:r>
              <a:rPr lang="nl-NL" altLang="nl-NL" sz="2400" dirty="0" smtClean="0"/>
              <a:t>uitkeringen </a:t>
            </a:r>
            <a:r>
              <a:rPr lang="nl-NL" altLang="nl-NL" sz="2400" dirty="0"/>
              <a:t>stijgen mee met de lonen, zodat de welvaart t.o.v. de rest van de bevolking gelijk blijft</a:t>
            </a:r>
          </a:p>
          <a:p>
            <a:pPr marL="361950" indent="-361950">
              <a:buFont typeface="Wingdings" pitchFamily="2" charset="2"/>
              <a:buChar char="Ø"/>
            </a:pPr>
            <a:r>
              <a:rPr lang="nl-NL" altLang="nl-NL" sz="2400" b="1" dirty="0" smtClean="0"/>
              <a:t>Waardevast: </a:t>
            </a:r>
            <a:r>
              <a:rPr lang="nl-NL" altLang="nl-NL" sz="2400" dirty="0" smtClean="0"/>
              <a:t>uitkeringen </a:t>
            </a:r>
            <a:r>
              <a:rPr lang="nl-NL" altLang="nl-NL" sz="2400" dirty="0"/>
              <a:t>worden aangepast aan de inflatie, zodat de koopkracht gelijk blijft</a:t>
            </a:r>
          </a:p>
          <a:p>
            <a:pPr marL="361950" indent="-361950">
              <a:buFont typeface="Wingdings" pitchFamily="2" charset="2"/>
              <a:buChar char="Ø"/>
            </a:pPr>
            <a:r>
              <a:rPr lang="nl-NL" altLang="nl-NL" sz="2400" b="1" dirty="0" smtClean="0"/>
              <a:t>Bevriezen: </a:t>
            </a:r>
            <a:r>
              <a:rPr lang="nl-NL" altLang="nl-NL" sz="2400" dirty="0" smtClean="0"/>
              <a:t>er </a:t>
            </a:r>
            <a:r>
              <a:rPr lang="nl-NL" altLang="nl-NL" sz="2400" dirty="0"/>
              <a:t>komt niets bij, het bedrag blijft hetzelfde</a:t>
            </a:r>
            <a:endParaRPr lang="nl-NL" altLang="nl-NL" sz="2400" dirty="0" smtClean="0"/>
          </a:p>
          <a:p>
            <a:pPr marL="361950" indent="-361950">
              <a:buFont typeface="Wingdings" pitchFamily="2" charset="2"/>
              <a:buChar char="Ø"/>
            </a:pPr>
            <a:r>
              <a:rPr lang="nl-NL" altLang="nl-NL" sz="2400" b="1" dirty="0" smtClean="0"/>
              <a:t>Korten: </a:t>
            </a:r>
            <a:r>
              <a:rPr lang="nl-NL" altLang="nl-NL" sz="2400" dirty="0" smtClean="0"/>
              <a:t>als </a:t>
            </a:r>
            <a:r>
              <a:rPr lang="nl-NL" altLang="nl-NL" sz="2400" dirty="0"/>
              <a:t>er écht geld tekort is kunnen de pensioenen zelfs worden verlaagd</a:t>
            </a:r>
            <a:endParaRPr lang="nl-NL" altLang="nl-NL" sz="2400" b="1" dirty="0"/>
          </a:p>
        </p:txBody>
      </p:sp>
    </p:spTree>
    <p:extLst>
      <p:ext uri="{BB962C8B-B14F-4D97-AF65-F5344CB8AC3E}">
        <p14:creationId xmlns:p14="http://schemas.microsoft.com/office/powerpoint/2010/main" val="41002995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100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50178" name="Titel 1"/>
          <p:cNvSpPr>
            <a:spLocks noGrp="1"/>
          </p:cNvSpPr>
          <p:nvPr>
            <p:ph type="title" idx="4294967295"/>
          </p:nvPr>
        </p:nvSpPr>
        <p:spPr>
          <a:xfrm>
            <a:off x="588964" y="431800"/>
            <a:ext cx="4791075" cy="949325"/>
          </a:xfrm>
        </p:spPr>
        <p:style>
          <a:lnRef idx="2">
            <a:schemeClr val="accent6">
              <a:shade val="50000"/>
            </a:schemeClr>
          </a:lnRef>
          <a:fillRef idx="1">
            <a:schemeClr val="accent6"/>
          </a:fillRef>
          <a:effectRef idx="0">
            <a:schemeClr val="accent6"/>
          </a:effectRef>
          <a:fontRef idx="minor">
            <a:schemeClr val="lt1"/>
          </a:fontRef>
        </p:style>
        <p:txBody>
          <a:bodyPr/>
          <a:lstStyle/>
          <a:p>
            <a:r>
              <a:rPr lang="nl-NL" altLang="nl-NL" dirty="0" smtClean="0"/>
              <a:t>Opgave indexering</a:t>
            </a:r>
          </a:p>
        </p:txBody>
      </p:sp>
      <p:sp>
        <p:nvSpPr>
          <p:cNvPr id="3" name="Tijdelijke aanduiding voor inhoud 2"/>
          <p:cNvSpPr>
            <a:spLocks noGrp="1"/>
          </p:cNvSpPr>
          <p:nvPr>
            <p:ph idx="4294967295"/>
          </p:nvPr>
        </p:nvSpPr>
        <p:spPr>
          <a:xfrm>
            <a:off x="588964" y="2549526"/>
            <a:ext cx="5649911" cy="3357563"/>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buNone/>
            </a:pPr>
            <a:r>
              <a:rPr lang="nl-NL" altLang="nl-NL" sz="1800" dirty="0"/>
              <a:t>Gegevens 2011:</a:t>
            </a:r>
          </a:p>
          <a:p>
            <a:pPr marL="742950" lvl="1" indent="-285750">
              <a:buFont typeface="Arial" charset="0"/>
              <a:buChar char="•"/>
            </a:pPr>
            <a:r>
              <a:rPr lang="nl-NL" altLang="nl-NL" sz="2000" dirty="0"/>
              <a:t>pensioenuitkering € 20.000</a:t>
            </a:r>
          </a:p>
          <a:p>
            <a:pPr marL="742950" lvl="1" indent="-285750">
              <a:buFont typeface="Arial" charset="0"/>
              <a:buChar char="•"/>
            </a:pPr>
            <a:r>
              <a:rPr lang="nl-NL" altLang="nl-NL" sz="2000" dirty="0"/>
              <a:t>modale salaris € 35.000</a:t>
            </a:r>
          </a:p>
          <a:p>
            <a:pPr marL="0" indent="0">
              <a:buNone/>
            </a:pPr>
            <a:r>
              <a:rPr lang="nl-NL" altLang="nl-NL" sz="1800" dirty="0"/>
              <a:t>Verwachting 2012:</a:t>
            </a:r>
          </a:p>
          <a:p>
            <a:pPr marL="742950" lvl="1" indent="-285750">
              <a:buFont typeface="Arial" charset="0"/>
              <a:buChar char="•"/>
            </a:pPr>
            <a:r>
              <a:rPr lang="nl-NL" altLang="nl-NL" sz="2000" dirty="0"/>
              <a:t>inflatie 2,5%</a:t>
            </a:r>
          </a:p>
          <a:p>
            <a:pPr marL="742950" lvl="1" indent="-285750">
              <a:buFont typeface="Arial" charset="0"/>
              <a:buChar char="•"/>
            </a:pPr>
            <a:r>
              <a:rPr lang="nl-NL" altLang="nl-NL" sz="2000" dirty="0"/>
              <a:t>gemiddelde salarisstijging 3,4%</a:t>
            </a:r>
          </a:p>
          <a:p>
            <a:pPr marL="0" indent="0">
              <a:buNone/>
            </a:pPr>
            <a:endParaRPr lang="nl-NL" altLang="nl-NL" sz="900" dirty="0"/>
          </a:p>
          <a:p>
            <a:pPr marL="0" indent="0">
              <a:buFont typeface="Calibri" pitchFamily="34" charset="0"/>
              <a:buAutoNum type="arabicPeriod"/>
            </a:pPr>
            <a:r>
              <a:rPr lang="nl-NL" altLang="nl-NL" sz="1800" dirty="0"/>
              <a:t>Bereken de hoogte van de uitkering in 2012 indien:</a:t>
            </a:r>
          </a:p>
          <a:p>
            <a:pPr marL="742950" lvl="1" indent="-285750">
              <a:buFont typeface="Wingdings" pitchFamily="2" charset="2"/>
              <a:buChar char="Ø"/>
            </a:pPr>
            <a:r>
              <a:rPr lang="nl-NL" altLang="nl-NL" sz="2000" dirty="0"/>
              <a:t>de uitkering waardevast is</a:t>
            </a:r>
          </a:p>
          <a:p>
            <a:pPr marL="742950" lvl="1" indent="-285750">
              <a:buFont typeface="Wingdings" pitchFamily="2" charset="2"/>
              <a:buChar char="Ø"/>
            </a:pPr>
            <a:r>
              <a:rPr lang="nl-NL" altLang="nl-NL" sz="2000" dirty="0"/>
              <a:t>de uitkering welvaartsvast is</a:t>
            </a:r>
          </a:p>
          <a:p>
            <a:pPr marL="0" indent="0">
              <a:buFont typeface="Calibri" pitchFamily="34" charset="0"/>
              <a:buAutoNum type="arabicPeriod"/>
            </a:pPr>
            <a:r>
              <a:rPr lang="nl-NL" altLang="nl-NL" sz="1800" dirty="0"/>
              <a:t>Wat is het nadeel van de welvaartsvaste uitkering?</a:t>
            </a:r>
          </a:p>
        </p:txBody>
      </p:sp>
      <p:sp>
        <p:nvSpPr>
          <p:cNvPr id="5" name="Afgeronde rechthoek 4"/>
          <p:cNvSpPr/>
          <p:nvPr/>
        </p:nvSpPr>
        <p:spPr>
          <a:xfrm>
            <a:off x="7185026" y="431800"/>
            <a:ext cx="3313113" cy="295275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defRPr/>
            </a:pPr>
            <a:r>
              <a:rPr lang="nl-NL" sz="2400" b="1" dirty="0"/>
              <a:t>Waardevast</a:t>
            </a:r>
            <a:r>
              <a:rPr lang="nl-NL" dirty="0"/>
              <a:t>:</a:t>
            </a:r>
          </a:p>
          <a:p>
            <a:pPr>
              <a:defRPr/>
            </a:pPr>
            <a:endParaRPr lang="nl-NL" dirty="0"/>
          </a:p>
          <a:p>
            <a:pPr>
              <a:defRPr/>
            </a:pPr>
            <a:r>
              <a:rPr lang="nl-NL" dirty="0"/>
              <a:t>koopkracht behouden,</a:t>
            </a:r>
          </a:p>
          <a:p>
            <a:pPr>
              <a:defRPr/>
            </a:pPr>
            <a:r>
              <a:rPr lang="nl-NL" dirty="0"/>
              <a:t>dus meestijgen met inflatie</a:t>
            </a:r>
          </a:p>
          <a:p>
            <a:pPr>
              <a:defRPr/>
            </a:pPr>
            <a:endParaRPr lang="nl-NL" dirty="0"/>
          </a:p>
          <a:p>
            <a:pPr>
              <a:defRPr/>
            </a:pPr>
            <a:r>
              <a:rPr lang="nl-NL" dirty="0"/>
              <a:t>€ 20.000 x 1,025 = € 20.500</a:t>
            </a:r>
          </a:p>
          <a:p>
            <a:pPr>
              <a:defRPr/>
            </a:pPr>
            <a:endParaRPr lang="nl-NL" dirty="0"/>
          </a:p>
          <a:p>
            <a:pPr>
              <a:defRPr/>
            </a:pPr>
            <a:endParaRPr lang="nl-NL" dirty="0"/>
          </a:p>
        </p:txBody>
      </p:sp>
      <p:sp>
        <p:nvSpPr>
          <p:cNvPr id="6" name="Afgeronde rechthoek 5"/>
          <p:cNvSpPr/>
          <p:nvPr/>
        </p:nvSpPr>
        <p:spPr>
          <a:xfrm>
            <a:off x="7185027" y="3606800"/>
            <a:ext cx="3313112" cy="295275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defRPr/>
            </a:pPr>
            <a:r>
              <a:rPr lang="nl-NL" sz="2400" b="1" dirty="0"/>
              <a:t>Welvaartsvast</a:t>
            </a:r>
            <a:r>
              <a:rPr lang="nl-NL" dirty="0"/>
              <a:t>:</a:t>
            </a:r>
          </a:p>
          <a:p>
            <a:pPr>
              <a:defRPr/>
            </a:pPr>
            <a:endParaRPr lang="nl-NL" dirty="0"/>
          </a:p>
          <a:p>
            <a:pPr>
              <a:defRPr/>
            </a:pPr>
            <a:r>
              <a:rPr lang="nl-NL" dirty="0"/>
              <a:t>welvaart meestijgen met overige bevolking,</a:t>
            </a:r>
          </a:p>
          <a:p>
            <a:pPr>
              <a:defRPr/>
            </a:pPr>
            <a:r>
              <a:rPr lang="nl-NL" dirty="0"/>
              <a:t>dus meestijgen met lonen</a:t>
            </a:r>
          </a:p>
          <a:p>
            <a:pPr>
              <a:defRPr/>
            </a:pPr>
            <a:endParaRPr lang="nl-NL" dirty="0"/>
          </a:p>
          <a:p>
            <a:pPr>
              <a:defRPr/>
            </a:pPr>
            <a:r>
              <a:rPr lang="nl-NL" dirty="0"/>
              <a:t>€ 20.000 x 1,034 = € 20.680</a:t>
            </a:r>
          </a:p>
          <a:p>
            <a:pPr>
              <a:defRPr/>
            </a:pPr>
            <a:r>
              <a:rPr lang="nl-NL" dirty="0"/>
              <a:t>(is dus duurder!)</a:t>
            </a:r>
          </a:p>
          <a:p>
            <a:pPr>
              <a:defRPr/>
            </a:pPr>
            <a:endParaRPr lang="nl-NL" dirty="0"/>
          </a:p>
          <a:p>
            <a:pPr>
              <a:defRPr/>
            </a:pPr>
            <a:endParaRPr lang="nl-NL" dirty="0"/>
          </a:p>
        </p:txBody>
      </p:sp>
      <p:sp>
        <p:nvSpPr>
          <p:cNvPr id="2" name="PIJL-RECHTS 1"/>
          <p:cNvSpPr/>
          <p:nvPr/>
        </p:nvSpPr>
        <p:spPr>
          <a:xfrm>
            <a:off x="5448299" y="5572125"/>
            <a:ext cx="1895475" cy="2476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714250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524000" y="274638"/>
            <a:ext cx="8229600" cy="850900"/>
          </a:xfrm>
        </p:spPr>
        <p:txBody>
          <a:bodyPr rtlCol="0">
            <a:normAutofit/>
          </a:bodyPr>
          <a:lstStyle/>
          <a:p>
            <a:pPr>
              <a:defRPr/>
            </a:pPr>
            <a:r>
              <a:rPr lang="nl-NL" dirty="0" smtClean="0"/>
              <a:t>    Kwetsbaarheid sociale zekerheid</a:t>
            </a:r>
            <a:endParaRPr lang="nl-NL"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31" y="1463181"/>
            <a:ext cx="89090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786" y="2981325"/>
            <a:ext cx="2705214" cy="1523206"/>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6786" y="4560890"/>
            <a:ext cx="2705214" cy="1514474"/>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2408" y="1466850"/>
            <a:ext cx="2729591" cy="1458115"/>
          </a:xfrm>
          <a:prstGeom prst="rect">
            <a:avLst/>
          </a:prstGeom>
        </p:spPr>
      </p:pic>
      <p:cxnSp>
        <p:nvCxnSpPr>
          <p:cNvPr id="8" name="Rechte verbindingslijn met pijl 7"/>
          <p:cNvCxnSpPr>
            <a:stCxn id="3" idx="1"/>
          </p:cNvCxnSpPr>
          <p:nvPr/>
        </p:nvCxnSpPr>
        <p:spPr>
          <a:xfrm flipH="1" flipV="1">
            <a:off x="8077200" y="2200275"/>
            <a:ext cx="1409586" cy="15426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p:cNvCxnSpPr>
            <a:stCxn id="3" idx="1"/>
          </p:cNvCxnSpPr>
          <p:nvPr/>
        </p:nvCxnSpPr>
        <p:spPr>
          <a:xfrm flipH="1">
            <a:off x="8115300" y="3742928"/>
            <a:ext cx="1371486" cy="14146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1534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9697" name="Titel 1"/>
          <p:cNvSpPr>
            <a:spLocks noGrp="1"/>
          </p:cNvSpPr>
          <p:nvPr>
            <p:ph type="title" idx="4294967295"/>
          </p:nvPr>
        </p:nvSpPr>
        <p:spPr>
          <a:xfrm>
            <a:off x="1524000" y="274639"/>
            <a:ext cx="8229600" cy="777875"/>
          </a:xfrm>
        </p:spPr>
        <p:txBody>
          <a:bodyPr/>
          <a:lstStyle/>
          <a:p>
            <a:r>
              <a:rPr lang="nl-NL" altLang="nl-NL" smtClean="0"/>
              <a:t>      Belangrijkste oorzaak: de wig</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268414"/>
            <a:ext cx="7861300"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773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27201" y="293688"/>
            <a:ext cx="8969374" cy="573087"/>
          </a:xfrm>
        </p:spPr>
        <p:style>
          <a:lnRef idx="2">
            <a:schemeClr val="accent2">
              <a:shade val="50000"/>
            </a:schemeClr>
          </a:lnRef>
          <a:fillRef idx="1">
            <a:schemeClr val="accent2"/>
          </a:fillRef>
          <a:effectRef idx="0">
            <a:schemeClr val="accent2"/>
          </a:effectRef>
          <a:fontRef idx="minor">
            <a:schemeClr val="lt1"/>
          </a:fontRef>
        </p:style>
        <p:txBody>
          <a:bodyPr rtlCol="0">
            <a:noAutofit/>
          </a:bodyPr>
          <a:lstStyle/>
          <a:p>
            <a:pPr>
              <a:defRPr/>
            </a:pPr>
            <a:r>
              <a:rPr lang="nl-NL" sz="3600" dirty="0" smtClean="0"/>
              <a:t>Noodzaak aanpak misbruik sociale zekerheid</a:t>
            </a:r>
            <a:endParaRPr lang="nl-NL" sz="3600"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1" y="1390650"/>
            <a:ext cx="8969374"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715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rtlCol="0">
            <a:normAutofit/>
          </a:bodyPr>
          <a:lstStyle/>
          <a:p>
            <a:pPr marL="274320" indent="-274320">
              <a:defRPr/>
            </a:pPr>
            <a:r>
              <a:rPr lang="nl-NL" dirty="0" smtClean="0"/>
              <a:t>Kliklijnen</a:t>
            </a:r>
          </a:p>
          <a:p>
            <a:pPr marL="274320" indent="-274320">
              <a:defRPr/>
            </a:pPr>
            <a:r>
              <a:rPr lang="nl-NL" dirty="0" smtClean="0"/>
              <a:t>Boetes  en kortingen op de uitkering</a:t>
            </a:r>
          </a:p>
          <a:p>
            <a:pPr marL="274320" indent="-274320">
              <a:defRPr/>
            </a:pPr>
            <a:r>
              <a:rPr lang="nl-NL" dirty="0" smtClean="0"/>
              <a:t>Regelgeving aanscherpen (“passende arbeid”)</a:t>
            </a:r>
          </a:p>
          <a:p>
            <a:pPr marL="274320" indent="-274320">
              <a:defRPr/>
            </a:pPr>
            <a:r>
              <a:rPr lang="nl-NL" dirty="0" smtClean="0"/>
              <a:t>Premiedifferentiatie, </a:t>
            </a:r>
            <a:r>
              <a:rPr lang="nl-NL" dirty="0" err="1" smtClean="0"/>
              <a:t>wulbz</a:t>
            </a:r>
            <a:endParaRPr lang="nl-NL" dirty="0" smtClean="0"/>
          </a:p>
          <a:p>
            <a:pPr marL="274320" indent="-274320">
              <a:defRPr/>
            </a:pPr>
            <a:r>
              <a:rPr lang="nl-NL" dirty="0" smtClean="0"/>
              <a:t>Eigen risico</a:t>
            </a:r>
          </a:p>
          <a:p>
            <a:pPr marL="274320" indent="-274320">
              <a:defRPr/>
            </a:pPr>
            <a:r>
              <a:rPr lang="nl-NL" dirty="0" smtClean="0"/>
              <a:t>Privatisering</a:t>
            </a:r>
          </a:p>
          <a:p>
            <a:pPr marL="274320" indent="-274320">
              <a:defRPr/>
            </a:pPr>
            <a:r>
              <a:rPr lang="nl-NL" dirty="0" smtClean="0"/>
              <a:t>Kinderopvang</a:t>
            </a:r>
          </a:p>
          <a:p>
            <a:pPr marL="274320" indent="-274320">
              <a:defRPr/>
            </a:pPr>
            <a:r>
              <a:rPr lang="nl-NL" dirty="0" smtClean="0"/>
              <a:t>Verlagen i/a-ratio (deelnemingspercentage)</a:t>
            </a:r>
            <a:endParaRPr lang="nl-NL" dirty="0"/>
          </a:p>
        </p:txBody>
      </p:sp>
      <p:sp>
        <p:nvSpPr>
          <p:cNvPr id="31746" name="Titel 1"/>
          <p:cNvSpPr>
            <a:spLocks noGrp="1"/>
          </p:cNvSpPr>
          <p:nvPr>
            <p:ph type="title"/>
          </p:nvPr>
        </p:nvSpPr>
        <p:spPr>
          <a:xfrm>
            <a:off x="838200" y="365126"/>
            <a:ext cx="8067675" cy="863600"/>
          </a:xfrm>
        </p:spPr>
        <p:style>
          <a:lnRef idx="2">
            <a:schemeClr val="accent5">
              <a:shade val="50000"/>
            </a:schemeClr>
          </a:lnRef>
          <a:fillRef idx="1">
            <a:schemeClr val="accent5"/>
          </a:fillRef>
          <a:effectRef idx="0">
            <a:schemeClr val="accent5"/>
          </a:effectRef>
          <a:fontRef idx="minor">
            <a:schemeClr val="lt1"/>
          </a:fontRef>
        </p:style>
        <p:txBody>
          <a:bodyPr/>
          <a:lstStyle/>
          <a:p>
            <a:r>
              <a:rPr lang="nl-NL" altLang="nl-NL" sz="3200" dirty="0"/>
              <a:t>Bestrijding kosten/misbruik sociale wetgeving</a:t>
            </a:r>
          </a:p>
        </p:txBody>
      </p:sp>
    </p:spTree>
    <p:extLst>
      <p:ext uri="{BB962C8B-B14F-4D97-AF65-F5344CB8AC3E}">
        <p14:creationId xmlns:p14="http://schemas.microsoft.com/office/powerpoint/2010/main" val="198342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kstvak 1"/>
          <p:cNvSpPr txBox="1"/>
          <p:nvPr/>
        </p:nvSpPr>
        <p:spPr>
          <a:xfrm>
            <a:off x="2556587" y="1539551"/>
            <a:ext cx="231399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Verzekeraar</a:t>
            </a:r>
            <a:endParaRPr lang="nl-NL" dirty="0"/>
          </a:p>
        </p:txBody>
      </p:sp>
      <p:sp>
        <p:nvSpPr>
          <p:cNvPr id="3" name="Tekstvak 2"/>
          <p:cNvSpPr txBox="1"/>
          <p:nvPr/>
        </p:nvSpPr>
        <p:spPr>
          <a:xfrm>
            <a:off x="8621485" y="1539551"/>
            <a:ext cx="202785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Verzekerde</a:t>
            </a:r>
            <a:endParaRPr lang="nl-NL" dirty="0"/>
          </a:p>
        </p:txBody>
      </p:sp>
      <p:sp>
        <p:nvSpPr>
          <p:cNvPr id="4" name="Tekstvak 3"/>
          <p:cNvSpPr txBox="1"/>
          <p:nvPr/>
        </p:nvSpPr>
        <p:spPr>
          <a:xfrm>
            <a:off x="5710335" y="3707364"/>
            <a:ext cx="189722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smtClean="0"/>
              <a:t>Polis = contract</a:t>
            </a:r>
            <a:endParaRPr lang="nl-NL" dirty="0"/>
          </a:p>
        </p:txBody>
      </p:sp>
      <p:sp>
        <p:nvSpPr>
          <p:cNvPr id="5" name="Tekstvak 4"/>
          <p:cNvSpPr txBox="1"/>
          <p:nvPr/>
        </p:nvSpPr>
        <p:spPr>
          <a:xfrm>
            <a:off x="5501951" y="1026367"/>
            <a:ext cx="2313992"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nl-NL" dirty="0" smtClean="0"/>
              <a:t>Premie (maandelijks)</a:t>
            </a:r>
            <a:endParaRPr lang="nl-NL" dirty="0"/>
          </a:p>
        </p:txBody>
      </p:sp>
      <p:sp>
        <p:nvSpPr>
          <p:cNvPr id="6" name="Tekstvak 5"/>
          <p:cNvSpPr txBox="1"/>
          <p:nvPr/>
        </p:nvSpPr>
        <p:spPr>
          <a:xfrm>
            <a:off x="5501951" y="2191530"/>
            <a:ext cx="2313992"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nl-NL" dirty="0" smtClean="0"/>
              <a:t>Uitkering (bij schade)</a:t>
            </a:r>
            <a:endParaRPr lang="nl-NL" dirty="0"/>
          </a:p>
        </p:txBody>
      </p:sp>
      <p:cxnSp>
        <p:nvCxnSpPr>
          <p:cNvPr id="12" name="Rechte verbindingslijn 11"/>
          <p:cNvCxnSpPr/>
          <p:nvPr/>
        </p:nvCxnSpPr>
        <p:spPr>
          <a:xfrm flipV="1">
            <a:off x="7688424" y="3890865"/>
            <a:ext cx="2230017" cy="9331"/>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Rechte verbindingslijn 13"/>
          <p:cNvCxnSpPr/>
          <p:nvPr/>
        </p:nvCxnSpPr>
        <p:spPr>
          <a:xfrm flipH="1">
            <a:off x="3760237" y="1987420"/>
            <a:ext cx="18660" cy="1922107"/>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Rechte verbindingslijn met pijl 15"/>
          <p:cNvCxnSpPr/>
          <p:nvPr/>
        </p:nvCxnSpPr>
        <p:spPr>
          <a:xfrm flipV="1">
            <a:off x="3778898" y="3890865"/>
            <a:ext cx="1850572" cy="933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8" name="Rechte verbindingslijn met pijl 17"/>
          <p:cNvCxnSpPr/>
          <p:nvPr/>
        </p:nvCxnSpPr>
        <p:spPr>
          <a:xfrm flipV="1">
            <a:off x="9918441" y="1987420"/>
            <a:ext cx="0" cy="190344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0" name="Rechte verbindingslijn met pijl 19"/>
          <p:cNvCxnSpPr/>
          <p:nvPr/>
        </p:nvCxnSpPr>
        <p:spPr>
          <a:xfrm flipH="1" flipV="1">
            <a:off x="7893698" y="1231641"/>
            <a:ext cx="662473" cy="48519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2" name="Rechte verbindingslijn met pijl 21"/>
          <p:cNvCxnSpPr>
            <a:stCxn id="5" idx="1"/>
            <a:endCxn id="2" idx="3"/>
          </p:cNvCxnSpPr>
          <p:nvPr/>
        </p:nvCxnSpPr>
        <p:spPr>
          <a:xfrm flipH="1">
            <a:off x="4870579" y="1211033"/>
            <a:ext cx="631372" cy="51318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4" name="Rechte verbindingslijn met pijl 23"/>
          <p:cNvCxnSpPr>
            <a:stCxn id="2" idx="3"/>
          </p:cNvCxnSpPr>
          <p:nvPr/>
        </p:nvCxnSpPr>
        <p:spPr>
          <a:xfrm>
            <a:off x="4870579" y="1724217"/>
            <a:ext cx="631372" cy="64575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6" name="Rechte verbindingslijn met pijl 25"/>
          <p:cNvCxnSpPr/>
          <p:nvPr/>
        </p:nvCxnSpPr>
        <p:spPr>
          <a:xfrm flipV="1">
            <a:off x="7893698" y="1810139"/>
            <a:ext cx="662473" cy="59715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8" name="Tekstvak 27"/>
          <p:cNvSpPr txBox="1"/>
          <p:nvPr/>
        </p:nvSpPr>
        <p:spPr>
          <a:xfrm>
            <a:off x="289248" y="5019869"/>
            <a:ext cx="137160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smtClean="0"/>
              <a:t>Risico-avers</a:t>
            </a:r>
            <a:endParaRPr lang="nl-NL" dirty="0"/>
          </a:p>
        </p:txBody>
      </p:sp>
      <p:sp>
        <p:nvSpPr>
          <p:cNvPr id="29" name="Tekstvak 28"/>
          <p:cNvSpPr txBox="1"/>
          <p:nvPr/>
        </p:nvSpPr>
        <p:spPr>
          <a:xfrm>
            <a:off x="2295331" y="4723236"/>
            <a:ext cx="308843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smtClean="0"/>
              <a:t>Sterk </a:t>
            </a:r>
            <a:r>
              <a:rPr lang="nl-NL" dirty="0" smtClean="0">
                <a:sym typeface="Wingdings" panose="05000000000000000000" pitchFamily="2" charset="2"/>
              </a:rPr>
              <a:t> snel v</a:t>
            </a:r>
            <a:r>
              <a:rPr lang="nl-NL" dirty="0" smtClean="0"/>
              <a:t>erzekeren</a:t>
            </a:r>
            <a:endParaRPr lang="nl-NL" dirty="0"/>
          </a:p>
        </p:txBody>
      </p:sp>
      <p:sp>
        <p:nvSpPr>
          <p:cNvPr id="30" name="Tekstvak 29"/>
          <p:cNvSpPr txBox="1"/>
          <p:nvPr/>
        </p:nvSpPr>
        <p:spPr>
          <a:xfrm>
            <a:off x="2295331" y="5323887"/>
            <a:ext cx="308843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smtClean="0"/>
              <a:t>Weinig </a:t>
            </a:r>
            <a:r>
              <a:rPr lang="nl-NL" dirty="0" smtClean="0">
                <a:sym typeface="Wingdings" panose="05000000000000000000" pitchFamily="2" charset="2"/>
              </a:rPr>
              <a:t> niet snel verzekeren</a:t>
            </a:r>
            <a:endParaRPr lang="nl-NL" dirty="0"/>
          </a:p>
        </p:txBody>
      </p:sp>
      <p:cxnSp>
        <p:nvCxnSpPr>
          <p:cNvPr id="32" name="Rechte verbindingslijn met pijl 31"/>
          <p:cNvCxnSpPr>
            <a:stCxn id="28" idx="3"/>
            <a:endCxn id="29" idx="1"/>
          </p:cNvCxnSpPr>
          <p:nvPr/>
        </p:nvCxnSpPr>
        <p:spPr>
          <a:xfrm flipV="1">
            <a:off x="1660849" y="4907902"/>
            <a:ext cx="634482" cy="29663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4" name="Rechte verbindingslijn met pijl 33"/>
          <p:cNvCxnSpPr>
            <a:stCxn id="28" idx="3"/>
          </p:cNvCxnSpPr>
          <p:nvPr/>
        </p:nvCxnSpPr>
        <p:spPr>
          <a:xfrm>
            <a:off x="1660849" y="5204535"/>
            <a:ext cx="569167" cy="3040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6" name="Tekstvak 35"/>
          <p:cNvSpPr txBox="1"/>
          <p:nvPr/>
        </p:nvSpPr>
        <p:spPr>
          <a:xfrm>
            <a:off x="13995" y="3309362"/>
            <a:ext cx="3629608"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dirty="0" smtClean="0"/>
              <a:t>Overwegingen zijn: </a:t>
            </a:r>
          </a:p>
          <a:p>
            <a:pPr marL="342900" indent="-342900">
              <a:buAutoNum type="arabicPeriod"/>
            </a:pPr>
            <a:r>
              <a:rPr lang="nl-NL" dirty="0" smtClean="0"/>
              <a:t>grootte van de kans op schade</a:t>
            </a:r>
          </a:p>
          <a:p>
            <a:pPr marL="342900" indent="-342900">
              <a:buAutoNum type="arabicPeriod"/>
            </a:pPr>
            <a:r>
              <a:rPr lang="nl-NL" dirty="0"/>
              <a:t>d</a:t>
            </a:r>
            <a:r>
              <a:rPr lang="nl-NL" dirty="0" smtClean="0"/>
              <a:t>e grootte van de schade zelf</a:t>
            </a:r>
          </a:p>
          <a:p>
            <a:pPr marL="342900" indent="-342900">
              <a:buAutoNum type="arabicPeriod"/>
            </a:pPr>
            <a:r>
              <a:rPr lang="nl-NL" dirty="0"/>
              <a:t>i</a:t>
            </a:r>
            <a:r>
              <a:rPr lang="nl-NL" dirty="0" smtClean="0"/>
              <a:t>s het risico de premie waard</a:t>
            </a:r>
            <a:endParaRPr lang="nl-NL" dirty="0"/>
          </a:p>
        </p:txBody>
      </p:sp>
      <p:sp>
        <p:nvSpPr>
          <p:cNvPr id="23" name="Tekstvak 22"/>
          <p:cNvSpPr txBox="1"/>
          <p:nvPr/>
        </p:nvSpPr>
        <p:spPr>
          <a:xfrm>
            <a:off x="3189723" y="151818"/>
            <a:ext cx="672871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smtClean="0"/>
              <a:t>Verzekeren van risico’s is gebaseerd op het principe van solidariteit</a:t>
            </a:r>
            <a:endParaRPr lang="nl-NL" dirty="0"/>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2380" y="4079076"/>
            <a:ext cx="4349620" cy="2778924"/>
          </a:xfrm>
          <a:prstGeom prst="rect">
            <a:avLst/>
          </a:prstGeom>
        </p:spPr>
      </p:pic>
    </p:spTree>
    <p:extLst>
      <p:ext uri="{BB962C8B-B14F-4D97-AF65-F5344CB8AC3E}">
        <p14:creationId xmlns:p14="http://schemas.microsoft.com/office/powerpoint/2010/main" val="53121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1000"/>
                                        <p:tgtEl>
                                          <p:spTgt spid="3"/>
                                        </p:tgtEl>
                                      </p:cBhvr>
                                    </p:animEffect>
                                    <p:anim calcmode="lin" valueType="num">
                                      <p:cBhvr>
                                        <p:cTn id="64" dur="1000" fill="hold"/>
                                        <p:tgtEl>
                                          <p:spTgt spid="3"/>
                                        </p:tgtEl>
                                        <p:attrNameLst>
                                          <p:attrName>ppt_x</p:attrName>
                                        </p:attrNameLst>
                                      </p:cBhvr>
                                      <p:tavLst>
                                        <p:tav tm="0">
                                          <p:val>
                                            <p:strVal val="#ppt_x"/>
                                          </p:val>
                                        </p:tav>
                                        <p:tav tm="100000">
                                          <p:val>
                                            <p:strVal val="#ppt_x"/>
                                          </p:val>
                                        </p:tav>
                                      </p:tavLst>
                                    </p:anim>
                                    <p:anim calcmode="lin" valueType="num">
                                      <p:cBhvr>
                                        <p:cTn id="6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1000"/>
                                        <p:tgtEl>
                                          <p:spTgt spid="5"/>
                                        </p:tgtEl>
                                      </p:cBhvr>
                                    </p:animEffect>
                                    <p:anim calcmode="lin" valueType="num">
                                      <p:cBhvr>
                                        <p:cTn id="78" dur="1000" fill="hold"/>
                                        <p:tgtEl>
                                          <p:spTgt spid="5"/>
                                        </p:tgtEl>
                                        <p:attrNameLst>
                                          <p:attrName>ppt_x</p:attrName>
                                        </p:attrNameLst>
                                      </p:cBhvr>
                                      <p:tavLst>
                                        <p:tav tm="0">
                                          <p:val>
                                            <p:strVal val="#ppt_x"/>
                                          </p:val>
                                        </p:tav>
                                        <p:tav tm="100000">
                                          <p:val>
                                            <p:strVal val="#ppt_x"/>
                                          </p:val>
                                        </p:tav>
                                      </p:tavLst>
                                    </p:anim>
                                    <p:anim calcmode="lin" valueType="num">
                                      <p:cBhvr>
                                        <p:cTn id="7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1000"/>
                                        <p:tgtEl>
                                          <p:spTgt spid="6"/>
                                        </p:tgtEl>
                                      </p:cBhvr>
                                    </p:animEffect>
                                    <p:anim calcmode="lin" valueType="num">
                                      <p:cBhvr>
                                        <p:cTn id="85" dur="1000" fill="hold"/>
                                        <p:tgtEl>
                                          <p:spTgt spid="6"/>
                                        </p:tgtEl>
                                        <p:attrNameLst>
                                          <p:attrName>ppt_x</p:attrName>
                                        </p:attrNameLst>
                                      </p:cBhvr>
                                      <p:tavLst>
                                        <p:tav tm="0">
                                          <p:val>
                                            <p:strVal val="#ppt_x"/>
                                          </p:val>
                                        </p:tav>
                                        <p:tav tm="100000">
                                          <p:val>
                                            <p:strVal val="#ppt_x"/>
                                          </p:val>
                                        </p:tav>
                                      </p:tavLst>
                                    </p:anim>
                                    <p:anim calcmode="lin" valueType="num">
                                      <p:cBhvr>
                                        <p:cTn id="8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1000"/>
                                        <p:tgtEl>
                                          <p:spTgt spid="29"/>
                                        </p:tgtEl>
                                      </p:cBhvr>
                                    </p:animEffect>
                                    <p:anim calcmode="lin" valueType="num">
                                      <p:cBhvr>
                                        <p:cTn id="111" dur="1000" fill="hold"/>
                                        <p:tgtEl>
                                          <p:spTgt spid="29"/>
                                        </p:tgtEl>
                                        <p:attrNameLst>
                                          <p:attrName>ppt_x</p:attrName>
                                        </p:attrNameLst>
                                      </p:cBhvr>
                                      <p:tavLst>
                                        <p:tav tm="0">
                                          <p:val>
                                            <p:strVal val="#ppt_x"/>
                                          </p:val>
                                        </p:tav>
                                        <p:tav tm="100000">
                                          <p:val>
                                            <p:strVal val="#ppt_x"/>
                                          </p:val>
                                        </p:tav>
                                      </p:tavLst>
                                    </p:anim>
                                    <p:anim calcmode="lin" valueType="num">
                                      <p:cBhvr>
                                        <p:cTn id="11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1000"/>
                                        <p:tgtEl>
                                          <p:spTgt spid="30"/>
                                        </p:tgtEl>
                                      </p:cBhvr>
                                    </p:animEffect>
                                    <p:anim calcmode="lin" valueType="num">
                                      <p:cBhvr>
                                        <p:cTn id="118" dur="1000" fill="hold"/>
                                        <p:tgtEl>
                                          <p:spTgt spid="30"/>
                                        </p:tgtEl>
                                        <p:attrNameLst>
                                          <p:attrName>ppt_x</p:attrName>
                                        </p:attrNameLst>
                                      </p:cBhvr>
                                      <p:tavLst>
                                        <p:tav tm="0">
                                          <p:val>
                                            <p:strVal val="#ppt_x"/>
                                          </p:val>
                                        </p:tav>
                                        <p:tav tm="100000">
                                          <p:val>
                                            <p:strVal val="#ppt_x"/>
                                          </p:val>
                                        </p:tav>
                                      </p:tavLst>
                                    </p:anim>
                                    <p:anim calcmode="lin" valueType="num">
                                      <p:cBhvr>
                                        <p:cTn id="1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36">
                                            <p:txEl>
                                              <p:pRg st="0" end="0"/>
                                            </p:txEl>
                                          </p:spTgt>
                                        </p:tgtEl>
                                        <p:attrNameLst>
                                          <p:attrName>style.visibility</p:attrName>
                                        </p:attrNameLst>
                                      </p:cBhvr>
                                      <p:to>
                                        <p:strVal val="visible"/>
                                      </p:to>
                                    </p:set>
                                    <p:animEffect transition="in" filter="fade">
                                      <p:cBhvr>
                                        <p:cTn id="124" dur="1000"/>
                                        <p:tgtEl>
                                          <p:spTgt spid="36">
                                            <p:txEl>
                                              <p:pRg st="0" end="0"/>
                                            </p:txEl>
                                          </p:spTgt>
                                        </p:tgtEl>
                                      </p:cBhvr>
                                    </p:animEffect>
                                    <p:anim calcmode="lin" valueType="num">
                                      <p:cBhvr>
                                        <p:cTn id="125"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6"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36">
                                            <p:txEl>
                                              <p:pRg st="1" end="1"/>
                                            </p:txEl>
                                          </p:spTgt>
                                        </p:tgtEl>
                                        <p:attrNameLst>
                                          <p:attrName>style.visibility</p:attrName>
                                        </p:attrNameLst>
                                      </p:cBhvr>
                                      <p:to>
                                        <p:strVal val="visible"/>
                                      </p:to>
                                    </p:set>
                                    <p:animEffect transition="in" filter="fade">
                                      <p:cBhvr>
                                        <p:cTn id="131" dur="1000"/>
                                        <p:tgtEl>
                                          <p:spTgt spid="36">
                                            <p:txEl>
                                              <p:pRg st="1" end="1"/>
                                            </p:txEl>
                                          </p:spTgt>
                                        </p:tgtEl>
                                      </p:cBhvr>
                                    </p:animEffect>
                                    <p:anim calcmode="lin" valueType="num">
                                      <p:cBhvr>
                                        <p:cTn id="132"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133" dur="1000" fill="hold"/>
                                        <p:tgtEl>
                                          <p:spTgt spid="3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36">
                                            <p:txEl>
                                              <p:pRg st="2" end="2"/>
                                            </p:txEl>
                                          </p:spTgt>
                                        </p:tgtEl>
                                        <p:attrNameLst>
                                          <p:attrName>style.visibility</p:attrName>
                                        </p:attrNameLst>
                                      </p:cBhvr>
                                      <p:to>
                                        <p:strVal val="visible"/>
                                      </p:to>
                                    </p:set>
                                    <p:animEffect transition="in" filter="fade">
                                      <p:cBhvr>
                                        <p:cTn id="138" dur="1000"/>
                                        <p:tgtEl>
                                          <p:spTgt spid="36">
                                            <p:txEl>
                                              <p:pRg st="2" end="2"/>
                                            </p:txEl>
                                          </p:spTgt>
                                        </p:tgtEl>
                                      </p:cBhvr>
                                    </p:animEffect>
                                    <p:anim calcmode="lin" valueType="num">
                                      <p:cBhvr>
                                        <p:cTn id="139"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140"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36">
                                            <p:txEl>
                                              <p:pRg st="3" end="3"/>
                                            </p:txEl>
                                          </p:spTgt>
                                        </p:tgtEl>
                                        <p:attrNameLst>
                                          <p:attrName>style.visibility</p:attrName>
                                        </p:attrNameLst>
                                      </p:cBhvr>
                                      <p:to>
                                        <p:strVal val="visible"/>
                                      </p:to>
                                    </p:set>
                                    <p:animEffect transition="in" filter="fade">
                                      <p:cBhvr>
                                        <p:cTn id="145" dur="1000"/>
                                        <p:tgtEl>
                                          <p:spTgt spid="36">
                                            <p:txEl>
                                              <p:pRg st="3" end="3"/>
                                            </p:txEl>
                                          </p:spTgt>
                                        </p:tgtEl>
                                      </p:cBhvr>
                                    </p:animEffect>
                                    <p:anim calcmode="lin" valueType="num">
                                      <p:cBhvr>
                                        <p:cTn id="146"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7"/>
                                        </p:tgtEl>
                                        <p:attrNameLst>
                                          <p:attrName>style.visibility</p:attrName>
                                        </p:attrNameLst>
                                      </p:cBhvr>
                                      <p:to>
                                        <p:strVal val="visible"/>
                                      </p:to>
                                    </p:set>
                                    <p:animEffect transition="in" filter="fade">
                                      <p:cBhvr>
                                        <p:cTn id="152" dur="1000"/>
                                        <p:tgtEl>
                                          <p:spTgt spid="7"/>
                                        </p:tgtEl>
                                      </p:cBhvr>
                                    </p:animEffect>
                                    <p:anim calcmode="lin" valueType="num">
                                      <p:cBhvr>
                                        <p:cTn id="153" dur="1000" fill="hold"/>
                                        <p:tgtEl>
                                          <p:spTgt spid="7"/>
                                        </p:tgtEl>
                                        <p:attrNameLst>
                                          <p:attrName>ppt_x</p:attrName>
                                        </p:attrNameLst>
                                      </p:cBhvr>
                                      <p:tavLst>
                                        <p:tav tm="0">
                                          <p:val>
                                            <p:strVal val="#ppt_x"/>
                                          </p:val>
                                        </p:tav>
                                        <p:tav tm="100000">
                                          <p:val>
                                            <p:strVal val="#ppt_x"/>
                                          </p:val>
                                        </p:tav>
                                      </p:tavLst>
                                    </p:anim>
                                    <p:anim calcmode="lin" valueType="num">
                                      <p:cBhvr>
                                        <p:cTn id="1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8" grpId="0" animBg="1"/>
      <p:bldP spid="29" grpId="0" animBg="1"/>
      <p:bldP spid="30" grpId="0" animBg="1"/>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2769" name="Tijdelijke aanduiding voor inhoud 2"/>
          <p:cNvSpPr>
            <a:spLocks noGrp="1"/>
          </p:cNvSpPr>
          <p:nvPr>
            <p:ph idx="1"/>
          </p:nvPr>
        </p:nvSpPr>
        <p:spPr>
          <a:xfrm>
            <a:off x="104775" y="1314449"/>
            <a:ext cx="5981700" cy="5410201"/>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nl-NL" altLang="nl-NL" dirty="0" smtClean="0"/>
              <a:t>In het rijke Nederland noemen we iemand arm als er gemiddeld minder dan 1.000 Euro per maand uitgegeven kan worden. </a:t>
            </a:r>
          </a:p>
          <a:p>
            <a:pPr marL="0" indent="0">
              <a:buNone/>
            </a:pPr>
            <a:r>
              <a:rPr lang="nl-NL" altLang="nl-NL" dirty="0" smtClean="0"/>
              <a:t>Als je gaat werken is de kans groot dat je inkomen boven de grens van 1.000 Euro per maand uitkomt. </a:t>
            </a:r>
          </a:p>
          <a:p>
            <a:pPr marL="0" indent="0">
              <a:buNone/>
            </a:pPr>
            <a:r>
              <a:rPr lang="nl-NL" altLang="nl-NL" dirty="0" smtClean="0"/>
              <a:t>En het vervelende is dat je dan de huursubsidie of zorgtoeslag weer kwijt raakt. Je verdient meer, maar je gaat er in inkomen toch op achteruit. Je blijft arm: dat wordt de armoedeval genoemd.</a:t>
            </a:r>
          </a:p>
        </p:txBody>
      </p:sp>
      <p:sp>
        <p:nvSpPr>
          <p:cNvPr id="32770" name="Titel 1"/>
          <p:cNvSpPr>
            <a:spLocks noGrp="1"/>
          </p:cNvSpPr>
          <p:nvPr>
            <p:ph type="title"/>
          </p:nvPr>
        </p:nvSpPr>
        <p:spPr>
          <a:xfrm>
            <a:off x="104776" y="198439"/>
            <a:ext cx="5981700" cy="922337"/>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l"/>
            <a:r>
              <a:rPr lang="nl-NL" altLang="nl-NL" sz="3200" b="1" i="1" dirty="0"/>
              <a:t>Armoedeval hindert de aanpak</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398" y="207963"/>
            <a:ext cx="6097602" cy="4743449"/>
          </a:xfrm>
          <a:prstGeom prst="rect">
            <a:avLst/>
          </a:prstGeom>
        </p:spPr>
      </p:pic>
      <p:sp>
        <p:nvSpPr>
          <p:cNvPr id="3" name="Tekstvak 2"/>
          <p:cNvSpPr txBox="1"/>
          <p:nvPr/>
        </p:nvSpPr>
        <p:spPr>
          <a:xfrm>
            <a:off x="6428574" y="5524321"/>
            <a:ext cx="542925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dirty="0" smtClean="0"/>
              <a:t>Door accepteren van werk raakt de bijstandsgerechtigde  een aantal inkomensafhankelijke regelingen kwijt: huurtoeslag, zorgtoeslag, kwijtscheldingen en kortingsregelingen</a:t>
            </a:r>
            <a:endParaRPr lang="nl-NL" dirty="0"/>
          </a:p>
        </p:txBody>
      </p:sp>
    </p:spTree>
    <p:extLst>
      <p:ext uri="{BB962C8B-B14F-4D97-AF65-F5344CB8AC3E}">
        <p14:creationId xmlns:p14="http://schemas.microsoft.com/office/powerpoint/2010/main" val="346715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69">
                                            <p:txEl>
                                              <p:pRg st="0" end="0"/>
                                            </p:txEl>
                                          </p:spTgt>
                                        </p:tgtEl>
                                        <p:attrNameLst>
                                          <p:attrName>style.visibility</p:attrName>
                                        </p:attrNameLst>
                                      </p:cBhvr>
                                      <p:to>
                                        <p:strVal val="visible"/>
                                      </p:to>
                                    </p:set>
                                    <p:animEffect transition="in" filter="fade">
                                      <p:cBhvr>
                                        <p:cTn id="7" dur="1000"/>
                                        <p:tgtEl>
                                          <p:spTgt spid="32769">
                                            <p:txEl>
                                              <p:pRg st="0" end="0"/>
                                            </p:txEl>
                                          </p:spTgt>
                                        </p:tgtEl>
                                      </p:cBhvr>
                                    </p:animEffect>
                                    <p:anim calcmode="lin" valueType="num">
                                      <p:cBhvr>
                                        <p:cTn id="8" dur="1000" fill="hold"/>
                                        <p:tgtEl>
                                          <p:spTgt spid="3276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769">
                                            <p:txEl>
                                              <p:pRg st="1" end="1"/>
                                            </p:txEl>
                                          </p:spTgt>
                                        </p:tgtEl>
                                        <p:attrNameLst>
                                          <p:attrName>style.visibility</p:attrName>
                                        </p:attrNameLst>
                                      </p:cBhvr>
                                      <p:to>
                                        <p:strVal val="visible"/>
                                      </p:to>
                                    </p:set>
                                    <p:animEffect transition="in" filter="fade">
                                      <p:cBhvr>
                                        <p:cTn id="14" dur="1000"/>
                                        <p:tgtEl>
                                          <p:spTgt spid="32769">
                                            <p:txEl>
                                              <p:pRg st="1" end="1"/>
                                            </p:txEl>
                                          </p:spTgt>
                                        </p:tgtEl>
                                      </p:cBhvr>
                                    </p:animEffect>
                                    <p:anim calcmode="lin" valueType="num">
                                      <p:cBhvr>
                                        <p:cTn id="15" dur="1000" fill="hold"/>
                                        <p:tgtEl>
                                          <p:spTgt spid="3276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6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769">
                                            <p:txEl>
                                              <p:pRg st="2" end="2"/>
                                            </p:txEl>
                                          </p:spTgt>
                                        </p:tgtEl>
                                        <p:attrNameLst>
                                          <p:attrName>style.visibility</p:attrName>
                                        </p:attrNameLst>
                                      </p:cBhvr>
                                      <p:to>
                                        <p:strVal val="visible"/>
                                      </p:to>
                                    </p:set>
                                    <p:animEffect transition="in" filter="fade">
                                      <p:cBhvr>
                                        <p:cTn id="21" dur="1000"/>
                                        <p:tgtEl>
                                          <p:spTgt spid="32769">
                                            <p:txEl>
                                              <p:pRg st="2" end="2"/>
                                            </p:txEl>
                                          </p:spTgt>
                                        </p:tgtEl>
                                      </p:cBhvr>
                                    </p:animEffect>
                                    <p:anim calcmode="lin" valueType="num">
                                      <p:cBhvr>
                                        <p:cTn id="22" dur="1000" fill="hold"/>
                                        <p:tgtEl>
                                          <p:spTgt spid="3276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6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kstvak 1"/>
          <p:cNvSpPr txBox="1"/>
          <p:nvPr/>
        </p:nvSpPr>
        <p:spPr>
          <a:xfrm>
            <a:off x="3533775" y="204429"/>
            <a:ext cx="2373312" cy="30777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nl-NL" sz="1400" dirty="0" smtClean="0"/>
              <a:t>NRC 19-02-2007</a:t>
            </a:r>
            <a:endParaRPr lang="nl-NL" sz="1400" dirty="0"/>
          </a:p>
        </p:txBody>
      </p:sp>
      <p:sp>
        <p:nvSpPr>
          <p:cNvPr id="3" name="Tekstvak 2"/>
          <p:cNvSpPr txBox="1"/>
          <p:nvPr/>
        </p:nvSpPr>
        <p:spPr>
          <a:xfrm>
            <a:off x="219075" y="142874"/>
            <a:ext cx="33147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smtClean="0"/>
              <a:t>Tegengaan van de armoedeval</a:t>
            </a:r>
            <a:endParaRPr lang="nl-NL" dirty="0"/>
          </a:p>
        </p:txBody>
      </p:sp>
      <p:sp>
        <p:nvSpPr>
          <p:cNvPr id="4" name="Tekstvak 3"/>
          <p:cNvSpPr txBox="1"/>
          <p:nvPr/>
        </p:nvSpPr>
        <p:spPr>
          <a:xfrm>
            <a:off x="123825" y="647700"/>
            <a:ext cx="5783262" cy="618630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nl-NL" b="1" dirty="0"/>
              <a:t>Arme werkloze minst geprikkeld om baan te zoeken</a:t>
            </a:r>
          </a:p>
          <a:p>
            <a:r>
              <a:rPr lang="nl-NL" dirty="0"/>
              <a:t>DEN HAAG (ANP) - Werklozen met een lage uitkering ervaren de minste financiële prikkels om betaald werk te zoeken. Ondanks diverse maatregelen in de afgelopen jaren, is de armoedeval bij deze groep het grootst. Dat blijkt uit een rapport van het ministerie van Sociale Zaken.</a:t>
            </a:r>
          </a:p>
          <a:p>
            <a:r>
              <a:rPr lang="nl-NL" i="1" dirty="0"/>
              <a:t>Mensen met een uitkering betalen vaak minder belasting en sociale premies dan werkenden. Voor werklozen is het daarom soms voordeliger om geen baan te nemen. De daling in inkomen als zij toch aan de slag gaan, heet de armoedeval.</a:t>
            </a:r>
          </a:p>
          <a:p>
            <a:r>
              <a:rPr lang="nl-NL" dirty="0"/>
              <a:t>Om de armoedeval te verminderen heeft het kabinet onder andere de belastingkorting voor mensen met een baan, de arbeidskorting, verhoogd. Toch hebben mensen met een deeltijdbaan meer baat bij het accepteren van meer werkuren.</a:t>
            </a:r>
          </a:p>
          <a:p>
            <a:r>
              <a:rPr lang="nl-NL" dirty="0"/>
              <a:t>Herintreedsters merken het echter het meest in hun portemonnee als zij weer gaan werken. Van hen houdt 60 procent bijna twee derde van het brutoloon over dat zij extra verdienen door te gaan werken. Dat komt onder andere door de hogere vergoeding voor kinderopvang.</a:t>
            </a:r>
          </a:p>
          <a:p>
            <a:endParaRPr lang="nl-NL" dirty="0"/>
          </a:p>
        </p:txBody>
      </p:sp>
      <p:sp>
        <p:nvSpPr>
          <p:cNvPr id="6" name="Tekstvak 5"/>
          <p:cNvSpPr txBox="1"/>
          <p:nvPr/>
        </p:nvSpPr>
        <p:spPr>
          <a:xfrm>
            <a:off x="6591300" y="3740854"/>
            <a:ext cx="36576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smtClean="0"/>
              <a:t>Verhogen van arbeidskorting</a:t>
            </a:r>
            <a:endParaRPr lang="nl-NL" dirty="0"/>
          </a:p>
        </p:txBody>
      </p:sp>
      <p:sp>
        <p:nvSpPr>
          <p:cNvPr id="7" name="Tekstvak 6"/>
          <p:cNvSpPr txBox="1"/>
          <p:nvPr/>
        </p:nvSpPr>
        <p:spPr>
          <a:xfrm>
            <a:off x="6591300" y="4286249"/>
            <a:ext cx="36576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smtClean="0"/>
              <a:t>Verhogen vergoeding kinderopvang</a:t>
            </a:r>
            <a:endParaRPr lang="nl-NL" dirty="0"/>
          </a:p>
        </p:txBody>
      </p:sp>
      <p:sp>
        <p:nvSpPr>
          <p:cNvPr id="8" name="Tekstvak 7"/>
          <p:cNvSpPr txBox="1"/>
          <p:nvPr/>
        </p:nvSpPr>
        <p:spPr>
          <a:xfrm>
            <a:off x="6591300" y="4831644"/>
            <a:ext cx="331470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dirty="0" smtClean="0"/>
              <a:t>Afschaffen of verlagen </a:t>
            </a:r>
            <a:r>
              <a:rPr lang="nl-NL" dirty="0" err="1" smtClean="0"/>
              <a:t>inkomens-afhankelijke</a:t>
            </a:r>
            <a:r>
              <a:rPr lang="nl-NL" dirty="0" smtClean="0"/>
              <a:t> regelingen</a:t>
            </a:r>
            <a:endParaRPr lang="nl-NL" dirty="0"/>
          </a:p>
        </p:txBody>
      </p:sp>
    </p:spTree>
    <p:extLst>
      <p:ext uri="{BB962C8B-B14F-4D97-AF65-F5344CB8AC3E}">
        <p14:creationId xmlns:p14="http://schemas.microsoft.com/office/powerpoint/2010/main" val="200076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ekstvak 1"/>
          <p:cNvSpPr txBox="1"/>
          <p:nvPr/>
        </p:nvSpPr>
        <p:spPr>
          <a:xfrm>
            <a:off x="2420433" y="496433"/>
            <a:ext cx="1710297" cy="129266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dirty="0" smtClean="0"/>
              <a:t>Vrijwillig</a:t>
            </a:r>
          </a:p>
          <a:p>
            <a:r>
              <a:rPr lang="nl-NL" sz="1400" dirty="0" err="1" smtClean="0"/>
              <a:t>Reisverz</a:t>
            </a:r>
            <a:r>
              <a:rPr lang="nl-NL" sz="1400" dirty="0" smtClean="0"/>
              <a:t>.</a:t>
            </a:r>
          </a:p>
          <a:p>
            <a:r>
              <a:rPr lang="nl-NL" sz="1400" dirty="0" err="1" smtClean="0"/>
              <a:t>Fietsverz</a:t>
            </a:r>
            <a:r>
              <a:rPr lang="nl-NL" sz="1400" dirty="0" smtClean="0"/>
              <a:t>.</a:t>
            </a:r>
          </a:p>
          <a:p>
            <a:r>
              <a:rPr lang="nl-NL" sz="1400" dirty="0" err="1" smtClean="0"/>
              <a:t>Rechtsbijstandv</a:t>
            </a:r>
            <a:r>
              <a:rPr lang="nl-NL" sz="1400" dirty="0" smtClean="0"/>
              <a:t>.</a:t>
            </a:r>
          </a:p>
          <a:p>
            <a:endParaRPr lang="nl-NL" dirty="0"/>
          </a:p>
        </p:txBody>
      </p:sp>
      <p:sp>
        <p:nvSpPr>
          <p:cNvPr id="3" name="Tekstvak 2"/>
          <p:cNvSpPr txBox="1"/>
          <p:nvPr/>
        </p:nvSpPr>
        <p:spPr>
          <a:xfrm>
            <a:off x="2420433" y="2356757"/>
            <a:ext cx="1710297" cy="8002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dirty="0" smtClean="0"/>
              <a:t>Verplicht</a:t>
            </a:r>
          </a:p>
          <a:p>
            <a:r>
              <a:rPr lang="nl-NL" sz="1400" dirty="0" smtClean="0"/>
              <a:t>Zorg, </a:t>
            </a:r>
          </a:p>
          <a:p>
            <a:r>
              <a:rPr lang="nl-NL" sz="1400" dirty="0" smtClean="0"/>
              <a:t>WA (motorrijtuig)</a:t>
            </a:r>
            <a:endParaRPr lang="nl-NL" sz="1400" dirty="0"/>
          </a:p>
        </p:txBody>
      </p:sp>
      <p:sp>
        <p:nvSpPr>
          <p:cNvPr id="4" name="Tekstvak 3"/>
          <p:cNvSpPr txBox="1"/>
          <p:nvPr/>
        </p:nvSpPr>
        <p:spPr>
          <a:xfrm>
            <a:off x="378520" y="1503852"/>
            <a:ext cx="149147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Verzekeren</a:t>
            </a:r>
            <a:endParaRPr lang="nl-NL" dirty="0"/>
          </a:p>
        </p:txBody>
      </p:sp>
      <p:sp>
        <p:nvSpPr>
          <p:cNvPr id="5" name="Tekstvak 4"/>
          <p:cNvSpPr txBox="1"/>
          <p:nvPr/>
        </p:nvSpPr>
        <p:spPr>
          <a:xfrm>
            <a:off x="7126570" y="648940"/>
            <a:ext cx="2371657" cy="584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smtClean="0"/>
              <a:t>Averechtse selectie</a:t>
            </a:r>
          </a:p>
          <a:p>
            <a:r>
              <a:rPr lang="nl-NL" sz="1400" dirty="0" smtClean="0"/>
              <a:t>(er is dan nog geen contract)</a:t>
            </a:r>
            <a:endParaRPr lang="nl-NL" sz="1400" dirty="0"/>
          </a:p>
        </p:txBody>
      </p:sp>
      <p:sp>
        <p:nvSpPr>
          <p:cNvPr id="6" name="Tekstvak 5"/>
          <p:cNvSpPr txBox="1"/>
          <p:nvPr/>
        </p:nvSpPr>
        <p:spPr>
          <a:xfrm>
            <a:off x="4471654" y="773432"/>
            <a:ext cx="231399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smtClean="0"/>
              <a:t>Asymmetrische info</a:t>
            </a:r>
            <a:endParaRPr lang="nl-NL" dirty="0"/>
          </a:p>
        </p:txBody>
      </p:sp>
      <p:sp>
        <p:nvSpPr>
          <p:cNvPr id="7" name="Tekstvak 6"/>
          <p:cNvSpPr txBox="1"/>
          <p:nvPr/>
        </p:nvSpPr>
        <p:spPr>
          <a:xfrm>
            <a:off x="9878008" y="496433"/>
            <a:ext cx="2313992"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smtClean="0"/>
              <a:t>Bad </a:t>
            </a:r>
            <a:r>
              <a:rPr lang="nl-NL" dirty="0" err="1" smtClean="0"/>
              <a:t>risks</a:t>
            </a:r>
            <a:r>
              <a:rPr lang="nl-NL" dirty="0" smtClean="0"/>
              <a:t> drives out</a:t>
            </a:r>
          </a:p>
          <a:p>
            <a:r>
              <a:rPr lang="nl-NL" dirty="0" err="1" smtClean="0"/>
              <a:t>Good</a:t>
            </a:r>
            <a:r>
              <a:rPr lang="nl-NL" dirty="0" smtClean="0"/>
              <a:t> </a:t>
            </a:r>
            <a:r>
              <a:rPr lang="nl-NL" dirty="0" err="1" smtClean="0"/>
              <a:t>risks</a:t>
            </a:r>
            <a:r>
              <a:rPr lang="nl-NL" dirty="0" smtClean="0"/>
              <a:t> (een soort Wet van </a:t>
            </a:r>
            <a:r>
              <a:rPr lang="nl-NL" dirty="0" err="1" smtClean="0"/>
              <a:t>Gresham</a:t>
            </a:r>
            <a:r>
              <a:rPr lang="nl-NL" dirty="0" smtClean="0"/>
              <a:t>)</a:t>
            </a:r>
            <a:endParaRPr lang="nl-NL" dirty="0"/>
          </a:p>
        </p:txBody>
      </p:sp>
      <p:sp>
        <p:nvSpPr>
          <p:cNvPr id="8" name="Tekstvak 7"/>
          <p:cNvSpPr txBox="1"/>
          <p:nvPr/>
        </p:nvSpPr>
        <p:spPr>
          <a:xfrm>
            <a:off x="4599569" y="2410811"/>
            <a:ext cx="218607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smtClean="0"/>
              <a:t>Acceptatieplicht</a:t>
            </a:r>
            <a:endParaRPr lang="nl-NL" dirty="0"/>
          </a:p>
        </p:txBody>
      </p:sp>
      <p:sp>
        <p:nvSpPr>
          <p:cNvPr id="9" name="Tekstvak 8"/>
          <p:cNvSpPr txBox="1"/>
          <p:nvPr/>
        </p:nvSpPr>
        <p:spPr>
          <a:xfrm>
            <a:off x="4599570" y="2787644"/>
            <a:ext cx="2186075"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dirty="0" smtClean="0"/>
              <a:t>vereveningsfonds</a:t>
            </a:r>
            <a:endParaRPr lang="nl-NL" dirty="0"/>
          </a:p>
        </p:txBody>
      </p:sp>
      <p:sp>
        <p:nvSpPr>
          <p:cNvPr id="10" name="Tekstvak 9"/>
          <p:cNvSpPr txBox="1"/>
          <p:nvPr/>
        </p:nvSpPr>
        <p:spPr>
          <a:xfrm>
            <a:off x="2420433" y="3724638"/>
            <a:ext cx="171029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Probleem voor verzekeraars</a:t>
            </a:r>
            <a:endParaRPr lang="nl-NL" dirty="0"/>
          </a:p>
        </p:txBody>
      </p:sp>
      <p:sp>
        <p:nvSpPr>
          <p:cNvPr id="11" name="Tekstvak 10"/>
          <p:cNvSpPr txBox="1"/>
          <p:nvPr/>
        </p:nvSpPr>
        <p:spPr>
          <a:xfrm>
            <a:off x="4599569" y="3624804"/>
            <a:ext cx="2509685" cy="8002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err="1" smtClean="0"/>
              <a:t>Moral</a:t>
            </a:r>
            <a:r>
              <a:rPr lang="nl-NL" dirty="0" smtClean="0"/>
              <a:t> Hazard</a:t>
            </a:r>
          </a:p>
          <a:p>
            <a:r>
              <a:rPr lang="nl-NL" sz="1400" dirty="0" smtClean="0"/>
              <a:t>Gevolg van symmetrische info en er is dan al een contract</a:t>
            </a:r>
            <a:endParaRPr lang="nl-NL" sz="1400" dirty="0"/>
          </a:p>
        </p:txBody>
      </p:sp>
      <p:sp>
        <p:nvSpPr>
          <p:cNvPr id="12" name="Tekstvak 11"/>
          <p:cNvSpPr txBox="1"/>
          <p:nvPr/>
        </p:nvSpPr>
        <p:spPr>
          <a:xfrm>
            <a:off x="7578093" y="3601886"/>
            <a:ext cx="3435896" cy="14465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Voorbeelden:</a:t>
            </a:r>
          </a:p>
          <a:p>
            <a:pPr marL="285750" indent="-285750">
              <a:buFont typeface="Arial" panose="020B0604020202020204" pitchFamily="34" charset="0"/>
              <a:buChar char="•"/>
            </a:pPr>
            <a:r>
              <a:rPr lang="nl-NL" sz="1400" dirty="0" smtClean="0"/>
              <a:t>Slordig omgaan met verzekerde spullen (op reis , met je auto, </a:t>
            </a:r>
            <a:r>
              <a:rPr lang="nl-NL" sz="1400" dirty="0" err="1" smtClean="0"/>
              <a:t>enz</a:t>
            </a:r>
            <a:r>
              <a:rPr lang="nl-NL" sz="1400" dirty="0" smtClean="0"/>
              <a:t>)</a:t>
            </a:r>
          </a:p>
          <a:p>
            <a:pPr marL="285750" indent="-285750">
              <a:buFont typeface="Arial" panose="020B0604020202020204" pitchFamily="34" charset="0"/>
              <a:buChar char="•"/>
            </a:pPr>
            <a:r>
              <a:rPr lang="nl-NL" sz="1400" dirty="0" smtClean="0"/>
              <a:t>Ten onrechte iets declareren</a:t>
            </a:r>
          </a:p>
          <a:p>
            <a:pPr marL="285750" indent="-285750">
              <a:buFont typeface="Arial" panose="020B0604020202020204" pitchFamily="34" charset="0"/>
              <a:buChar char="•"/>
            </a:pPr>
            <a:r>
              <a:rPr lang="nl-NL" sz="1400" dirty="0" smtClean="0"/>
              <a:t>Vaak naar de dokter gaan, terwijl dat niet nodig is</a:t>
            </a:r>
            <a:endParaRPr lang="nl-NL" sz="1400" dirty="0"/>
          </a:p>
        </p:txBody>
      </p:sp>
      <p:sp>
        <p:nvSpPr>
          <p:cNvPr id="13" name="Tekstvak 12"/>
          <p:cNvSpPr txBox="1"/>
          <p:nvPr/>
        </p:nvSpPr>
        <p:spPr>
          <a:xfrm>
            <a:off x="378520" y="4544754"/>
            <a:ext cx="3119809" cy="16619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err="1" smtClean="0"/>
              <a:t>Moral</a:t>
            </a:r>
            <a:r>
              <a:rPr lang="nl-NL" dirty="0" smtClean="0"/>
              <a:t> Hazard aanpakken </a:t>
            </a:r>
            <a:r>
              <a:rPr lang="nl-NL" sz="1400" dirty="0" smtClean="0"/>
              <a:t>(waarbij de goeden moeten lijden onder de slechten)</a:t>
            </a:r>
          </a:p>
          <a:p>
            <a:pPr marL="285750" indent="-285750">
              <a:buFont typeface="Arial" panose="020B0604020202020204" pitchFamily="34" charset="0"/>
              <a:buChar char="•"/>
            </a:pPr>
            <a:r>
              <a:rPr lang="nl-NL" sz="1400" dirty="0" smtClean="0"/>
              <a:t>Eigen risico</a:t>
            </a:r>
          </a:p>
          <a:p>
            <a:pPr marL="285750" indent="-285750">
              <a:buFont typeface="Arial" panose="020B0604020202020204" pitchFamily="34" charset="0"/>
              <a:buChar char="•"/>
            </a:pPr>
            <a:r>
              <a:rPr lang="nl-NL" sz="1400" dirty="0" smtClean="0"/>
              <a:t>Bonus-malus regeling invoeren</a:t>
            </a:r>
            <a:r>
              <a:rPr lang="nl-NL" sz="1400" dirty="0"/>
              <a:t> </a:t>
            </a:r>
            <a:r>
              <a:rPr lang="nl-NL" sz="1400" dirty="0" smtClean="0"/>
              <a:t>(premie differentiatie)</a:t>
            </a:r>
          </a:p>
          <a:p>
            <a:pPr marL="285750" indent="-285750">
              <a:buFont typeface="Arial" panose="020B0604020202020204" pitchFamily="34" charset="0"/>
              <a:buChar char="•"/>
            </a:pPr>
            <a:r>
              <a:rPr lang="nl-NL" sz="1400" dirty="0" smtClean="0"/>
              <a:t>Onderverzekeringsclausule</a:t>
            </a:r>
          </a:p>
        </p:txBody>
      </p:sp>
      <p:pic>
        <p:nvPicPr>
          <p:cNvPr id="14" name="Afbeelding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9569" y="4596032"/>
            <a:ext cx="2527001" cy="1495142"/>
          </a:xfrm>
          <a:prstGeom prst="rect">
            <a:avLst/>
          </a:prstGeom>
        </p:spPr>
      </p:pic>
      <p:pic>
        <p:nvPicPr>
          <p:cNvPr id="15" name="Afbeelding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8008" y="1503852"/>
            <a:ext cx="2313992" cy="1610538"/>
          </a:xfrm>
          <a:prstGeom prst="rect">
            <a:avLst/>
          </a:prstGeom>
        </p:spPr>
      </p:pic>
    </p:spTree>
    <p:extLst>
      <p:ext uri="{BB962C8B-B14F-4D97-AF65-F5344CB8AC3E}">
        <p14:creationId xmlns:p14="http://schemas.microsoft.com/office/powerpoint/2010/main" val="407116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
                                          </p:val>
                                        </p:tav>
                                        <p:tav tm="100000">
                                          <p:val>
                                            <p:strVal val="#ppt_x"/>
                                          </p:val>
                                        </p:tav>
                                      </p:tavLst>
                                    </p:anim>
                                    <p:anim calcmode="lin" valueType="num">
                                      <p:cBhvr>
                                        <p:cTn id="7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1000"/>
                                        <p:tgtEl>
                                          <p:spTgt spid="12"/>
                                        </p:tgtEl>
                                      </p:cBhvr>
                                    </p:animEffect>
                                    <p:anim calcmode="lin" valueType="num">
                                      <p:cBhvr>
                                        <p:cTn id="92" dur="1000" fill="hold"/>
                                        <p:tgtEl>
                                          <p:spTgt spid="12"/>
                                        </p:tgtEl>
                                        <p:attrNameLst>
                                          <p:attrName>ppt_x</p:attrName>
                                        </p:attrNameLst>
                                      </p:cBhvr>
                                      <p:tavLst>
                                        <p:tav tm="0">
                                          <p:val>
                                            <p:strVal val="#ppt_x"/>
                                          </p:val>
                                        </p:tav>
                                        <p:tav tm="100000">
                                          <p:val>
                                            <p:strVal val="#ppt_x"/>
                                          </p:val>
                                        </p:tav>
                                      </p:tavLst>
                                    </p:anim>
                                    <p:anim calcmode="lin" valueType="num">
                                      <p:cBhvr>
                                        <p:cTn id="9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1000"/>
                                        <p:tgtEl>
                                          <p:spTgt spid="13"/>
                                        </p:tgtEl>
                                      </p:cBhvr>
                                    </p:animEffect>
                                    <p:anim calcmode="lin" valueType="num">
                                      <p:cBhvr>
                                        <p:cTn id="99" dur="1000" fill="hold"/>
                                        <p:tgtEl>
                                          <p:spTgt spid="13"/>
                                        </p:tgtEl>
                                        <p:attrNameLst>
                                          <p:attrName>ppt_x</p:attrName>
                                        </p:attrNameLst>
                                      </p:cBhvr>
                                      <p:tavLst>
                                        <p:tav tm="0">
                                          <p:val>
                                            <p:strVal val="#ppt_x"/>
                                          </p:val>
                                        </p:tav>
                                        <p:tav tm="100000">
                                          <p:val>
                                            <p:strVal val="#ppt_x"/>
                                          </p:val>
                                        </p:tav>
                                      </p:tavLst>
                                    </p:anim>
                                    <p:anim calcmode="lin" valueType="num">
                                      <p:cBhvr>
                                        <p:cTn id="10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211863" y="115200"/>
            <a:ext cx="9191625" cy="6677025"/>
          </a:xfrm>
          <a:prstGeom prst="rect">
            <a:avLst/>
          </a:prstGeom>
        </p:spPr>
      </p:pic>
    </p:spTree>
    <p:extLst>
      <p:ext uri="{BB962C8B-B14F-4D97-AF65-F5344CB8AC3E}">
        <p14:creationId xmlns:p14="http://schemas.microsoft.com/office/powerpoint/2010/main" val="2685148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 y="1312442"/>
            <a:ext cx="6363478" cy="4351338"/>
          </a:xfrm>
        </p:spPr>
        <p:style>
          <a:lnRef idx="1">
            <a:schemeClr val="accent4"/>
          </a:lnRef>
          <a:fillRef idx="2">
            <a:schemeClr val="accent4"/>
          </a:fillRef>
          <a:effectRef idx="1">
            <a:schemeClr val="accent4"/>
          </a:effectRef>
          <a:fontRef idx="minor">
            <a:schemeClr val="dk1"/>
          </a:fontRef>
        </p:style>
        <p:txBody>
          <a:bodyPr>
            <a:normAutofit/>
          </a:bodyPr>
          <a:lstStyle/>
          <a:p>
            <a:pPr>
              <a:lnSpc>
                <a:spcPct val="90000"/>
              </a:lnSpc>
            </a:pPr>
            <a:r>
              <a:rPr lang="nl-NL" altLang="nl-NL" sz="2400" dirty="0" smtClean="0"/>
              <a:t>Nachtwakerstaat versus verzorgingsstaat</a:t>
            </a:r>
          </a:p>
          <a:p>
            <a:pPr>
              <a:lnSpc>
                <a:spcPct val="90000"/>
              </a:lnSpc>
            </a:pPr>
            <a:r>
              <a:rPr lang="nl-NL" altLang="nl-NL" sz="2400" dirty="0" smtClean="0"/>
              <a:t>Problemen ontstaan door 1) inkomensderving en 2) hoge kosten</a:t>
            </a:r>
          </a:p>
          <a:p>
            <a:pPr>
              <a:lnSpc>
                <a:spcPct val="90000"/>
              </a:lnSpc>
              <a:buFont typeface="Symbol" pitchFamily="18" charset="2"/>
              <a:buNone/>
            </a:pPr>
            <a:endParaRPr lang="nl-NL" altLang="nl-NL" sz="2400" dirty="0" smtClean="0"/>
          </a:p>
          <a:p>
            <a:pPr>
              <a:lnSpc>
                <a:spcPct val="90000"/>
              </a:lnSpc>
              <a:buFont typeface="Symbol" pitchFamily="18" charset="2"/>
              <a:buAutoNum type="arabicParenR"/>
            </a:pPr>
            <a:r>
              <a:rPr lang="nl-NL" altLang="nl-NL" sz="2400" dirty="0" smtClean="0"/>
              <a:t>ZW (</a:t>
            </a:r>
            <a:r>
              <a:rPr lang="nl-NL" altLang="nl-NL" sz="2400" dirty="0" err="1" smtClean="0"/>
              <a:t>Wulbz</a:t>
            </a:r>
            <a:r>
              <a:rPr lang="nl-NL" altLang="nl-NL" sz="2400" dirty="0" smtClean="0"/>
              <a:t>), WIA/WAO, ANW, WW</a:t>
            </a:r>
          </a:p>
          <a:p>
            <a:pPr>
              <a:lnSpc>
                <a:spcPct val="90000"/>
              </a:lnSpc>
              <a:buFont typeface="Symbol" pitchFamily="18" charset="2"/>
              <a:buAutoNum type="arabicParenR"/>
            </a:pPr>
            <a:r>
              <a:rPr lang="nl-NL" altLang="nl-NL" sz="2400" dirty="0" smtClean="0"/>
              <a:t>AWBZ, AKW</a:t>
            </a:r>
          </a:p>
          <a:p>
            <a:pPr>
              <a:lnSpc>
                <a:spcPct val="90000"/>
              </a:lnSpc>
              <a:buFont typeface="Symbol" pitchFamily="18" charset="2"/>
              <a:buAutoNum type="arabicParenR"/>
            </a:pPr>
            <a:endParaRPr lang="nl-NL" altLang="nl-NL" sz="2400" dirty="0" smtClean="0"/>
          </a:p>
          <a:p>
            <a:pPr>
              <a:lnSpc>
                <a:spcPct val="90000"/>
              </a:lnSpc>
              <a:buFont typeface="Symbol" pitchFamily="18" charset="2"/>
              <a:buAutoNum type="arabicParenR"/>
            </a:pPr>
            <a:r>
              <a:rPr lang="nl-NL" altLang="nl-NL" sz="2400" dirty="0" smtClean="0"/>
              <a:t>UWV (Uitvoeringsorgaan werknemersverzekeringen)</a:t>
            </a:r>
          </a:p>
        </p:txBody>
      </p:sp>
      <p:sp>
        <p:nvSpPr>
          <p:cNvPr id="2" name="Titel 1"/>
          <p:cNvSpPr>
            <a:spLocks noGrp="1"/>
          </p:cNvSpPr>
          <p:nvPr>
            <p:ph type="title"/>
          </p:nvPr>
        </p:nvSpPr>
        <p:spPr>
          <a:xfrm>
            <a:off x="119743" y="192866"/>
            <a:ext cx="6766249" cy="698565"/>
          </a:xfrm>
        </p:spPr>
        <p:style>
          <a:lnRef idx="3">
            <a:schemeClr val="lt1"/>
          </a:lnRef>
          <a:fillRef idx="1">
            <a:schemeClr val="accent2"/>
          </a:fillRef>
          <a:effectRef idx="1">
            <a:schemeClr val="accent2"/>
          </a:effectRef>
          <a:fontRef idx="minor">
            <a:schemeClr val="lt1"/>
          </a:fontRef>
        </p:style>
        <p:txBody>
          <a:bodyPr rtlCol="0">
            <a:normAutofit/>
          </a:bodyPr>
          <a:lstStyle/>
          <a:p>
            <a:pPr>
              <a:defRPr/>
            </a:pPr>
            <a:r>
              <a:rPr lang="nl-NL" sz="3200" dirty="0" smtClean="0"/>
              <a:t>Er was niet altijd een sociale zekerheid</a:t>
            </a:r>
            <a:endParaRPr lang="nl-NL" sz="3200" dirty="0"/>
          </a:p>
        </p:txBody>
      </p:sp>
      <p:pic>
        <p:nvPicPr>
          <p:cNvPr id="4" name="Afbeelding 3"/>
          <p:cNvPicPr>
            <a:picLocks noChangeAspect="1"/>
          </p:cNvPicPr>
          <p:nvPr/>
        </p:nvPicPr>
        <p:blipFill>
          <a:blip r:embed="rId2"/>
          <a:stretch>
            <a:fillRect/>
          </a:stretch>
        </p:blipFill>
        <p:spPr>
          <a:xfrm>
            <a:off x="7361110" y="83977"/>
            <a:ext cx="4787348" cy="2699565"/>
          </a:xfrm>
          <a:prstGeom prst="rect">
            <a:avLst/>
          </a:prstGeom>
        </p:spPr>
      </p:pic>
      <p:pic>
        <p:nvPicPr>
          <p:cNvPr id="5" name="Afbeelding 4"/>
          <p:cNvPicPr>
            <a:picLocks noChangeAspect="1"/>
          </p:cNvPicPr>
          <p:nvPr/>
        </p:nvPicPr>
        <p:blipFill>
          <a:blip r:embed="rId3"/>
          <a:stretch>
            <a:fillRect/>
          </a:stretch>
        </p:blipFill>
        <p:spPr>
          <a:xfrm>
            <a:off x="7384322" y="115314"/>
            <a:ext cx="4740923" cy="2768665"/>
          </a:xfrm>
          <a:prstGeom prst="rect">
            <a:avLst/>
          </a:prstGeom>
        </p:spPr>
      </p:pic>
      <p:pic>
        <p:nvPicPr>
          <p:cNvPr id="6" name="Afbeelding 5"/>
          <p:cNvPicPr>
            <a:picLocks noChangeAspect="1"/>
          </p:cNvPicPr>
          <p:nvPr/>
        </p:nvPicPr>
        <p:blipFill>
          <a:blip r:embed="rId4"/>
          <a:stretch>
            <a:fillRect/>
          </a:stretch>
        </p:blipFill>
        <p:spPr>
          <a:xfrm>
            <a:off x="7423674" y="115314"/>
            <a:ext cx="4768326" cy="2768665"/>
          </a:xfrm>
          <a:prstGeom prst="rect">
            <a:avLst/>
          </a:prstGeom>
        </p:spPr>
      </p:pic>
      <p:sp>
        <p:nvSpPr>
          <p:cNvPr id="7" name="Tijdelijke aanduiding voor inhoud 2"/>
          <p:cNvSpPr txBox="1">
            <a:spLocks/>
          </p:cNvSpPr>
          <p:nvPr/>
        </p:nvSpPr>
        <p:spPr>
          <a:xfrm>
            <a:off x="4917233" y="4081108"/>
            <a:ext cx="7274767" cy="2702248"/>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nl-NL" sz="2000" b="1" i="1" dirty="0" smtClean="0"/>
              <a:t>• </a:t>
            </a:r>
            <a:r>
              <a:rPr lang="nl-NL" sz="2000" i="1" dirty="0" smtClean="0"/>
              <a:t>werk </a:t>
            </a:r>
            <a:r>
              <a:rPr lang="nl-NL" sz="2000" dirty="0" smtClean="0"/>
              <a:t>– het aan het werk houden of helpen van de klant, in nauwe samenwerking met de gemeenten;</a:t>
            </a:r>
          </a:p>
          <a:p>
            <a:pPr marL="0" indent="0">
              <a:buFont typeface="Arial" panose="020B0604020202020204" pitchFamily="34" charset="0"/>
              <a:buNone/>
              <a:defRPr/>
            </a:pPr>
            <a:r>
              <a:rPr lang="nl-NL" sz="2000" b="1" i="1" dirty="0" smtClean="0"/>
              <a:t>• </a:t>
            </a:r>
            <a:r>
              <a:rPr lang="nl-NL" sz="2000" i="1" dirty="0" smtClean="0"/>
              <a:t>sociaal-medische zaken </a:t>
            </a:r>
            <a:r>
              <a:rPr lang="nl-NL" sz="2000" dirty="0" smtClean="0"/>
              <a:t>– het beoordelen van ziekte en arbeidsongeschiktheid volgens bepaalde criteria;</a:t>
            </a:r>
          </a:p>
          <a:p>
            <a:pPr marL="0" indent="0">
              <a:buFont typeface="Arial" panose="020B0604020202020204" pitchFamily="34" charset="0"/>
              <a:buNone/>
              <a:defRPr/>
            </a:pPr>
            <a:r>
              <a:rPr lang="nl-NL" sz="2000" b="1" i="1" dirty="0" smtClean="0"/>
              <a:t>• </a:t>
            </a:r>
            <a:r>
              <a:rPr lang="nl-NL" sz="2000" i="1" dirty="0" smtClean="0"/>
              <a:t>uitkeren </a:t>
            </a:r>
            <a:r>
              <a:rPr lang="nl-NL" sz="2000" dirty="0" smtClean="0"/>
              <a:t>– het snel en correct verzorgen van uitkeringenwanneer werk niet of niet direct mogelijk is;</a:t>
            </a:r>
          </a:p>
          <a:p>
            <a:pPr marL="0" indent="0">
              <a:buFont typeface="Arial" panose="020B0604020202020204" pitchFamily="34" charset="0"/>
              <a:buNone/>
              <a:defRPr/>
            </a:pPr>
            <a:r>
              <a:rPr lang="nl-NL" sz="2000" b="1" i="1" dirty="0" smtClean="0"/>
              <a:t>• </a:t>
            </a:r>
            <a:r>
              <a:rPr lang="nl-NL" sz="2000" i="1" dirty="0" smtClean="0"/>
              <a:t>gegevensbeheer </a:t>
            </a:r>
            <a:r>
              <a:rPr lang="nl-NL" sz="2000" dirty="0" smtClean="0"/>
              <a:t>– ervoor zorgen dat de klant nog maar één keer gegevens over werk en uitkering aan de overheid hoeft te geven.</a:t>
            </a:r>
            <a:endParaRPr lang="nl-NL" sz="2000" dirty="0"/>
          </a:p>
        </p:txBody>
      </p:sp>
      <p:sp>
        <p:nvSpPr>
          <p:cNvPr id="8" name="PIJL-RECHTS 7"/>
          <p:cNvSpPr/>
          <p:nvPr/>
        </p:nvSpPr>
        <p:spPr>
          <a:xfrm>
            <a:off x="4161453" y="4646645"/>
            <a:ext cx="662474" cy="2612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4436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1000"/>
                                        <p:tgtEl>
                                          <p:spTgt spid="3">
                                            <p:txEl>
                                              <p:pRg st="1" end="1"/>
                                            </p:txEl>
                                          </p:spTgt>
                                        </p:tgtEl>
                                      </p:cBhvr>
                                    </p:animEffect>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
                                            <p:txEl>
                                              <p:pRg st="0" end="0"/>
                                            </p:txEl>
                                          </p:spTgt>
                                        </p:tgtEl>
                                        <p:attrNameLst>
                                          <p:attrName>style.visibility</p:attrName>
                                        </p:attrNameLst>
                                      </p:cBhvr>
                                      <p:to>
                                        <p:strVal val="visible"/>
                                      </p:to>
                                    </p:set>
                                    <p:animEffect transition="in" filter="fade">
                                      <p:cBhvr>
                                        <p:cTn id="68" dur="1000"/>
                                        <p:tgtEl>
                                          <p:spTgt spid="7">
                                            <p:txEl>
                                              <p:pRg st="0" end="0"/>
                                            </p:txEl>
                                          </p:spTgt>
                                        </p:tgtEl>
                                      </p:cBhvr>
                                    </p:animEffect>
                                    <p:anim calcmode="lin" valueType="num">
                                      <p:cBhvr>
                                        <p:cTn id="6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7">
                                            <p:txEl>
                                              <p:pRg st="1" end="1"/>
                                            </p:txEl>
                                          </p:spTgt>
                                        </p:tgtEl>
                                        <p:attrNameLst>
                                          <p:attrName>style.visibility</p:attrName>
                                        </p:attrNameLst>
                                      </p:cBhvr>
                                      <p:to>
                                        <p:strVal val="visible"/>
                                      </p:to>
                                    </p:set>
                                    <p:animEffect transition="in" filter="fade">
                                      <p:cBhvr>
                                        <p:cTn id="75" dur="1000"/>
                                        <p:tgtEl>
                                          <p:spTgt spid="7">
                                            <p:txEl>
                                              <p:pRg st="1" end="1"/>
                                            </p:txEl>
                                          </p:spTgt>
                                        </p:tgtEl>
                                      </p:cBhvr>
                                    </p:animEffect>
                                    <p:anim calcmode="lin" valueType="num">
                                      <p:cBhvr>
                                        <p:cTn id="7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7">
                                            <p:txEl>
                                              <p:pRg st="2" end="2"/>
                                            </p:txEl>
                                          </p:spTgt>
                                        </p:tgtEl>
                                        <p:attrNameLst>
                                          <p:attrName>style.visibility</p:attrName>
                                        </p:attrNameLst>
                                      </p:cBhvr>
                                      <p:to>
                                        <p:strVal val="visible"/>
                                      </p:to>
                                    </p:set>
                                    <p:animEffect transition="in" filter="fade">
                                      <p:cBhvr>
                                        <p:cTn id="82" dur="1000"/>
                                        <p:tgtEl>
                                          <p:spTgt spid="7">
                                            <p:txEl>
                                              <p:pRg st="2" end="2"/>
                                            </p:txEl>
                                          </p:spTgt>
                                        </p:tgtEl>
                                      </p:cBhvr>
                                    </p:animEffect>
                                    <p:anim calcmode="lin" valueType="num">
                                      <p:cBhvr>
                                        <p:cTn id="8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8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7">
                                            <p:txEl>
                                              <p:pRg st="3" end="3"/>
                                            </p:txEl>
                                          </p:spTgt>
                                        </p:tgtEl>
                                        <p:attrNameLst>
                                          <p:attrName>style.visibility</p:attrName>
                                        </p:attrNameLst>
                                      </p:cBhvr>
                                      <p:to>
                                        <p:strVal val="visible"/>
                                      </p:to>
                                    </p:set>
                                    <p:animEffect transition="in" filter="fade">
                                      <p:cBhvr>
                                        <p:cTn id="89" dur="1000"/>
                                        <p:tgtEl>
                                          <p:spTgt spid="7">
                                            <p:txEl>
                                              <p:pRg st="3" end="3"/>
                                            </p:txEl>
                                          </p:spTgt>
                                        </p:tgtEl>
                                      </p:cBhvr>
                                    </p:animEffect>
                                    <p:anim calcmode="lin" valueType="num">
                                      <p:cBhvr>
                                        <p:cTn id="9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252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28789" y="933450"/>
            <a:ext cx="8688387" cy="5594350"/>
          </a:xfrm>
        </p:spPr>
      </p:pic>
      <p:sp>
        <p:nvSpPr>
          <p:cNvPr id="22530" name="Titel 1"/>
          <p:cNvSpPr>
            <a:spLocks noGrp="1"/>
          </p:cNvSpPr>
          <p:nvPr>
            <p:ph type="title"/>
          </p:nvPr>
        </p:nvSpPr>
        <p:spPr>
          <a:xfrm>
            <a:off x="1992313" y="115888"/>
            <a:ext cx="8229600" cy="779462"/>
          </a:xfrm>
        </p:spPr>
        <p:txBody>
          <a:bodyPr/>
          <a:lstStyle/>
          <a:p>
            <a:r>
              <a:rPr lang="nl-NL" altLang="nl-NL" smtClean="0"/>
              <a:t>Sociale zekerheid in schema</a:t>
            </a:r>
          </a:p>
        </p:txBody>
      </p:sp>
    </p:spTree>
    <p:extLst>
      <p:ext uri="{BB962C8B-B14F-4D97-AF65-F5344CB8AC3E}">
        <p14:creationId xmlns:p14="http://schemas.microsoft.com/office/powerpoint/2010/main" val="2630300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357" y="1007706"/>
            <a:ext cx="10084088" cy="548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5131837" y="186612"/>
            <a:ext cx="2071396" cy="3732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smtClean="0"/>
              <a:t>Sociale zekerheid</a:t>
            </a:r>
            <a:endParaRPr lang="nl-NL" dirty="0"/>
          </a:p>
        </p:txBody>
      </p:sp>
      <p:pic>
        <p:nvPicPr>
          <p:cNvPr id="3" name="Afbeelding 2"/>
          <p:cNvPicPr>
            <a:picLocks noChangeAspect="1"/>
          </p:cNvPicPr>
          <p:nvPr/>
        </p:nvPicPr>
        <p:blipFill>
          <a:blip r:embed="rId3"/>
          <a:stretch>
            <a:fillRect/>
          </a:stretch>
        </p:blipFill>
        <p:spPr>
          <a:xfrm>
            <a:off x="4144541" y="1143680"/>
            <a:ext cx="2876550" cy="390525"/>
          </a:xfrm>
          <a:prstGeom prst="rect">
            <a:avLst/>
          </a:prstGeom>
        </p:spPr>
      </p:pic>
      <p:pic>
        <p:nvPicPr>
          <p:cNvPr id="4" name="Afbeelding 3"/>
          <p:cNvPicPr>
            <a:picLocks noChangeAspect="1"/>
          </p:cNvPicPr>
          <p:nvPr/>
        </p:nvPicPr>
        <p:blipFill>
          <a:blip r:embed="rId4"/>
          <a:stretch>
            <a:fillRect/>
          </a:stretch>
        </p:blipFill>
        <p:spPr>
          <a:xfrm>
            <a:off x="2549201" y="1670179"/>
            <a:ext cx="2857500" cy="1447800"/>
          </a:xfrm>
          <a:prstGeom prst="rect">
            <a:avLst/>
          </a:prstGeom>
        </p:spPr>
      </p:pic>
      <p:pic>
        <p:nvPicPr>
          <p:cNvPr id="5" name="Afbeelding 4"/>
          <p:cNvPicPr>
            <a:picLocks noChangeAspect="1"/>
          </p:cNvPicPr>
          <p:nvPr/>
        </p:nvPicPr>
        <p:blipFill>
          <a:blip r:embed="rId5"/>
          <a:stretch>
            <a:fillRect/>
          </a:stretch>
        </p:blipFill>
        <p:spPr>
          <a:xfrm>
            <a:off x="5517210" y="1670179"/>
            <a:ext cx="5419725" cy="1495425"/>
          </a:xfrm>
          <a:prstGeom prst="rect">
            <a:avLst/>
          </a:prstGeom>
        </p:spPr>
      </p:pic>
      <p:pic>
        <p:nvPicPr>
          <p:cNvPr id="6" name="Afbeelding 5"/>
          <p:cNvPicPr>
            <a:picLocks noChangeAspect="1"/>
          </p:cNvPicPr>
          <p:nvPr/>
        </p:nvPicPr>
        <p:blipFill>
          <a:blip r:embed="rId6"/>
          <a:stretch>
            <a:fillRect/>
          </a:stretch>
        </p:blipFill>
        <p:spPr>
          <a:xfrm>
            <a:off x="1106163" y="3211284"/>
            <a:ext cx="2886075" cy="3171825"/>
          </a:xfrm>
          <a:prstGeom prst="rect">
            <a:avLst/>
          </a:prstGeom>
        </p:spPr>
      </p:pic>
      <p:pic>
        <p:nvPicPr>
          <p:cNvPr id="7" name="Afbeelding 6"/>
          <p:cNvPicPr>
            <a:picLocks noChangeAspect="1"/>
          </p:cNvPicPr>
          <p:nvPr/>
        </p:nvPicPr>
        <p:blipFill>
          <a:blip r:embed="rId7"/>
          <a:stretch>
            <a:fillRect/>
          </a:stretch>
        </p:blipFill>
        <p:spPr>
          <a:xfrm>
            <a:off x="3885617" y="3211284"/>
            <a:ext cx="3562350" cy="1333500"/>
          </a:xfrm>
          <a:prstGeom prst="rect">
            <a:avLst/>
          </a:prstGeom>
        </p:spPr>
      </p:pic>
      <p:pic>
        <p:nvPicPr>
          <p:cNvPr id="8" name="Afbeelding 7"/>
          <p:cNvPicPr>
            <a:picLocks noChangeAspect="1"/>
          </p:cNvPicPr>
          <p:nvPr/>
        </p:nvPicPr>
        <p:blipFill>
          <a:blip r:embed="rId8"/>
          <a:stretch>
            <a:fillRect/>
          </a:stretch>
        </p:blipFill>
        <p:spPr>
          <a:xfrm>
            <a:off x="3977951" y="4544784"/>
            <a:ext cx="4410075" cy="1657350"/>
          </a:xfrm>
          <a:prstGeom prst="rect">
            <a:avLst/>
          </a:prstGeom>
        </p:spPr>
      </p:pic>
      <p:pic>
        <p:nvPicPr>
          <p:cNvPr id="9" name="Afbeelding 8"/>
          <p:cNvPicPr>
            <a:picLocks noChangeAspect="1"/>
          </p:cNvPicPr>
          <p:nvPr/>
        </p:nvPicPr>
        <p:blipFill>
          <a:blip r:embed="rId9"/>
          <a:stretch>
            <a:fillRect/>
          </a:stretch>
        </p:blipFill>
        <p:spPr>
          <a:xfrm>
            <a:off x="7842670" y="3221588"/>
            <a:ext cx="3019425" cy="2038350"/>
          </a:xfrm>
          <a:prstGeom prst="rect">
            <a:avLst/>
          </a:prstGeom>
        </p:spPr>
      </p:pic>
      <p:pic>
        <p:nvPicPr>
          <p:cNvPr id="11" name="Afbeelding 10"/>
          <p:cNvPicPr>
            <a:picLocks noChangeAspect="1"/>
          </p:cNvPicPr>
          <p:nvPr/>
        </p:nvPicPr>
        <p:blipFill>
          <a:blip r:embed="rId10"/>
          <a:stretch>
            <a:fillRect/>
          </a:stretch>
        </p:blipFill>
        <p:spPr>
          <a:xfrm>
            <a:off x="8913553" y="5139126"/>
            <a:ext cx="1400175" cy="1114425"/>
          </a:xfrm>
          <a:prstGeom prst="rect">
            <a:avLst/>
          </a:prstGeom>
        </p:spPr>
      </p:pic>
    </p:spTree>
    <p:extLst>
      <p:ext uri="{BB962C8B-B14F-4D97-AF65-F5344CB8AC3E}">
        <p14:creationId xmlns:p14="http://schemas.microsoft.com/office/powerpoint/2010/main" val="1203442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264910" y="1718253"/>
            <a:ext cx="7408862" cy="4392488"/>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nSpc>
                <a:spcPct val="90000"/>
              </a:lnSpc>
            </a:pPr>
            <a:r>
              <a:rPr lang="nl-NL" altLang="nl-NL" dirty="0" smtClean="0"/>
              <a:t>Er zijn twee hoofdvormen te onderscheiden als het gaat om financieringsstelsels: het omslagstelsel en het kapitaaldekkingsstelsel. </a:t>
            </a:r>
          </a:p>
          <a:p>
            <a:pPr>
              <a:lnSpc>
                <a:spcPct val="90000"/>
              </a:lnSpc>
            </a:pPr>
            <a:r>
              <a:rPr lang="nl-NL" altLang="nl-NL" dirty="0" smtClean="0"/>
              <a:t>Bij het omslagstelsel worden premies afgedragen door de huidige generaties werkenden ten behoeve van de huidige generatie gepensioneerden. </a:t>
            </a:r>
          </a:p>
          <a:p>
            <a:pPr>
              <a:lnSpc>
                <a:spcPct val="90000"/>
              </a:lnSpc>
            </a:pPr>
            <a:r>
              <a:rPr lang="nl-NL" altLang="nl-NL" dirty="0" smtClean="0"/>
              <a:t>In het kapitaaldekkingsstelsel betalen mensen premies die worden gereserveerd voor hun eigen pensioenuitkering in de toekomst (bedrijfspensioen en particulierpensioen-sparen).</a:t>
            </a:r>
          </a:p>
          <a:p>
            <a:pPr>
              <a:lnSpc>
                <a:spcPct val="90000"/>
              </a:lnSpc>
            </a:pPr>
            <a:r>
              <a:rPr lang="nl-NL" altLang="nl-NL" dirty="0" smtClean="0"/>
              <a:t>Welvaartsvast (volgt loonontwikkeling) en waardevaste uitkeringen (koopkracht behoud)</a:t>
            </a:r>
          </a:p>
        </p:txBody>
      </p:sp>
      <p:sp>
        <p:nvSpPr>
          <p:cNvPr id="24578" name="Titel 1"/>
          <p:cNvSpPr>
            <a:spLocks noGrp="1"/>
          </p:cNvSpPr>
          <p:nvPr>
            <p:ph type="title"/>
          </p:nvPr>
        </p:nvSpPr>
        <p:spPr>
          <a:xfrm>
            <a:off x="2356320" y="347469"/>
            <a:ext cx="7226042" cy="858837"/>
          </a:xfrm>
        </p:spPr>
        <p:style>
          <a:lnRef idx="2">
            <a:schemeClr val="accent6">
              <a:shade val="50000"/>
            </a:schemeClr>
          </a:lnRef>
          <a:fillRef idx="1">
            <a:schemeClr val="accent6"/>
          </a:fillRef>
          <a:effectRef idx="0">
            <a:schemeClr val="accent6"/>
          </a:effectRef>
          <a:fontRef idx="minor">
            <a:schemeClr val="lt1"/>
          </a:fontRef>
        </p:style>
        <p:txBody>
          <a:bodyPr/>
          <a:lstStyle/>
          <a:p>
            <a:r>
              <a:rPr lang="nl-NL" altLang="nl-NL" dirty="0" smtClean="0"/>
              <a:t>Financiering sociale zekerheid</a:t>
            </a:r>
          </a:p>
        </p:txBody>
      </p:sp>
    </p:spTree>
    <p:extLst>
      <p:ext uri="{BB962C8B-B14F-4D97-AF65-F5344CB8AC3E}">
        <p14:creationId xmlns:p14="http://schemas.microsoft.com/office/powerpoint/2010/main" val="114205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1986" name="Titel 1"/>
          <p:cNvSpPr>
            <a:spLocks noGrp="1"/>
          </p:cNvSpPr>
          <p:nvPr>
            <p:ph type="title" idx="4294967295"/>
          </p:nvPr>
        </p:nvSpPr>
        <p:spPr>
          <a:xfrm>
            <a:off x="838200" y="609600"/>
            <a:ext cx="5553075" cy="825501"/>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nl-NL" altLang="nl-NL" sz="3600" dirty="0" smtClean="0"/>
              <a:t>Pensioenopbouw (3 </a:t>
            </a:r>
            <a:r>
              <a:rPr lang="nl-NL" altLang="nl-NL" sz="3600" dirty="0" err="1" smtClean="0"/>
              <a:t>peilers</a:t>
            </a:r>
            <a:r>
              <a:rPr lang="nl-NL" altLang="nl-NL" sz="3600" dirty="0" smtClean="0"/>
              <a:t>)</a:t>
            </a:r>
          </a:p>
        </p:txBody>
      </p:sp>
      <p:sp>
        <p:nvSpPr>
          <p:cNvPr id="3" name="Tijdelijke aanduiding voor inhoud 2"/>
          <p:cNvSpPr>
            <a:spLocks noGrp="1"/>
          </p:cNvSpPr>
          <p:nvPr>
            <p:ph idx="4294967295"/>
          </p:nvPr>
        </p:nvSpPr>
        <p:spPr>
          <a:xfrm>
            <a:off x="653260" y="2542382"/>
            <a:ext cx="3408362" cy="3357563"/>
          </a:xfrm>
        </p:spPr>
        <p:style>
          <a:lnRef idx="1">
            <a:schemeClr val="accent2"/>
          </a:lnRef>
          <a:fillRef idx="2">
            <a:schemeClr val="accent2"/>
          </a:fillRef>
          <a:effectRef idx="1">
            <a:schemeClr val="accent2"/>
          </a:effectRef>
          <a:fontRef idx="minor">
            <a:schemeClr val="dk1"/>
          </a:fontRef>
        </p:style>
        <p:txBody>
          <a:bodyPr/>
          <a:lstStyle/>
          <a:p>
            <a:pPr marL="342900" indent="-342900"/>
            <a:r>
              <a:rPr lang="nl-NL" altLang="nl-NL" sz="1800" dirty="0"/>
              <a:t>Laag 1: AOW</a:t>
            </a:r>
          </a:p>
          <a:p>
            <a:pPr marL="742950" lvl="1" indent="-285750"/>
            <a:r>
              <a:rPr lang="nl-NL" altLang="nl-NL" sz="1800" dirty="0"/>
              <a:t>voor alle mensen die in Nederland wonen</a:t>
            </a:r>
          </a:p>
          <a:p>
            <a:pPr marL="742950" lvl="1" indent="-285750">
              <a:buNone/>
            </a:pPr>
            <a:endParaRPr lang="nl-NL" altLang="nl-NL" sz="1800" dirty="0"/>
          </a:p>
          <a:p>
            <a:pPr marL="342900" indent="-342900"/>
            <a:r>
              <a:rPr lang="nl-NL" altLang="nl-NL" sz="1800" dirty="0"/>
              <a:t>Laag 2: Bedrijfspensioen</a:t>
            </a:r>
          </a:p>
          <a:p>
            <a:pPr marL="742950" lvl="1" indent="-285750"/>
            <a:r>
              <a:rPr lang="nl-NL" altLang="nl-NL" sz="1800" dirty="0"/>
              <a:t>meestal verplicht deelname via werkgever</a:t>
            </a:r>
          </a:p>
          <a:p>
            <a:pPr marL="742950" lvl="1" indent="-285750">
              <a:buNone/>
            </a:pPr>
            <a:endParaRPr lang="nl-NL" altLang="nl-NL" sz="1800" dirty="0"/>
          </a:p>
          <a:p>
            <a:pPr marL="342900" indent="-342900"/>
            <a:r>
              <a:rPr lang="nl-NL" altLang="nl-NL" sz="1800" dirty="0"/>
              <a:t>Laag 3: Individueel</a:t>
            </a:r>
          </a:p>
          <a:p>
            <a:pPr marL="742950" lvl="1" indent="-285750"/>
            <a:r>
              <a:rPr lang="nl-NL" altLang="nl-NL" sz="1800" dirty="0"/>
              <a:t>niet iedereen</a:t>
            </a:r>
          </a:p>
        </p:txBody>
      </p:sp>
      <p:sp>
        <p:nvSpPr>
          <p:cNvPr id="4" name="Cilinder 3"/>
          <p:cNvSpPr/>
          <p:nvPr/>
        </p:nvSpPr>
        <p:spPr>
          <a:xfrm>
            <a:off x="4467226" y="4533107"/>
            <a:ext cx="4321175" cy="1366838"/>
          </a:xfrm>
          <a:prstGeom prst="can">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nl-NL" dirty="0"/>
              <a:t>Algemene Ouderdomswet (AOW)</a:t>
            </a:r>
          </a:p>
        </p:txBody>
      </p:sp>
      <p:sp>
        <p:nvSpPr>
          <p:cNvPr id="5" name="Cilinder 4"/>
          <p:cNvSpPr/>
          <p:nvPr/>
        </p:nvSpPr>
        <p:spPr>
          <a:xfrm>
            <a:off x="5187950" y="3352801"/>
            <a:ext cx="2879725" cy="1439863"/>
          </a:xfrm>
          <a:prstGeom prst="can">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nl-NL" dirty="0"/>
              <a:t>Bedrijfspensioen</a:t>
            </a:r>
          </a:p>
        </p:txBody>
      </p:sp>
      <p:sp>
        <p:nvSpPr>
          <p:cNvPr id="6" name="Cilinder 5"/>
          <p:cNvSpPr/>
          <p:nvPr/>
        </p:nvSpPr>
        <p:spPr>
          <a:xfrm>
            <a:off x="5827713" y="2644378"/>
            <a:ext cx="1439862" cy="935038"/>
          </a:xfrm>
          <a:prstGeom prst="can">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nl-NL" dirty="0"/>
              <a:t>Individuele</a:t>
            </a:r>
          </a:p>
          <a:p>
            <a:pPr algn="ctr">
              <a:defRPr/>
            </a:pPr>
            <a:r>
              <a:rPr lang="nl-NL" dirty="0"/>
              <a:t>besparingen</a:t>
            </a:r>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6077" y="0"/>
            <a:ext cx="2675923" cy="3797494"/>
          </a:xfrm>
          <a:prstGeom prst="rect">
            <a:avLst/>
          </a:prstGeom>
        </p:spPr>
      </p:pic>
    </p:spTree>
    <p:extLst>
      <p:ext uri="{BB962C8B-B14F-4D97-AF65-F5344CB8AC3E}">
        <p14:creationId xmlns:p14="http://schemas.microsoft.com/office/powerpoint/2010/main" val="35748923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5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nodeType="afterGroup">
                            <p:stCondLst>
                              <p:cond delay="0"/>
                            </p:stCondLst>
                            <p:childTnLst>
                              <p:par>
                                <p:cTn id="27" presetID="10" presetClass="entr" presetSubtype="0" fill="hold" grpId="0" nodeType="clickEffect">
                                  <p:stCondLst>
                                    <p:cond delay="50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nodeType="afterGroup">
                            <p:stCondLst>
                              <p:cond delay="0"/>
                            </p:stCondLst>
                            <p:childTnLst>
                              <p:par>
                                <p:cTn id="40" presetID="10" presetClass="entr" presetSubtype="0" fill="hold" grpId="0" nodeType="clickEffect">
                                  <p:stCondLst>
                                    <p:cond delay="50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P spid="6"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971</Words>
  <Application>Microsoft Office PowerPoint</Application>
  <PresentationFormat>Aangepast</PresentationFormat>
  <Paragraphs>144</Paragraphs>
  <Slides>21</Slides>
  <Notes>1</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Er was niet altijd een sociale zekerheid</vt:lpstr>
      <vt:lpstr>Sociale zekerheid in schema</vt:lpstr>
      <vt:lpstr>PowerPoint-presentatie</vt:lpstr>
      <vt:lpstr>Financiering sociale zekerheid</vt:lpstr>
      <vt:lpstr>Pensioenopbouw (3 peilers)</vt:lpstr>
      <vt:lpstr>AOW, het basispensioen</vt:lpstr>
      <vt:lpstr>AOW-probleem: vergrijzing</vt:lpstr>
      <vt:lpstr>Vergrijzing = verandering i/a-ratio</vt:lpstr>
      <vt:lpstr>Kapitaaldekkingsstelsel</vt:lpstr>
      <vt:lpstr>Indexering</vt:lpstr>
      <vt:lpstr>Opgave indexering</vt:lpstr>
      <vt:lpstr>    Kwetsbaarheid sociale zekerheid</vt:lpstr>
      <vt:lpstr>      Belangrijkste oorzaak: de wig</vt:lpstr>
      <vt:lpstr>Noodzaak aanpak misbruik sociale zekerheid</vt:lpstr>
      <vt:lpstr>Bestrijding kosten/misbruik sociale wetgeving</vt:lpstr>
      <vt:lpstr>Armoedeval hindert de aanpak</vt:lpstr>
      <vt:lpstr>PowerPoint-presentatie</vt:lpstr>
    </vt:vector>
  </TitlesOfParts>
  <Company>Kien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Vermeulen, H.</dc:creator>
  <cp:lastModifiedBy>H Vermeulen</cp:lastModifiedBy>
  <cp:revision>25</cp:revision>
  <dcterms:created xsi:type="dcterms:W3CDTF">2015-07-01T11:57:54Z</dcterms:created>
  <dcterms:modified xsi:type="dcterms:W3CDTF">2015-08-03T12:38:45Z</dcterms:modified>
</cp:coreProperties>
</file>