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4" r:id="rId20"/>
    <p:sldId id="262" r:id="rId21"/>
    <p:sldId id="265" r:id="rId22"/>
    <p:sldId id="269" r:id="rId23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00D7-51FB-4DDA-A2AF-6EF17E86B983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BAB7-62F0-4C6F-940F-5215C3BBF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43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729A20-2658-4AB2-A157-86A86344230A}" type="datetimeFigureOut">
              <a:rPr lang="nl-NL" smtClean="0"/>
              <a:t>25-08-16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7C9A12-76D9-45FB-94EE-1501F75D5D9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hyperlink" Target="https://www.youtube.com/channel/UC2uiryM6YwnGFteNDtdfH8A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Arbeidsvoorwaardenoverleg </a:t>
            </a:r>
            <a:r>
              <a:rPr lang="nl-NL" dirty="0" err="1" smtClean="0"/>
              <a:t>Hfst</a:t>
            </a:r>
            <a:r>
              <a:rPr lang="nl-NL" dirty="0" smtClean="0"/>
              <a:t> 8</a:t>
            </a:r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44433"/>
              </p:ext>
            </p:extLst>
          </p:nvPr>
        </p:nvGraphicFramePr>
        <p:xfrm>
          <a:off x="2987824" y="2636912"/>
          <a:ext cx="3135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-object" showAsIcon="1" r:id="rId3" imgW="3135240" imgH="685800" progId="Package">
                  <p:embed/>
                </p:oleObj>
              </mc:Choice>
              <mc:Fallback>
                <p:oleObj name="Packager Shell-object" showAsIcon="1" r:id="rId3" imgW="3135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2636912"/>
                        <a:ext cx="31353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331640" y="393305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Film staat op het </a:t>
            </a:r>
            <a:r>
              <a:rPr lang="nl-NL" dirty="0" err="1" smtClean="0"/>
              <a:t>Youtube</a:t>
            </a:r>
            <a:r>
              <a:rPr lang="nl-NL" dirty="0" smtClean="0"/>
              <a:t> economiekanaal van het Insula College</a:t>
            </a:r>
          </a:p>
          <a:p>
            <a:endParaRPr lang="nl-NL" dirty="0"/>
          </a:p>
          <a:p>
            <a:r>
              <a:rPr lang="nl-NL" dirty="0">
                <a:hlinkClick r:id="rId5"/>
              </a:rPr>
              <a:t>https://</a:t>
            </a:r>
            <a:r>
              <a:rPr lang="nl-NL" dirty="0" smtClean="0">
                <a:hlinkClick r:id="rId5"/>
              </a:rPr>
              <a:t>www.youtube.com/channel/UC2uiryM6YwnGFteNDtdfH8A</a:t>
            </a:r>
            <a:endParaRPr lang="nl-NL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27784" y="1772816"/>
            <a:ext cx="374441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Bekijk de film “Vakbond in beeld”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487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2067" y="1628801"/>
            <a:ext cx="7408333" cy="24482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Individuele werkgever en werknemer</a:t>
            </a:r>
          </a:p>
          <a:p>
            <a:r>
              <a:rPr lang="nl-NL" dirty="0" smtClean="0"/>
              <a:t>Plaats = sollicitatiegesprek</a:t>
            </a:r>
          </a:p>
          <a:p>
            <a:r>
              <a:rPr lang="nl-NL" dirty="0" smtClean="0"/>
              <a:t>Doel = individuele arbeidsovereenkomst</a:t>
            </a:r>
          </a:p>
          <a:p>
            <a:r>
              <a:rPr lang="nl-NL" dirty="0" smtClean="0"/>
              <a:t>Arbeidscontract (tijdelijk of voor onbepaalde tijd (vast)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Onderhandelen op </a:t>
            </a:r>
            <a:r>
              <a:rPr lang="nl-NL" dirty="0" err="1" smtClean="0"/>
              <a:t>micro-niveau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40769"/>
            <a:ext cx="73628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9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7833" y="1196752"/>
            <a:ext cx="7408333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Werkgeverorganisaties en vakbonden</a:t>
            </a:r>
          </a:p>
          <a:p>
            <a:r>
              <a:rPr lang="nl-NL" dirty="0" smtClean="0"/>
              <a:t>Plaats = het cao-overleg</a:t>
            </a:r>
          </a:p>
          <a:p>
            <a:r>
              <a:rPr lang="nl-NL" dirty="0" smtClean="0"/>
              <a:t>Doel = het bereiken van een cao</a:t>
            </a:r>
          </a:p>
          <a:p>
            <a:r>
              <a:rPr lang="nl-NL" dirty="0" smtClean="0"/>
              <a:t>cao bevat primaire en secundaire arbeidsvoorwaarden zoals salarisschalen (contractlonen), vakantiedagen, pensioenregeling</a:t>
            </a:r>
          </a:p>
          <a:p>
            <a:r>
              <a:rPr lang="nl-NL" dirty="0" smtClean="0"/>
              <a:t>Algemeen verbindend verklaren CAO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Onderhandelen op </a:t>
            </a:r>
            <a:r>
              <a:rPr lang="nl-NL" dirty="0" err="1" smtClean="0"/>
              <a:t>meso-niveau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49796"/>
            <a:ext cx="7334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55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0200" y="2132857"/>
            <a:ext cx="8686800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nl-NL" dirty="0" smtClean="0"/>
              <a:t>Prijscompensatie = gelijk aan het inflatiepercentage (behoud van koopkracht)</a:t>
            </a:r>
          </a:p>
          <a:p>
            <a:r>
              <a:rPr lang="nl-NL" dirty="0" smtClean="0"/>
              <a:t>Initiële loonstijging = </a:t>
            </a:r>
            <a:r>
              <a:rPr lang="nl-NL" sz="2600" dirty="0" smtClean="0"/>
              <a:t>loonstijging (6%)– prijscompensatie (4%) = 2%</a:t>
            </a:r>
          </a:p>
          <a:p>
            <a:r>
              <a:rPr lang="nl-NL" dirty="0" smtClean="0"/>
              <a:t>Incidentele loonstijging </a:t>
            </a:r>
          </a:p>
          <a:p>
            <a:r>
              <a:rPr lang="nl-NL" dirty="0" smtClean="0"/>
              <a:t>Reële loonstijging = </a:t>
            </a:r>
            <a:r>
              <a:rPr lang="nl-NL" sz="4100" baseline="30000" dirty="0" smtClean="0"/>
              <a:t>Index nominaal loon </a:t>
            </a:r>
            <a:r>
              <a:rPr lang="nl-NL" dirty="0" smtClean="0"/>
              <a:t>/ </a:t>
            </a:r>
            <a:r>
              <a:rPr lang="nl-NL" sz="4100" baseline="-25000" dirty="0" smtClean="0"/>
              <a:t>Index CPI </a:t>
            </a:r>
            <a:r>
              <a:rPr lang="nl-NL" sz="3400" dirty="0" smtClean="0"/>
              <a:t>=</a:t>
            </a:r>
            <a:r>
              <a:rPr lang="nl-NL" sz="4100" dirty="0" smtClean="0"/>
              <a:t> </a:t>
            </a:r>
            <a:r>
              <a:rPr lang="nl-NL" sz="4100" baseline="30000" dirty="0" smtClean="0"/>
              <a:t>106</a:t>
            </a:r>
            <a:r>
              <a:rPr lang="nl-NL" sz="4100" dirty="0" smtClean="0"/>
              <a:t>/</a:t>
            </a:r>
            <a:r>
              <a:rPr lang="nl-NL" sz="3400" baseline="-25000" dirty="0" smtClean="0"/>
              <a:t>104  </a:t>
            </a:r>
            <a:r>
              <a:rPr lang="nl-NL" sz="2900" dirty="0" smtClean="0"/>
              <a:t>x 100 = 101,9</a:t>
            </a:r>
            <a:endParaRPr lang="nl-NL" sz="2900" baseline="-25000" dirty="0" smtClean="0"/>
          </a:p>
          <a:p>
            <a:endParaRPr lang="nl-NL" dirty="0"/>
          </a:p>
          <a:p>
            <a:r>
              <a:rPr lang="nl-NL" dirty="0" smtClean="0"/>
              <a:t>Contractlonen (cao-lonen) en minimumloon</a:t>
            </a:r>
          </a:p>
          <a:p>
            <a:r>
              <a:rPr lang="nl-NL" dirty="0" smtClean="0"/>
              <a:t>(Laagste cao-loon &gt; minimumloon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Loon(stijgingen)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09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2232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Centrales van werkgevers en werknemers</a:t>
            </a:r>
          </a:p>
          <a:p>
            <a:r>
              <a:rPr lang="nl-NL" dirty="0" smtClean="0"/>
              <a:t>Plaats = Stichting van de Arbeid</a:t>
            </a:r>
          </a:p>
          <a:p>
            <a:r>
              <a:rPr lang="nl-NL" dirty="0" smtClean="0"/>
              <a:t>Doel = Centraal Akkoord</a:t>
            </a:r>
          </a:p>
          <a:p>
            <a:r>
              <a:rPr lang="nl-NL" dirty="0" smtClean="0"/>
              <a:t>Centraal Akkoord = algemeen raamwerk voor de landelijke cao-onderhandelingen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Onderhandelen op </a:t>
            </a:r>
            <a:r>
              <a:rPr lang="nl-NL" dirty="0" err="1" smtClean="0"/>
              <a:t>Macro-niveau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962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24" y="4428415"/>
            <a:ext cx="31718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51" y="4427587"/>
            <a:ext cx="20669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7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beidsvoorwa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4541"/>
            <a:ext cx="7128792" cy="58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1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132856"/>
            <a:ext cx="8352927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Hangt af van:</a:t>
            </a:r>
          </a:p>
          <a:p>
            <a:pPr marL="354013" indent="-354013">
              <a:buNone/>
            </a:pPr>
            <a:r>
              <a:rPr lang="nl-NL" dirty="0" smtClean="0"/>
              <a:t>*   De ontwikkeling van de verkoopprijzen (bijv. 2%). Voor dezelfde hoeveelheid ontvangt de producent meer geld</a:t>
            </a:r>
          </a:p>
          <a:p>
            <a:pPr marL="354013" indent="-354013">
              <a:buFont typeface="Arial" charset="0"/>
              <a:buChar char="•"/>
            </a:pPr>
            <a:r>
              <a:rPr lang="nl-NL" dirty="0" smtClean="0"/>
              <a:t>De ontwikkeling van de arbeidsproductiviteit (bijv. 1,5%). De werknemers presteren meer per tijdseenheid</a:t>
            </a:r>
          </a:p>
          <a:p>
            <a:pPr marL="354013" indent="-354013">
              <a:buFont typeface="Arial" charset="0"/>
              <a:buChar char="•"/>
            </a:pPr>
            <a:endParaRPr lang="nl-NL" dirty="0"/>
          </a:p>
          <a:p>
            <a:pPr marL="354013" indent="-354013">
              <a:buFont typeface="Arial" charset="0"/>
              <a:buChar char="•"/>
            </a:pPr>
            <a:r>
              <a:rPr lang="nl-NL" dirty="0" smtClean="0"/>
              <a:t>Als de loonstijging &lt; 3,5% dalen de loonkosten per product</a:t>
            </a:r>
          </a:p>
          <a:p>
            <a:pPr marL="354013" indent="-354013">
              <a:buFont typeface="Arial" charset="0"/>
              <a:buChar char="•"/>
            </a:pPr>
            <a:r>
              <a:rPr lang="nl-NL" dirty="0"/>
              <a:t>Als de loonstijging </a:t>
            </a:r>
            <a:r>
              <a:rPr lang="nl-NL" dirty="0" smtClean="0"/>
              <a:t>&gt; </a:t>
            </a:r>
            <a:r>
              <a:rPr lang="nl-NL" dirty="0"/>
              <a:t>3,5% </a:t>
            </a:r>
            <a:r>
              <a:rPr lang="nl-NL" dirty="0" smtClean="0"/>
              <a:t>stijgen </a:t>
            </a:r>
            <a:r>
              <a:rPr lang="nl-NL" dirty="0"/>
              <a:t>de loonkosten per </a:t>
            </a:r>
            <a:r>
              <a:rPr lang="nl-NL" dirty="0" smtClean="0"/>
              <a:t>product</a:t>
            </a:r>
          </a:p>
          <a:p>
            <a:pPr marL="354013" indent="-354013">
              <a:buFont typeface="Arial" charset="0"/>
              <a:buChar char="•"/>
            </a:pPr>
            <a:r>
              <a:rPr lang="nl-NL" dirty="0" smtClean="0"/>
              <a:t>Als de loonstijging = 3,5% (= loonruimte blijven de loonkosten per product gelijk)</a:t>
            </a:r>
            <a:endParaRPr lang="nl-NL" dirty="0"/>
          </a:p>
          <a:p>
            <a:pPr marL="354013" indent="-354013">
              <a:buFont typeface="Arial" charset="0"/>
              <a:buChar char="•"/>
            </a:pPr>
            <a:endParaRPr lang="nl-NL" dirty="0"/>
          </a:p>
          <a:p>
            <a:pPr marL="354013" indent="-354013">
              <a:buFont typeface="Arial" charset="0"/>
              <a:buChar char="•"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sz="3200" dirty="0" smtClean="0"/>
              <a:t>Loonruimte voor de cao-onderhandelingen </a:t>
            </a:r>
            <a:br>
              <a:rPr lang="nl-NL" sz="3200" dirty="0" smtClean="0"/>
            </a:br>
            <a:r>
              <a:rPr lang="nl-NL" sz="3200" dirty="0" smtClean="0"/>
              <a:t>is de loonstijging waarbij de loonkosten per product niet stijgen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9319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08-22 om 22.3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3575"/>
            <a:ext cx="4603750" cy="6194425"/>
          </a:xfrm>
          <a:prstGeom prst="rect">
            <a:avLst/>
          </a:prstGeom>
        </p:spPr>
      </p:pic>
      <p:pic>
        <p:nvPicPr>
          <p:cNvPr id="3" name="Afbeelding 2" descr="Schermafbeelding 2016-08-22 om 22.4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663574"/>
            <a:ext cx="4540249" cy="619442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79500" y="142875"/>
            <a:ext cx="73025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Arbeidsmarkt en </a:t>
            </a:r>
            <a:r>
              <a:rPr lang="nl-NL" sz="2400" dirty="0" err="1" smtClean="0"/>
              <a:t>prisonersdilemma</a:t>
            </a:r>
            <a:r>
              <a:rPr lang="nl-NL" sz="2400" dirty="0" smtClean="0"/>
              <a:t> / Nash-evenwicht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5895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718"/>
              </p:ext>
            </p:extLst>
          </p:nvPr>
        </p:nvGraphicFramePr>
        <p:xfrm>
          <a:off x="663439" y="2005955"/>
          <a:ext cx="7848872" cy="29439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601216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Werknemer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780903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Toegeven</a:t>
                      </a:r>
                      <a:endParaRPr lang="nl-NL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Hoge eisen</a:t>
                      </a:r>
                      <a:endParaRPr lang="nl-NL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0903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C00000"/>
                          </a:solidFill>
                        </a:rPr>
                        <a:t>Werkgever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C00000"/>
                          </a:solidFill>
                        </a:rPr>
                        <a:t>Toegeven</a:t>
                      </a:r>
                      <a:endParaRPr lang="nl-NL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nl-NL" sz="2400" dirty="0" smtClean="0"/>
                        <a:t>  ,</a:t>
                      </a:r>
                      <a:r>
                        <a:rPr lang="nl-NL" sz="2400" baseline="0" dirty="0" smtClean="0"/>
                        <a:t> 4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NL" sz="2400" dirty="0" smtClean="0"/>
                        <a:t> , 6</a:t>
                      </a:r>
                      <a:endParaRPr lang="nl-NL" sz="2400" dirty="0"/>
                    </a:p>
                  </a:txBody>
                  <a:tcPr anchor="ctr"/>
                </a:tc>
              </a:tr>
              <a:tr h="780903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C00000"/>
                          </a:solidFill>
                        </a:rPr>
                        <a:t>Laag bod</a:t>
                      </a:r>
                      <a:endParaRPr lang="nl-NL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nl-NL" sz="2400" dirty="0" smtClean="0"/>
                        <a:t> , 1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nl-NL" sz="2400" dirty="0" smtClean="0"/>
                        <a:t> , 2</a:t>
                      </a:r>
                      <a:endParaRPr lang="nl-NL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238250" y="396875"/>
            <a:ext cx="5715000" cy="1200328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 smtClean="0"/>
              <a:t>Stel de matrix op</a:t>
            </a:r>
          </a:p>
          <a:p>
            <a:pPr marL="342900" indent="-342900">
              <a:buAutoNum type="arabicPeriod"/>
            </a:pPr>
            <a:r>
              <a:rPr lang="nl-NL" sz="2400" dirty="0" smtClean="0"/>
              <a:t>Is er sprake van een </a:t>
            </a:r>
            <a:r>
              <a:rPr lang="nl-NL" sz="2400" dirty="0"/>
              <a:t>N</a:t>
            </a:r>
            <a:r>
              <a:rPr lang="nl-NL" sz="2400" dirty="0" smtClean="0"/>
              <a:t>ash-evenwicht</a:t>
            </a:r>
          </a:p>
          <a:p>
            <a:pPr marL="342900" indent="-342900">
              <a:buFontTx/>
              <a:buAutoNum type="arabicPeriod"/>
            </a:pPr>
            <a:r>
              <a:rPr lang="nl-NL" sz="2400" dirty="0"/>
              <a:t>Waarom is dit een </a:t>
            </a:r>
            <a:r>
              <a:rPr lang="nl-NL" sz="2400" dirty="0" err="1" smtClean="0"/>
              <a:t>prisonersdilemma</a:t>
            </a:r>
            <a:endParaRPr lang="nl-NL" sz="2400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5207000" y="4746625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200900" y="4756150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607300" y="3994150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607300" y="4746625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Kader 12"/>
          <p:cNvSpPr/>
          <p:nvPr/>
        </p:nvSpPr>
        <p:spPr>
          <a:xfrm>
            <a:off x="6953250" y="4238625"/>
            <a:ext cx="1222375" cy="71125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1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08-22 om 23.1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416299"/>
            <a:ext cx="2527300" cy="901700"/>
          </a:xfrm>
          <a:prstGeom prst="rect">
            <a:avLst/>
          </a:prstGeom>
        </p:spPr>
      </p:pic>
      <p:pic>
        <p:nvPicPr>
          <p:cNvPr id="3" name="Afbeelding 2" descr="Schermafbeelding 2016-08-22 om 23.1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60898"/>
            <a:ext cx="4070350" cy="3155401"/>
          </a:xfrm>
          <a:prstGeom prst="rect">
            <a:avLst/>
          </a:prstGeom>
        </p:spPr>
      </p:pic>
      <p:pic>
        <p:nvPicPr>
          <p:cNvPr id="4" name="Afbeelding 3" descr="Schermafbeelding 2016-08-22 om 23.17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14" y="2102905"/>
            <a:ext cx="1729836" cy="1313394"/>
          </a:xfrm>
          <a:prstGeom prst="rect">
            <a:avLst/>
          </a:prstGeom>
        </p:spPr>
      </p:pic>
      <p:pic>
        <p:nvPicPr>
          <p:cNvPr id="5" name="Afbeelding 4" descr="Schermafbeelding 2016-08-22 om 23.17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2112961"/>
            <a:ext cx="2901950" cy="3019426"/>
          </a:xfrm>
          <a:prstGeom prst="rect">
            <a:avLst/>
          </a:prstGeom>
        </p:spPr>
      </p:pic>
      <p:pic>
        <p:nvPicPr>
          <p:cNvPr id="6" name="Afbeelding 5" descr="Schermafbeelding 2016-08-22 om 23.18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4317998"/>
            <a:ext cx="3571875" cy="2207367"/>
          </a:xfrm>
          <a:prstGeom prst="rect">
            <a:avLst/>
          </a:prstGeom>
        </p:spPr>
      </p:pic>
      <p:pic>
        <p:nvPicPr>
          <p:cNvPr id="7" name="Afbeelding 6" descr="Schermafbeelding 2016-08-22 om 23.22.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429000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Adviesorgaan</a:t>
            </a:r>
          </a:p>
          <a:p>
            <a:r>
              <a:rPr lang="nl-NL" dirty="0" smtClean="0"/>
              <a:t>Samenstelling: werkgevers (11), werknemers (11), kroonleden (11)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 </a:t>
            </a:r>
            <a:r>
              <a:rPr lang="nl-NL" dirty="0"/>
              <a:t>E</a:t>
            </a:r>
            <a:r>
              <a:rPr lang="nl-NL" dirty="0" smtClean="0"/>
              <a:t>conomische Raad (SER)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16" y="3933056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6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979712" y="3212976"/>
            <a:ext cx="5616624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979712" y="544522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Bevolking (17 miljoen)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979712" y="3212976"/>
            <a:ext cx="1080120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&lt; 15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2 </a:t>
            </a:r>
            <a:r>
              <a:rPr lang="nl-NL" dirty="0" err="1" smtClean="0">
                <a:solidFill>
                  <a:schemeClr val="tx1"/>
                </a:solidFill>
              </a:rPr>
              <a:t>mln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816436" y="3212976"/>
            <a:ext cx="775855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&gt; 67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1,5 </a:t>
            </a:r>
            <a:r>
              <a:rPr lang="nl-NL" dirty="0" err="1" smtClean="0">
                <a:solidFill>
                  <a:schemeClr val="tx1"/>
                </a:solidFill>
              </a:rPr>
              <a:t>mln</a:t>
            </a:r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059832" y="3212976"/>
            <a:ext cx="792088" cy="1440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Wil niet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1,5</a:t>
            </a:r>
          </a:p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mln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851920" y="3212976"/>
            <a:ext cx="609244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Kan niet</a:t>
            </a:r>
          </a:p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1 ,2</a:t>
            </a:r>
          </a:p>
          <a:p>
            <a:pPr algn="ctr"/>
            <a:r>
              <a:rPr lang="nl-NL" sz="1600" dirty="0" err="1" smtClean="0">
                <a:solidFill>
                  <a:schemeClr val="tx1"/>
                </a:solidFill>
              </a:rPr>
              <a:t>mln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405745" y="3212976"/>
            <a:ext cx="474643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</a:t>
            </a:r>
          </a:p>
          <a:p>
            <a:pPr algn="ctr"/>
            <a:r>
              <a:rPr lang="nl-NL" sz="1400" dirty="0" smtClean="0"/>
              <a:t>0,5</a:t>
            </a:r>
          </a:p>
          <a:p>
            <a:pPr algn="ctr"/>
            <a:r>
              <a:rPr lang="nl-NL" sz="1400" dirty="0" err="1" smtClean="0"/>
              <a:t>mln</a:t>
            </a:r>
            <a:endParaRPr lang="nl-NL" sz="1400" dirty="0" smtClean="0"/>
          </a:p>
          <a:p>
            <a:pPr algn="ctr"/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4880388" y="3212976"/>
            <a:ext cx="1936048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Werkgelegenheid</a:t>
            </a:r>
          </a:p>
          <a:p>
            <a:pPr algn="ctr"/>
            <a:r>
              <a:rPr lang="nl-NL" dirty="0" smtClean="0"/>
              <a:t>Av</a:t>
            </a:r>
          </a:p>
          <a:p>
            <a:pPr algn="ctr"/>
            <a:r>
              <a:rPr lang="nl-NL" dirty="0" smtClean="0"/>
              <a:t>10,3 </a:t>
            </a:r>
            <a:r>
              <a:rPr lang="nl-NL" dirty="0" err="1" smtClean="0"/>
              <a:t>mln</a:t>
            </a:r>
            <a:endParaRPr lang="nl-NL" dirty="0"/>
          </a:p>
        </p:txBody>
      </p:sp>
      <p:sp>
        <p:nvSpPr>
          <p:cNvPr id="16" name="PIJL-LINKS en -RECHTS 15"/>
          <p:cNvSpPr/>
          <p:nvPr/>
        </p:nvSpPr>
        <p:spPr>
          <a:xfrm>
            <a:off x="4427984" y="2420888"/>
            <a:ext cx="2313710" cy="57606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Beroepsbevolking</a:t>
            </a:r>
            <a:endParaRPr lang="nl-NL" dirty="0"/>
          </a:p>
        </p:txBody>
      </p:sp>
      <p:sp>
        <p:nvSpPr>
          <p:cNvPr id="18" name="PIJL-LINKS en -RECHTS 17"/>
          <p:cNvSpPr/>
          <p:nvPr/>
        </p:nvSpPr>
        <p:spPr>
          <a:xfrm>
            <a:off x="3059832" y="1772816"/>
            <a:ext cx="3728895" cy="52043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Potentiële beroepsbevolking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259632" y="692696"/>
            <a:ext cx="69847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Tot de beroepsbevolking hoort iedereen tussen de 15 en 67 jaar die bereid is en in staat is minimaal 12 uur per week te werken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810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Publicaties: MEV en CEP (allebei prognoses)</a:t>
            </a:r>
          </a:p>
          <a:p>
            <a:r>
              <a:rPr lang="nl-NL" dirty="0" smtClean="0"/>
              <a:t>MEV verschijnt 3</a:t>
            </a:r>
            <a:r>
              <a:rPr lang="nl-NL" baseline="30000" dirty="0" smtClean="0"/>
              <a:t>e</a:t>
            </a:r>
            <a:r>
              <a:rPr lang="nl-NL" dirty="0" smtClean="0"/>
              <a:t> dinsdag september, CEP in maart</a:t>
            </a:r>
          </a:p>
          <a:p>
            <a:r>
              <a:rPr lang="nl-NL" dirty="0" smtClean="0"/>
              <a:t>Werkt met wiskundige modellen.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Centraal Planbureau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8764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2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Statistisch jaarboek</a:t>
            </a:r>
          </a:p>
          <a:p>
            <a:r>
              <a:rPr lang="nl-NL" dirty="0" smtClean="0"/>
              <a:t>Controleert of de doelen zijn gehaald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Centraal Bureau voor de Statistiek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1932"/>
            <a:ext cx="7239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7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923925"/>
            <a:ext cx="78676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nl-NL" dirty="0" smtClean="0"/>
              <a:t>Arbeidsmarkt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57486" y="1821304"/>
            <a:ext cx="14514" cy="1055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0" y="1548081"/>
            <a:ext cx="455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Vraag</a:t>
            </a:r>
            <a:endParaRPr lang="nl-NL" b="1" dirty="0"/>
          </a:p>
        </p:txBody>
      </p:sp>
      <p:sp>
        <p:nvSpPr>
          <p:cNvPr id="29" name="Tekstvak 28"/>
          <p:cNvSpPr txBox="1"/>
          <p:nvPr/>
        </p:nvSpPr>
        <p:spPr>
          <a:xfrm>
            <a:off x="4557486" y="1556792"/>
            <a:ext cx="455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Aanbod</a:t>
            </a:r>
            <a:endParaRPr lang="nl-NL" b="1" dirty="0"/>
          </a:p>
        </p:txBody>
      </p:sp>
      <p:sp>
        <p:nvSpPr>
          <p:cNvPr id="16" name="Afgeronde rechthoek 15"/>
          <p:cNvSpPr/>
          <p:nvPr/>
        </p:nvSpPr>
        <p:spPr>
          <a:xfrm>
            <a:off x="3132110" y="1340768"/>
            <a:ext cx="288032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Productiefactor Arbeid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0" y="2060848"/>
            <a:ext cx="45574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Bedrijven vragen arbeid</a:t>
            </a:r>
          </a:p>
          <a:p>
            <a:pPr algn="ctr"/>
            <a:endParaRPr lang="nl-NL" sz="1000" dirty="0"/>
          </a:p>
          <a:p>
            <a:pPr algn="ctr"/>
            <a:r>
              <a:rPr lang="nl-NL" b="1" dirty="0" smtClean="0"/>
              <a:t>WERKGELEGENHEID</a:t>
            </a:r>
            <a:endParaRPr lang="nl-NL" b="1" dirty="0"/>
          </a:p>
        </p:txBody>
      </p:sp>
      <p:sp>
        <p:nvSpPr>
          <p:cNvPr id="37" name="Tekstvak 36"/>
          <p:cNvSpPr txBox="1"/>
          <p:nvPr/>
        </p:nvSpPr>
        <p:spPr>
          <a:xfrm>
            <a:off x="4572000" y="2069558"/>
            <a:ext cx="4557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Personen bieden hun arbeid aan</a:t>
            </a:r>
          </a:p>
          <a:p>
            <a:pPr algn="ctr"/>
            <a:endParaRPr lang="nl-NL" sz="1000" dirty="0"/>
          </a:p>
          <a:p>
            <a:pPr algn="ctr"/>
            <a:r>
              <a:rPr lang="nl-NL" b="1" dirty="0" smtClean="0"/>
              <a:t>BEROEPSBEVOLKING</a:t>
            </a:r>
            <a:endParaRPr lang="nl-NL" b="1" dirty="0"/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5" name="Groep 94"/>
          <p:cNvGrpSpPr/>
          <p:nvPr/>
        </p:nvGrpSpPr>
        <p:grpSpPr>
          <a:xfrm>
            <a:off x="3131840" y="3835787"/>
            <a:ext cx="2340260" cy="2199835"/>
            <a:chOff x="3131840" y="3835787"/>
            <a:chExt cx="2340260" cy="2199835"/>
          </a:xfrm>
        </p:grpSpPr>
        <p:cxnSp>
          <p:nvCxnSpPr>
            <p:cNvPr id="69" name="Rechte verbindingslijn 68"/>
            <p:cNvCxnSpPr/>
            <p:nvPr/>
          </p:nvCxnSpPr>
          <p:spPr>
            <a:xfrm>
              <a:off x="3167844" y="4019398"/>
              <a:ext cx="2304256" cy="201622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vak 71"/>
            <p:cNvSpPr txBox="1"/>
            <p:nvPr/>
          </p:nvSpPr>
          <p:spPr>
            <a:xfrm>
              <a:off x="3131840" y="3835787"/>
              <a:ext cx="385042" cy="33855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/>
                <a:t>Q</a:t>
              </a:r>
              <a:r>
                <a:rPr lang="nl-NL" sz="1600" baseline="-25000" dirty="0" err="1" smtClean="0"/>
                <a:t>v</a:t>
              </a:r>
              <a:endParaRPr lang="nl-NL" baseline="-25000" dirty="0"/>
            </a:p>
          </p:txBody>
        </p:sp>
      </p:grpSp>
      <p:grpSp>
        <p:nvGrpSpPr>
          <p:cNvPr id="97" name="Groep 96"/>
          <p:cNvGrpSpPr/>
          <p:nvPr/>
        </p:nvGrpSpPr>
        <p:grpSpPr>
          <a:xfrm>
            <a:off x="3131840" y="4341854"/>
            <a:ext cx="2520280" cy="1486659"/>
            <a:chOff x="3131840" y="4318605"/>
            <a:chExt cx="2520280" cy="1486659"/>
          </a:xfrm>
        </p:grpSpPr>
        <p:cxnSp>
          <p:nvCxnSpPr>
            <p:cNvPr id="71" name="Rechte verbindingslijn 70"/>
            <p:cNvCxnSpPr/>
            <p:nvPr/>
          </p:nvCxnSpPr>
          <p:spPr>
            <a:xfrm flipV="1">
              <a:off x="3131840" y="4581128"/>
              <a:ext cx="2520280" cy="122413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vak 72"/>
            <p:cNvSpPr txBox="1"/>
            <p:nvPr/>
          </p:nvSpPr>
          <p:spPr>
            <a:xfrm>
              <a:off x="5235217" y="4318605"/>
              <a:ext cx="385042" cy="33855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/>
                <a:t>Q</a:t>
              </a:r>
              <a:r>
                <a:rPr lang="nl-NL" sz="1600" baseline="-25000" dirty="0" err="1" smtClean="0"/>
                <a:t>a</a:t>
              </a:r>
              <a:endParaRPr lang="nl-NL" baseline="-25000" dirty="0"/>
            </a:p>
          </p:txBody>
        </p:sp>
      </p:grpSp>
      <p:grpSp>
        <p:nvGrpSpPr>
          <p:cNvPr id="94" name="Groep 93"/>
          <p:cNvGrpSpPr/>
          <p:nvPr/>
        </p:nvGrpSpPr>
        <p:grpSpPr>
          <a:xfrm>
            <a:off x="2345535" y="3861048"/>
            <a:ext cx="3574260" cy="2889612"/>
            <a:chOff x="2345535" y="3861048"/>
            <a:chExt cx="3574260" cy="2889612"/>
          </a:xfrm>
        </p:grpSpPr>
        <p:cxnSp>
          <p:nvCxnSpPr>
            <p:cNvPr id="67" name="Rechte verbindingslijn 66"/>
            <p:cNvCxnSpPr/>
            <p:nvPr/>
          </p:nvCxnSpPr>
          <p:spPr>
            <a:xfrm>
              <a:off x="2771800" y="6309320"/>
              <a:ext cx="30963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Rechte verbindingslijn met pijl 85"/>
            <p:cNvCxnSpPr/>
            <p:nvPr/>
          </p:nvCxnSpPr>
          <p:spPr>
            <a:xfrm>
              <a:off x="3851920" y="6381328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>
              <a:off x="2771800" y="3861048"/>
              <a:ext cx="0" cy="24482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kstvak 73"/>
            <p:cNvSpPr txBox="1"/>
            <p:nvPr/>
          </p:nvSpPr>
          <p:spPr>
            <a:xfrm rot="16200000">
              <a:off x="2206165" y="41792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loon</a:t>
              </a:r>
              <a:endParaRPr lang="nl-NL" dirty="0"/>
            </a:p>
          </p:txBody>
        </p:sp>
        <p:cxnSp>
          <p:nvCxnSpPr>
            <p:cNvPr id="84" name="Rechte verbindingslijn met pijl 83"/>
            <p:cNvCxnSpPr/>
            <p:nvPr/>
          </p:nvCxnSpPr>
          <p:spPr>
            <a:xfrm flipV="1">
              <a:off x="2657936" y="3951899"/>
              <a:ext cx="0" cy="821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kstvak 86"/>
            <p:cNvSpPr txBox="1"/>
            <p:nvPr/>
          </p:nvSpPr>
          <p:spPr>
            <a:xfrm>
              <a:off x="3923928" y="6381328"/>
              <a:ext cx="199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hoeveelheid arbeid</a:t>
              </a:r>
              <a:endParaRPr lang="nl-NL" dirty="0"/>
            </a:p>
          </p:txBody>
        </p:sp>
      </p:grpSp>
      <p:grpSp>
        <p:nvGrpSpPr>
          <p:cNvPr id="99" name="Groep 98"/>
          <p:cNvGrpSpPr/>
          <p:nvPr/>
        </p:nvGrpSpPr>
        <p:grpSpPr>
          <a:xfrm>
            <a:off x="2411405" y="4968045"/>
            <a:ext cx="2092787" cy="369332"/>
            <a:chOff x="2411405" y="4968045"/>
            <a:chExt cx="2092787" cy="369332"/>
          </a:xfrm>
        </p:grpSpPr>
        <p:sp>
          <p:nvSpPr>
            <p:cNvPr id="89" name="Ovaal 88"/>
            <p:cNvSpPr/>
            <p:nvPr/>
          </p:nvSpPr>
          <p:spPr>
            <a:xfrm>
              <a:off x="4408369" y="5114325"/>
              <a:ext cx="95823" cy="958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1" name="Rechte verbindingslijn 90"/>
            <p:cNvCxnSpPr/>
            <p:nvPr/>
          </p:nvCxnSpPr>
          <p:spPr>
            <a:xfrm flipH="1" flipV="1">
              <a:off x="2771800" y="5152710"/>
              <a:ext cx="1636569" cy="1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kstvak 91"/>
            <p:cNvSpPr txBox="1"/>
            <p:nvPr/>
          </p:nvSpPr>
          <p:spPr>
            <a:xfrm>
              <a:off x="2411405" y="496804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L*</a:t>
              </a:r>
              <a:endParaRPr lang="nl-NL" dirty="0"/>
            </a:p>
          </p:txBody>
        </p:sp>
      </p:grpSp>
      <p:sp>
        <p:nvSpPr>
          <p:cNvPr id="96" name="Tekstvak 95"/>
          <p:cNvSpPr txBox="1"/>
          <p:nvPr/>
        </p:nvSpPr>
        <p:spPr>
          <a:xfrm>
            <a:off x="6228184" y="492175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Vraaglijn daalt:</a:t>
            </a:r>
            <a:endParaRPr lang="nl-NL" dirty="0" smtClean="0"/>
          </a:p>
          <a:p>
            <a:r>
              <a:rPr lang="nl-NL" dirty="0"/>
              <a:t>h</a:t>
            </a:r>
            <a:r>
              <a:rPr lang="nl-NL" dirty="0" smtClean="0"/>
              <a:t>oe lager het loon, hoe aantrekkelijker arbeid voor bedrijven wordt, hoe hoger de vraag naar arbeid</a:t>
            </a:r>
            <a:endParaRPr lang="nl-NL" dirty="0"/>
          </a:p>
        </p:txBody>
      </p:sp>
      <p:sp>
        <p:nvSpPr>
          <p:cNvPr id="98" name="Tekstvak 97"/>
          <p:cNvSpPr txBox="1"/>
          <p:nvPr/>
        </p:nvSpPr>
        <p:spPr>
          <a:xfrm>
            <a:off x="6228184" y="301055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Aanbodlijn stijgt:</a:t>
            </a:r>
            <a:endParaRPr lang="nl-NL" dirty="0" smtClean="0"/>
          </a:p>
          <a:p>
            <a:r>
              <a:rPr lang="nl-NL" dirty="0" smtClean="0"/>
              <a:t>hoe  hoger het loon, des te aantrekkelijker het is om je aan te bieden als arbeidskracht</a:t>
            </a:r>
            <a:endParaRPr lang="nl-NL" dirty="0"/>
          </a:p>
        </p:txBody>
      </p:sp>
      <p:cxnSp>
        <p:nvCxnSpPr>
          <p:cNvPr id="100" name="Rechte verbindingslijn 99"/>
          <p:cNvCxnSpPr/>
          <p:nvPr/>
        </p:nvCxnSpPr>
        <p:spPr>
          <a:xfrm>
            <a:off x="-35496" y="286194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7" grpId="0"/>
      <p:bldP spid="96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302000" y="381000"/>
            <a:ext cx="252412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Minimumloon</a:t>
            </a:r>
            <a:endParaRPr lang="nl-NL" sz="2800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2270125" y="1916331"/>
            <a:ext cx="31750" cy="2873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286000" y="4746625"/>
            <a:ext cx="3540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254250" y="2222500"/>
            <a:ext cx="2730500" cy="2524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2270125" y="2222500"/>
            <a:ext cx="2984500" cy="212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651124" y="2222500"/>
            <a:ext cx="65087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Qv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984750" y="1873250"/>
            <a:ext cx="84137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Qa</a:t>
            </a:r>
            <a:endParaRPr lang="nl-NL" dirty="0"/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2270125" y="3143250"/>
            <a:ext cx="2984500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5572125" y="2958584"/>
            <a:ext cx="90487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P-min</a:t>
            </a:r>
            <a:endParaRPr lang="nl-NL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301999" y="3159125"/>
            <a:ext cx="0" cy="158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3937000" y="3159125"/>
            <a:ext cx="15875" cy="158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508125" y="1853168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Loon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984749" y="4953000"/>
            <a:ext cx="179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Hoeveelheid personen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6048375" y="1270000"/>
            <a:ext cx="29686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Qv</a:t>
            </a:r>
            <a:r>
              <a:rPr lang="nl-NL" dirty="0" smtClean="0"/>
              <a:t> = vraag naar arbeid (werkgelegenheid)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6048375" y="2083832"/>
            <a:ext cx="296862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Qa</a:t>
            </a:r>
            <a:r>
              <a:rPr lang="nl-NL" dirty="0" smtClean="0"/>
              <a:t> = aanbod van arbeid (beroepsbevolking)</a:t>
            </a:r>
            <a:endParaRPr lang="nl-NL" dirty="0"/>
          </a:p>
        </p:txBody>
      </p:sp>
      <p:sp>
        <p:nvSpPr>
          <p:cNvPr id="28" name="Pijl links en rechts 27"/>
          <p:cNvSpPr/>
          <p:nvPr/>
        </p:nvSpPr>
        <p:spPr>
          <a:xfrm>
            <a:off x="3301999" y="4953000"/>
            <a:ext cx="650876" cy="22225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2857501" y="51593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werkloosheid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539750" y="5599331"/>
            <a:ext cx="593725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Loonstarheid </a:t>
            </a:r>
            <a:r>
              <a:rPr lang="nl-NL" sz="2200" dirty="0" err="1" smtClean="0"/>
              <a:t>a.g.v.</a:t>
            </a:r>
            <a:r>
              <a:rPr lang="nl-NL" sz="2200" dirty="0" smtClean="0"/>
              <a:t> Minimumloon en cao-lonen</a:t>
            </a:r>
          </a:p>
          <a:p>
            <a:r>
              <a:rPr lang="nl-NL" sz="2200" dirty="0" smtClean="0"/>
              <a:t>Werkloosheid is inherent aan het systeem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8459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5"/>
          </a:solidFill>
        </p:spPr>
        <p:txBody>
          <a:bodyPr>
            <a:normAutofit fontScale="92500"/>
          </a:bodyPr>
          <a:lstStyle/>
          <a:p>
            <a:r>
              <a:rPr lang="nl-NL" sz="3000" dirty="0" smtClean="0"/>
              <a:t>Lonen komen tot stand via onderhandeling</a:t>
            </a:r>
          </a:p>
          <a:p>
            <a:pPr lvl="1"/>
            <a:r>
              <a:rPr lang="nl-NL" sz="2600" dirty="0" smtClean="0"/>
              <a:t>individueel; tussen werkgever en werknemers</a:t>
            </a:r>
          </a:p>
          <a:p>
            <a:pPr lvl="1"/>
            <a:r>
              <a:rPr lang="nl-NL" sz="2600" dirty="0" smtClean="0"/>
              <a:t>collectief (CAO); tussen werkgevers(organisaties) en </a:t>
            </a:r>
            <a:r>
              <a:rPr lang="nl-NL" sz="2600" b="1" i="1" dirty="0" smtClean="0"/>
              <a:t>vakbonden</a:t>
            </a:r>
          </a:p>
          <a:p>
            <a:r>
              <a:rPr lang="nl-NL" sz="3000" dirty="0" smtClean="0"/>
              <a:t>Uitkomst onderhandeling is afhankelijk van sterkte onderhandelingspositie:</a:t>
            </a:r>
          </a:p>
          <a:p>
            <a:pPr lvl="1"/>
            <a:r>
              <a:rPr lang="nl-NL" sz="2600" dirty="0"/>
              <a:t>a</a:t>
            </a:r>
            <a:r>
              <a:rPr lang="nl-NL" sz="2600" dirty="0" smtClean="0"/>
              <a:t>ls werkgevers moeite hebben om geschikt personeel te vinden, gaan de lonen flink </a:t>
            </a:r>
            <a:r>
              <a:rPr lang="nl-NL" sz="2600" dirty="0" smtClean="0"/>
              <a:t>omhoog, krappe arbeidsmarkt </a:t>
            </a: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(werknemers sterke onderhandelingspositie)</a:t>
            </a:r>
          </a:p>
          <a:p>
            <a:pPr lvl="1"/>
            <a:r>
              <a:rPr lang="nl-NL" sz="2600" dirty="0"/>
              <a:t>a</a:t>
            </a:r>
            <a:r>
              <a:rPr lang="nl-NL" sz="2600" dirty="0" smtClean="0"/>
              <a:t>ls de werkloosheid fors omhoog gaat, gaan de lonen niet/nauwelijks </a:t>
            </a:r>
            <a:r>
              <a:rPr lang="nl-NL" sz="2600" dirty="0" smtClean="0"/>
              <a:t>omhoog, ruime arbeidsmarkt</a:t>
            </a: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(werkgevers sterke onderhandelingspositie)</a:t>
            </a:r>
            <a:endParaRPr lang="nl-NL" sz="2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Onderhandeling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6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Ruime arbeidsmarkt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563072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 smtClean="0"/>
              <a:t>Relatief veel aanbod van arbeid</a:t>
            </a:r>
          </a:p>
          <a:p>
            <a:r>
              <a:rPr lang="nl-NL" dirty="0" smtClean="0"/>
              <a:t>Dus een hoge(re) werkloosheid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Onderhandelingspositie</a:t>
            </a:r>
            <a:br>
              <a:rPr lang="nl-NL" dirty="0" smtClean="0"/>
            </a:br>
            <a:r>
              <a:rPr lang="nl-NL" dirty="0" smtClean="0"/>
              <a:t>werknemers zwak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Relatief lage loonstijgingen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6734626" y="2719380"/>
            <a:ext cx="1718417" cy="2124079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5292080" y="2692596"/>
            <a:ext cx="1309974" cy="215311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292080" y="4869160"/>
            <a:ext cx="1785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aanbod</a:t>
            </a:r>
          </a:p>
          <a:p>
            <a:r>
              <a:rPr lang="nl-NL" sz="1600" dirty="0" smtClean="0"/>
              <a:t>(beroepsbevolking)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7452320" y="4862252"/>
            <a:ext cx="118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vraag</a:t>
            </a:r>
            <a:br>
              <a:rPr lang="nl-NL" sz="2800" b="1" dirty="0" smtClean="0"/>
            </a:br>
            <a:r>
              <a:rPr lang="nl-NL" sz="1600" dirty="0" smtClean="0"/>
              <a:t>(werkgever)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09786"/>
            <a:ext cx="1318523" cy="1148214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6813775" y="5778795"/>
            <a:ext cx="1275623" cy="918328"/>
            <a:chOff x="6813775" y="5778795"/>
            <a:chExt cx="1275623" cy="918328"/>
          </a:xfrm>
        </p:grpSpPr>
        <p:sp>
          <p:nvSpPr>
            <p:cNvPr id="10" name="Tekstvak 9"/>
            <p:cNvSpPr txBox="1"/>
            <p:nvPr/>
          </p:nvSpPr>
          <p:spPr>
            <a:xfrm>
              <a:off x="6813775" y="60932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+</a:t>
              </a:r>
              <a:endParaRPr lang="nl-NL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0" b="19973"/>
            <a:stretch/>
          </p:blipFill>
          <p:spPr>
            <a:xfrm rot="3010180">
              <a:off x="7095560" y="5957836"/>
              <a:ext cx="902368" cy="544286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0" b="19973"/>
            <a:stretch/>
          </p:blipFill>
          <p:spPr>
            <a:xfrm rot="4891773">
              <a:off x="7366071" y="5973796"/>
              <a:ext cx="902368" cy="54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3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-1.7341E-6 L -0.0007 0.07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Krappe arbeidsmarkt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563072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 smtClean="0"/>
              <a:t>Relatief veel vraag naar arbeid</a:t>
            </a:r>
          </a:p>
          <a:p>
            <a:r>
              <a:rPr lang="nl-NL" dirty="0" smtClean="0"/>
              <a:t>Dus (relatief) veel </a:t>
            </a:r>
            <a:br>
              <a:rPr lang="nl-NL" dirty="0" smtClean="0"/>
            </a:br>
            <a:r>
              <a:rPr lang="nl-NL" dirty="0" smtClean="0"/>
              <a:t>openstaande vacatures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Onderhandelingspositie</a:t>
            </a:r>
            <a:br>
              <a:rPr lang="nl-NL" dirty="0" smtClean="0"/>
            </a:br>
            <a:r>
              <a:rPr lang="nl-NL" dirty="0" smtClean="0"/>
              <a:t>werknemers sterk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Relatief hoge loonstijgingen</a:t>
            </a:r>
            <a:endParaRPr lang="nl-NL" dirty="0"/>
          </a:p>
        </p:txBody>
      </p:sp>
      <p:pic>
        <p:nvPicPr>
          <p:cNvPr id="7" name="Tijdelijke aanduiding voor inhoud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6958039" y="2719380"/>
            <a:ext cx="1718417" cy="2124079"/>
          </a:xfrm>
          <a:prstGeom prst="rect">
            <a:avLst/>
          </a:prstGeom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5355865" y="2716048"/>
            <a:ext cx="1309974" cy="215311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292080" y="4869160"/>
            <a:ext cx="1785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aanbod</a:t>
            </a:r>
          </a:p>
          <a:p>
            <a:r>
              <a:rPr lang="nl-NL" sz="1600" dirty="0" smtClean="0"/>
              <a:t>(beroepsbevolking)</a:t>
            </a:r>
            <a:endParaRPr lang="nl-NL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7452320" y="4862252"/>
            <a:ext cx="118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vraag</a:t>
            </a:r>
            <a:br>
              <a:rPr lang="nl-NL" sz="2800" b="1" dirty="0" smtClean="0"/>
            </a:br>
            <a:r>
              <a:rPr lang="nl-NL" sz="1600" dirty="0" smtClean="0"/>
              <a:t>(werkgever)</a:t>
            </a:r>
            <a:endParaRPr lang="nl-NL" sz="16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09786"/>
            <a:ext cx="1318523" cy="1148214"/>
          </a:xfrm>
          <a:prstGeom prst="rect">
            <a:avLst/>
          </a:prstGeom>
        </p:spPr>
      </p:pic>
      <p:grpSp>
        <p:nvGrpSpPr>
          <p:cNvPr id="19" name="Groep 18"/>
          <p:cNvGrpSpPr/>
          <p:nvPr/>
        </p:nvGrpSpPr>
        <p:grpSpPr>
          <a:xfrm>
            <a:off x="6813775" y="5709786"/>
            <a:ext cx="1729417" cy="1070812"/>
            <a:chOff x="6813775" y="5709786"/>
            <a:chExt cx="1729417" cy="1070812"/>
          </a:xfrm>
        </p:grpSpPr>
        <p:sp>
          <p:nvSpPr>
            <p:cNvPr id="15" name="Tekstvak 14"/>
            <p:cNvSpPr txBox="1"/>
            <p:nvPr/>
          </p:nvSpPr>
          <p:spPr>
            <a:xfrm>
              <a:off x="6813775" y="60932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+</a:t>
              </a:r>
              <a:endParaRPr lang="nl-NL" dirty="0"/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968" y="5709786"/>
              <a:ext cx="1435224" cy="1070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57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156 L -0.00017 -0.05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Enkele belangrijke factoren die de ruimte op de arbeidsmarkt beïnvloeden:</a:t>
            </a:r>
          </a:p>
          <a:p>
            <a:pPr lvl="2"/>
            <a:r>
              <a:rPr lang="nl-NL" dirty="0" smtClean="0"/>
              <a:t>aan de vraagkant</a:t>
            </a:r>
          </a:p>
          <a:p>
            <a:pPr lvl="3"/>
            <a:r>
              <a:rPr lang="nl-NL" sz="1800" dirty="0" smtClean="0"/>
              <a:t>Economische groei / Bestedingen</a:t>
            </a:r>
          </a:p>
          <a:p>
            <a:pPr lvl="3"/>
            <a:r>
              <a:rPr lang="nl-NL" sz="1800" dirty="0" smtClean="0"/>
              <a:t>Concurrentiepositie (loonkosten per product)</a:t>
            </a:r>
          </a:p>
          <a:p>
            <a:pPr lvl="3"/>
            <a:r>
              <a:rPr lang="nl-NL" sz="1800" dirty="0" smtClean="0"/>
              <a:t>(diepte) investeringen</a:t>
            </a:r>
          </a:p>
          <a:p>
            <a:pPr lvl="1"/>
            <a:r>
              <a:rPr lang="nl-NL" sz="2400" dirty="0"/>
              <a:t>a</a:t>
            </a:r>
            <a:r>
              <a:rPr lang="nl-NL" sz="2400" dirty="0" smtClean="0"/>
              <a:t>an de aanbodkant</a:t>
            </a:r>
          </a:p>
          <a:p>
            <a:pPr lvl="2"/>
            <a:r>
              <a:rPr lang="nl-NL" sz="2000" dirty="0" smtClean="0"/>
              <a:t>Verschil nettoloon / uitkering</a:t>
            </a:r>
          </a:p>
          <a:p>
            <a:pPr lvl="2"/>
            <a:r>
              <a:rPr lang="nl-NL" sz="2000" dirty="0" smtClean="0"/>
              <a:t>Kosten kinderopvang &amp; maatschappelijke opvatting over tweeverdieners</a:t>
            </a:r>
          </a:p>
          <a:p>
            <a:pPr lvl="2"/>
            <a:endParaRPr lang="nl-NL" sz="2000" dirty="0" smtClean="0"/>
          </a:p>
          <a:p>
            <a:pPr lvl="1"/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Ruimte op de arbeidsmarkt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044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b="1" dirty="0" smtClean="0"/>
              <a:t>Werkgevers</a:t>
            </a:r>
          </a:p>
          <a:p>
            <a:r>
              <a:rPr lang="nl-NL" dirty="0" smtClean="0"/>
              <a:t>Per sector georganiseerd in organisaties </a:t>
            </a:r>
          </a:p>
          <a:p>
            <a:r>
              <a:rPr lang="nl-NL" dirty="0" smtClean="0"/>
              <a:t>Landelijk georganiseerd in centrales (VNO, NCW</a:t>
            </a:r>
          </a:p>
          <a:p>
            <a:endParaRPr lang="nl-NL" dirty="0"/>
          </a:p>
          <a:p>
            <a:r>
              <a:rPr lang="nl-NL" b="1" dirty="0" smtClean="0"/>
              <a:t>Werknemers</a:t>
            </a:r>
          </a:p>
          <a:p>
            <a:r>
              <a:rPr lang="nl-NL" dirty="0" smtClean="0"/>
              <a:t>Sectoraal georganiseerd in vakbonden (industriebond CNV, dienstenbond FNV) </a:t>
            </a:r>
          </a:p>
          <a:p>
            <a:r>
              <a:rPr lang="nl-NL" dirty="0" smtClean="0"/>
              <a:t>Vakbonden georganiseerd in centrales (FNV, CNV)</a:t>
            </a:r>
          </a:p>
          <a:p>
            <a:r>
              <a:rPr lang="nl-NL" dirty="0" smtClean="0"/>
              <a:t>Categoriale bonden (enigszins elitair)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3200" dirty="0" smtClean="0"/>
              <a:t>Sociale partners = werkgevers en werknemers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5572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245</TotalTime>
  <Words>730</Words>
  <Application>Microsoft Macintosh PowerPoint</Application>
  <PresentationFormat>Diavoorstelling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Golfvorm</vt:lpstr>
      <vt:lpstr>Packager Shell-object</vt:lpstr>
      <vt:lpstr>Arbeidsvoorwaardenoverleg Hfst 8</vt:lpstr>
      <vt:lpstr>PowerPoint-presentatie</vt:lpstr>
      <vt:lpstr>Arbeidsmarkt</vt:lpstr>
      <vt:lpstr>PowerPoint-presentatie</vt:lpstr>
      <vt:lpstr>Onderhandeling</vt:lpstr>
      <vt:lpstr>Ruime arbeidsmarkt</vt:lpstr>
      <vt:lpstr>Krappe arbeidsmarkt</vt:lpstr>
      <vt:lpstr>Ruimte op de arbeidsmarkt</vt:lpstr>
      <vt:lpstr>Sociale partners = werkgevers en werknemers</vt:lpstr>
      <vt:lpstr>Onderhandelen op micro-niveau</vt:lpstr>
      <vt:lpstr>Onderhandelen op meso-niveau</vt:lpstr>
      <vt:lpstr>Loon(stijgingen)</vt:lpstr>
      <vt:lpstr>Onderhandelen op Macro-niveau</vt:lpstr>
      <vt:lpstr>PowerPoint-presentatie</vt:lpstr>
      <vt:lpstr>Loonruimte voor de cao-onderhandelingen  is de loonstijging waarbij de loonkosten per product niet stijgen</vt:lpstr>
      <vt:lpstr>PowerPoint-presentatie</vt:lpstr>
      <vt:lpstr>PowerPoint-presentatie</vt:lpstr>
      <vt:lpstr>PowerPoint-presentatie</vt:lpstr>
      <vt:lpstr>Sociaal Economische Raad (SER)</vt:lpstr>
      <vt:lpstr>Centraal Planbureau</vt:lpstr>
      <vt:lpstr>Centraal Bureau voor de Statistiek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 Vermeulen</dc:creator>
  <cp:lastModifiedBy>Hans Vermeulen</cp:lastModifiedBy>
  <cp:revision>15</cp:revision>
  <cp:lastPrinted>2013-09-02T09:18:48Z</cp:lastPrinted>
  <dcterms:created xsi:type="dcterms:W3CDTF">2013-08-30T13:15:12Z</dcterms:created>
  <dcterms:modified xsi:type="dcterms:W3CDTF">2016-08-25T05:44:08Z</dcterms:modified>
</cp:coreProperties>
</file>