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7" r:id="rId2"/>
    <p:sldId id="270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</p:sldIdLst>
  <p:sldSz cx="9144000" cy="6858000" type="screen4x3"/>
  <p:notesSz cx="6669088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81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72F38-361D-4398-9974-0A44BF9F03AB}" type="datetimeFigureOut">
              <a:rPr lang="nl-NL" smtClean="0"/>
              <a:t>24-08-16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08990-CFEF-4664-B2E9-F7505EDDB1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253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24-08-16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24-08-16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24-08-16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24-08-16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24-08-16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24-08-16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24-08-16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24-08-16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24-08-16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24-08-16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24-08-16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7C2E6A5-FCA6-44A0-B60D-017F7A0105EF}" type="datetimeFigureOut">
              <a:rPr lang="nl-NL" smtClean="0"/>
              <a:t>24-08-16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556792"/>
            <a:ext cx="7408333" cy="4569371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nl-NL" dirty="0" smtClean="0"/>
              <a:t>Economie </a:t>
            </a:r>
            <a:r>
              <a:rPr lang="nl-NL" dirty="0" smtClean="0">
                <a:sym typeface="Wingdings" pitchFamily="2" charset="2"/>
              </a:rPr>
              <a:t> </a:t>
            </a:r>
            <a:r>
              <a:rPr lang="nl-NL" dirty="0" err="1" smtClean="0">
                <a:sym typeface="Wingdings" pitchFamily="2" charset="2"/>
              </a:rPr>
              <a:t>oikos</a:t>
            </a:r>
            <a:r>
              <a:rPr lang="nl-NL" dirty="0" smtClean="0">
                <a:sym typeface="Wingdings" pitchFamily="2" charset="2"/>
              </a:rPr>
              <a:t> en </a:t>
            </a:r>
            <a:r>
              <a:rPr lang="nl-NL" dirty="0" err="1" smtClean="0">
                <a:sym typeface="Wingdings" pitchFamily="2" charset="2"/>
              </a:rPr>
              <a:t>nomos</a:t>
            </a:r>
            <a:r>
              <a:rPr lang="nl-NL" dirty="0" smtClean="0">
                <a:sym typeface="Wingdings" pitchFamily="2" charset="2"/>
              </a:rPr>
              <a:t> (huis en regel/wet – Huishouden: financiën bijhouden</a:t>
            </a:r>
          </a:p>
          <a:p>
            <a:r>
              <a:rPr lang="nl-NL" dirty="0" smtClean="0">
                <a:sym typeface="Wingdings" pitchFamily="2" charset="2"/>
              </a:rPr>
              <a:t>Economisch handelen - bevredigen van behoeften (gezin, bedrijf, EU) met zo weinig mogelijk middelen = homo-</a:t>
            </a:r>
            <a:r>
              <a:rPr lang="nl-NL" dirty="0" err="1" smtClean="0">
                <a:sym typeface="Wingdings" pitchFamily="2" charset="2"/>
              </a:rPr>
              <a:t>economicus</a:t>
            </a:r>
            <a:endParaRPr lang="nl-NL" dirty="0" smtClean="0">
              <a:sym typeface="Wingdings" pitchFamily="2" charset="2"/>
            </a:endParaRPr>
          </a:p>
          <a:p>
            <a:r>
              <a:rPr lang="nl-NL" dirty="0" smtClean="0">
                <a:sym typeface="Wingdings" pitchFamily="2" charset="2"/>
              </a:rPr>
              <a:t>Homo-</a:t>
            </a:r>
            <a:r>
              <a:rPr lang="nl-NL" dirty="0" err="1" smtClean="0">
                <a:sym typeface="Wingdings" pitchFamily="2" charset="2"/>
              </a:rPr>
              <a:t>economicus</a:t>
            </a:r>
            <a:r>
              <a:rPr lang="nl-NL" dirty="0" smtClean="0">
                <a:sym typeface="Wingdings" pitchFamily="2" charset="2"/>
              </a:rPr>
              <a:t> </a:t>
            </a:r>
            <a:r>
              <a:rPr lang="nl-NL" dirty="0" smtClean="0">
                <a:sym typeface="Wingdings" pitchFamily="2" charset="2"/>
              </a:rPr>
              <a:t>(bestaat niet zegt Daniël </a:t>
            </a:r>
            <a:r>
              <a:rPr lang="nl-NL" dirty="0" err="1" smtClean="0">
                <a:sym typeface="Wingdings" pitchFamily="2" charset="2"/>
              </a:rPr>
              <a:t>Kahneman</a:t>
            </a:r>
            <a:r>
              <a:rPr lang="nl-NL" dirty="0" smtClean="0">
                <a:sym typeface="Wingdings" pitchFamily="2" charset="2"/>
              </a:rPr>
              <a:t>) </a:t>
            </a:r>
          </a:p>
          <a:p>
            <a:r>
              <a:rPr lang="nl-NL" dirty="0" smtClean="0">
                <a:sym typeface="Wingdings" pitchFamily="2" charset="2"/>
              </a:rPr>
              <a:t>Economie = de wetenschap die bestudeert hoe een samenleving haar </a:t>
            </a:r>
            <a:r>
              <a:rPr lang="nl-NL" u="sng" dirty="0" smtClean="0">
                <a:sym typeface="Wingdings" pitchFamily="2" charset="2"/>
              </a:rPr>
              <a:t>schaarse</a:t>
            </a:r>
            <a:r>
              <a:rPr lang="nl-NL" dirty="0" smtClean="0">
                <a:sym typeface="Wingdings" pitchFamily="2" charset="2"/>
              </a:rPr>
              <a:t> middelen gebruikt om in haar </a:t>
            </a:r>
            <a:r>
              <a:rPr lang="nl-NL" u="sng" dirty="0" smtClean="0">
                <a:sym typeface="Wingdings" pitchFamily="2" charset="2"/>
              </a:rPr>
              <a:t>behoeften</a:t>
            </a:r>
            <a:r>
              <a:rPr lang="nl-NL" dirty="0" smtClean="0">
                <a:sym typeface="Wingdings" pitchFamily="2" charset="2"/>
              </a:rPr>
              <a:t> te voorzien.</a:t>
            </a:r>
          </a:p>
          <a:p>
            <a:r>
              <a:rPr lang="nl-NL" dirty="0" smtClean="0">
                <a:sym typeface="Wingdings" pitchFamily="2" charset="2"/>
              </a:rPr>
              <a:t>Behoeften: primair en secundair  oneindig en dynamisch</a:t>
            </a:r>
          </a:p>
          <a:p>
            <a:r>
              <a:rPr lang="nl-NL" dirty="0" smtClean="0">
                <a:sym typeface="Wingdings" pitchFamily="2" charset="2"/>
              </a:rPr>
              <a:t>Middelen nodig (geld en productiefactoren)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  <a:solidFill>
            <a:schemeClr val="accent3"/>
          </a:solidFill>
        </p:spPr>
        <p:txBody>
          <a:bodyPr/>
          <a:lstStyle/>
          <a:p>
            <a:r>
              <a:rPr lang="nl-NL" dirty="0" smtClean="0"/>
              <a:t>Economie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8675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Budgetverandering</a:t>
            </a:r>
            <a:endParaRPr lang="nl-NL" dirty="0"/>
          </a:p>
        </p:txBody>
      </p:sp>
      <p:grpSp>
        <p:nvGrpSpPr>
          <p:cNvPr id="37" name="Groep 36"/>
          <p:cNvGrpSpPr/>
          <p:nvPr/>
        </p:nvGrpSpPr>
        <p:grpSpPr>
          <a:xfrm>
            <a:off x="5065188" y="2462401"/>
            <a:ext cx="3971112" cy="4134951"/>
            <a:chOff x="5065188" y="2637486"/>
            <a:chExt cx="3971112" cy="4134951"/>
          </a:xfrm>
        </p:grpSpPr>
        <p:grpSp>
          <p:nvGrpSpPr>
            <p:cNvPr id="4" name="Groep 3"/>
            <p:cNvGrpSpPr/>
            <p:nvPr/>
          </p:nvGrpSpPr>
          <p:grpSpPr>
            <a:xfrm>
              <a:off x="5065188" y="2637486"/>
              <a:ext cx="3971112" cy="4134951"/>
              <a:chOff x="4462683" y="2379764"/>
              <a:chExt cx="4573617" cy="4394037"/>
            </a:xfrm>
          </p:grpSpPr>
          <p:grpSp>
            <p:nvGrpSpPr>
              <p:cNvPr id="5" name="Groep 4"/>
              <p:cNvGrpSpPr/>
              <p:nvPr/>
            </p:nvGrpSpPr>
            <p:grpSpPr>
              <a:xfrm>
                <a:off x="4462683" y="2523780"/>
                <a:ext cx="4515993" cy="4250021"/>
                <a:chOff x="4462683" y="2523780"/>
                <a:chExt cx="4515993" cy="4250021"/>
              </a:xfrm>
            </p:grpSpPr>
            <p:cxnSp>
              <p:nvCxnSpPr>
                <p:cNvPr id="20" name="Rechte verbindingslijn 19"/>
                <p:cNvCxnSpPr/>
                <p:nvPr/>
              </p:nvCxnSpPr>
              <p:spPr>
                <a:xfrm>
                  <a:off x="5291884" y="2523780"/>
                  <a:ext cx="0" cy="3528392"/>
                </a:xfrm>
                <a:prstGeom prst="line">
                  <a:avLst/>
                </a:prstGeom>
                <a:ln w="38100"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Rechte verbindingslijn 20"/>
                <p:cNvCxnSpPr/>
                <p:nvPr/>
              </p:nvCxnSpPr>
              <p:spPr>
                <a:xfrm flipH="1">
                  <a:off x="5291884" y="6052172"/>
                  <a:ext cx="3592016" cy="0"/>
                </a:xfrm>
                <a:prstGeom prst="line">
                  <a:avLst/>
                </a:prstGeom>
                <a:ln w="38100"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Rechte verbindingslijn 21"/>
                <p:cNvCxnSpPr/>
                <p:nvPr/>
              </p:nvCxnSpPr>
              <p:spPr>
                <a:xfrm>
                  <a:off x="5291884" y="2523780"/>
                  <a:ext cx="3592016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Rechte verbindingslijn 22"/>
                <p:cNvCxnSpPr/>
                <p:nvPr/>
              </p:nvCxnSpPr>
              <p:spPr>
                <a:xfrm>
                  <a:off x="5291884" y="3243860"/>
                  <a:ext cx="3592016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Rechte verbindingslijn 23"/>
                <p:cNvCxnSpPr/>
                <p:nvPr/>
              </p:nvCxnSpPr>
              <p:spPr>
                <a:xfrm>
                  <a:off x="5291884" y="3963940"/>
                  <a:ext cx="3592016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Rechte verbindingslijn 24"/>
                <p:cNvCxnSpPr/>
                <p:nvPr/>
              </p:nvCxnSpPr>
              <p:spPr>
                <a:xfrm>
                  <a:off x="5291884" y="4684020"/>
                  <a:ext cx="3592016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Rechte verbindingslijn 25"/>
                <p:cNvCxnSpPr/>
                <p:nvPr/>
              </p:nvCxnSpPr>
              <p:spPr>
                <a:xfrm>
                  <a:off x="5291884" y="5404100"/>
                  <a:ext cx="3592016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echte verbindingslijn 26"/>
                <p:cNvCxnSpPr/>
                <p:nvPr/>
              </p:nvCxnSpPr>
              <p:spPr>
                <a:xfrm>
                  <a:off x="6011964" y="2523780"/>
                  <a:ext cx="0" cy="352839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Rechte verbindingslijn 27"/>
                <p:cNvCxnSpPr/>
                <p:nvPr/>
              </p:nvCxnSpPr>
              <p:spPr>
                <a:xfrm>
                  <a:off x="6732044" y="2523780"/>
                  <a:ext cx="0" cy="352839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Rechte verbindingslijn 28"/>
                <p:cNvCxnSpPr/>
                <p:nvPr/>
              </p:nvCxnSpPr>
              <p:spPr>
                <a:xfrm>
                  <a:off x="7452124" y="2523780"/>
                  <a:ext cx="0" cy="352839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Rechte verbindingslijn 29"/>
                <p:cNvCxnSpPr/>
                <p:nvPr/>
              </p:nvCxnSpPr>
              <p:spPr>
                <a:xfrm>
                  <a:off x="8172204" y="2523780"/>
                  <a:ext cx="0" cy="352839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Rechte verbindingslijn 30"/>
                <p:cNvCxnSpPr/>
                <p:nvPr/>
              </p:nvCxnSpPr>
              <p:spPr>
                <a:xfrm>
                  <a:off x="8892284" y="2523780"/>
                  <a:ext cx="0" cy="352839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Tekstvak 31"/>
                <p:cNvSpPr txBox="1"/>
                <p:nvPr/>
              </p:nvSpPr>
              <p:spPr>
                <a:xfrm>
                  <a:off x="7294929" y="6381328"/>
                  <a:ext cx="1683747" cy="39247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chocolade (C)</a:t>
                  </a:r>
                  <a:endParaRPr lang="nl-NL" dirty="0"/>
                </a:p>
              </p:txBody>
            </p:sp>
            <p:sp>
              <p:nvSpPr>
                <p:cNvPr id="33" name="Tekstvak 32"/>
                <p:cNvSpPr txBox="1"/>
                <p:nvPr/>
              </p:nvSpPr>
              <p:spPr>
                <a:xfrm rot="16200000">
                  <a:off x="3836864" y="4006161"/>
                  <a:ext cx="1677006" cy="4253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zakjes drop (D)</a:t>
                  </a:r>
                  <a:endParaRPr lang="nl-NL" dirty="0"/>
                </a:p>
              </p:txBody>
            </p:sp>
          </p:grpSp>
          <p:grpSp>
            <p:nvGrpSpPr>
              <p:cNvPr id="6" name="Groep 5"/>
              <p:cNvGrpSpPr/>
              <p:nvPr/>
            </p:nvGrpSpPr>
            <p:grpSpPr>
              <a:xfrm>
                <a:off x="4787828" y="2379764"/>
                <a:ext cx="4248472" cy="4113748"/>
                <a:chOff x="4787828" y="2379764"/>
                <a:chExt cx="4248472" cy="4113748"/>
              </a:xfrm>
            </p:grpSpPr>
            <p:sp>
              <p:nvSpPr>
                <p:cNvPr id="10" name="Tekstvak 9"/>
                <p:cNvSpPr txBox="1"/>
                <p:nvPr/>
              </p:nvSpPr>
              <p:spPr>
                <a:xfrm>
                  <a:off x="4787828" y="5188076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5</a:t>
                  </a:r>
                  <a:endParaRPr lang="nl-NL" dirty="0"/>
                </a:p>
              </p:txBody>
            </p:sp>
            <p:sp>
              <p:nvSpPr>
                <p:cNvPr id="11" name="Tekstvak 10"/>
                <p:cNvSpPr txBox="1"/>
                <p:nvPr/>
              </p:nvSpPr>
              <p:spPr>
                <a:xfrm>
                  <a:off x="4787828" y="4467996"/>
                  <a:ext cx="4187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10</a:t>
                  </a:r>
                  <a:endParaRPr lang="nl-NL" dirty="0"/>
                </a:p>
              </p:txBody>
            </p:sp>
            <p:sp>
              <p:nvSpPr>
                <p:cNvPr id="12" name="Tekstvak 11"/>
                <p:cNvSpPr txBox="1"/>
                <p:nvPr/>
              </p:nvSpPr>
              <p:spPr>
                <a:xfrm>
                  <a:off x="4787828" y="3819924"/>
                  <a:ext cx="4187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15</a:t>
                  </a:r>
                  <a:endParaRPr lang="nl-NL" dirty="0"/>
                </a:p>
              </p:txBody>
            </p:sp>
            <p:sp>
              <p:nvSpPr>
                <p:cNvPr id="13" name="Tekstvak 12"/>
                <p:cNvSpPr txBox="1"/>
                <p:nvPr/>
              </p:nvSpPr>
              <p:spPr>
                <a:xfrm>
                  <a:off x="4787828" y="3090552"/>
                  <a:ext cx="4187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20</a:t>
                  </a:r>
                  <a:endParaRPr lang="nl-NL" dirty="0"/>
                </a:p>
              </p:txBody>
            </p:sp>
            <p:sp>
              <p:nvSpPr>
                <p:cNvPr id="14" name="Tekstvak 13"/>
                <p:cNvSpPr txBox="1"/>
                <p:nvPr/>
              </p:nvSpPr>
              <p:spPr>
                <a:xfrm>
                  <a:off x="4787828" y="2379764"/>
                  <a:ext cx="4187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25</a:t>
                  </a:r>
                  <a:endParaRPr lang="nl-NL" dirty="0"/>
                </a:p>
              </p:txBody>
            </p:sp>
            <p:sp>
              <p:nvSpPr>
                <p:cNvPr id="15" name="Tekstvak 14"/>
                <p:cNvSpPr txBox="1"/>
                <p:nvPr/>
              </p:nvSpPr>
              <p:spPr>
                <a:xfrm>
                  <a:off x="5795940" y="612418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2</a:t>
                  </a:r>
                  <a:endParaRPr lang="nl-NL" dirty="0"/>
                </a:p>
              </p:txBody>
            </p:sp>
            <p:sp>
              <p:nvSpPr>
                <p:cNvPr id="16" name="Tekstvak 15"/>
                <p:cNvSpPr txBox="1"/>
                <p:nvPr/>
              </p:nvSpPr>
              <p:spPr>
                <a:xfrm>
                  <a:off x="6529364" y="612418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4</a:t>
                  </a:r>
                  <a:endParaRPr lang="nl-NL" dirty="0"/>
                </a:p>
              </p:txBody>
            </p:sp>
            <p:sp>
              <p:nvSpPr>
                <p:cNvPr id="17" name="Tekstvak 16"/>
                <p:cNvSpPr txBox="1"/>
                <p:nvPr/>
              </p:nvSpPr>
              <p:spPr>
                <a:xfrm>
                  <a:off x="7249444" y="612418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6</a:t>
                  </a:r>
                  <a:endParaRPr lang="nl-NL" dirty="0"/>
                </a:p>
              </p:txBody>
            </p:sp>
            <p:sp>
              <p:nvSpPr>
                <p:cNvPr id="18" name="Tekstvak 17"/>
                <p:cNvSpPr txBox="1"/>
                <p:nvPr/>
              </p:nvSpPr>
              <p:spPr>
                <a:xfrm>
                  <a:off x="7969524" y="612418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8</a:t>
                  </a:r>
                  <a:endParaRPr lang="nl-NL" dirty="0"/>
                </a:p>
              </p:txBody>
            </p:sp>
            <p:sp>
              <p:nvSpPr>
                <p:cNvPr id="19" name="Tekstvak 18"/>
                <p:cNvSpPr txBox="1"/>
                <p:nvPr/>
              </p:nvSpPr>
              <p:spPr>
                <a:xfrm>
                  <a:off x="8617596" y="6124180"/>
                  <a:ext cx="4187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10</a:t>
                  </a:r>
                  <a:endParaRPr lang="nl-NL" dirty="0"/>
                </a:p>
              </p:txBody>
            </p:sp>
          </p:grpSp>
          <p:sp>
            <p:nvSpPr>
              <p:cNvPr id="7" name="Ovaal 6"/>
              <p:cNvSpPr/>
              <p:nvPr/>
            </p:nvSpPr>
            <p:spPr>
              <a:xfrm>
                <a:off x="5219106" y="3154497"/>
                <a:ext cx="191074" cy="178725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" name="Ovaal 7"/>
              <p:cNvSpPr/>
              <p:nvPr/>
            </p:nvSpPr>
            <p:spPr>
              <a:xfrm>
                <a:off x="8796747" y="5945455"/>
                <a:ext cx="191074" cy="178725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9" name="Rechte verbindingslijn 8"/>
              <p:cNvCxnSpPr>
                <a:stCxn id="7" idx="5"/>
                <a:endCxn id="8" idx="1"/>
              </p:cNvCxnSpPr>
              <p:nvPr/>
            </p:nvCxnSpPr>
            <p:spPr>
              <a:xfrm>
                <a:off x="5382198" y="3307048"/>
                <a:ext cx="3442531" cy="2664581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34" name="Ovaal 33"/>
            <p:cNvSpPr/>
            <p:nvPr/>
          </p:nvSpPr>
          <p:spPr>
            <a:xfrm>
              <a:off x="5715739" y="3357988"/>
              <a:ext cx="165903" cy="168187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8215942" y="6021288"/>
              <a:ext cx="165903" cy="168187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36" name="Rechte verbindingslijn 35"/>
            <p:cNvCxnSpPr>
              <a:stCxn id="7" idx="5"/>
              <a:endCxn id="35" idx="1"/>
            </p:cNvCxnSpPr>
            <p:nvPr/>
          </p:nvCxnSpPr>
          <p:spPr>
            <a:xfrm>
              <a:off x="5863571" y="3510095"/>
              <a:ext cx="2376667" cy="2535823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8" name="Tekstvak 37"/>
          <p:cNvSpPr txBox="1"/>
          <p:nvPr/>
        </p:nvSpPr>
        <p:spPr>
          <a:xfrm>
            <a:off x="8614400" y="5401876"/>
            <a:ext cx="301686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1</a:t>
            </a:r>
            <a:endParaRPr lang="nl-NL" b="1" dirty="0"/>
          </a:p>
        </p:txBody>
      </p:sp>
      <p:sp>
        <p:nvSpPr>
          <p:cNvPr id="39" name="Tekstvak 38"/>
          <p:cNvSpPr txBox="1"/>
          <p:nvPr/>
        </p:nvSpPr>
        <p:spPr>
          <a:xfrm>
            <a:off x="7668344" y="5435932"/>
            <a:ext cx="301686" cy="369332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2</a:t>
            </a:r>
            <a:endParaRPr lang="nl-NL" b="1" dirty="0"/>
          </a:p>
        </p:txBody>
      </p:sp>
      <p:sp>
        <p:nvSpPr>
          <p:cNvPr id="40" name="Tijdelijke aanduiding voor inhoud 2"/>
          <p:cNvSpPr txBox="1">
            <a:spLocks/>
          </p:cNvSpPr>
          <p:nvPr/>
        </p:nvSpPr>
        <p:spPr>
          <a:xfrm>
            <a:off x="457200" y="1285860"/>
            <a:ext cx="8229600" cy="1207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 smtClean="0"/>
              <a:t>Onze snoepliefhebber heeft  voortaan  € 30 per maand te besteden.</a:t>
            </a:r>
          </a:p>
          <a:p>
            <a:r>
              <a:rPr lang="nl-NL" sz="2000" dirty="0" smtClean="0"/>
              <a:t>De dropjes kosten nog steeds € 1,25 per zakje,</a:t>
            </a:r>
          </a:p>
          <a:p>
            <a:r>
              <a:rPr lang="nl-NL" sz="2000" dirty="0"/>
              <a:t>d</a:t>
            </a:r>
            <a:r>
              <a:rPr lang="nl-NL" sz="2000" dirty="0" smtClean="0"/>
              <a:t>e chocolade blijft € 3,13 per reep kosten.</a:t>
            </a:r>
            <a:endParaRPr lang="nl-NL" sz="2000" dirty="0"/>
          </a:p>
        </p:txBody>
      </p:sp>
      <p:sp>
        <p:nvSpPr>
          <p:cNvPr id="41" name="Tijdelijke aanduiding voor inhoud 2"/>
          <p:cNvSpPr txBox="1">
            <a:spLocks/>
          </p:cNvSpPr>
          <p:nvPr/>
        </p:nvSpPr>
        <p:spPr>
          <a:xfrm>
            <a:off x="461370" y="2582004"/>
            <a:ext cx="4603818" cy="3983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 smtClean="0"/>
              <a:t>Wanneer hij zijn hele budget uitgeeft aan drop, kan hij 24 zakjes kopen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Wanneer hij zijn hele budget aan chocolade uitgeeft, kan hij 9,5 repen kopen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We kunnen nu de budgetlijn tekenen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De budgetlijn verschuift </a:t>
            </a:r>
            <a:r>
              <a:rPr lang="nl-NL" sz="2000" b="1" dirty="0" smtClean="0"/>
              <a:t>EVENWIJDIG</a:t>
            </a:r>
            <a:r>
              <a:rPr lang="nl-NL" sz="2000" dirty="0" smtClean="0"/>
              <a:t> bij een budgetverandering (t.o.v. 2)</a:t>
            </a:r>
            <a:endParaRPr lang="nl-NL" sz="2000" dirty="0"/>
          </a:p>
        </p:txBody>
      </p:sp>
      <p:cxnSp>
        <p:nvCxnSpPr>
          <p:cNvPr id="45" name="Rechte verbindingslijn 44"/>
          <p:cNvCxnSpPr>
            <a:stCxn id="42" idx="1"/>
            <a:endCxn id="43" idx="1"/>
          </p:cNvCxnSpPr>
          <p:nvPr/>
        </p:nvCxnSpPr>
        <p:spPr>
          <a:xfrm>
            <a:off x="5733910" y="2647028"/>
            <a:ext cx="2944955" cy="3216189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Ovaal 41"/>
          <p:cNvSpPr/>
          <p:nvPr/>
        </p:nvSpPr>
        <p:spPr>
          <a:xfrm>
            <a:off x="5709614" y="2622398"/>
            <a:ext cx="165903" cy="16818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Ovaal 42"/>
          <p:cNvSpPr/>
          <p:nvPr/>
        </p:nvSpPr>
        <p:spPr>
          <a:xfrm>
            <a:off x="8654569" y="5838587"/>
            <a:ext cx="165903" cy="16818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865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build="p"/>
      <p:bldP spid="41" grpId="0" build="p"/>
      <p:bldP spid="42" grpId="0" animBg="1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1567076"/>
          </a:xfrm>
        </p:spPr>
        <p:txBody>
          <a:bodyPr>
            <a:normAutofit/>
          </a:bodyPr>
          <a:lstStyle/>
          <a:p>
            <a:r>
              <a:rPr lang="nl-NL" sz="2000" dirty="0" smtClean="0"/>
              <a:t>Je krijgt een budget van € 180,-</a:t>
            </a:r>
          </a:p>
          <a:p>
            <a:r>
              <a:rPr lang="nl-NL" sz="2000" dirty="0" err="1" smtClean="0"/>
              <a:t>CD’s</a:t>
            </a:r>
            <a:r>
              <a:rPr lang="nl-NL" sz="2000" dirty="0" smtClean="0"/>
              <a:t> kosten € 15,-</a:t>
            </a:r>
          </a:p>
          <a:p>
            <a:r>
              <a:rPr lang="nl-NL" sz="2000" dirty="0" smtClean="0"/>
              <a:t>Boeken kosten € 11,25</a:t>
            </a:r>
          </a:p>
          <a:p>
            <a:r>
              <a:rPr lang="nl-NL" sz="2000" dirty="0" smtClean="0"/>
              <a:t>Je geeft je hele budget uit aan boeken en cd’s.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grpSp>
        <p:nvGrpSpPr>
          <p:cNvPr id="4" name="Groep 3"/>
          <p:cNvGrpSpPr/>
          <p:nvPr/>
        </p:nvGrpSpPr>
        <p:grpSpPr>
          <a:xfrm>
            <a:off x="4967536" y="2930183"/>
            <a:ext cx="3645117" cy="3175421"/>
            <a:chOff x="4450333" y="2523780"/>
            <a:chExt cx="4441951" cy="4365270"/>
          </a:xfrm>
        </p:grpSpPr>
        <p:cxnSp>
          <p:nvCxnSpPr>
            <p:cNvPr id="5" name="Rechte verbindingslijn 4"/>
            <p:cNvCxnSpPr/>
            <p:nvPr/>
          </p:nvCxnSpPr>
          <p:spPr>
            <a:xfrm>
              <a:off x="5291884" y="2523780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/>
            <p:cNvCxnSpPr/>
            <p:nvPr/>
          </p:nvCxnSpPr>
          <p:spPr>
            <a:xfrm flipH="1">
              <a:off x="5291884" y="6052172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>
              <a:off x="5291884" y="252378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5291884" y="32438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>
              <a:off x="5291884" y="396394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5291884" y="468402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5291884" y="540410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>
              <a:off x="601196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>
              <a:off x="673204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745212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817220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889228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kstvak 16"/>
            <p:cNvSpPr txBox="1"/>
            <p:nvPr/>
          </p:nvSpPr>
          <p:spPr>
            <a:xfrm>
              <a:off x="7812360" y="6381327"/>
              <a:ext cx="655180" cy="5077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cd’s</a:t>
              </a:r>
              <a:endParaRPr lang="nl-NL" dirty="0"/>
            </a:p>
          </p:txBody>
        </p:sp>
        <p:sp>
          <p:nvSpPr>
            <p:cNvPr id="18" name="Tekstvak 17"/>
            <p:cNvSpPr txBox="1"/>
            <p:nvPr/>
          </p:nvSpPr>
          <p:spPr>
            <a:xfrm rot="16200000">
              <a:off x="4072050" y="3033199"/>
              <a:ext cx="1206636" cy="4500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boeken</a:t>
              </a:r>
              <a:endParaRPr lang="nl-NL" dirty="0"/>
            </a:p>
          </p:txBody>
        </p:sp>
      </p:grpSp>
      <p:sp>
        <p:nvSpPr>
          <p:cNvPr id="19" name="Rechthoek 18"/>
          <p:cNvSpPr/>
          <p:nvPr/>
        </p:nvSpPr>
        <p:spPr>
          <a:xfrm>
            <a:off x="395536" y="316477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Teken de budgetlijn </a:t>
            </a:r>
            <a:br>
              <a:rPr lang="nl-NL" sz="2400" dirty="0" smtClean="0"/>
            </a:br>
            <a:r>
              <a:rPr lang="nl-NL" sz="2400" dirty="0" smtClean="0"/>
              <a:t>(boeken op de y-as)</a:t>
            </a:r>
          </a:p>
          <a:p>
            <a:endParaRPr lang="nl-NL" sz="2400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nl-NL" sz="2400" dirty="0" smtClean="0"/>
              <a:t>Stel de budgetfunctie op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44663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opdracht</a:t>
            </a:r>
            <a:endParaRPr lang="nl-NL" dirty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457200" y="1285860"/>
            <a:ext cx="8229600" cy="1423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 smtClean="0"/>
              <a:t>Je krijgt een budget van € 180,-</a:t>
            </a:r>
          </a:p>
          <a:p>
            <a:r>
              <a:rPr lang="nl-NL" sz="1800" dirty="0" err="1" smtClean="0"/>
              <a:t>CD’s</a:t>
            </a:r>
            <a:r>
              <a:rPr lang="nl-NL" sz="1800" dirty="0" smtClean="0"/>
              <a:t> kosten € 15,-</a:t>
            </a:r>
          </a:p>
          <a:p>
            <a:r>
              <a:rPr lang="nl-NL" sz="1800" dirty="0" smtClean="0"/>
              <a:t>Boeken kosten € 11,25</a:t>
            </a:r>
          </a:p>
          <a:p>
            <a:r>
              <a:rPr lang="nl-NL" sz="1800" dirty="0" smtClean="0"/>
              <a:t>Je geeft je hele budget uit aan boeken en cd’s.</a:t>
            </a: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61370" y="3429000"/>
            <a:ext cx="4398662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 smtClean="0"/>
              <a:t>Hele budget aan boeken:  16 stuks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Hele budget aan </a:t>
            </a:r>
            <a:r>
              <a:rPr lang="nl-NL" sz="2000" dirty="0" err="1" smtClean="0"/>
              <a:t>CD’s</a:t>
            </a:r>
            <a:r>
              <a:rPr lang="nl-NL" sz="2000" dirty="0" smtClean="0"/>
              <a:t>:  12 stuks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We kunnen nu de budgetlijn tekenen</a:t>
            </a:r>
          </a:p>
        </p:txBody>
      </p:sp>
      <p:grpSp>
        <p:nvGrpSpPr>
          <p:cNvPr id="7" name="Groep 6"/>
          <p:cNvGrpSpPr/>
          <p:nvPr/>
        </p:nvGrpSpPr>
        <p:grpSpPr>
          <a:xfrm>
            <a:off x="5065189" y="2773010"/>
            <a:ext cx="3846067" cy="3999427"/>
            <a:chOff x="4462684" y="2523780"/>
            <a:chExt cx="4429600" cy="4250021"/>
          </a:xfrm>
        </p:grpSpPr>
        <p:cxnSp>
          <p:nvCxnSpPr>
            <p:cNvPr id="22" name="Rechte verbindingslijn 21"/>
            <p:cNvCxnSpPr/>
            <p:nvPr/>
          </p:nvCxnSpPr>
          <p:spPr>
            <a:xfrm>
              <a:off x="5291884" y="2523780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 flipH="1">
              <a:off x="5291884" y="6052172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Rechte verbindingslijn 23"/>
            <p:cNvCxnSpPr/>
            <p:nvPr/>
          </p:nvCxnSpPr>
          <p:spPr>
            <a:xfrm>
              <a:off x="5291884" y="252378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24"/>
            <p:cNvCxnSpPr/>
            <p:nvPr/>
          </p:nvCxnSpPr>
          <p:spPr>
            <a:xfrm>
              <a:off x="5291884" y="32438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25"/>
            <p:cNvCxnSpPr/>
            <p:nvPr/>
          </p:nvCxnSpPr>
          <p:spPr>
            <a:xfrm>
              <a:off x="5291884" y="396394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chte verbindingslijn 26"/>
            <p:cNvCxnSpPr/>
            <p:nvPr/>
          </p:nvCxnSpPr>
          <p:spPr>
            <a:xfrm>
              <a:off x="5291884" y="468402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chte verbindingslijn 27"/>
            <p:cNvCxnSpPr/>
            <p:nvPr/>
          </p:nvCxnSpPr>
          <p:spPr>
            <a:xfrm>
              <a:off x="5291884" y="540410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chte verbindingslijn 28"/>
            <p:cNvCxnSpPr/>
            <p:nvPr/>
          </p:nvCxnSpPr>
          <p:spPr>
            <a:xfrm>
              <a:off x="601196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chte verbindingslijn 29"/>
            <p:cNvCxnSpPr/>
            <p:nvPr/>
          </p:nvCxnSpPr>
          <p:spPr>
            <a:xfrm>
              <a:off x="673204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chte verbindingslijn 30"/>
            <p:cNvCxnSpPr/>
            <p:nvPr/>
          </p:nvCxnSpPr>
          <p:spPr>
            <a:xfrm>
              <a:off x="745212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chte verbindingslijn 31"/>
            <p:cNvCxnSpPr/>
            <p:nvPr/>
          </p:nvCxnSpPr>
          <p:spPr>
            <a:xfrm>
              <a:off x="817220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echte verbindingslijn 32"/>
            <p:cNvCxnSpPr/>
            <p:nvPr/>
          </p:nvCxnSpPr>
          <p:spPr>
            <a:xfrm>
              <a:off x="889228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kstvak 33"/>
            <p:cNvSpPr txBox="1"/>
            <p:nvPr/>
          </p:nvSpPr>
          <p:spPr>
            <a:xfrm>
              <a:off x="7294929" y="6381328"/>
              <a:ext cx="61922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cd’s</a:t>
              </a:r>
              <a:endParaRPr lang="nl-NL" dirty="0"/>
            </a:p>
          </p:txBody>
        </p:sp>
        <p:sp>
          <p:nvSpPr>
            <p:cNvPr id="35" name="Tekstvak 34"/>
            <p:cNvSpPr txBox="1"/>
            <p:nvPr/>
          </p:nvSpPr>
          <p:spPr>
            <a:xfrm rot="16200000">
              <a:off x="4208999" y="4006161"/>
              <a:ext cx="932738" cy="4253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boeken</a:t>
              </a:r>
              <a:endParaRPr lang="nl-NL" dirty="0"/>
            </a:p>
          </p:txBody>
        </p:sp>
      </p:grpSp>
      <p:grpSp>
        <p:nvGrpSpPr>
          <p:cNvPr id="8" name="Groep 7"/>
          <p:cNvGrpSpPr/>
          <p:nvPr/>
        </p:nvGrpSpPr>
        <p:grpSpPr>
          <a:xfrm>
            <a:off x="5347500" y="2637486"/>
            <a:ext cx="3743958" cy="3892965"/>
            <a:chOff x="4787828" y="2379764"/>
            <a:chExt cx="4311999" cy="4136889"/>
          </a:xfrm>
        </p:grpSpPr>
        <p:sp>
          <p:nvSpPr>
            <p:cNvPr id="12" name="Tekstvak 11"/>
            <p:cNvSpPr txBox="1"/>
            <p:nvPr/>
          </p:nvSpPr>
          <p:spPr>
            <a:xfrm>
              <a:off x="4787828" y="5188076"/>
              <a:ext cx="34745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</a:t>
              </a:r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4787828" y="4467996"/>
              <a:ext cx="34745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8</a:t>
              </a:r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4787828" y="3819924"/>
              <a:ext cx="48223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12</a:t>
              </a:r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4787828" y="3090552"/>
              <a:ext cx="48223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16</a:t>
              </a:r>
              <a:endParaRPr lang="nl-NL" dirty="0"/>
            </a:p>
          </p:txBody>
        </p:sp>
        <p:sp>
          <p:nvSpPr>
            <p:cNvPr id="16" name="Tekstvak 15"/>
            <p:cNvSpPr txBox="1"/>
            <p:nvPr/>
          </p:nvSpPr>
          <p:spPr>
            <a:xfrm>
              <a:off x="4787828" y="2379764"/>
              <a:ext cx="48223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5795939" y="6124180"/>
              <a:ext cx="34745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</a:t>
              </a:r>
              <a:endParaRPr lang="nl-NL" dirty="0"/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6529364" y="6124180"/>
              <a:ext cx="34745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8</a:t>
              </a:r>
              <a:endParaRPr lang="nl-NL" dirty="0"/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7249444" y="6124180"/>
              <a:ext cx="48223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12</a:t>
              </a:r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7969524" y="6124180"/>
              <a:ext cx="48223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16</a:t>
              </a:r>
              <a:endParaRPr lang="nl-NL" dirty="0"/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8617596" y="6124180"/>
              <a:ext cx="48223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</p:grpSp>
      <p:sp>
        <p:nvSpPr>
          <p:cNvPr id="9" name="Ovaal 8"/>
          <p:cNvSpPr/>
          <p:nvPr/>
        </p:nvSpPr>
        <p:spPr>
          <a:xfrm>
            <a:off x="5721964" y="3366538"/>
            <a:ext cx="165903" cy="16818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611235" y="5992933"/>
            <a:ext cx="165903" cy="16818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" name="Rechte verbindingslijn 10"/>
          <p:cNvCxnSpPr>
            <a:stCxn id="9" idx="5"/>
            <a:endCxn id="10" idx="1"/>
          </p:cNvCxnSpPr>
          <p:nvPr/>
        </p:nvCxnSpPr>
        <p:spPr>
          <a:xfrm>
            <a:off x="5863571" y="3510095"/>
            <a:ext cx="1771960" cy="250746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Tekstvak 37"/>
          <p:cNvSpPr txBox="1"/>
          <p:nvPr/>
        </p:nvSpPr>
        <p:spPr>
          <a:xfrm>
            <a:off x="323528" y="3338878"/>
            <a:ext cx="48965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Budget = (bedrag boeken) +(bedrag cd)</a:t>
            </a:r>
          </a:p>
          <a:p>
            <a:endParaRPr lang="nl-N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180 = 11,25B + 15C</a:t>
            </a:r>
          </a:p>
          <a:p>
            <a:endParaRPr lang="nl-NL" sz="2000" dirty="0">
              <a:latin typeface="Arial" pitchFamily="34" charset="0"/>
              <a:cs typeface="Arial" pitchFamily="34" charset="0"/>
            </a:endParaRPr>
          </a:p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-11,25B = 15C – 180  (delen door -11,25)</a:t>
            </a:r>
          </a:p>
          <a:p>
            <a:endParaRPr lang="nl-NL" sz="2000" dirty="0">
              <a:latin typeface="Arial" pitchFamily="34" charset="0"/>
              <a:cs typeface="Arial" pitchFamily="34" charset="0"/>
            </a:endParaRPr>
          </a:p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B = -1,33C + 16</a:t>
            </a: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9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75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25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allAtOnce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1342" y="5589240"/>
            <a:ext cx="8323473" cy="984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 smtClean="0"/>
              <a:t>Bepaal nog even de budgetlijnfunctie van dit eerste voorbeeld uit deze </a:t>
            </a:r>
            <a:r>
              <a:rPr lang="nl-NL" sz="2800" dirty="0" err="1" smtClean="0"/>
              <a:t>powerpoint</a:t>
            </a:r>
            <a:r>
              <a:rPr lang="nl-NL" sz="2800" dirty="0" smtClean="0"/>
              <a:t>.</a:t>
            </a: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 budgetlijn</a:t>
            </a:r>
            <a:endParaRPr lang="nl-NL" dirty="0"/>
          </a:p>
        </p:txBody>
      </p:sp>
      <p:grpSp>
        <p:nvGrpSpPr>
          <p:cNvPr id="73" name="Groep 72"/>
          <p:cNvGrpSpPr/>
          <p:nvPr/>
        </p:nvGrpSpPr>
        <p:grpSpPr>
          <a:xfrm>
            <a:off x="2127556" y="1137884"/>
            <a:ext cx="4689810" cy="4185756"/>
            <a:chOff x="2127556" y="1152207"/>
            <a:chExt cx="4689810" cy="4185756"/>
          </a:xfrm>
        </p:grpSpPr>
        <p:cxnSp>
          <p:nvCxnSpPr>
            <p:cNvPr id="38" name="Rechte verbindingslijn 37"/>
            <p:cNvCxnSpPr/>
            <p:nvPr/>
          </p:nvCxnSpPr>
          <p:spPr>
            <a:xfrm>
              <a:off x="2992639" y="1286776"/>
              <a:ext cx="3557868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38"/>
            <p:cNvCxnSpPr/>
            <p:nvPr/>
          </p:nvCxnSpPr>
          <p:spPr>
            <a:xfrm>
              <a:off x="2992639" y="1959620"/>
              <a:ext cx="3557868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chte verbindingslijn 39"/>
            <p:cNvCxnSpPr/>
            <p:nvPr/>
          </p:nvCxnSpPr>
          <p:spPr>
            <a:xfrm>
              <a:off x="2992639" y="2632464"/>
              <a:ext cx="3557868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/>
            <p:cNvCxnSpPr/>
            <p:nvPr/>
          </p:nvCxnSpPr>
          <p:spPr>
            <a:xfrm>
              <a:off x="2992639" y="3305307"/>
              <a:ext cx="3557868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chte verbindingslijn 41"/>
            <p:cNvCxnSpPr/>
            <p:nvPr/>
          </p:nvCxnSpPr>
          <p:spPr>
            <a:xfrm>
              <a:off x="2992639" y="3978151"/>
              <a:ext cx="3557868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42"/>
            <p:cNvCxnSpPr/>
            <p:nvPr/>
          </p:nvCxnSpPr>
          <p:spPr>
            <a:xfrm>
              <a:off x="3705874" y="1286776"/>
              <a:ext cx="0" cy="3296935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echte verbindingslijn 43"/>
            <p:cNvCxnSpPr/>
            <p:nvPr/>
          </p:nvCxnSpPr>
          <p:spPr>
            <a:xfrm>
              <a:off x="4419108" y="1286776"/>
              <a:ext cx="0" cy="3296935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echte verbindingslijn 44"/>
            <p:cNvCxnSpPr/>
            <p:nvPr/>
          </p:nvCxnSpPr>
          <p:spPr>
            <a:xfrm>
              <a:off x="5132343" y="1286776"/>
              <a:ext cx="0" cy="3296935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echte verbindingslijn 45"/>
            <p:cNvCxnSpPr/>
            <p:nvPr/>
          </p:nvCxnSpPr>
          <p:spPr>
            <a:xfrm>
              <a:off x="5845577" y="1286776"/>
              <a:ext cx="0" cy="3296935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echte verbindingslijn 46"/>
            <p:cNvCxnSpPr/>
            <p:nvPr/>
          </p:nvCxnSpPr>
          <p:spPr>
            <a:xfrm>
              <a:off x="6558811" y="1286776"/>
              <a:ext cx="0" cy="3296935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kstvak 47"/>
            <p:cNvSpPr txBox="1"/>
            <p:nvPr/>
          </p:nvSpPr>
          <p:spPr>
            <a:xfrm>
              <a:off x="5739525" y="4992859"/>
              <a:ext cx="856567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sms’jes</a:t>
              </a:r>
              <a:endParaRPr lang="nl-NL" dirty="0"/>
            </a:p>
          </p:txBody>
        </p:sp>
        <p:sp>
          <p:nvSpPr>
            <p:cNvPr id="49" name="Tekstvak 48"/>
            <p:cNvSpPr txBox="1"/>
            <p:nvPr/>
          </p:nvSpPr>
          <p:spPr>
            <a:xfrm rot="16200000">
              <a:off x="1718336" y="2070745"/>
              <a:ext cx="1184259" cy="3658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belminuten</a:t>
              </a:r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2493375" y="3776298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  <p:sp>
          <p:nvSpPr>
            <p:cNvPr id="51" name="Tekstvak 50"/>
            <p:cNvSpPr txBox="1"/>
            <p:nvPr/>
          </p:nvSpPr>
          <p:spPr>
            <a:xfrm>
              <a:off x="2493375" y="3103454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52" name="Tekstvak 51"/>
            <p:cNvSpPr txBox="1"/>
            <p:nvPr/>
          </p:nvSpPr>
          <p:spPr>
            <a:xfrm>
              <a:off x="2493375" y="2497895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30</a:t>
              </a:r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493375" y="1816369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</a:t>
              </a:r>
              <a:endParaRPr lang="nl-NL" dirty="0"/>
            </a:p>
          </p:txBody>
        </p:sp>
        <p:sp>
          <p:nvSpPr>
            <p:cNvPr id="54" name="Tekstvak 53"/>
            <p:cNvSpPr txBox="1"/>
            <p:nvPr/>
          </p:nvSpPr>
          <p:spPr>
            <a:xfrm>
              <a:off x="2493375" y="1152207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50</a:t>
              </a:r>
              <a:endParaRPr lang="nl-NL" dirty="0"/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3491903" y="4650995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218355" y="4650995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</a:t>
              </a:r>
              <a:endParaRPr lang="nl-NL" dirty="0"/>
            </a:p>
          </p:txBody>
        </p:sp>
        <p:sp>
          <p:nvSpPr>
            <p:cNvPr id="57" name="Tekstvak 56"/>
            <p:cNvSpPr txBox="1"/>
            <p:nvPr/>
          </p:nvSpPr>
          <p:spPr>
            <a:xfrm>
              <a:off x="4931590" y="4650995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60</a:t>
              </a:r>
              <a:endParaRPr lang="nl-NL" dirty="0"/>
            </a:p>
          </p:txBody>
        </p:sp>
        <p:sp>
          <p:nvSpPr>
            <p:cNvPr id="58" name="Tekstvak 57"/>
            <p:cNvSpPr txBox="1"/>
            <p:nvPr/>
          </p:nvSpPr>
          <p:spPr>
            <a:xfrm>
              <a:off x="5644824" y="4650995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80</a:t>
              </a:r>
              <a:endParaRPr lang="nl-NL" dirty="0"/>
            </a:p>
          </p:txBody>
        </p:sp>
        <p:sp>
          <p:nvSpPr>
            <p:cNvPr id="59" name="Tekstvak 58"/>
            <p:cNvSpPr txBox="1"/>
            <p:nvPr/>
          </p:nvSpPr>
          <p:spPr>
            <a:xfrm>
              <a:off x="6286735" y="4650995"/>
              <a:ext cx="530631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100</a:t>
              </a:r>
              <a:endParaRPr lang="nl-NL" dirty="0"/>
            </a:p>
          </p:txBody>
        </p:sp>
        <p:cxnSp>
          <p:nvCxnSpPr>
            <p:cNvPr id="60" name="Rechte verbindingslijn 59"/>
            <p:cNvCxnSpPr/>
            <p:nvPr/>
          </p:nvCxnSpPr>
          <p:spPr>
            <a:xfrm>
              <a:off x="2992639" y="1959620"/>
              <a:ext cx="3566172" cy="2624091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Rechte verbindingslijn 36"/>
            <p:cNvCxnSpPr/>
            <p:nvPr/>
          </p:nvCxnSpPr>
          <p:spPr>
            <a:xfrm flipH="1">
              <a:off x="2992639" y="4583711"/>
              <a:ext cx="3557868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Rechte verbindingslijn 35"/>
            <p:cNvCxnSpPr/>
            <p:nvPr/>
          </p:nvCxnSpPr>
          <p:spPr>
            <a:xfrm>
              <a:off x="2992639" y="1286776"/>
              <a:ext cx="0" cy="3296935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Ovaal 3"/>
          <p:cNvSpPr/>
          <p:nvPr/>
        </p:nvSpPr>
        <p:spPr>
          <a:xfrm>
            <a:off x="2915816" y="1844824"/>
            <a:ext cx="216024" cy="21602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Ovaal 30"/>
          <p:cNvSpPr/>
          <p:nvPr/>
        </p:nvSpPr>
        <p:spPr>
          <a:xfrm>
            <a:off x="3779912" y="2492896"/>
            <a:ext cx="216024" cy="21602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Ovaal 31"/>
          <p:cNvSpPr/>
          <p:nvPr/>
        </p:nvSpPr>
        <p:spPr>
          <a:xfrm>
            <a:off x="4644008" y="3140968"/>
            <a:ext cx="216024" cy="21602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al 32"/>
          <p:cNvSpPr/>
          <p:nvPr/>
        </p:nvSpPr>
        <p:spPr>
          <a:xfrm>
            <a:off x="5508104" y="3789040"/>
            <a:ext cx="216024" cy="21602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/>
          <p:cNvSpPr/>
          <p:nvPr/>
        </p:nvSpPr>
        <p:spPr>
          <a:xfrm>
            <a:off x="6372200" y="4437112"/>
            <a:ext cx="216024" cy="21602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791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916832"/>
            <a:ext cx="7557444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57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nl-NL" dirty="0" smtClean="0"/>
              <a:t>Productiefactoren en geld = beperkt</a:t>
            </a:r>
          </a:p>
          <a:p>
            <a:r>
              <a:rPr lang="nl-NL" dirty="0" smtClean="0"/>
              <a:t>Je kunt ze maar één keer inzetten</a:t>
            </a:r>
          </a:p>
          <a:p>
            <a:r>
              <a:rPr lang="nl-NL" dirty="0" smtClean="0"/>
              <a:t>Oneindige behoeften en beperkte middelen </a:t>
            </a:r>
            <a:r>
              <a:rPr lang="nl-NL" dirty="0" smtClean="0">
                <a:sym typeface="Wingdings" pitchFamily="2" charset="2"/>
              </a:rPr>
              <a:t> schaarste</a:t>
            </a:r>
          </a:p>
          <a:p>
            <a:r>
              <a:rPr lang="nl-NL" dirty="0" smtClean="0">
                <a:sym typeface="Wingdings" pitchFamily="2" charset="2"/>
              </a:rPr>
              <a:t>Je moet productiefactoren (geld) opofferen om product te maken/kopen</a:t>
            </a:r>
          </a:p>
          <a:p>
            <a:r>
              <a:rPr lang="nl-NL" dirty="0" smtClean="0">
                <a:sym typeface="Wingdings" pitchFamily="2" charset="2"/>
              </a:rPr>
              <a:t>VB Drinkwater: productie, vervoer – kost geld</a:t>
            </a:r>
          </a:p>
          <a:p>
            <a:r>
              <a:rPr lang="nl-NL" dirty="0" smtClean="0">
                <a:sym typeface="Wingdings" pitchFamily="2" charset="2"/>
              </a:rPr>
              <a:t>Je betaalt daarom een prijs. </a:t>
            </a:r>
            <a:endParaRPr lang="nl-NL" dirty="0" smtClean="0">
              <a:sym typeface="Wingdings" pitchFamily="2" charset="2"/>
            </a:endParaRPr>
          </a:p>
          <a:p>
            <a:r>
              <a:rPr lang="nl-NL" dirty="0" smtClean="0">
                <a:sym typeface="Wingdings" pitchFamily="2" charset="2"/>
              </a:rPr>
              <a:t>Is drinkwater dus </a:t>
            </a:r>
            <a:r>
              <a:rPr lang="nl-NL" dirty="0" smtClean="0">
                <a:sym typeface="Wingdings" pitchFamily="2" charset="2"/>
              </a:rPr>
              <a:t>schaars? Ja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  <a:solidFill>
            <a:schemeClr val="accent4"/>
          </a:solidFill>
        </p:spPr>
        <p:txBody>
          <a:bodyPr/>
          <a:lstStyle/>
          <a:p>
            <a:r>
              <a:rPr lang="nl-NL" dirty="0" smtClean="0"/>
              <a:t>Schaarste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3294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484784"/>
            <a:ext cx="4752528" cy="432048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Consumptiegoederen of investeringsgoederen</a:t>
            </a:r>
          </a:p>
          <a:p>
            <a:r>
              <a:rPr lang="nl-NL" dirty="0" smtClean="0"/>
              <a:t>Schaars is niet hetzelfde als zeldzaam</a:t>
            </a:r>
          </a:p>
          <a:p>
            <a:r>
              <a:rPr lang="nl-NL" dirty="0" smtClean="0"/>
              <a:t>Vrije goederen zijn niet schaars</a:t>
            </a:r>
          </a:p>
          <a:p>
            <a:r>
              <a:rPr lang="nl-NL" dirty="0" smtClean="0"/>
              <a:t>Economische goederen zijn alternatief aanwendbaar</a:t>
            </a:r>
          </a:p>
          <a:p>
            <a:r>
              <a:rPr lang="nl-NL" dirty="0" smtClean="0"/>
              <a:t>Schaarste leidt tot keuzes maken</a:t>
            </a:r>
          </a:p>
          <a:p>
            <a:r>
              <a:rPr lang="nl-NL" dirty="0" smtClean="0"/>
              <a:t>Economische keuzes: 2 soorten kosten</a:t>
            </a:r>
          </a:p>
          <a:p>
            <a:r>
              <a:rPr lang="nl-NL" dirty="0" smtClean="0"/>
              <a:t>Werkelijke kosten en </a:t>
            </a:r>
            <a:r>
              <a:rPr lang="nl-NL" dirty="0" smtClean="0"/>
              <a:t>opofferingskosten (niet altijd gemakkelijk in geld uit te drukken) 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  <a:solidFill>
            <a:schemeClr val="accent4"/>
          </a:solidFill>
        </p:spPr>
        <p:txBody>
          <a:bodyPr/>
          <a:lstStyle/>
          <a:p>
            <a:r>
              <a:rPr lang="nl-NL" dirty="0" smtClean="0"/>
              <a:t>Economische goederen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6296" y="1484784"/>
            <a:ext cx="1675656" cy="248484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1541319"/>
            <a:ext cx="1440160" cy="257086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0112" y="4293096"/>
            <a:ext cx="3328144" cy="2374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87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748680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nl-NL" dirty="0" smtClean="0"/>
              <a:t>Budgetlijn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7992888" cy="2592288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marL="88900" algn="l"/>
            <a:r>
              <a:rPr lang="nl-NL" sz="2800" dirty="0"/>
              <a:t>de verschillende combinaties van twee bestedingsmogelijkheden bij een bepaald </a:t>
            </a:r>
            <a:r>
              <a:rPr lang="nl-NL" sz="2800" dirty="0" smtClean="0"/>
              <a:t>budget</a:t>
            </a:r>
          </a:p>
          <a:p>
            <a:pPr marL="88900" algn="l"/>
            <a:r>
              <a:rPr lang="nl-NL" sz="2800" dirty="0" smtClean="0"/>
              <a:t>	Voorbeeld: belbundel  10 euro</a:t>
            </a:r>
          </a:p>
          <a:p>
            <a:pPr marL="88900" algn="l"/>
            <a:r>
              <a:rPr lang="nl-NL" sz="2800" dirty="0" smtClean="0"/>
              <a:t>	1 minuut bellen kost € 0,25</a:t>
            </a:r>
          </a:p>
          <a:p>
            <a:pPr marL="88900" algn="l"/>
            <a:r>
              <a:rPr lang="nl-NL" sz="2800" dirty="0" smtClean="0"/>
              <a:t>	1 sms kost € 0,10</a:t>
            </a:r>
            <a:endParaRPr lang="nl-NL" sz="2800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962273"/>
              </p:ext>
            </p:extLst>
          </p:nvPr>
        </p:nvGraphicFramePr>
        <p:xfrm>
          <a:off x="1547664" y="4221088"/>
          <a:ext cx="6096000" cy="22250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baseline="0" dirty="0" smtClean="0"/>
                        <a:t>sms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bedrag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Belmin</a:t>
                      </a:r>
                      <a:r>
                        <a:rPr lang="nl-NL" dirty="0" smtClean="0"/>
                        <a:t>.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bedrag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€ 10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€ 10 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25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€ 2,50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€ 7,50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€ 10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50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€ 10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75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€ 7,50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€ 2,50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€ 10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€ 10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€ 0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€ 10 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14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1342" y="5589240"/>
            <a:ext cx="8323473" cy="984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 smtClean="0"/>
              <a:t>Deze budgetlijn laat zien hoeveel belminuten en sms’jes je je hebt met een belbundel van € 10.</a:t>
            </a: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 budgetlijn</a:t>
            </a:r>
            <a:endParaRPr lang="nl-NL" dirty="0"/>
          </a:p>
        </p:txBody>
      </p:sp>
      <p:grpSp>
        <p:nvGrpSpPr>
          <p:cNvPr id="73" name="Groep 72"/>
          <p:cNvGrpSpPr/>
          <p:nvPr/>
        </p:nvGrpSpPr>
        <p:grpSpPr>
          <a:xfrm>
            <a:off x="2127556" y="1137884"/>
            <a:ext cx="4689810" cy="4185756"/>
            <a:chOff x="2127556" y="1152207"/>
            <a:chExt cx="4689810" cy="4185756"/>
          </a:xfrm>
        </p:grpSpPr>
        <p:cxnSp>
          <p:nvCxnSpPr>
            <p:cNvPr id="38" name="Rechte verbindingslijn 37"/>
            <p:cNvCxnSpPr/>
            <p:nvPr/>
          </p:nvCxnSpPr>
          <p:spPr>
            <a:xfrm>
              <a:off x="2992639" y="1286776"/>
              <a:ext cx="3557868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38"/>
            <p:cNvCxnSpPr/>
            <p:nvPr/>
          </p:nvCxnSpPr>
          <p:spPr>
            <a:xfrm>
              <a:off x="2992639" y="1959620"/>
              <a:ext cx="3557868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chte verbindingslijn 39"/>
            <p:cNvCxnSpPr/>
            <p:nvPr/>
          </p:nvCxnSpPr>
          <p:spPr>
            <a:xfrm>
              <a:off x="2992639" y="2632464"/>
              <a:ext cx="3557868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/>
            <p:cNvCxnSpPr/>
            <p:nvPr/>
          </p:nvCxnSpPr>
          <p:spPr>
            <a:xfrm>
              <a:off x="2992639" y="3305307"/>
              <a:ext cx="3557868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chte verbindingslijn 41"/>
            <p:cNvCxnSpPr/>
            <p:nvPr/>
          </p:nvCxnSpPr>
          <p:spPr>
            <a:xfrm>
              <a:off x="2992639" y="3978151"/>
              <a:ext cx="3557868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42"/>
            <p:cNvCxnSpPr/>
            <p:nvPr/>
          </p:nvCxnSpPr>
          <p:spPr>
            <a:xfrm>
              <a:off x="3705874" y="1286776"/>
              <a:ext cx="0" cy="3296935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echte verbindingslijn 43"/>
            <p:cNvCxnSpPr/>
            <p:nvPr/>
          </p:nvCxnSpPr>
          <p:spPr>
            <a:xfrm>
              <a:off x="4419108" y="1286776"/>
              <a:ext cx="0" cy="3296935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echte verbindingslijn 44"/>
            <p:cNvCxnSpPr/>
            <p:nvPr/>
          </p:nvCxnSpPr>
          <p:spPr>
            <a:xfrm>
              <a:off x="5132343" y="1286776"/>
              <a:ext cx="0" cy="3296935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echte verbindingslijn 45"/>
            <p:cNvCxnSpPr/>
            <p:nvPr/>
          </p:nvCxnSpPr>
          <p:spPr>
            <a:xfrm>
              <a:off x="5845577" y="1286776"/>
              <a:ext cx="0" cy="3296935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echte verbindingslijn 46"/>
            <p:cNvCxnSpPr/>
            <p:nvPr/>
          </p:nvCxnSpPr>
          <p:spPr>
            <a:xfrm>
              <a:off x="6558811" y="1286776"/>
              <a:ext cx="0" cy="3296935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kstvak 47"/>
            <p:cNvSpPr txBox="1"/>
            <p:nvPr/>
          </p:nvSpPr>
          <p:spPr>
            <a:xfrm>
              <a:off x="5739525" y="4992859"/>
              <a:ext cx="856567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sms’jes</a:t>
              </a:r>
              <a:endParaRPr lang="nl-NL" dirty="0"/>
            </a:p>
          </p:txBody>
        </p:sp>
        <p:sp>
          <p:nvSpPr>
            <p:cNvPr id="49" name="Tekstvak 48"/>
            <p:cNvSpPr txBox="1"/>
            <p:nvPr/>
          </p:nvSpPr>
          <p:spPr>
            <a:xfrm rot="16200000">
              <a:off x="1718336" y="2070745"/>
              <a:ext cx="1184259" cy="3658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belminuten</a:t>
              </a:r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2493375" y="3776298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  <p:sp>
          <p:nvSpPr>
            <p:cNvPr id="51" name="Tekstvak 50"/>
            <p:cNvSpPr txBox="1"/>
            <p:nvPr/>
          </p:nvSpPr>
          <p:spPr>
            <a:xfrm>
              <a:off x="2493375" y="3103454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52" name="Tekstvak 51"/>
            <p:cNvSpPr txBox="1"/>
            <p:nvPr/>
          </p:nvSpPr>
          <p:spPr>
            <a:xfrm>
              <a:off x="2493375" y="2497895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30</a:t>
              </a:r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493375" y="1816369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</a:t>
              </a:r>
              <a:endParaRPr lang="nl-NL" dirty="0"/>
            </a:p>
          </p:txBody>
        </p:sp>
        <p:sp>
          <p:nvSpPr>
            <p:cNvPr id="54" name="Tekstvak 53"/>
            <p:cNvSpPr txBox="1"/>
            <p:nvPr/>
          </p:nvSpPr>
          <p:spPr>
            <a:xfrm>
              <a:off x="2493375" y="1152207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50</a:t>
              </a:r>
              <a:endParaRPr lang="nl-NL" dirty="0"/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3491903" y="4650995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218355" y="4650995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</a:t>
              </a:r>
              <a:endParaRPr lang="nl-NL" dirty="0"/>
            </a:p>
          </p:txBody>
        </p:sp>
        <p:sp>
          <p:nvSpPr>
            <p:cNvPr id="57" name="Tekstvak 56"/>
            <p:cNvSpPr txBox="1"/>
            <p:nvPr/>
          </p:nvSpPr>
          <p:spPr>
            <a:xfrm>
              <a:off x="4931590" y="4650995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60</a:t>
              </a:r>
              <a:endParaRPr lang="nl-NL" dirty="0"/>
            </a:p>
          </p:txBody>
        </p:sp>
        <p:sp>
          <p:nvSpPr>
            <p:cNvPr id="58" name="Tekstvak 57"/>
            <p:cNvSpPr txBox="1"/>
            <p:nvPr/>
          </p:nvSpPr>
          <p:spPr>
            <a:xfrm>
              <a:off x="5644824" y="4650995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80</a:t>
              </a:r>
              <a:endParaRPr lang="nl-NL" dirty="0"/>
            </a:p>
          </p:txBody>
        </p:sp>
        <p:sp>
          <p:nvSpPr>
            <p:cNvPr id="59" name="Tekstvak 58"/>
            <p:cNvSpPr txBox="1"/>
            <p:nvPr/>
          </p:nvSpPr>
          <p:spPr>
            <a:xfrm>
              <a:off x="6286735" y="4650995"/>
              <a:ext cx="530631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100</a:t>
              </a:r>
              <a:endParaRPr lang="nl-NL" dirty="0"/>
            </a:p>
          </p:txBody>
        </p:sp>
        <p:cxnSp>
          <p:nvCxnSpPr>
            <p:cNvPr id="60" name="Rechte verbindingslijn 59"/>
            <p:cNvCxnSpPr/>
            <p:nvPr/>
          </p:nvCxnSpPr>
          <p:spPr>
            <a:xfrm>
              <a:off x="2992639" y="1959620"/>
              <a:ext cx="3566172" cy="2624091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Rechte verbindingslijn 36"/>
            <p:cNvCxnSpPr/>
            <p:nvPr/>
          </p:nvCxnSpPr>
          <p:spPr>
            <a:xfrm flipH="1">
              <a:off x="2992639" y="4583711"/>
              <a:ext cx="3557868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Rechte verbindingslijn 35"/>
            <p:cNvCxnSpPr/>
            <p:nvPr/>
          </p:nvCxnSpPr>
          <p:spPr>
            <a:xfrm>
              <a:off x="2992639" y="1286776"/>
              <a:ext cx="0" cy="3296935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Ovaal 3"/>
          <p:cNvSpPr/>
          <p:nvPr/>
        </p:nvSpPr>
        <p:spPr>
          <a:xfrm>
            <a:off x="2915816" y="1844824"/>
            <a:ext cx="216024" cy="21602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Ovaal 30"/>
          <p:cNvSpPr/>
          <p:nvPr/>
        </p:nvSpPr>
        <p:spPr>
          <a:xfrm>
            <a:off x="3779912" y="2492896"/>
            <a:ext cx="216024" cy="21602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Ovaal 31"/>
          <p:cNvSpPr/>
          <p:nvPr/>
        </p:nvSpPr>
        <p:spPr>
          <a:xfrm>
            <a:off x="4644008" y="3140968"/>
            <a:ext cx="216024" cy="21602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al 32"/>
          <p:cNvSpPr/>
          <p:nvPr/>
        </p:nvSpPr>
        <p:spPr>
          <a:xfrm>
            <a:off x="5508104" y="3789040"/>
            <a:ext cx="216024" cy="21602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/>
          <p:cNvSpPr/>
          <p:nvPr/>
        </p:nvSpPr>
        <p:spPr>
          <a:xfrm>
            <a:off x="6372200" y="4437112"/>
            <a:ext cx="216024" cy="21602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667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1207036"/>
          </a:xfrm>
        </p:spPr>
        <p:txBody>
          <a:bodyPr>
            <a:normAutofit/>
          </a:bodyPr>
          <a:lstStyle/>
          <a:p>
            <a:r>
              <a:rPr lang="nl-NL" sz="2000" dirty="0" smtClean="0"/>
              <a:t>Een snoepliefhebber heeft € 25 per maand te besteden aan snoep.</a:t>
            </a:r>
          </a:p>
          <a:p>
            <a:r>
              <a:rPr lang="nl-NL" sz="2000" dirty="0" smtClean="0"/>
              <a:t>Hij houdt van dropjes, die € 1,25 per zakje kosten</a:t>
            </a:r>
          </a:p>
          <a:p>
            <a:r>
              <a:rPr lang="nl-NL" sz="2000" dirty="0" smtClean="0"/>
              <a:t>en van chocolade, die € 2,50 per reep kost.</a:t>
            </a:r>
            <a:endParaRPr lang="nl-NL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 budgetlijn opstellen</a:t>
            </a:r>
            <a:endParaRPr lang="nl-NL" dirty="0"/>
          </a:p>
        </p:txBody>
      </p:sp>
      <p:grpSp>
        <p:nvGrpSpPr>
          <p:cNvPr id="28" name="Groep 27"/>
          <p:cNvGrpSpPr/>
          <p:nvPr/>
        </p:nvGrpSpPr>
        <p:grpSpPr>
          <a:xfrm>
            <a:off x="4490700" y="2523780"/>
            <a:ext cx="4466204" cy="4226880"/>
            <a:chOff x="4490700" y="2523780"/>
            <a:chExt cx="4466204" cy="4226880"/>
          </a:xfrm>
        </p:grpSpPr>
        <p:cxnSp>
          <p:nvCxnSpPr>
            <p:cNvPr id="4" name="Rechte verbindingslijn 3"/>
            <p:cNvCxnSpPr/>
            <p:nvPr/>
          </p:nvCxnSpPr>
          <p:spPr>
            <a:xfrm>
              <a:off x="5291884" y="2523780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Rechte verbindingslijn 4"/>
            <p:cNvCxnSpPr/>
            <p:nvPr/>
          </p:nvCxnSpPr>
          <p:spPr>
            <a:xfrm flipH="1">
              <a:off x="5291884" y="6052172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/>
            <p:cNvCxnSpPr/>
            <p:nvPr/>
          </p:nvCxnSpPr>
          <p:spPr>
            <a:xfrm>
              <a:off x="5291884" y="252378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>
              <a:off x="5291884" y="32438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5291884" y="396394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>
              <a:off x="5291884" y="468402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5291884" y="540410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601196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>
              <a:off x="673204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>
              <a:off x="745212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817220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889228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kstvak 15"/>
            <p:cNvSpPr txBox="1"/>
            <p:nvPr/>
          </p:nvSpPr>
          <p:spPr>
            <a:xfrm>
              <a:off x="7812360" y="6381328"/>
              <a:ext cx="11445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chocolade</a:t>
              </a:r>
              <a:endParaRPr lang="nl-NL" dirty="0"/>
            </a:p>
          </p:txBody>
        </p:sp>
        <p:sp>
          <p:nvSpPr>
            <p:cNvPr id="17" name="Tekstvak 16"/>
            <p:cNvSpPr txBox="1"/>
            <p:nvPr/>
          </p:nvSpPr>
          <p:spPr>
            <a:xfrm rot="16200000">
              <a:off x="4054619" y="3073567"/>
              <a:ext cx="1241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zakjes drop</a:t>
              </a:r>
              <a:endParaRPr lang="nl-NL" dirty="0"/>
            </a:p>
          </p:txBody>
        </p:sp>
      </p:grpSp>
      <p:grpSp>
        <p:nvGrpSpPr>
          <p:cNvPr id="29" name="Groep 28"/>
          <p:cNvGrpSpPr/>
          <p:nvPr/>
        </p:nvGrpSpPr>
        <p:grpSpPr>
          <a:xfrm>
            <a:off x="4787828" y="2379764"/>
            <a:ext cx="4248472" cy="4113748"/>
            <a:chOff x="4787828" y="2379764"/>
            <a:chExt cx="4248472" cy="4113748"/>
          </a:xfrm>
        </p:grpSpPr>
        <p:sp>
          <p:nvSpPr>
            <p:cNvPr id="18" name="Tekstvak 17"/>
            <p:cNvSpPr txBox="1"/>
            <p:nvPr/>
          </p:nvSpPr>
          <p:spPr>
            <a:xfrm>
              <a:off x="4787828" y="518807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5</a:t>
              </a:r>
              <a:endParaRPr lang="nl-NL" dirty="0"/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4787828" y="44679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4787828" y="381992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15</a:t>
              </a:r>
              <a:endParaRPr lang="nl-NL" dirty="0"/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4787828" y="309055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4787828" y="237976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25</a:t>
              </a:r>
              <a:endParaRPr lang="nl-NL" dirty="0"/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5795940" y="61241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</a:t>
              </a:r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6529364" y="61241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</a:t>
              </a:r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7249444" y="61241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6</a:t>
              </a:r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7969524" y="61241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8</a:t>
              </a:r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8617596" y="612418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</p:grpSp>
      <p:sp>
        <p:nvSpPr>
          <p:cNvPr id="30" name="Tijdelijke aanduiding voor inhoud 2"/>
          <p:cNvSpPr txBox="1">
            <a:spLocks/>
          </p:cNvSpPr>
          <p:nvPr/>
        </p:nvSpPr>
        <p:spPr>
          <a:xfrm>
            <a:off x="461370" y="2582004"/>
            <a:ext cx="4029330" cy="3983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 smtClean="0"/>
              <a:t>Wanneer hij zijn hele budget uitgeeft aan drop, kan hij 20 zakjes kopen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Wanneer hij zijn hele budget aan chocolade uitgeeft, kan hij 10 repen kopen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We kunnen nu de assen verdelen</a:t>
            </a:r>
          </a:p>
          <a:p>
            <a:pPr marL="0" indent="0">
              <a:buNone/>
            </a:pPr>
            <a:r>
              <a:rPr lang="nl-NL" sz="2000" dirty="0" smtClean="0"/>
              <a:t>De punten intekenen</a:t>
            </a:r>
          </a:p>
          <a:p>
            <a:pPr marL="0" indent="0">
              <a:buNone/>
            </a:pPr>
            <a:r>
              <a:rPr lang="nl-NL" sz="2000" dirty="0" smtClean="0"/>
              <a:t>De budgetlijn tekenen</a:t>
            </a:r>
            <a:endParaRPr lang="nl-NL" sz="2000" dirty="0"/>
          </a:p>
        </p:txBody>
      </p:sp>
      <p:sp>
        <p:nvSpPr>
          <p:cNvPr id="31" name="Ovaal 30"/>
          <p:cNvSpPr/>
          <p:nvPr/>
        </p:nvSpPr>
        <p:spPr>
          <a:xfrm>
            <a:off x="5219106" y="3154497"/>
            <a:ext cx="191074" cy="1787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Ovaal 31"/>
          <p:cNvSpPr/>
          <p:nvPr/>
        </p:nvSpPr>
        <p:spPr>
          <a:xfrm>
            <a:off x="8796747" y="5945455"/>
            <a:ext cx="191074" cy="1787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6" name="Rechte verbindingslijn 35"/>
          <p:cNvCxnSpPr>
            <a:stCxn id="31" idx="5"/>
            <a:endCxn id="32" idx="1"/>
          </p:cNvCxnSpPr>
          <p:nvPr/>
        </p:nvCxnSpPr>
        <p:spPr>
          <a:xfrm>
            <a:off x="5382198" y="3307048"/>
            <a:ext cx="3442531" cy="266458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66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0" grpId="0" build="p"/>
      <p:bldP spid="31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8170" y="2636912"/>
            <a:ext cx="8464309" cy="432048"/>
          </a:xfrm>
        </p:spPr>
        <p:txBody>
          <a:bodyPr>
            <a:normAutofit/>
          </a:bodyPr>
          <a:lstStyle/>
          <a:p>
            <a:pPr marL="0" indent="0" defTabSz="900113">
              <a:buNone/>
              <a:tabLst>
                <a:tab pos="536575" algn="l"/>
              </a:tabLst>
            </a:pPr>
            <a:r>
              <a:rPr lang="nl-NL" sz="2000" dirty="0" smtClean="0"/>
              <a:t>Budget  = (bedrag drop) + (bedrag </a:t>
            </a:r>
            <a:r>
              <a:rPr lang="nl-NL" sz="2000" dirty="0" err="1" smtClean="0"/>
              <a:t>chocol</a:t>
            </a:r>
            <a:r>
              <a:rPr lang="nl-NL" sz="2000" dirty="0" smtClean="0"/>
              <a:t>.)</a:t>
            </a:r>
            <a:endParaRPr lang="nl-NL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budgetlijn in formule</a:t>
            </a:r>
            <a:endParaRPr lang="nl-NL" dirty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457200" y="1285860"/>
            <a:ext cx="8229600" cy="1207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 smtClean="0"/>
              <a:t>Een snoepliefhebber heeft € 25 per maand te besteden aan snoep.</a:t>
            </a:r>
          </a:p>
          <a:p>
            <a:r>
              <a:rPr lang="nl-NL" sz="2000" dirty="0" smtClean="0"/>
              <a:t>Hij houdt van dropjes, die € 1,25 per zakje kosten</a:t>
            </a:r>
          </a:p>
          <a:p>
            <a:r>
              <a:rPr lang="nl-NL" sz="2000" dirty="0" smtClean="0"/>
              <a:t>en van chocolade, die € 2,50 per reep kost.</a:t>
            </a:r>
            <a:endParaRPr lang="nl-NL" sz="2000" dirty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424564" y="3068960"/>
            <a:ext cx="8464309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00113">
              <a:buFont typeface="Arial" pitchFamily="34" charset="0"/>
              <a:buNone/>
              <a:tabLst>
                <a:tab pos="536575" algn="l"/>
              </a:tabLst>
            </a:pPr>
            <a:r>
              <a:rPr lang="nl-NL" sz="2000" dirty="0" smtClean="0"/>
              <a:t>Budget = (prijs x aantal) + (prijs x aantal)</a:t>
            </a:r>
            <a:endParaRPr lang="nl-NL" sz="2000" dirty="0"/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323528" y="3501008"/>
            <a:ext cx="4536504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00113">
              <a:buFont typeface="Arial" pitchFamily="34" charset="0"/>
              <a:buNone/>
              <a:tabLst>
                <a:tab pos="536575" algn="l"/>
              </a:tabLst>
            </a:pPr>
            <a:r>
              <a:rPr lang="nl-NL" sz="2000" dirty="0" smtClean="0"/>
              <a:t> € 25     = (€1,25 x D) + (€2,50 x C)</a:t>
            </a:r>
            <a:endParaRPr lang="nl-NL" sz="2000" dirty="0"/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424564" y="3933056"/>
            <a:ext cx="8464309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00113">
              <a:buFont typeface="Arial" pitchFamily="34" charset="0"/>
              <a:buNone/>
              <a:tabLst>
                <a:tab pos="536575" algn="l"/>
              </a:tabLst>
            </a:pPr>
            <a:r>
              <a:rPr lang="nl-NL" sz="2000" dirty="0" smtClean="0"/>
              <a:t> 25     =   1,25D   +   2,5C</a:t>
            </a:r>
            <a:endParaRPr lang="nl-NL" sz="2000" dirty="0"/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323528" y="4365104"/>
            <a:ext cx="8565345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00113">
              <a:buFont typeface="Arial" pitchFamily="34" charset="0"/>
              <a:buNone/>
              <a:tabLst>
                <a:tab pos="536575" algn="l"/>
              </a:tabLst>
            </a:pPr>
            <a:r>
              <a:rPr lang="nl-NL" sz="2000" dirty="0" smtClean="0"/>
              <a:t>-1,25D =   2,5C  - 25     (delen door -1,25)</a:t>
            </a:r>
            <a:endParaRPr lang="nl-NL" sz="2000" dirty="0"/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424002" y="4797152"/>
            <a:ext cx="8464309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00113">
              <a:buFont typeface="Arial" pitchFamily="34" charset="0"/>
              <a:buNone/>
              <a:tabLst>
                <a:tab pos="536575" algn="l"/>
              </a:tabLst>
            </a:pPr>
            <a:r>
              <a:rPr lang="nl-NL" sz="2000" dirty="0"/>
              <a:t> </a:t>
            </a:r>
            <a:r>
              <a:rPr lang="nl-NL" sz="2000" dirty="0" smtClean="0"/>
              <a:t>      D =   -2C  +  20</a:t>
            </a:r>
            <a:endParaRPr lang="nl-NL" sz="2000" dirty="0"/>
          </a:p>
        </p:txBody>
      </p:sp>
      <p:grpSp>
        <p:nvGrpSpPr>
          <p:cNvPr id="40" name="Groep 39"/>
          <p:cNvGrpSpPr/>
          <p:nvPr/>
        </p:nvGrpSpPr>
        <p:grpSpPr>
          <a:xfrm>
            <a:off x="5065188" y="2637486"/>
            <a:ext cx="3971112" cy="4134951"/>
            <a:chOff x="4462683" y="2379764"/>
            <a:chExt cx="4573617" cy="4394037"/>
          </a:xfrm>
        </p:grpSpPr>
        <p:grpSp>
          <p:nvGrpSpPr>
            <p:cNvPr id="11" name="Groep 10"/>
            <p:cNvGrpSpPr/>
            <p:nvPr/>
          </p:nvGrpSpPr>
          <p:grpSpPr>
            <a:xfrm>
              <a:off x="4462683" y="2523780"/>
              <a:ext cx="4515993" cy="4250021"/>
              <a:chOff x="4462683" y="2523780"/>
              <a:chExt cx="4515993" cy="4250021"/>
            </a:xfrm>
          </p:grpSpPr>
          <p:cxnSp>
            <p:nvCxnSpPr>
              <p:cNvPr id="12" name="Rechte verbindingslijn 11"/>
              <p:cNvCxnSpPr/>
              <p:nvPr/>
            </p:nvCxnSpPr>
            <p:spPr>
              <a:xfrm>
                <a:off x="5291884" y="2523780"/>
                <a:ext cx="0" cy="3528392"/>
              </a:xfrm>
              <a:prstGeom prst="line">
                <a:avLst/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Rechte verbindingslijn 12"/>
              <p:cNvCxnSpPr/>
              <p:nvPr/>
            </p:nvCxnSpPr>
            <p:spPr>
              <a:xfrm flipH="1">
                <a:off x="5291884" y="6052172"/>
                <a:ext cx="3592016" cy="0"/>
              </a:xfrm>
              <a:prstGeom prst="line">
                <a:avLst/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Rechte verbindingslijn 13"/>
              <p:cNvCxnSpPr/>
              <p:nvPr/>
            </p:nvCxnSpPr>
            <p:spPr>
              <a:xfrm>
                <a:off x="5291884" y="252378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Rechte verbindingslijn 14"/>
              <p:cNvCxnSpPr/>
              <p:nvPr/>
            </p:nvCxnSpPr>
            <p:spPr>
              <a:xfrm>
                <a:off x="5291884" y="324386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Rechte verbindingslijn 15"/>
              <p:cNvCxnSpPr/>
              <p:nvPr/>
            </p:nvCxnSpPr>
            <p:spPr>
              <a:xfrm>
                <a:off x="5291884" y="396394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Rechte verbindingslijn 16"/>
              <p:cNvCxnSpPr/>
              <p:nvPr/>
            </p:nvCxnSpPr>
            <p:spPr>
              <a:xfrm>
                <a:off x="5291884" y="468402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Rechte verbindingslijn 17"/>
              <p:cNvCxnSpPr/>
              <p:nvPr/>
            </p:nvCxnSpPr>
            <p:spPr>
              <a:xfrm>
                <a:off x="5291884" y="540410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chte verbindingslijn 18"/>
              <p:cNvCxnSpPr/>
              <p:nvPr/>
            </p:nvCxnSpPr>
            <p:spPr>
              <a:xfrm>
                <a:off x="601196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chte verbindingslijn 19"/>
              <p:cNvCxnSpPr/>
              <p:nvPr/>
            </p:nvCxnSpPr>
            <p:spPr>
              <a:xfrm>
                <a:off x="673204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chte verbindingslijn 20"/>
              <p:cNvCxnSpPr/>
              <p:nvPr/>
            </p:nvCxnSpPr>
            <p:spPr>
              <a:xfrm>
                <a:off x="745212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chte verbindingslijn 21"/>
              <p:cNvCxnSpPr/>
              <p:nvPr/>
            </p:nvCxnSpPr>
            <p:spPr>
              <a:xfrm>
                <a:off x="817220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Rechte verbindingslijn 22"/>
              <p:cNvCxnSpPr/>
              <p:nvPr/>
            </p:nvCxnSpPr>
            <p:spPr>
              <a:xfrm>
                <a:off x="889228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kstvak 23"/>
              <p:cNvSpPr txBox="1"/>
              <p:nvPr/>
            </p:nvSpPr>
            <p:spPr>
              <a:xfrm>
                <a:off x="7294929" y="6381328"/>
                <a:ext cx="1683747" cy="3924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chocolade (C)</a:t>
                </a:r>
                <a:endParaRPr lang="nl-NL" dirty="0"/>
              </a:p>
            </p:txBody>
          </p:sp>
          <p:sp>
            <p:nvSpPr>
              <p:cNvPr id="25" name="Tekstvak 24"/>
              <p:cNvSpPr txBox="1"/>
              <p:nvPr/>
            </p:nvSpPr>
            <p:spPr>
              <a:xfrm rot="16200000">
                <a:off x="3836864" y="4006161"/>
                <a:ext cx="1677006" cy="4253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zakjes drop (D)</a:t>
                </a:r>
                <a:endParaRPr lang="nl-NL" dirty="0"/>
              </a:p>
            </p:txBody>
          </p:sp>
        </p:grpSp>
        <p:grpSp>
          <p:nvGrpSpPr>
            <p:cNvPr id="26" name="Groep 25"/>
            <p:cNvGrpSpPr/>
            <p:nvPr/>
          </p:nvGrpSpPr>
          <p:grpSpPr>
            <a:xfrm>
              <a:off x="4787828" y="2379764"/>
              <a:ext cx="4248472" cy="4113748"/>
              <a:chOff x="4787828" y="2379764"/>
              <a:chExt cx="4248472" cy="4113748"/>
            </a:xfrm>
          </p:grpSpPr>
          <p:sp>
            <p:nvSpPr>
              <p:cNvPr id="27" name="Tekstvak 26"/>
              <p:cNvSpPr txBox="1"/>
              <p:nvPr/>
            </p:nvSpPr>
            <p:spPr>
              <a:xfrm>
                <a:off x="4787828" y="518807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5</a:t>
                </a:r>
                <a:endParaRPr lang="nl-NL" dirty="0"/>
              </a:p>
            </p:txBody>
          </p:sp>
          <p:sp>
            <p:nvSpPr>
              <p:cNvPr id="28" name="Tekstvak 27"/>
              <p:cNvSpPr txBox="1"/>
              <p:nvPr/>
            </p:nvSpPr>
            <p:spPr>
              <a:xfrm>
                <a:off x="4787828" y="4467996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10</a:t>
                </a:r>
                <a:endParaRPr lang="nl-NL" dirty="0"/>
              </a:p>
            </p:txBody>
          </p:sp>
          <p:sp>
            <p:nvSpPr>
              <p:cNvPr id="29" name="Tekstvak 28"/>
              <p:cNvSpPr txBox="1"/>
              <p:nvPr/>
            </p:nvSpPr>
            <p:spPr>
              <a:xfrm>
                <a:off x="4787828" y="381992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15</a:t>
                </a:r>
                <a:endParaRPr lang="nl-NL" dirty="0"/>
              </a:p>
            </p:txBody>
          </p:sp>
          <p:sp>
            <p:nvSpPr>
              <p:cNvPr id="30" name="Tekstvak 29"/>
              <p:cNvSpPr txBox="1"/>
              <p:nvPr/>
            </p:nvSpPr>
            <p:spPr>
              <a:xfrm>
                <a:off x="4787828" y="3090552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20</a:t>
                </a:r>
                <a:endParaRPr lang="nl-NL" dirty="0"/>
              </a:p>
            </p:txBody>
          </p:sp>
          <p:sp>
            <p:nvSpPr>
              <p:cNvPr id="31" name="Tekstvak 30"/>
              <p:cNvSpPr txBox="1"/>
              <p:nvPr/>
            </p:nvSpPr>
            <p:spPr>
              <a:xfrm>
                <a:off x="4787828" y="237976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25</a:t>
                </a:r>
                <a:endParaRPr lang="nl-NL" dirty="0"/>
              </a:p>
            </p:txBody>
          </p:sp>
          <p:sp>
            <p:nvSpPr>
              <p:cNvPr id="32" name="Tekstvak 31"/>
              <p:cNvSpPr txBox="1"/>
              <p:nvPr/>
            </p:nvSpPr>
            <p:spPr>
              <a:xfrm>
                <a:off x="5795940" y="61241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2</a:t>
                </a:r>
                <a:endParaRPr lang="nl-NL" dirty="0"/>
              </a:p>
            </p:txBody>
          </p:sp>
          <p:sp>
            <p:nvSpPr>
              <p:cNvPr id="33" name="Tekstvak 32"/>
              <p:cNvSpPr txBox="1"/>
              <p:nvPr/>
            </p:nvSpPr>
            <p:spPr>
              <a:xfrm>
                <a:off x="6529364" y="61241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4</a:t>
                </a:r>
                <a:endParaRPr lang="nl-NL" dirty="0"/>
              </a:p>
            </p:txBody>
          </p:sp>
          <p:sp>
            <p:nvSpPr>
              <p:cNvPr id="34" name="Tekstvak 33"/>
              <p:cNvSpPr txBox="1"/>
              <p:nvPr/>
            </p:nvSpPr>
            <p:spPr>
              <a:xfrm>
                <a:off x="7249444" y="61241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6</a:t>
                </a:r>
                <a:endParaRPr lang="nl-NL" dirty="0"/>
              </a:p>
            </p:txBody>
          </p:sp>
          <p:sp>
            <p:nvSpPr>
              <p:cNvPr id="35" name="Tekstvak 34"/>
              <p:cNvSpPr txBox="1"/>
              <p:nvPr/>
            </p:nvSpPr>
            <p:spPr>
              <a:xfrm>
                <a:off x="7969524" y="61241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8</a:t>
                </a:r>
                <a:endParaRPr lang="nl-NL" dirty="0"/>
              </a:p>
            </p:txBody>
          </p:sp>
          <p:sp>
            <p:nvSpPr>
              <p:cNvPr id="36" name="Tekstvak 35"/>
              <p:cNvSpPr txBox="1"/>
              <p:nvPr/>
            </p:nvSpPr>
            <p:spPr>
              <a:xfrm>
                <a:off x="8617596" y="612418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10</a:t>
                </a:r>
                <a:endParaRPr lang="nl-NL" dirty="0"/>
              </a:p>
            </p:txBody>
          </p:sp>
        </p:grpSp>
        <p:sp>
          <p:nvSpPr>
            <p:cNvPr id="37" name="Ovaal 36"/>
            <p:cNvSpPr/>
            <p:nvPr/>
          </p:nvSpPr>
          <p:spPr>
            <a:xfrm>
              <a:off x="5219106" y="3154497"/>
              <a:ext cx="191074" cy="178725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8" name="Ovaal 37"/>
            <p:cNvSpPr/>
            <p:nvPr/>
          </p:nvSpPr>
          <p:spPr>
            <a:xfrm>
              <a:off x="8796747" y="5945455"/>
              <a:ext cx="191074" cy="178725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39" name="Rechte verbindingslijn 38"/>
            <p:cNvCxnSpPr>
              <a:stCxn id="37" idx="5"/>
              <a:endCxn id="38" idx="1"/>
            </p:cNvCxnSpPr>
            <p:nvPr/>
          </p:nvCxnSpPr>
          <p:spPr>
            <a:xfrm>
              <a:off x="5382198" y="3307048"/>
              <a:ext cx="3442531" cy="2664581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387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Prijsveranderingen</a:t>
            </a:r>
            <a:endParaRPr lang="nl-NL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57200" y="1285860"/>
            <a:ext cx="8229600" cy="12070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 smtClean="0"/>
              <a:t>Onze snoepliefhebber heeft  nog steeds € 25 per maand te besteden.</a:t>
            </a:r>
          </a:p>
          <a:p>
            <a:r>
              <a:rPr lang="nl-NL" sz="2000" dirty="0" smtClean="0"/>
              <a:t>De dropjes kosten nog steeds € 1,25 per zakje,</a:t>
            </a:r>
          </a:p>
          <a:p>
            <a:r>
              <a:rPr lang="nl-NL" sz="2000" dirty="0" smtClean="0"/>
              <a:t>maar chocolade wordt duurder, die kost voortaan € 3,13 per reep.</a:t>
            </a:r>
            <a:endParaRPr lang="nl-NL" sz="2000" dirty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461370" y="2582004"/>
            <a:ext cx="4398662" cy="39839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 smtClean="0"/>
              <a:t>Wanneer hij zijn hele budget uitgeeft aan drop, kan hij nog steeds 20 zakjes kopen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Wanneer hij zijn hele budget aan chocolade uitgeeft, kan hij nog maar 8 repen kopen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We kunnen nu de budgetlijn tekenen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De </a:t>
            </a:r>
            <a:r>
              <a:rPr lang="nl-NL" sz="2000" b="1" dirty="0" smtClean="0"/>
              <a:t>HELLING</a:t>
            </a:r>
            <a:r>
              <a:rPr lang="nl-NL" sz="2000" dirty="0" smtClean="0"/>
              <a:t> van de budgetlijn verandert bij een prijsverandering.</a:t>
            </a:r>
            <a:endParaRPr lang="nl-NL" sz="2000" dirty="0"/>
          </a:p>
        </p:txBody>
      </p:sp>
      <p:grpSp>
        <p:nvGrpSpPr>
          <p:cNvPr id="7" name="Groep 6"/>
          <p:cNvGrpSpPr/>
          <p:nvPr/>
        </p:nvGrpSpPr>
        <p:grpSpPr>
          <a:xfrm>
            <a:off x="5065188" y="2637486"/>
            <a:ext cx="3971112" cy="4134951"/>
            <a:chOff x="4462683" y="2379764"/>
            <a:chExt cx="4573617" cy="4394037"/>
          </a:xfrm>
        </p:grpSpPr>
        <p:grpSp>
          <p:nvGrpSpPr>
            <p:cNvPr id="8" name="Groep 7"/>
            <p:cNvGrpSpPr/>
            <p:nvPr/>
          </p:nvGrpSpPr>
          <p:grpSpPr>
            <a:xfrm>
              <a:off x="4462683" y="2523780"/>
              <a:ext cx="4515993" cy="4250021"/>
              <a:chOff x="4462683" y="2523780"/>
              <a:chExt cx="4515993" cy="4250021"/>
            </a:xfrm>
          </p:grpSpPr>
          <p:cxnSp>
            <p:nvCxnSpPr>
              <p:cNvPr id="23" name="Rechte verbindingslijn 22"/>
              <p:cNvCxnSpPr/>
              <p:nvPr/>
            </p:nvCxnSpPr>
            <p:spPr>
              <a:xfrm>
                <a:off x="5291884" y="2523780"/>
                <a:ext cx="0" cy="3528392"/>
              </a:xfrm>
              <a:prstGeom prst="line">
                <a:avLst/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Rechte verbindingslijn 23"/>
              <p:cNvCxnSpPr/>
              <p:nvPr/>
            </p:nvCxnSpPr>
            <p:spPr>
              <a:xfrm flipH="1">
                <a:off x="5291884" y="6052172"/>
                <a:ext cx="3592016" cy="0"/>
              </a:xfrm>
              <a:prstGeom prst="line">
                <a:avLst/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Rechte verbindingslijn 24"/>
              <p:cNvCxnSpPr/>
              <p:nvPr/>
            </p:nvCxnSpPr>
            <p:spPr>
              <a:xfrm>
                <a:off x="5291884" y="252378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echte verbindingslijn 25"/>
              <p:cNvCxnSpPr/>
              <p:nvPr/>
            </p:nvCxnSpPr>
            <p:spPr>
              <a:xfrm>
                <a:off x="5291884" y="324386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chte verbindingslijn 26"/>
              <p:cNvCxnSpPr/>
              <p:nvPr/>
            </p:nvCxnSpPr>
            <p:spPr>
              <a:xfrm>
                <a:off x="5291884" y="396394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chte verbindingslijn 27"/>
              <p:cNvCxnSpPr/>
              <p:nvPr/>
            </p:nvCxnSpPr>
            <p:spPr>
              <a:xfrm>
                <a:off x="5291884" y="468402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echte verbindingslijn 28"/>
              <p:cNvCxnSpPr/>
              <p:nvPr/>
            </p:nvCxnSpPr>
            <p:spPr>
              <a:xfrm>
                <a:off x="5291884" y="540410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chte verbindingslijn 29"/>
              <p:cNvCxnSpPr/>
              <p:nvPr/>
            </p:nvCxnSpPr>
            <p:spPr>
              <a:xfrm>
                <a:off x="601196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chte verbindingslijn 30"/>
              <p:cNvCxnSpPr/>
              <p:nvPr/>
            </p:nvCxnSpPr>
            <p:spPr>
              <a:xfrm>
                <a:off x="673204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chte verbindingslijn 31"/>
              <p:cNvCxnSpPr/>
              <p:nvPr/>
            </p:nvCxnSpPr>
            <p:spPr>
              <a:xfrm>
                <a:off x="745212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chte verbindingslijn 32"/>
              <p:cNvCxnSpPr/>
              <p:nvPr/>
            </p:nvCxnSpPr>
            <p:spPr>
              <a:xfrm>
                <a:off x="817220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echte verbindingslijn 33"/>
              <p:cNvCxnSpPr/>
              <p:nvPr/>
            </p:nvCxnSpPr>
            <p:spPr>
              <a:xfrm>
                <a:off x="889228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kstvak 34"/>
              <p:cNvSpPr txBox="1"/>
              <p:nvPr/>
            </p:nvSpPr>
            <p:spPr>
              <a:xfrm>
                <a:off x="7294929" y="6381328"/>
                <a:ext cx="1683747" cy="3924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chocolade (C)</a:t>
                </a:r>
                <a:endParaRPr lang="nl-NL" dirty="0"/>
              </a:p>
            </p:txBody>
          </p:sp>
          <p:sp>
            <p:nvSpPr>
              <p:cNvPr id="36" name="Tekstvak 35"/>
              <p:cNvSpPr txBox="1"/>
              <p:nvPr/>
            </p:nvSpPr>
            <p:spPr>
              <a:xfrm rot="16200000">
                <a:off x="3836864" y="4006161"/>
                <a:ext cx="1677006" cy="4253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zakjes drop (D)</a:t>
                </a:r>
                <a:endParaRPr lang="nl-NL" dirty="0"/>
              </a:p>
            </p:txBody>
          </p:sp>
        </p:grpSp>
        <p:grpSp>
          <p:nvGrpSpPr>
            <p:cNvPr id="9" name="Groep 8"/>
            <p:cNvGrpSpPr/>
            <p:nvPr/>
          </p:nvGrpSpPr>
          <p:grpSpPr>
            <a:xfrm>
              <a:off x="4787828" y="2379764"/>
              <a:ext cx="4248472" cy="4113748"/>
              <a:chOff x="4787828" y="2379764"/>
              <a:chExt cx="4248472" cy="4113748"/>
            </a:xfrm>
          </p:grpSpPr>
          <p:sp>
            <p:nvSpPr>
              <p:cNvPr id="13" name="Tekstvak 12"/>
              <p:cNvSpPr txBox="1"/>
              <p:nvPr/>
            </p:nvSpPr>
            <p:spPr>
              <a:xfrm>
                <a:off x="4787828" y="518807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5</a:t>
                </a:r>
                <a:endParaRPr lang="nl-NL" dirty="0"/>
              </a:p>
            </p:txBody>
          </p:sp>
          <p:sp>
            <p:nvSpPr>
              <p:cNvPr id="14" name="Tekstvak 13"/>
              <p:cNvSpPr txBox="1"/>
              <p:nvPr/>
            </p:nvSpPr>
            <p:spPr>
              <a:xfrm>
                <a:off x="4787828" y="4467996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10</a:t>
                </a:r>
                <a:endParaRPr lang="nl-NL" dirty="0"/>
              </a:p>
            </p:txBody>
          </p:sp>
          <p:sp>
            <p:nvSpPr>
              <p:cNvPr id="15" name="Tekstvak 14"/>
              <p:cNvSpPr txBox="1"/>
              <p:nvPr/>
            </p:nvSpPr>
            <p:spPr>
              <a:xfrm>
                <a:off x="4787828" y="381992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15</a:t>
                </a:r>
                <a:endParaRPr lang="nl-NL" dirty="0"/>
              </a:p>
            </p:txBody>
          </p:sp>
          <p:sp>
            <p:nvSpPr>
              <p:cNvPr id="16" name="Tekstvak 15"/>
              <p:cNvSpPr txBox="1"/>
              <p:nvPr/>
            </p:nvSpPr>
            <p:spPr>
              <a:xfrm>
                <a:off x="4787828" y="3090552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20</a:t>
                </a:r>
                <a:endParaRPr lang="nl-NL" dirty="0"/>
              </a:p>
            </p:txBody>
          </p:sp>
          <p:sp>
            <p:nvSpPr>
              <p:cNvPr id="17" name="Tekstvak 16"/>
              <p:cNvSpPr txBox="1"/>
              <p:nvPr/>
            </p:nvSpPr>
            <p:spPr>
              <a:xfrm>
                <a:off x="4787828" y="237976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25</a:t>
                </a:r>
                <a:endParaRPr lang="nl-NL" dirty="0"/>
              </a:p>
            </p:txBody>
          </p:sp>
          <p:sp>
            <p:nvSpPr>
              <p:cNvPr id="18" name="Tekstvak 17"/>
              <p:cNvSpPr txBox="1"/>
              <p:nvPr/>
            </p:nvSpPr>
            <p:spPr>
              <a:xfrm>
                <a:off x="5795940" y="61241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2</a:t>
                </a:r>
                <a:endParaRPr lang="nl-NL" dirty="0"/>
              </a:p>
            </p:txBody>
          </p:sp>
          <p:sp>
            <p:nvSpPr>
              <p:cNvPr id="19" name="Tekstvak 18"/>
              <p:cNvSpPr txBox="1"/>
              <p:nvPr/>
            </p:nvSpPr>
            <p:spPr>
              <a:xfrm>
                <a:off x="6529364" y="61241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4</a:t>
                </a:r>
                <a:endParaRPr lang="nl-NL" dirty="0"/>
              </a:p>
            </p:txBody>
          </p:sp>
          <p:sp>
            <p:nvSpPr>
              <p:cNvPr id="20" name="Tekstvak 19"/>
              <p:cNvSpPr txBox="1"/>
              <p:nvPr/>
            </p:nvSpPr>
            <p:spPr>
              <a:xfrm>
                <a:off x="7249444" y="61241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6</a:t>
                </a:r>
                <a:endParaRPr lang="nl-NL" dirty="0"/>
              </a:p>
            </p:txBody>
          </p:sp>
          <p:sp>
            <p:nvSpPr>
              <p:cNvPr id="21" name="Tekstvak 20"/>
              <p:cNvSpPr txBox="1"/>
              <p:nvPr/>
            </p:nvSpPr>
            <p:spPr>
              <a:xfrm>
                <a:off x="7969524" y="61241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8</a:t>
                </a:r>
                <a:endParaRPr lang="nl-NL" dirty="0"/>
              </a:p>
            </p:txBody>
          </p:sp>
          <p:sp>
            <p:nvSpPr>
              <p:cNvPr id="22" name="Tekstvak 21"/>
              <p:cNvSpPr txBox="1"/>
              <p:nvPr/>
            </p:nvSpPr>
            <p:spPr>
              <a:xfrm>
                <a:off x="8617596" y="612418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10</a:t>
                </a:r>
                <a:endParaRPr lang="nl-NL" dirty="0"/>
              </a:p>
            </p:txBody>
          </p:sp>
        </p:grpSp>
        <p:sp>
          <p:nvSpPr>
            <p:cNvPr id="10" name="Ovaal 9"/>
            <p:cNvSpPr/>
            <p:nvPr/>
          </p:nvSpPr>
          <p:spPr>
            <a:xfrm>
              <a:off x="5219106" y="3154497"/>
              <a:ext cx="191074" cy="178725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Ovaal 10"/>
            <p:cNvSpPr/>
            <p:nvPr/>
          </p:nvSpPr>
          <p:spPr>
            <a:xfrm>
              <a:off x="8796747" y="5945455"/>
              <a:ext cx="191074" cy="178725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2" name="Rechte verbindingslijn 11"/>
            <p:cNvCxnSpPr>
              <a:stCxn id="10" idx="5"/>
              <a:endCxn id="11" idx="1"/>
            </p:cNvCxnSpPr>
            <p:nvPr/>
          </p:nvCxnSpPr>
          <p:spPr>
            <a:xfrm>
              <a:off x="5382198" y="3307048"/>
              <a:ext cx="3442531" cy="2664581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7" name="Ovaal 36"/>
          <p:cNvSpPr/>
          <p:nvPr/>
        </p:nvSpPr>
        <p:spPr>
          <a:xfrm>
            <a:off x="5715739" y="3357988"/>
            <a:ext cx="165903" cy="16818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Ovaal 37"/>
          <p:cNvSpPr/>
          <p:nvPr/>
        </p:nvSpPr>
        <p:spPr>
          <a:xfrm>
            <a:off x="8215942" y="6021288"/>
            <a:ext cx="165903" cy="16818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0" name="Rechte verbindingslijn 39"/>
          <p:cNvCxnSpPr>
            <a:stCxn id="10" idx="5"/>
            <a:endCxn id="38" idx="1"/>
          </p:cNvCxnSpPr>
          <p:nvPr/>
        </p:nvCxnSpPr>
        <p:spPr>
          <a:xfrm>
            <a:off x="5863571" y="3510095"/>
            <a:ext cx="2376667" cy="253582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47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37" grpId="0" animBg="1"/>
      <p:bldP spid="3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253</TotalTime>
  <Words>850</Words>
  <Application>Microsoft Macintosh PowerPoint</Application>
  <PresentationFormat>Diavoorstelling (4:3)</PresentationFormat>
  <Paragraphs>218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Golfvorm</vt:lpstr>
      <vt:lpstr>Economie</vt:lpstr>
      <vt:lpstr>PowerPoint-presentatie</vt:lpstr>
      <vt:lpstr>Schaarste</vt:lpstr>
      <vt:lpstr>Economische goederen</vt:lpstr>
      <vt:lpstr>Budgetlijn</vt:lpstr>
      <vt:lpstr>Een budgetlijn</vt:lpstr>
      <vt:lpstr>Een budgetlijn opstellen</vt:lpstr>
      <vt:lpstr>De budgetlijn in formule</vt:lpstr>
      <vt:lpstr>Prijsveranderingen</vt:lpstr>
      <vt:lpstr>Budgetverandering</vt:lpstr>
      <vt:lpstr>Opdracht</vt:lpstr>
      <vt:lpstr>Uitwerking opdracht</vt:lpstr>
      <vt:lpstr>Een budgetlijn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 Vermeulen</dc:creator>
  <cp:lastModifiedBy>Hans Vermeulen</cp:lastModifiedBy>
  <cp:revision>17</cp:revision>
  <cp:lastPrinted>2013-09-02T09:14:43Z</cp:lastPrinted>
  <dcterms:created xsi:type="dcterms:W3CDTF">2013-09-01T18:06:53Z</dcterms:created>
  <dcterms:modified xsi:type="dcterms:W3CDTF">2016-08-24T09:00:36Z</dcterms:modified>
</cp:coreProperties>
</file>