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8"/>
  </p:notesMasterIdLst>
  <p:sldIdLst>
    <p:sldId id="256" r:id="rId2"/>
    <p:sldId id="277" r:id="rId3"/>
    <p:sldId id="276" r:id="rId4"/>
    <p:sldId id="279" r:id="rId5"/>
    <p:sldId id="259" r:id="rId6"/>
    <p:sldId id="274" r:id="rId7"/>
    <p:sldId id="275" r:id="rId8"/>
    <p:sldId id="278" r:id="rId9"/>
    <p:sldId id="260" r:id="rId10"/>
    <p:sldId id="261" r:id="rId11"/>
    <p:sldId id="263" r:id="rId12"/>
    <p:sldId id="262" r:id="rId13"/>
    <p:sldId id="264" r:id="rId14"/>
    <p:sldId id="270" r:id="rId15"/>
    <p:sldId id="271" r:id="rId16"/>
    <p:sldId id="28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6"/>
    <p:restoredTop sz="94617"/>
  </p:normalViewPr>
  <p:slideViewPr>
    <p:cSldViewPr>
      <p:cViewPr varScale="1">
        <p:scale>
          <a:sx n="84" d="100"/>
          <a:sy n="84" d="100"/>
        </p:scale>
        <p:origin x="199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72453-A4EF-5741-8932-7C24319F5AC8}" type="datetimeFigureOut">
              <a:rPr lang="nl-NL" smtClean="0"/>
              <a:t>08-05-19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BC8C2-0C85-8743-A458-A501D008112F}" type="slidenum">
              <a:rPr lang="nl-NL" smtClean="0"/>
              <a:t>‹nr.›</a:t>
            </a:fld>
            <a:endParaRPr lang="nl-NL"/>
          </a:p>
        </p:txBody>
      </p:sp>
    </p:spTree>
    <p:extLst>
      <p:ext uri="{BB962C8B-B14F-4D97-AF65-F5344CB8AC3E}">
        <p14:creationId xmlns:p14="http://schemas.microsoft.com/office/powerpoint/2010/main" val="77061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6672D5D-A25F-D94B-9DDC-5F304036A4B7}" type="datetime1">
              <a:rPr lang="nl-NL" smtClean="0"/>
              <a:t>08-05-19</a:t>
            </a:fld>
            <a:endParaRPr lang="en-US"/>
          </a:p>
        </p:txBody>
      </p:sp>
      <p:sp>
        <p:nvSpPr>
          <p:cNvPr id="5" name="Footer Placeholder 4"/>
          <p:cNvSpPr>
            <a:spLocks noGrp="1"/>
          </p:cNvSpPr>
          <p:nvPr>
            <p:ph type="ftr" sz="quarter" idx="11"/>
          </p:nvPr>
        </p:nvSpPr>
        <p:spPr/>
        <p:txBody>
          <a:bodyPr/>
          <a:lstStyle/>
          <a:p>
            <a:r>
              <a:rPr lang="en-US"/>
              <a:t>Economie Integraal (Hans Vermeulen)</a:t>
            </a:r>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2547643879"/>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5843FE4-432D-634E-818A-F7CC080E441B}" type="datetime1">
              <a:rPr lang="nl-NL" smtClean="0"/>
              <a:t>08-05-19</a:t>
            </a:fld>
            <a:endParaRPr lang="en-US"/>
          </a:p>
        </p:txBody>
      </p:sp>
      <p:sp>
        <p:nvSpPr>
          <p:cNvPr id="6" name="Footer Placeholder 5"/>
          <p:cNvSpPr>
            <a:spLocks noGrp="1"/>
          </p:cNvSpPr>
          <p:nvPr>
            <p:ph type="ftr" sz="quarter" idx="11"/>
          </p:nvPr>
        </p:nvSpPr>
        <p:spPr/>
        <p:txBody>
          <a:bodyPr/>
          <a:lstStyle/>
          <a:p>
            <a:r>
              <a:rPr lang="en-US"/>
              <a:t>Economie Integraal (Hans Vermeulen)</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144264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46F3BDC-F4FE-F841-9FEF-8ED22FABE8EE}" type="datetime1">
              <a:rPr lang="nl-NL" smtClean="0"/>
              <a:t>08-05-19</a:t>
            </a:fld>
            <a:endParaRPr lang="en-US"/>
          </a:p>
        </p:txBody>
      </p:sp>
      <p:sp>
        <p:nvSpPr>
          <p:cNvPr id="6" name="Footer Placeholder 5"/>
          <p:cNvSpPr>
            <a:spLocks noGrp="1"/>
          </p:cNvSpPr>
          <p:nvPr>
            <p:ph type="ftr" sz="quarter" idx="11"/>
          </p:nvPr>
        </p:nvSpPr>
        <p:spPr/>
        <p:txBody>
          <a:bodyPr/>
          <a:lstStyle/>
          <a:p>
            <a:r>
              <a:rPr lang="en-US"/>
              <a:t>Economie Integraal (Hans Vermeulen)</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187918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A571DBB-4DBD-B948-93FE-E52512F8EA6A}" type="datetime1">
              <a:rPr lang="nl-NL" smtClean="0"/>
              <a:t>08-05-19</a:t>
            </a:fld>
            <a:endParaRPr lang="en-US"/>
          </a:p>
        </p:txBody>
      </p:sp>
      <p:sp>
        <p:nvSpPr>
          <p:cNvPr id="6" name="Footer Placeholder 5"/>
          <p:cNvSpPr>
            <a:spLocks noGrp="1"/>
          </p:cNvSpPr>
          <p:nvPr>
            <p:ph type="ftr" sz="quarter" idx="11"/>
          </p:nvPr>
        </p:nvSpPr>
        <p:spPr/>
        <p:txBody>
          <a:bodyPr/>
          <a:lstStyle/>
          <a:p>
            <a:r>
              <a:rPr lang="en-US"/>
              <a:t>Economie Integraal (Hans Vermeulen)</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549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CBDDD93-D255-5947-A76F-6BFB67E21EC3}" type="datetime1">
              <a:rPr lang="nl-NL" smtClean="0"/>
              <a:t>08-05-19</a:t>
            </a:fld>
            <a:endParaRPr lang="en-US"/>
          </a:p>
        </p:txBody>
      </p:sp>
      <p:sp>
        <p:nvSpPr>
          <p:cNvPr id="6" name="Footer Placeholder 5"/>
          <p:cNvSpPr>
            <a:spLocks noGrp="1"/>
          </p:cNvSpPr>
          <p:nvPr>
            <p:ph type="ftr" sz="quarter" idx="11"/>
          </p:nvPr>
        </p:nvSpPr>
        <p:spPr/>
        <p:txBody>
          <a:bodyPr/>
          <a:lstStyle/>
          <a:p>
            <a:r>
              <a:rPr lang="en-US"/>
              <a:t>Economie Integraal (Hans Vermeulen)</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338705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586F7E4-5520-CA40-92F9-D46A09018479}" type="datetime1">
              <a:rPr lang="nl-NL" smtClean="0"/>
              <a:t>08-05-19</a:t>
            </a:fld>
            <a:endParaRPr lang="en-US"/>
          </a:p>
        </p:txBody>
      </p:sp>
      <p:sp>
        <p:nvSpPr>
          <p:cNvPr id="4" name="Footer Placeholder 3"/>
          <p:cNvSpPr>
            <a:spLocks noGrp="1"/>
          </p:cNvSpPr>
          <p:nvPr>
            <p:ph type="ftr" sz="quarter" idx="11"/>
          </p:nvPr>
        </p:nvSpPr>
        <p:spPr/>
        <p:txBody>
          <a:bodyPr/>
          <a:lstStyle/>
          <a:p>
            <a:r>
              <a:rPr lang="en-US"/>
              <a:t>Economie Integraal (Hans Vermeulen)</a:t>
            </a:r>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46551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1572893-733C-C24E-ABED-A34B0371CAF1}" type="datetime1">
              <a:rPr lang="nl-NL" smtClean="0"/>
              <a:t>08-05-19</a:t>
            </a:fld>
            <a:endParaRPr lang="en-US"/>
          </a:p>
        </p:txBody>
      </p:sp>
      <p:sp>
        <p:nvSpPr>
          <p:cNvPr id="4" name="Footer Placeholder 3"/>
          <p:cNvSpPr>
            <a:spLocks noGrp="1"/>
          </p:cNvSpPr>
          <p:nvPr>
            <p:ph type="ftr" sz="quarter" idx="11"/>
          </p:nvPr>
        </p:nvSpPr>
        <p:spPr/>
        <p:txBody>
          <a:bodyPr/>
          <a:lstStyle/>
          <a:p>
            <a:r>
              <a:rPr lang="en-US"/>
              <a:t>Economie Integraal (Hans Vermeulen)</a:t>
            </a:r>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3813619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97B610D-4C8B-C74B-9570-56543DDB059B}" type="datetime1">
              <a:rPr lang="nl-NL" smtClean="0"/>
              <a:t>08-05-19</a:t>
            </a:fld>
            <a:endParaRPr lang="en-US"/>
          </a:p>
        </p:txBody>
      </p:sp>
      <p:sp>
        <p:nvSpPr>
          <p:cNvPr id="5" name="Footer Placeholder 4"/>
          <p:cNvSpPr>
            <a:spLocks noGrp="1"/>
          </p:cNvSpPr>
          <p:nvPr>
            <p:ph type="ftr" sz="quarter" idx="11"/>
          </p:nvPr>
        </p:nvSpPr>
        <p:spPr/>
        <p:txBody>
          <a:bodyPr/>
          <a:lstStyle/>
          <a:p>
            <a:r>
              <a:rPr lang="en-US"/>
              <a:t>Economie Integraal (Hans Vermeulen)</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2617411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279DB0B-3AAF-5244-AC3B-E4348EBED628}" type="datetime1">
              <a:rPr lang="nl-NL" smtClean="0"/>
              <a:t>08-05-19</a:t>
            </a:fld>
            <a:endParaRPr lang="en-US"/>
          </a:p>
        </p:txBody>
      </p:sp>
      <p:sp>
        <p:nvSpPr>
          <p:cNvPr id="5" name="Footer Placeholder 4"/>
          <p:cNvSpPr>
            <a:spLocks noGrp="1"/>
          </p:cNvSpPr>
          <p:nvPr>
            <p:ph type="ftr" sz="quarter" idx="11"/>
          </p:nvPr>
        </p:nvSpPr>
        <p:spPr/>
        <p:txBody>
          <a:bodyPr/>
          <a:lstStyle/>
          <a:p>
            <a:r>
              <a:rPr lang="en-US"/>
              <a:t>Economie Integraal (Hans Vermeulen)</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1712991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3F03BF6-1BAE-3D49-AC78-D7A405AC5772}" type="datetime1">
              <a:rPr lang="nl-NL" smtClean="0"/>
              <a:t>08-05-19</a:t>
            </a:fld>
            <a:endParaRPr lang="en-US"/>
          </a:p>
        </p:txBody>
      </p:sp>
      <p:sp>
        <p:nvSpPr>
          <p:cNvPr id="5" name="Footer Placeholder 4"/>
          <p:cNvSpPr>
            <a:spLocks noGrp="1"/>
          </p:cNvSpPr>
          <p:nvPr>
            <p:ph type="ftr" sz="quarter" idx="11"/>
          </p:nvPr>
        </p:nvSpPr>
        <p:spPr/>
        <p:txBody>
          <a:bodyPr/>
          <a:lstStyle/>
          <a:p>
            <a:r>
              <a:rPr lang="en-US"/>
              <a:t>Economie Integraal (Hans Vermeulen)</a:t>
            </a:r>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
        <p:nvSpPr>
          <p:cNvPr id="7" name="Title 6"/>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3577269411"/>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EBD78B8-7377-224E-9B10-A9D5A93A3A8F}" type="datetime1">
              <a:rPr lang="nl-NL" smtClean="0"/>
              <a:t>08-05-19</a:t>
            </a:fld>
            <a:endParaRPr lang="en-US"/>
          </a:p>
        </p:txBody>
      </p:sp>
      <p:sp>
        <p:nvSpPr>
          <p:cNvPr id="5" name="Footer Placeholder 4"/>
          <p:cNvSpPr>
            <a:spLocks noGrp="1"/>
          </p:cNvSpPr>
          <p:nvPr>
            <p:ph type="ftr" sz="quarter" idx="11"/>
          </p:nvPr>
        </p:nvSpPr>
        <p:spPr/>
        <p:txBody>
          <a:bodyPr/>
          <a:lstStyle/>
          <a:p>
            <a:r>
              <a:rPr lang="en-US"/>
              <a:t>Economie Integraal (Hans Vermeulen)</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129213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641333E-00EA-9644-9183-7B0C4B9BBEEC}" type="datetime1">
              <a:rPr lang="nl-NL" smtClean="0"/>
              <a:t>08-05-19</a:t>
            </a:fld>
            <a:endParaRPr lang="en-US"/>
          </a:p>
        </p:txBody>
      </p:sp>
      <p:sp>
        <p:nvSpPr>
          <p:cNvPr id="5" name="Footer Placeholder 4"/>
          <p:cNvSpPr>
            <a:spLocks noGrp="1"/>
          </p:cNvSpPr>
          <p:nvPr>
            <p:ph type="ftr" sz="quarter" idx="11"/>
          </p:nvPr>
        </p:nvSpPr>
        <p:spPr/>
        <p:txBody>
          <a:bodyPr/>
          <a:lstStyle/>
          <a:p>
            <a:r>
              <a:rPr lang="en-US"/>
              <a:t>Economie Integraal (Hans Vermeulen)</a:t>
            </a:r>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1551617605"/>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D2CA86-B051-864E-89CC-12B778E41C74}" type="datetime1">
              <a:rPr lang="nl-NL" smtClean="0"/>
              <a:t>08-05-19</a:t>
            </a:fld>
            <a:endParaRPr lang="en-US"/>
          </a:p>
        </p:txBody>
      </p:sp>
      <p:sp>
        <p:nvSpPr>
          <p:cNvPr id="6" name="Footer Placeholder 5"/>
          <p:cNvSpPr>
            <a:spLocks noGrp="1"/>
          </p:cNvSpPr>
          <p:nvPr>
            <p:ph type="ftr" sz="quarter" idx="11"/>
          </p:nvPr>
        </p:nvSpPr>
        <p:spPr/>
        <p:txBody>
          <a:bodyPr/>
          <a:lstStyle/>
          <a:p>
            <a:r>
              <a:rPr lang="en-US"/>
              <a:t>Economie Integraal (Hans Vermeulen)</a:t>
            </a:r>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3617427176"/>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685331" y="3051013"/>
            <a:ext cx="3829520"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4629150" y="3051013"/>
            <a:ext cx="382905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4E23608-875E-6D48-B2C4-9F2CBD81758D}" type="datetime1">
              <a:rPr lang="nl-NL" smtClean="0"/>
              <a:t>08-05-19</a:t>
            </a:fld>
            <a:endParaRPr lang="en-US"/>
          </a:p>
        </p:txBody>
      </p:sp>
      <p:sp>
        <p:nvSpPr>
          <p:cNvPr id="8" name="Footer Placeholder 7"/>
          <p:cNvSpPr>
            <a:spLocks noGrp="1"/>
          </p:cNvSpPr>
          <p:nvPr>
            <p:ph type="ftr" sz="quarter" idx="11"/>
          </p:nvPr>
        </p:nvSpPr>
        <p:spPr/>
        <p:txBody>
          <a:bodyPr/>
          <a:lstStyle/>
          <a:p>
            <a:r>
              <a:rPr lang="en-US"/>
              <a:t>Economie Integraal (Hans Vermeulen)</a:t>
            </a:r>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272066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56E5531-6996-7143-ABB2-AF11525BB44E}" type="datetime1">
              <a:rPr lang="nl-NL" smtClean="0"/>
              <a:t>08-05-19</a:t>
            </a:fld>
            <a:endParaRPr lang="en-US"/>
          </a:p>
        </p:txBody>
      </p:sp>
      <p:sp>
        <p:nvSpPr>
          <p:cNvPr id="4" name="Footer Placeholder 3"/>
          <p:cNvSpPr>
            <a:spLocks noGrp="1"/>
          </p:cNvSpPr>
          <p:nvPr>
            <p:ph type="ftr" sz="quarter" idx="11"/>
          </p:nvPr>
        </p:nvSpPr>
        <p:spPr/>
        <p:txBody>
          <a:bodyPr/>
          <a:lstStyle/>
          <a:p>
            <a:r>
              <a:rPr lang="en-US"/>
              <a:t>Economie Integraal (Hans Vermeulen)</a:t>
            </a:r>
          </a:p>
        </p:txBody>
      </p:sp>
      <p:sp>
        <p:nvSpPr>
          <p:cNvPr id="5" name="Slide Number Placeholder 4"/>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231703051"/>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5CD0A951-5561-CE43-BC96-1F00FEC78CFF}" type="datetime1">
              <a:rPr lang="nl-NL" smtClean="0"/>
              <a:t>08-05-19</a:t>
            </a:fld>
            <a:endParaRPr lang="en-US"/>
          </a:p>
        </p:txBody>
      </p:sp>
      <p:sp>
        <p:nvSpPr>
          <p:cNvPr id="3" name="Footer Placeholder 2"/>
          <p:cNvSpPr>
            <a:spLocks noGrp="1"/>
          </p:cNvSpPr>
          <p:nvPr>
            <p:ph type="ftr" sz="quarter" idx="11"/>
          </p:nvPr>
        </p:nvSpPr>
        <p:spPr/>
        <p:txBody>
          <a:bodyPr/>
          <a:lstStyle/>
          <a:p>
            <a:r>
              <a:rPr lang="en-US"/>
              <a:t>Economie Integraal (Hans Vermeulen)</a:t>
            </a:r>
          </a:p>
        </p:txBody>
      </p:sp>
      <p:sp>
        <p:nvSpPr>
          <p:cNvPr id="4" name="Slide Number Placeholder 3"/>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1113517520"/>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ED4DA7A-850C-8446-9126-4BD18F31E354}" type="datetime1">
              <a:rPr lang="nl-NL" smtClean="0"/>
              <a:t>08-05-19</a:t>
            </a:fld>
            <a:endParaRPr lang="en-US"/>
          </a:p>
        </p:txBody>
      </p:sp>
      <p:sp>
        <p:nvSpPr>
          <p:cNvPr id="6" name="Footer Placeholder 5"/>
          <p:cNvSpPr>
            <a:spLocks noGrp="1"/>
          </p:cNvSpPr>
          <p:nvPr>
            <p:ph type="ftr" sz="quarter" idx="11"/>
          </p:nvPr>
        </p:nvSpPr>
        <p:spPr/>
        <p:txBody>
          <a:bodyPr/>
          <a:lstStyle/>
          <a:p>
            <a:r>
              <a:rPr lang="en-US"/>
              <a:t>Economie Integraal (Hans Vermeulen)</a:t>
            </a:r>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313599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941F999-2125-304E-9AFF-16FB051416D2}" type="datetime1">
              <a:rPr lang="nl-NL" smtClean="0"/>
              <a:t>08-05-19</a:t>
            </a:fld>
            <a:endParaRPr lang="en-US"/>
          </a:p>
        </p:txBody>
      </p:sp>
      <p:sp>
        <p:nvSpPr>
          <p:cNvPr id="6" name="Footer Placeholder 5"/>
          <p:cNvSpPr>
            <a:spLocks noGrp="1"/>
          </p:cNvSpPr>
          <p:nvPr>
            <p:ph type="ftr" sz="quarter" idx="11"/>
          </p:nvPr>
        </p:nvSpPr>
        <p:spPr/>
        <p:txBody>
          <a:bodyPr/>
          <a:lstStyle/>
          <a:p>
            <a:r>
              <a:rPr lang="en-US"/>
              <a:t>Economie Integraal (Hans Vermeulen)</a:t>
            </a:r>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Tree>
    <p:extLst>
      <p:ext uri="{BB962C8B-B14F-4D97-AF65-F5344CB8AC3E}">
        <p14:creationId xmlns:p14="http://schemas.microsoft.com/office/powerpoint/2010/main" val="964437461"/>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99"/>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47FD4FF-68AA-FD4A-911E-8530466A96D8}" type="datetime1">
              <a:rPr lang="nl-NL" smtClean="0"/>
              <a:t>08-05-19</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a:t>Economie Integraal (Hans Vermeulen)</a:t>
            </a:r>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87D7A59-36E2-48B9-B146-C1E59501F63F}" type="slidenum">
              <a:rPr lang="en-US" smtClean="0"/>
              <a:pPr/>
              <a:t>‹nr.›</a:t>
            </a:fld>
            <a:endParaRPr lang="en-US"/>
          </a:p>
        </p:txBody>
      </p:sp>
    </p:spTree>
    <p:extLst>
      <p:ext uri="{BB962C8B-B14F-4D97-AF65-F5344CB8AC3E}">
        <p14:creationId xmlns:p14="http://schemas.microsoft.com/office/powerpoint/2010/main" val="17555127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9797" y="618311"/>
            <a:ext cx="7772400" cy="648072"/>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dirty="0"/>
              <a:t>Speltheorie</a:t>
            </a:r>
          </a:p>
        </p:txBody>
      </p:sp>
      <p:sp>
        <p:nvSpPr>
          <p:cNvPr id="5" name="Tekstvak 4"/>
          <p:cNvSpPr txBox="1"/>
          <p:nvPr/>
        </p:nvSpPr>
        <p:spPr>
          <a:xfrm>
            <a:off x="683568" y="1484784"/>
            <a:ext cx="7704856"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De speltheorie bestudeert het gedrag van mensen, ondernemingen of landen in strategische situaties.</a:t>
            </a:r>
          </a:p>
        </p:txBody>
      </p:sp>
      <p:sp>
        <p:nvSpPr>
          <p:cNvPr id="6" name="Tekstvak 5"/>
          <p:cNvSpPr txBox="1"/>
          <p:nvPr/>
        </p:nvSpPr>
        <p:spPr>
          <a:xfrm>
            <a:off x="683568" y="2422544"/>
            <a:ext cx="7704856"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Met </a:t>
            </a:r>
            <a:r>
              <a:rPr lang="nl-NL" sz="2000" b="1" dirty="0"/>
              <a:t>strategische situaties</a:t>
            </a:r>
            <a:r>
              <a:rPr lang="nl-NL" sz="2000" dirty="0"/>
              <a:t> worden situaties bedoeld waarin elke betrokkene (actor) bij het bedenken van zijn plan rekening moet houden met de mogelijke reacties van zijn tegenstanders.</a:t>
            </a:r>
          </a:p>
        </p:txBody>
      </p:sp>
      <p:sp>
        <p:nvSpPr>
          <p:cNvPr id="7" name="Tekstvak 6"/>
          <p:cNvSpPr txBox="1"/>
          <p:nvPr/>
        </p:nvSpPr>
        <p:spPr>
          <a:xfrm>
            <a:off x="654111" y="3717032"/>
            <a:ext cx="4205921"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t>Het </a:t>
            </a:r>
            <a:r>
              <a:rPr lang="nl-NL" sz="2000" dirty="0" err="1"/>
              <a:t>prisonersdilemma</a:t>
            </a:r>
            <a:r>
              <a:rPr lang="nl-NL" sz="2000" dirty="0"/>
              <a:t> is een traditioneel en overbekend voorbeeld uit de speltheorie.</a:t>
            </a:r>
          </a:p>
        </p:txBody>
      </p:sp>
      <p:sp>
        <p:nvSpPr>
          <p:cNvPr id="3" name="Tijdelijke aanduiding voor voettekst 2">
            <a:extLst>
              <a:ext uri="{FF2B5EF4-FFF2-40B4-BE49-F238E27FC236}">
                <a16:creationId xmlns:a16="http://schemas.microsoft.com/office/drawing/2014/main" id="{EFE3F7E9-B3D9-3446-9CB2-EC410D018143}"/>
              </a:ext>
            </a:extLst>
          </p:cNvPr>
          <p:cNvSpPr>
            <a:spLocks noGrp="1"/>
          </p:cNvSpPr>
          <p:nvPr>
            <p:ph type="ftr" sz="quarter" idx="11"/>
          </p:nvPr>
        </p:nvSpPr>
        <p:spPr/>
        <p:txBody>
          <a:bodyPr/>
          <a:lstStyle/>
          <a:p>
            <a:r>
              <a:rPr lang="en-US"/>
              <a:t>Economie Integraal (Hans Vermeulen)</a:t>
            </a:r>
          </a:p>
        </p:txBody>
      </p:sp>
      <p:sp>
        <p:nvSpPr>
          <p:cNvPr id="4" name="Tijdelijke aanduiding voor dianummer 3">
            <a:extLst>
              <a:ext uri="{FF2B5EF4-FFF2-40B4-BE49-F238E27FC236}">
                <a16:creationId xmlns:a16="http://schemas.microsoft.com/office/drawing/2014/main" id="{76EFC283-B2F7-6F40-A6C0-22FCF9649A77}"/>
              </a:ext>
            </a:extLst>
          </p:cNvPr>
          <p:cNvSpPr>
            <a:spLocks noGrp="1"/>
          </p:cNvSpPr>
          <p:nvPr>
            <p:ph type="sldNum" sz="quarter" idx="12"/>
          </p:nvPr>
        </p:nvSpPr>
        <p:spPr/>
        <p:txBody>
          <a:bodyPr/>
          <a:lstStyle/>
          <a:p>
            <a:fld id="{687D7A59-36E2-48B9-B146-C1E59501F63F}" type="slidenum">
              <a:rPr lang="en-US" smtClean="0"/>
              <a:pPr/>
              <a:t>1</a:t>
            </a:fld>
            <a:endParaRPr lang="en-US"/>
          </a:p>
        </p:txBody>
      </p:sp>
      <p:sp>
        <p:nvSpPr>
          <p:cNvPr id="8" name="Tekstvak 7">
            <a:extLst>
              <a:ext uri="{FF2B5EF4-FFF2-40B4-BE49-F238E27FC236}">
                <a16:creationId xmlns:a16="http://schemas.microsoft.com/office/drawing/2014/main" id="{3793BB1D-7C02-AC49-B829-67B90EC7589F}"/>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3537612434"/>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jdelijke aanduiding voor inhoud 13"/>
          <p:cNvSpPr>
            <a:spLocks noGrp="1"/>
          </p:cNvSpPr>
          <p:nvPr>
            <p:ph idx="1"/>
          </p:nvPr>
        </p:nvSpPr>
        <p:spPr>
          <a:xfrm>
            <a:off x="239256" y="2220023"/>
            <a:ext cx="8229600" cy="1699940"/>
          </a:xfrm>
        </p:spPr>
        <p:txBody>
          <a:bodyPr>
            <a:noAutofit/>
          </a:bodyPr>
          <a:lstStyle/>
          <a:p>
            <a:pPr marL="0" indent="0">
              <a:lnSpc>
                <a:spcPct val="100000"/>
              </a:lnSpc>
              <a:buNone/>
            </a:pPr>
            <a:r>
              <a:rPr lang="nl-NL" sz="1800" b="1" cap="none" dirty="0">
                <a:latin typeface="Arial" panose="020B0604020202020204" pitchFamily="34" charset="0"/>
                <a:cs typeface="Arial" panose="020B0604020202020204" pitchFamily="34" charset="0"/>
              </a:rPr>
              <a:t>Verplaats je in mc </a:t>
            </a:r>
            <a:r>
              <a:rPr lang="nl-NL" sz="1800" b="1" cap="none" dirty="0" err="1">
                <a:latin typeface="Arial" panose="020B0604020202020204" pitchFamily="34" charset="0"/>
                <a:cs typeface="Arial" panose="020B0604020202020204" pitchFamily="34" charset="0"/>
              </a:rPr>
              <a:t>donald</a:t>
            </a:r>
            <a:r>
              <a:rPr lang="nl-NL" sz="1800" b="1" cap="none" dirty="0">
                <a:latin typeface="Arial" panose="020B0604020202020204" pitchFamily="34" charset="0"/>
                <a:cs typeface="Arial" panose="020B0604020202020204" pitchFamily="34" charset="0"/>
              </a:rPr>
              <a:t>.</a:t>
            </a:r>
          </a:p>
          <a:p>
            <a:pPr>
              <a:lnSpc>
                <a:spcPct val="100000"/>
              </a:lnSpc>
              <a:buFont typeface="Wingdings" pitchFamily="2" charset="2"/>
              <a:buChar char="Ø"/>
            </a:pPr>
            <a:r>
              <a:rPr lang="nl-NL" sz="1800" cap="none" dirty="0">
                <a:latin typeface="Arial" panose="020B0604020202020204" pitchFamily="34" charset="0"/>
                <a:cs typeface="Arial" panose="020B0604020202020204" pitchFamily="34" charset="0"/>
              </a:rPr>
              <a:t>Wanneer zij ervan uitgaan dat burger </a:t>
            </a:r>
            <a:r>
              <a:rPr lang="nl-NL" sz="1800" cap="none" dirty="0" err="1">
                <a:latin typeface="Arial" panose="020B0604020202020204" pitchFamily="34" charset="0"/>
                <a:cs typeface="Arial" panose="020B0604020202020204" pitchFamily="34" charset="0"/>
              </a:rPr>
              <a:t>king</a:t>
            </a:r>
            <a:r>
              <a:rPr lang="nl-NL" sz="1800" cap="none" dirty="0">
                <a:latin typeface="Arial" panose="020B0604020202020204" pitchFamily="34" charset="0"/>
                <a:cs typeface="Arial" panose="020B0604020202020204" pitchFamily="34" charset="0"/>
              </a:rPr>
              <a:t> geen prijsverlaging doorvoert, moeten zij dat wel doen (1200&gt;1000)</a:t>
            </a:r>
          </a:p>
          <a:p>
            <a:pPr>
              <a:lnSpc>
                <a:spcPct val="100000"/>
              </a:lnSpc>
              <a:buFont typeface="Wingdings" pitchFamily="2" charset="2"/>
              <a:buChar char="Ø"/>
            </a:pPr>
            <a:r>
              <a:rPr lang="nl-NL" sz="1800" cap="none" dirty="0">
                <a:latin typeface="Arial" panose="020B0604020202020204" pitchFamily="34" charset="0"/>
                <a:cs typeface="Arial" panose="020B0604020202020204" pitchFamily="34" charset="0"/>
              </a:rPr>
              <a:t>Wanneer zij ervan uitgaan dat burger </a:t>
            </a:r>
            <a:r>
              <a:rPr lang="nl-NL" sz="1800" cap="none" dirty="0" err="1">
                <a:latin typeface="Arial" panose="020B0604020202020204" pitchFamily="34" charset="0"/>
                <a:cs typeface="Arial" panose="020B0604020202020204" pitchFamily="34" charset="0"/>
              </a:rPr>
              <a:t>king</a:t>
            </a:r>
            <a:r>
              <a:rPr lang="nl-NL" sz="1800" cap="none" dirty="0">
                <a:latin typeface="Arial" panose="020B0604020202020204" pitchFamily="34" charset="0"/>
                <a:cs typeface="Arial" panose="020B0604020202020204" pitchFamily="34" charset="0"/>
              </a:rPr>
              <a:t> wel prijsverlaging doorvoert, moeten zij ook prijsverlaging doen (1100&gt;900)</a:t>
            </a:r>
          </a:p>
        </p:txBody>
      </p:sp>
      <p:sp>
        <p:nvSpPr>
          <p:cNvPr id="2" name="Titel 1"/>
          <p:cNvSpPr>
            <a:spLocks noGrp="1"/>
          </p:cNvSpPr>
          <p:nvPr>
            <p:ph type="title"/>
          </p:nvPr>
        </p:nvSpPr>
        <p:spPr>
          <a:xfrm>
            <a:off x="4716016" y="618519"/>
            <a:ext cx="3742654" cy="467160"/>
          </a:xfrm>
        </p:spPr>
        <p:txBody>
          <a:bodyPr>
            <a:normAutofit/>
          </a:bodyPr>
          <a:lstStyle/>
          <a:p>
            <a:r>
              <a:rPr lang="nl-NL" sz="1800" dirty="0"/>
              <a:t>Nash evenwicht zoeken</a:t>
            </a:r>
          </a:p>
        </p:txBody>
      </p:sp>
      <p:graphicFrame>
        <p:nvGraphicFramePr>
          <p:cNvPr id="6" name="Tabel 5"/>
          <p:cNvGraphicFramePr>
            <a:graphicFrameLocks noGrp="1"/>
          </p:cNvGraphicFramePr>
          <p:nvPr>
            <p:extLst>
              <p:ext uri="{D42A27DB-BD31-4B8C-83A1-F6EECF244321}">
                <p14:modId xmlns:p14="http://schemas.microsoft.com/office/powerpoint/2010/main" val="4090299256"/>
              </p:ext>
            </p:extLst>
          </p:nvPr>
        </p:nvGraphicFramePr>
        <p:xfrm>
          <a:off x="1300833" y="3886364"/>
          <a:ext cx="7848872" cy="2971636"/>
        </p:xfrm>
        <a:graphic>
          <a:graphicData uri="http://schemas.openxmlformats.org/drawingml/2006/table">
            <a:tbl>
              <a:tblPr>
                <a:tableStyleId>{3C2FFA5D-87B4-456A-9821-1D502468CF0F}</a:tableStyleId>
              </a:tblPr>
              <a:tblGrid>
                <a:gridCol w="1962218">
                  <a:extLst>
                    <a:ext uri="{9D8B030D-6E8A-4147-A177-3AD203B41FA5}">
                      <a16:colId xmlns:a16="http://schemas.microsoft.com/office/drawing/2014/main" val="20000"/>
                    </a:ext>
                  </a:extLst>
                </a:gridCol>
                <a:gridCol w="1962218">
                  <a:extLst>
                    <a:ext uri="{9D8B030D-6E8A-4147-A177-3AD203B41FA5}">
                      <a16:colId xmlns:a16="http://schemas.microsoft.com/office/drawing/2014/main" val="20001"/>
                    </a:ext>
                  </a:extLst>
                </a:gridCol>
                <a:gridCol w="1962218">
                  <a:extLst>
                    <a:ext uri="{9D8B030D-6E8A-4147-A177-3AD203B41FA5}">
                      <a16:colId xmlns:a16="http://schemas.microsoft.com/office/drawing/2014/main" val="20002"/>
                    </a:ext>
                  </a:extLst>
                </a:gridCol>
                <a:gridCol w="1962218">
                  <a:extLst>
                    <a:ext uri="{9D8B030D-6E8A-4147-A177-3AD203B41FA5}">
                      <a16:colId xmlns:a16="http://schemas.microsoft.com/office/drawing/2014/main" val="20003"/>
                    </a:ext>
                  </a:extLst>
                </a:gridCol>
              </a:tblGrid>
              <a:tr h="655537">
                <a:tc rowSpan="2" gridSpan="2">
                  <a:txBody>
                    <a:bodyPr/>
                    <a:lstStyle/>
                    <a:p>
                      <a:endParaRPr lang="nl-NL" dirty="0"/>
                    </a:p>
                  </a:txBody>
                  <a:tcPr/>
                </a:tc>
                <a:tc rowSpan="2" hMerge="1">
                  <a:txBody>
                    <a:bodyPr/>
                    <a:lstStyle/>
                    <a:p>
                      <a:endParaRPr lang="nl-NL" dirty="0"/>
                    </a:p>
                  </a:txBody>
                  <a:tcPr/>
                </a:tc>
                <a:tc gridSpan="2">
                  <a:txBody>
                    <a:bodyPr/>
                    <a:lstStyle/>
                    <a:p>
                      <a:pPr algn="ctr"/>
                      <a:r>
                        <a:rPr lang="nl-NL" sz="2400" b="1" dirty="0">
                          <a:solidFill>
                            <a:schemeClr val="tx2">
                              <a:lumMod val="75000"/>
                            </a:schemeClr>
                          </a:solidFill>
                        </a:rPr>
                        <a:t>Burger King</a:t>
                      </a:r>
                    </a:p>
                  </a:txBody>
                  <a:tcPr/>
                </a:tc>
                <a:tc hMerge="1">
                  <a:txBody>
                    <a:bodyPr/>
                    <a:lstStyle/>
                    <a:p>
                      <a:endParaRPr lang="nl-NL" dirty="0"/>
                    </a:p>
                  </a:txBody>
                  <a:tcPr/>
                </a:tc>
                <a:extLst>
                  <a:ext uri="{0D108BD9-81ED-4DB2-BD59-A6C34878D82A}">
                    <a16:rowId xmlns:a16="http://schemas.microsoft.com/office/drawing/2014/main" val="10000"/>
                  </a:ext>
                </a:extLst>
              </a:tr>
              <a:tr h="772033">
                <a:tc gridSpan="2" vMerge="1">
                  <a:txBody>
                    <a:bodyPr/>
                    <a:lstStyle/>
                    <a:p>
                      <a:endParaRPr lang="nl-NL"/>
                    </a:p>
                  </a:txBody>
                  <a:tcPr/>
                </a:tc>
                <a:tc hMerge="1" vMerge="1">
                  <a:txBody>
                    <a:bodyPr/>
                    <a:lstStyle/>
                    <a:p>
                      <a:endParaRPr lang="nl-NL" dirty="0"/>
                    </a:p>
                  </a:txBody>
                  <a:tcPr/>
                </a:tc>
                <a:tc>
                  <a:txBody>
                    <a:bodyPr/>
                    <a:lstStyle/>
                    <a:p>
                      <a:r>
                        <a:rPr lang="nl-NL" sz="2000" dirty="0">
                          <a:solidFill>
                            <a:schemeClr val="tx2">
                              <a:lumMod val="75000"/>
                            </a:schemeClr>
                          </a:solidFill>
                        </a:rPr>
                        <a:t>Geen prijsverlaging</a:t>
                      </a:r>
                    </a:p>
                  </a:txBody>
                  <a:tcPr/>
                </a:tc>
                <a:tc>
                  <a:txBody>
                    <a:bodyPr/>
                    <a:lstStyle/>
                    <a:p>
                      <a:r>
                        <a:rPr lang="nl-NL" sz="2000" dirty="0">
                          <a:solidFill>
                            <a:schemeClr val="tx2">
                              <a:lumMod val="75000"/>
                            </a:schemeClr>
                          </a:solidFill>
                        </a:rPr>
                        <a:t>Wel prijsverlaging</a:t>
                      </a:r>
                    </a:p>
                  </a:txBody>
                  <a:tcPr/>
                </a:tc>
                <a:extLst>
                  <a:ext uri="{0D108BD9-81ED-4DB2-BD59-A6C34878D82A}">
                    <a16:rowId xmlns:a16="http://schemas.microsoft.com/office/drawing/2014/main" val="10001"/>
                  </a:ext>
                </a:extLst>
              </a:tr>
              <a:tr h="772033">
                <a:tc rowSpan="2">
                  <a:txBody>
                    <a:bodyPr/>
                    <a:lstStyle/>
                    <a:p>
                      <a:r>
                        <a:rPr lang="nl-NL" sz="2400" b="1" dirty="0">
                          <a:solidFill>
                            <a:srgbClr val="C00000"/>
                          </a:solidFill>
                        </a:rPr>
                        <a:t>Mc Donalds</a:t>
                      </a:r>
                    </a:p>
                  </a:txBody>
                  <a:tcPr anchor="ctr"/>
                </a:tc>
                <a:tc>
                  <a:txBody>
                    <a:bodyPr/>
                    <a:lstStyle/>
                    <a:p>
                      <a:r>
                        <a:rPr lang="nl-NL" sz="2000" dirty="0">
                          <a:solidFill>
                            <a:srgbClr val="C00000"/>
                          </a:solidFill>
                        </a:rPr>
                        <a:t>Geen prijsverlaging</a:t>
                      </a:r>
                    </a:p>
                  </a:txBody>
                  <a:tcPr/>
                </a:tc>
                <a:tc>
                  <a:txBody>
                    <a:bodyPr/>
                    <a:lstStyle/>
                    <a:p>
                      <a:pPr algn="ctr"/>
                      <a:r>
                        <a:rPr lang="nl-NL" sz="2000" dirty="0"/>
                        <a:t>(</a:t>
                      </a:r>
                      <a:r>
                        <a:rPr lang="nl-NL" sz="2000" dirty="0">
                          <a:solidFill>
                            <a:srgbClr val="C00000"/>
                          </a:solidFill>
                        </a:rPr>
                        <a:t>€1000</a:t>
                      </a:r>
                      <a:r>
                        <a:rPr lang="nl-NL" sz="2000" dirty="0"/>
                        <a:t>,</a:t>
                      </a:r>
                      <a:r>
                        <a:rPr lang="nl-NL" sz="2000" dirty="0">
                          <a:solidFill>
                            <a:schemeClr val="tx2">
                              <a:lumMod val="75000"/>
                            </a:schemeClr>
                          </a:solidFill>
                        </a:rPr>
                        <a:t>€1400</a:t>
                      </a:r>
                      <a:r>
                        <a:rPr lang="nl-NL" sz="2000" dirty="0"/>
                        <a:t>)</a:t>
                      </a:r>
                    </a:p>
                  </a:txBody>
                  <a:tcPr anchor="ctr"/>
                </a:tc>
                <a:tc>
                  <a:txBody>
                    <a:bodyPr/>
                    <a:lstStyle/>
                    <a:p>
                      <a:pPr algn="ctr"/>
                      <a:r>
                        <a:rPr lang="nl-NL" sz="2000" dirty="0"/>
                        <a:t>(</a:t>
                      </a:r>
                      <a:r>
                        <a:rPr lang="nl-NL" sz="2000" dirty="0">
                          <a:solidFill>
                            <a:srgbClr val="C00000"/>
                          </a:solidFill>
                        </a:rPr>
                        <a:t>€900</a:t>
                      </a:r>
                      <a:r>
                        <a:rPr lang="nl-NL" sz="2000" dirty="0"/>
                        <a:t>, </a:t>
                      </a:r>
                      <a:r>
                        <a:rPr lang="nl-NL" sz="2000" dirty="0">
                          <a:solidFill>
                            <a:schemeClr val="tx2">
                              <a:lumMod val="75000"/>
                            </a:schemeClr>
                          </a:solidFill>
                        </a:rPr>
                        <a:t>€1600</a:t>
                      </a:r>
                      <a:r>
                        <a:rPr lang="nl-NL" sz="2000" dirty="0"/>
                        <a:t>)</a:t>
                      </a:r>
                    </a:p>
                  </a:txBody>
                  <a:tcPr anchor="ctr"/>
                </a:tc>
                <a:extLst>
                  <a:ext uri="{0D108BD9-81ED-4DB2-BD59-A6C34878D82A}">
                    <a16:rowId xmlns:a16="http://schemas.microsoft.com/office/drawing/2014/main" val="10002"/>
                  </a:ext>
                </a:extLst>
              </a:tr>
              <a:tr h="772033">
                <a:tc vMerge="1">
                  <a:txBody>
                    <a:bodyPr/>
                    <a:lstStyle/>
                    <a:p>
                      <a:endParaRPr lang="nl-NL" dirty="0"/>
                    </a:p>
                  </a:txBody>
                  <a:tcPr/>
                </a:tc>
                <a:tc>
                  <a:txBody>
                    <a:bodyPr/>
                    <a:lstStyle/>
                    <a:p>
                      <a:r>
                        <a:rPr lang="nl-NL" sz="2000" dirty="0">
                          <a:solidFill>
                            <a:srgbClr val="C00000"/>
                          </a:solidFill>
                        </a:rPr>
                        <a:t>Wel prijsverlaging</a:t>
                      </a:r>
                    </a:p>
                  </a:txBody>
                  <a:tcPr/>
                </a:tc>
                <a:tc>
                  <a:txBody>
                    <a:bodyPr/>
                    <a:lstStyle/>
                    <a:p>
                      <a:pPr algn="ctr"/>
                      <a:r>
                        <a:rPr lang="nl-NL" sz="2000" dirty="0"/>
                        <a:t>(</a:t>
                      </a:r>
                      <a:r>
                        <a:rPr lang="nl-NL" sz="2000" dirty="0">
                          <a:solidFill>
                            <a:srgbClr val="C00000"/>
                          </a:solidFill>
                        </a:rPr>
                        <a:t>€1200</a:t>
                      </a:r>
                      <a:r>
                        <a:rPr lang="nl-NL" sz="2000" dirty="0"/>
                        <a:t>, </a:t>
                      </a:r>
                      <a:r>
                        <a:rPr lang="nl-NL" sz="2000" dirty="0">
                          <a:solidFill>
                            <a:schemeClr val="tx2">
                              <a:lumMod val="75000"/>
                            </a:schemeClr>
                          </a:solidFill>
                        </a:rPr>
                        <a:t>€1300</a:t>
                      </a:r>
                      <a:r>
                        <a:rPr lang="nl-NL" sz="2000" dirty="0"/>
                        <a:t>)</a:t>
                      </a:r>
                    </a:p>
                  </a:txBody>
                  <a:tcPr anchor="ctr"/>
                </a:tc>
                <a:tc>
                  <a:txBody>
                    <a:bodyPr/>
                    <a:lstStyle/>
                    <a:p>
                      <a:pPr algn="ctr"/>
                      <a:r>
                        <a:rPr lang="nl-NL" sz="2000" dirty="0"/>
                        <a:t>(</a:t>
                      </a:r>
                      <a:r>
                        <a:rPr lang="nl-NL" sz="2000" dirty="0">
                          <a:solidFill>
                            <a:srgbClr val="C00000"/>
                          </a:solidFill>
                        </a:rPr>
                        <a:t>€1100</a:t>
                      </a:r>
                      <a:r>
                        <a:rPr lang="nl-NL" sz="2000" dirty="0"/>
                        <a:t>, </a:t>
                      </a:r>
                      <a:r>
                        <a:rPr lang="nl-NL" sz="2000" dirty="0">
                          <a:solidFill>
                            <a:schemeClr val="tx2">
                              <a:lumMod val="75000"/>
                            </a:schemeClr>
                          </a:solidFill>
                        </a:rPr>
                        <a:t>€1500</a:t>
                      </a:r>
                      <a:r>
                        <a:rPr lang="nl-NL" sz="2000" dirty="0"/>
                        <a:t>)</a:t>
                      </a:r>
                    </a:p>
                  </a:txBody>
                  <a:tcPr anchor="ctr"/>
                </a:tc>
                <a:extLst>
                  <a:ext uri="{0D108BD9-81ED-4DB2-BD59-A6C34878D82A}">
                    <a16:rowId xmlns:a16="http://schemas.microsoft.com/office/drawing/2014/main" val="10003"/>
                  </a:ext>
                </a:extLst>
              </a:tr>
            </a:tbl>
          </a:graphicData>
        </a:graphic>
      </p:graphicFrame>
      <p:cxnSp>
        <p:nvCxnSpPr>
          <p:cNvPr id="8" name="Rechte verbindingslijn 7"/>
          <p:cNvCxnSpPr/>
          <p:nvPr/>
        </p:nvCxnSpPr>
        <p:spPr>
          <a:xfrm>
            <a:off x="7464780" y="6600001"/>
            <a:ext cx="6480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Rechte verbindingslijn 9"/>
          <p:cNvCxnSpPr/>
          <p:nvPr/>
        </p:nvCxnSpPr>
        <p:spPr>
          <a:xfrm>
            <a:off x="5436096" y="6570021"/>
            <a:ext cx="6480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Rechte verbindingslijn 10"/>
          <p:cNvCxnSpPr/>
          <p:nvPr/>
        </p:nvCxnSpPr>
        <p:spPr>
          <a:xfrm>
            <a:off x="8172089" y="6570021"/>
            <a:ext cx="6480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a:off x="8135616" y="5865242"/>
            <a:ext cx="648072"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ijdelijke aanduiding voor inhoud 13"/>
          <p:cNvSpPr txBox="1">
            <a:spLocks/>
          </p:cNvSpPr>
          <p:nvPr/>
        </p:nvSpPr>
        <p:spPr>
          <a:xfrm>
            <a:off x="225385" y="635035"/>
            <a:ext cx="8229600" cy="15282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b="1" dirty="0"/>
              <a:t>Verplaats je in Burger King.</a:t>
            </a:r>
          </a:p>
          <a:p>
            <a:pPr>
              <a:buFont typeface="Wingdings" pitchFamily="2" charset="2"/>
              <a:buChar char="Ø"/>
            </a:pPr>
            <a:r>
              <a:rPr lang="nl-NL" sz="1800" dirty="0"/>
              <a:t>Wanneer zij ervan uitgaan dat Mc Donalds geen prijsverlaging doorvoert, moeten zij dat wel doen (1600&gt;1400)</a:t>
            </a:r>
          </a:p>
          <a:p>
            <a:pPr>
              <a:buFont typeface="Wingdings" pitchFamily="2" charset="2"/>
              <a:buChar char="Ø"/>
            </a:pPr>
            <a:r>
              <a:rPr lang="nl-NL" sz="1800" dirty="0"/>
              <a:t>Wanneer zij ervan uitgaan dat Mc Donalds wel prijsverlaging doorvoert, moeten zij ook prijsverlaging doen (1500&gt;1300)</a:t>
            </a:r>
          </a:p>
        </p:txBody>
      </p:sp>
      <p:sp>
        <p:nvSpPr>
          <p:cNvPr id="16" name="Ovaal 15"/>
          <p:cNvSpPr/>
          <p:nvPr/>
        </p:nvSpPr>
        <p:spPr>
          <a:xfrm>
            <a:off x="7161718" y="6127310"/>
            <a:ext cx="1944216" cy="576064"/>
          </a:xfrm>
          <a:prstGeom prst="ellipse">
            <a:avLst/>
          </a:prstGeom>
          <a:noFill/>
          <a:ln w="508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3" name="Tekstvak 2"/>
          <p:cNvSpPr txBox="1"/>
          <p:nvPr/>
        </p:nvSpPr>
        <p:spPr>
          <a:xfrm>
            <a:off x="96237" y="4664543"/>
            <a:ext cx="2661185" cy="923330"/>
          </a:xfrm>
          <a:prstGeom prst="rect">
            <a:avLst/>
          </a:prstGeom>
          <a:noFill/>
        </p:spPr>
        <p:txBody>
          <a:bodyPr wrap="square" rtlCol="0">
            <a:spAutoFit/>
          </a:bodyPr>
          <a:lstStyle/>
          <a:p>
            <a:r>
              <a:rPr lang="nl-NL" b="1" dirty="0">
                <a:latin typeface="Arial" pitchFamily="34" charset="0"/>
                <a:cs typeface="Arial" pitchFamily="34" charset="0"/>
              </a:rPr>
              <a:t>Het Nash evenwicht, maar geen </a:t>
            </a:r>
            <a:r>
              <a:rPr lang="nl-NL" b="1" dirty="0" err="1">
                <a:latin typeface="Arial" pitchFamily="34" charset="0"/>
                <a:cs typeface="Arial" pitchFamily="34" charset="0"/>
              </a:rPr>
              <a:t>prisonersdilemma</a:t>
            </a:r>
            <a:r>
              <a:rPr lang="nl-NL" b="1" dirty="0">
                <a:latin typeface="Arial" pitchFamily="34" charset="0"/>
                <a:cs typeface="Arial" pitchFamily="34" charset="0"/>
              </a:rPr>
              <a:t> </a:t>
            </a:r>
          </a:p>
        </p:txBody>
      </p:sp>
      <p:sp>
        <p:nvSpPr>
          <p:cNvPr id="4" name="Tijdelijke aanduiding voor voettekst 3">
            <a:extLst>
              <a:ext uri="{FF2B5EF4-FFF2-40B4-BE49-F238E27FC236}">
                <a16:creationId xmlns:a16="http://schemas.microsoft.com/office/drawing/2014/main" id="{9D94F525-F25B-2940-8FE7-0EFD5DBE7F13}"/>
              </a:ext>
            </a:extLst>
          </p:cNvPr>
          <p:cNvSpPr>
            <a:spLocks noGrp="1"/>
          </p:cNvSpPr>
          <p:nvPr>
            <p:ph type="ftr" sz="quarter" idx="11"/>
          </p:nvPr>
        </p:nvSpPr>
        <p:spPr>
          <a:xfrm>
            <a:off x="220604" y="6406931"/>
            <a:ext cx="5004665" cy="365125"/>
          </a:xfrm>
        </p:spPr>
        <p:txBody>
          <a:bodyPr/>
          <a:lstStyle/>
          <a:p>
            <a:r>
              <a:rPr lang="en-US" dirty="0" err="1"/>
              <a:t>Economie</a:t>
            </a:r>
            <a:r>
              <a:rPr lang="en-US" dirty="0"/>
              <a:t> </a:t>
            </a:r>
            <a:r>
              <a:rPr lang="en-US" dirty="0" err="1"/>
              <a:t>Integraal</a:t>
            </a:r>
            <a:r>
              <a:rPr lang="en-US" dirty="0"/>
              <a:t> (Hans Vermeulen)</a:t>
            </a:r>
          </a:p>
        </p:txBody>
      </p:sp>
      <p:sp>
        <p:nvSpPr>
          <p:cNvPr id="5" name="Tijdelijke aanduiding voor dianummer 4">
            <a:extLst>
              <a:ext uri="{FF2B5EF4-FFF2-40B4-BE49-F238E27FC236}">
                <a16:creationId xmlns:a16="http://schemas.microsoft.com/office/drawing/2014/main" id="{B1132E0B-98E0-574F-87D9-2FB8927F82DB}"/>
              </a:ext>
            </a:extLst>
          </p:cNvPr>
          <p:cNvSpPr>
            <a:spLocks noGrp="1"/>
          </p:cNvSpPr>
          <p:nvPr>
            <p:ph type="sldNum" sz="quarter" idx="12"/>
          </p:nvPr>
        </p:nvSpPr>
        <p:spPr/>
        <p:txBody>
          <a:bodyPr/>
          <a:lstStyle/>
          <a:p>
            <a:fld id="{687D7A59-36E2-48B9-B146-C1E59501F63F}" type="slidenum">
              <a:rPr lang="en-US" smtClean="0"/>
              <a:pPr/>
              <a:t>10</a:t>
            </a:fld>
            <a:endParaRPr lang="en-US"/>
          </a:p>
        </p:txBody>
      </p:sp>
      <p:sp>
        <p:nvSpPr>
          <p:cNvPr id="17" name="Tekstvak 16">
            <a:extLst>
              <a:ext uri="{FF2B5EF4-FFF2-40B4-BE49-F238E27FC236}">
                <a16:creationId xmlns:a16="http://schemas.microsoft.com/office/drawing/2014/main" id="{A69BBEE6-FFAC-5243-AF38-9F64090DE778}"/>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244741923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2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5">
                                            <p:txEl>
                                              <p:pRg st="0" end="0"/>
                                            </p:txEl>
                                          </p:spTgt>
                                        </p:tgtEl>
                                      </p:cBhvr>
                                    </p:animEffect>
                                    <p:set>
                                      <p:cBhvr>
                                        <p:cTn id="30" dur="1" fill="hold">
                                          <p:stCondLst>
                                            <p:cond delay="499"/>
                                          </p:stCondLst>
                                        </p:cTn>
                                        <p:tgtEl>
                                          <p:spTgt spid="15">
                                            <p:txEl>
                                              <p:pRg st="0" end="0"/>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5">
                                            <p:txEl>
                                              <p:pRg st="1" end="1"/>
                                            </p:txEl>
                                          </p:spTgt>
                                        </p:tgtEl>
                                      </p:cBhvr>
                                    </p:animEffect>
                                    <p:set>
                                      <p:cBhvr>
                                        <p:cTn id="33" dur="1" fill="hold">
                                          <p:stCondLst>
                                            <p:cond delay="499"/>
                                          </p:stCondLst>
                                        </p:cTn>
                                        <p:tgtEl>
                                          <p:spTgt spid="15">
                                            <p:txEl>
                                              <p:pRg st="1" end="1"/>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5">
                                            <p:txEl>
                                              <p:pRg st="2" end="2"/>
                                            </p:txEl>
                                          </p:spTgt>
                                        </p:tgtEl>
                                      </p:cBhvr>
                                    </p:animEffect>
                                    <p:set>
                                      <p:cBhvr>
                                        <p:cTn id="36" dur="1" fill="hold">
                                          <p:stCondLst>
                                            <p:cond delay="499"/>
                                          </p:stCondLst>
                                        </p:cTn>
                                        <p:tgtEl>
                                          <p:spTgt spid="15">
                                            <p:txEl>
                                              <p:pRg st="2" end="2"/>
                                            </p:txEl>
                                          </p:spTgt>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25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par>
                          <p:cTn id="41" fill="hold">
                            <p:stCondLst>
                              <p:cond delay="1250"/>
                            </p:stCondLst>
                            <p:childTnLst>
                              <p:par>
                                <p:cTn id="42" presetID="10" presetClass="entr" presetSubtype="0" fill="hold" grpId="0" nodeType="afterEffect">
                                  <p:stCondLst>
                                    <p:cond delay="250"/>
                                  </p:stCondLst>
                                  <p:childTnLst>
                                    <p:set>
                                      <p:cBhvr>
                                        <p:cTn id="43" dur="1" fill="hold">
                                          <p:stCondLst>
                                            <p:cond delay="0"/>
                                          </p:stCondLst>
                                        </p:cTn>
                                        <p:tgtEl>
                                          <p:spTgt spid="14">
                                            <p:txEl>
                                              <p:pRg st="1" end="1"/>
                                            </p:txEl>
                                          </p:spTgt>
                                        </p:tgtEl>
                                        <p:attrNameLst>
                                          <p:attrName>style.visibility</p:attrName>
                                        </p:attrNameLst>
                                      </p:cBhvr>
                                      <p:to>
                                        <p:strVal val="visible"/>
                                      </p:to>
                                    </p:set>
                                    <p:animEffect transition="in" filter="fade">
                                      <p:cBhvr>
                                        <p:cTn id="44" dur="500"/>
                                        <p:tgtEl>
                                          <p:spTgt spid="14">
                                            <p:txEl>
                                              <p:pRg st="1" end="1"/>
                                            </p:txEl>
                                          </p:spTgt>
                                        </p:tgtEl>
                                      </p:cBhvr>
                                    </p:animEffect>
                                  </p:childTnLst>
                                </p:cTn>
                              </p:par>
                            </p:childTnLst>
                          </p:cTn>
                        </p:par>
                        <p:par>
                          <p:cTn id="45" fill="hold">
                            <p:stCondLst>
                              <p:cond delay="2000"/>
                            </p:stCondLst>
                            <p:childTnLst>
                              <p:par>
                                <p:cTn id="46" presetID="10" presetClass="entr" presetSubtype="0" fill="hold" grpId="0" nodeType="afterEffect">
                                  <p:stCondLst>
                                    <p:cond delay="250"/>
                                  </p:stCondLst>
                                  <p:childTnLst>
                                    <p:set>
                                      <p:cBhvr>
                                        <p:cTn id="47" dur="1" fill="hold">
                                          <p:stCondLst>
                                            <p:cond delay="0"/>
                                          </p:stCondLst>
                                        </p:cTn>
                                        <p:tgtEl>
                                          <p:spTgt spid="14">
                                            <p:txEl>
                                              <p:pRg st="2" end="2"/>
                                            </p:txEl>
                                          </p:spTgt>
                                        </p:tgtEl>
                                        <p:attrNameLst>
                                          <p:attrName>style.visibility</p:attrName>
                                        </p:attrNameLst>
                                      </p:cBhvr>
                                      <p:to>
                                        <p:strVal val="visible"/>
                                      </p:to>
                                    </p:set>
                                    <p:animEffect transition="in" filter="fade">
                                      <p:cBhvr>
                                        <p:cTn id="48" dur="500"/>
                                        <p:tgtEl>
                                          <p:spTgt spid="14">
                                            <p:txEl>
                                              <p:pRg st="2" end="2"/>
                                            </p:txEl>
                                          </p:spTgt>
                                        </p:tgtEl>
                                      </p:cBhvr>
                                    </p:animEffect>
                                  </p:childTnLst>
                                </p:cTn>
                              </p:par>
                            </p:childTnLst>
                          </p:cTn>
                        </p:par>
                        <p:par>
                          <p:cTn id="49" fill="hold">
                            <p:stCondLst>
                              <p:cond delay="2750"/>
                            </p:stCondLst>
                            <p:childTnLst>
                              <p:par>
                                <p:cTn id="50" presetID="10" presetClass="entr" presetSubtype="0" fill="hold" nodeType="afterEffect">
                                  <p:stCondLst>
                                    <p:cond delay="25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par>
                          <p:cTn id="53" fill="hold">
                            <p:stCondLst>
                              <p:cond delay="5750"/>
                            </p:stCondLst>
                            <p:childTnLst>
                              <p:par>
                                <p:cTn id="54" presetID="10" presetClass="entr" presetSubtype="0" fill="hold" nodeType="afterEffect">
                                  <p:stCondLst>
                                    <p:cond delay="200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4">
                                            <p:txEl>
                                              <p:pRg st="0" end="0"/>
                                            </p:txEl>
                                          </p:spTgt>
                                        </p:tgtEl>
                                      </p:cBhvr>
                                    </p:animEffect>
                                    <p:set>
                                      <p:cBhvr>
                                        <p:cTn id="61" dur="1" fill="hold">
                                          <p:stCondLst>
                                            <p:cond delay="499"/>
                                          </p:stCondLst>
                                        </p:cTn>
                                        <p:tgtEl>
                                          <p:spTgt spid="14">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4">
                                            <p:txEl>
                                              <p:pRg st="1" end="1"/>
                                            </p:txEl>
                                          </p:spTgt>
                                        </p:tgtEl>
                                      </p:cBhvr>
                                    </p:animEffect>
                                    <p:set>
                                      <p:cBhvr>
                                        <p:cTn id="66" dur="1" fill="hold">
                                          <p:stCondLst>
                                            <p:cond delay="499"/>
                                          </p:stCondLst>
                                        </p:cTn>
                                        <p:tgtEl>
                                          <p:spTgt spid="14">
                                            <p:txEl>
                                              <p:pRg st="1" end="1"/>
                                            </p:txEl>
                                          </p:spTgt>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4">
                                            <p:txEl>
                                              <p:pRg st="2" end="2"/>
                                            </p:txEl>
                                          </p:spTgt>
                                        </p:tgtEl>
                                      </p:cBhvr>
                                    </p:animEffect>
                                    <p:set>
                                      <p:cBhvr>
                                        <p:cTn id="71" dur="1" fill="hold">
                                          <p:stCondLst>
                                            <p:cond delay="499"/>
                                          </p:stCondLst>
                                        </p:cTn>
                                        <p:tgtEl>
                                          <p:spTgt spid="14">
                                            <p:txEl>
                                              <p:pRg st="2" end="2"/>
                                            </p:txEl>
                                          </p:spTgt>
                                        </p:tgtEl>
                                        <p:attrNameLst>
                                          <p:attrName>style.visibility</p:attrName>
                                        </p:attrNameLst>
                                      </p:cBhvr>
                                      <p:to>
                                        <p:strVal val="hidden"/>
                                      </p:to>
                                    </p:set>
                                  </p:childTnLst>
                                </p:cTn>
                              </p:par>
                            </p:childTnLst>
                          </p:cTn>
                        </p:par>
                        <p:par>
                          <p:cTn id="72" fill="hold">
                            <p:stCondLst>
                              <p:cond delay="500"/>
                            </p:stCondLst>
                            <p:childTnLst>
                              <p:par>
                                <p:cTn id="73" presetID="1" presetClass="entr" presetSubtype="0" fill="hold" grpId="0" nodeType="afterEffect">
                                  <p:stCondLst>
                                    <p:cond delay="500"/>
                                  </p:stCondLst>
                                  <p:childTnLst>
                                    <p:set>
                                      <p:cBhvr>
                                        <p:cTn id="74" dur="1" fill="hold">
                                          <p:stCondLst>
                                            <p:cond delay="0"/>
                                          </p:stCondLst>
                                        </p:cTn>
                                        <p:tgtEl>
                                          <p:spTgt spid="3"/>
                                        </p:tgtEl>
                                        <p:attrNameLst>
                                          <p:attrName>style.visibility</p:attrName>
                                        </p:attrNameLst>
                                      </p:cBhvr>
                                      <p:to>
                                        <p:strVal val="visible"/>
                                      </p:to>
                                    </p:set>
                                  </p:childTnLst>
                                </p:cTn>
                              </p:par>
                            </p:childTnLst>
                          </p:cTn>
                        </p:par>
                        <p:par>
                          <p:cTn id="75" fill="hold">
                            <p:stCondLst>
                              <p:cond delay="1000"/>
                            </p:stCondLst>
                            <p:childTnLst>
                              <p:par>
                                <p:cTn id="76" presetID="10" presetClass="entr" presetSubtype="0" fill="hold" grpId="0" nodeType="afterEffect">
                                  <p:stCondLst>
                                    <p:cond delay="50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4" grpId="1" uiExpand="1" build="p"/>
      <p:bldP spid="15" grpId="0"/>
      <p:bldP spid="15" grpId="1" build="allAtOnce"/>
      <p:bldP spid="1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5616" y="1285860"/>
            <a:ext cx="7776864" cy="5143536"/>
          </a:xfrm>
          <a:solidFill>
            <a:schemeClr val="accent4">
              <a:lumMod val="60000"/>
              <a:lumOff val="40000"/>
            </a:schemeClr>
          </a:solidFill>
        </p:spPr>
        <p:txBody>
          <a:bodyPr>
            <a:normAutofit fontScale="92500" lnSpcReduction="10000"/>
          </a:bodyPr>
          <a:lstStyle/>
          <a:p>
            <a:pPr marL="0" indent="0">
              <a:buNone/>
            </a:pPr>
            <a:r>
              <a:rPr lang="nl-NL" sz="2400" cap="none" dirty="0"/>
              <a:t>Situatie:</a:t>
            </a:r>
          </a:p>
          <a:p>
            <a:pPr>
              <a:spcBef>
                <a:spcPts val="0"/>
              </a:spcBef>
            </a:pPr>
            <a:r>
              <a:rPr lang="nl-NL" sz="2000" cap="none" dirty="0"/>
              <a:t>Cafébaas </a:t>
            </a:r>
            <a:r>
              <a:rPr lang="nl-NL" sz="2000" cap="none" dirty="0" err="1"/>
              <a:t>eduard</a:t>
            </a:r>
            <a:r>
              <a:rPr lang="nl-NL" sz="2000" cap="none" dirty="0"/>
              <a:t> de roos is vermoord</a:t>
            </a:r>
          </a:p>
          <a:p>
            <a:pPr>
              <a:spcBef>
                <a:spcPts val="0"/>
              </a:spcBef>
            </a:pPr>
            <a:r>
              <a:rPr lang="nl-NL" sz="2000" cap="none" dirty="0"/>
              <a:t>Twee verdachten: </a:t>
            </a:r>
            <a:r>
              <a:rPr lang="nl-NL" sz="2000" cap="none" dirty="0" err="1"/>
              <a:t>theo</a:t>
            </a:r>
            <a:r>
              <a:rPr lang="nl-NL" sz="2000" cap="none" dirty="0"/>
              <a:t> G. En </a:t>
            </a:r>
            <a:r>
              <a:rPr lang="nl-NL" sz="2000" cap="none" dirty="0" err="1"/>
              <a:t>mohammed</a:t>
            </a:r>
            <a:r>
              <a:rPr lang="nl-NL" sz="2000" cap="none" dirty="0"/>
              <a:t> V.</a:t>
            </a:r>
          </a:p>
          <a:p>
            <a:pPr>
              <a:spcBef>
                <a:spcPts val="0"/>
              </a:spcBef>
            </a:pPr>
            <a:r>
              <a:rPr lang="nl-NL" sz="2000" cap="none" dirty="0"/>
              <a:t>Bij aanhouding droegen zij een wapen, zonder wapenvergunning</a:t>
            </a:r>
          </a:p>
          <a:p>
            <a:pPr>
              <a:spcBef>
                <a:spcPts val="0"/>
              </a:spcBef>
            </a:pPr>
            <a:r>
              <a:rPr lang="nl-NL" sz="2000" cap="none" dirty="0"/>
              <a:t>Een van de verdachten is vermoedelijk de dader</a:t>
            </a:r>
          </a:p>
          <a:p>
            <a:pPr>
              <a:spcBef>
                <a:spcPts val="0"/>
              </a:spcBef>
            </a:pPr>
            <a:r>
              <a:rPr lang="nl-NL" sz="2000" cap="none" dirty="0"/>
              <a:t>Bewijs is voldoende voor 2 jaar cel voor verboden wapenbezit</a:t>
            </a:r>
          </a:p>
          <a:p>
            <a:pPr>
              <a:spcBef>
                <a:spcPts val="0"/>
              </a:spcBef>
            </a:pPr>
            <a:r>
              <a:rPr lang="nl-NL" sz="2000" cap="none" dirty="0"/>
              <a:t>Bekentenis is nodig om de moord op te lossen</a:t>
            </a:r>
          </a:p>
          <a:p>
            <a:pPr marL="0" indent="0">
              <a:buNone/>
            </a:pPr>
            <a:r>
              <a:rPr lang="nl-NL" sz="2400" cap="none" dirty="0"/>
              <a:t>Werkwijze politie:</a:t>
            </a:r>
          </a:p>
          <a:p>
            <a:r>
              <a:rPr lang="nl-NL" sz="2000" cap="none" dirty="0"/>
              <a:t>Verdachten worden apart verhoord</a:t>
            </a:r>
          </a:p>
          <a:p>
            <a:r>
              <a:rPr lang="nl-NL" sz="2000" cap="none" dirty="0"/>
              <a:t>Voorgelegde keuze: zwijgen of de ander aangeven</a:t>
            </a:r>
          </a:p>
          <a:p>
            <a:pPr lvl="1">
              <a:buFont typeface="Wingdings" pitchFamily="2" charset="2"/>
              <a:buChar char="ü"/>
            </a:pPr>
            <a:r>
              <a:rPr lang="nl-NL" sz="2000" cap="none" dirty="0"/>
              <a:t>Als beiden zwijgen moeten beiden 2 jaar de gevangenis in</a:t>
            </a:r>
          </a:p>
          <a:p>
            <a:pPr lvl="1">
              <a:buFont typeface="Wingdings" pitchFamily="2" charset="2"/>
              <a:buChar char="ü"/>
            </a:pPr>
            <a:r>
              <a:rPr lang="nl-NL" sz="2000" cap="none" dirty="0"/>
              <a:t>Als je als enige bekent, ga je vrijuit en krijgt de ander krijgt 14 jaar cel</a:t>
            </a:r>
          </a:p>
          <a:p>
            <a:pPr lvl="1">
              <a:buFont typeface="Wingdings" pitchFamily="2" charset="2"/>
              <a:buChar char="ü"/>
            </a:pPr>
            <a:r>
              <a:rPr lang="nl-NL" sz="2000" cap="none" dirty="0"/>
              <a:t>Als ze alle twee bekennen moeten beiden 10 jaar de cel in</a:t>
            </a:r>
          </a:p>
        </p:txBody>
      </p:sp>
      <p:sp>
        <p:nvSpPr>
          <p:cNvPr id="2" name="Titel 1"/>
          <p:cNvSpPr>
            <a:spLocks noGrp="1"/>
          </p:cNvSpPr>
          <p:nvPr>
            <p:ph type="title"/>
          </p:nvPr>
        </p:nvSpPr>
        <p:spPr>
          <a:xfrm>
            <a:off x="457200" y="618598"/>
            <a:ext cx="8229600" cy="578153"/>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nl-NL" sz="2800" cap="none" dirty="0" err="1"/>
              <a:t>Prisoner's</a:t>
            </a:r>
            <a:r>
              <a:rPr lang="nl-NL" sz="2800" cap="none" dirty="0"/>
              <a:t> dilemma en </a:t>
            </a:r>
            <a:r>
              <a:rPr lang="nl-NL" sz="2800" cap="none" dirty="0" err="1"/>
              <a:t>nash</a:t>
            </a:r>
            <a:r>
              <a:rPr lang="nl-NL" sz="2800" cap="none" dirty="0"/>
              <a:t>-evenwicht</a:t>
            </a:r>
          </a:p>
        </p:txBody>
      </p:sp>
      <p:sp>
        <p:nvSpPr>
          <p:cNvPr id="4" name="Tijdelijke aanduiding voor voettekst 3">
            <a:extLst>
              <a:ext uri="{FF2B5EF4-FFF2-40B4-BE49-F238E27FC236}">
                <a16:creationId xmlns:a16="http://schemas.microsoft.com/office/drawing/2014/main" id="{D9C06C5B-E9F2-A84C-8908-4D59C7C2F9B2}"/>
              </a:ext>
            </a:extLst>
          </p:cNvPr>
          <p:cNvSpPr>
            <a:spLocks noGrp="1"/>
          </p:cNvSpPr>
          <p:nvPr>
            <p:ph type="ftr" sz="quarter" idx="11"/>
          </p:nvPr>
        </p:nvSpPr>
        <p:spPr>
          <a:xfrm>
            <a:off x="251702" y="6335941"/>
            <a:ext cx="5004665" cy="365125"/>
          </a:xfrm>
        </p:spPr>
        <p:txBody>
          <a:bodyPr/>
          <a:lstStyle/>
          <a:p>
            <a:r>
              <a:rPr lang="en-US" dirty="0" err="1"/>
              <a:t>Economie</a:t>
            </a:r>
            <a:r>
              <a:rPr lang="en-US" dirty="0"/>
              <a:t> </a:t>
            </a:r>
            <a:r>
              <a:rPr lang="en-US" dirty="0" err="1"/>
              <a:t>Integraal</a:t>
            </a:r>
            <a:r>
              <a:rPr lang="en-US" dirty="0"/>
              <a:t> (Hans Vermeulen)</a:t>
            </a:r>
          </a:p>
        </p:txBody>
      </p:sp>
      <p:sp>
        <p:nvSpPr>
          <p:cNvPr id="5" name="Tijdelijke aanduiding voor dianummer 4">
            <a:extLst>
              <a:ext uri="{FF2B5EF4-FFF2-40B4-BE49-F238E27FC236}">
                <a16:creationId xmlns:a16="http://schemas.microsoft.com/office/drawing/2014/main" id="{0CA4EA8F-C246-7C4B-9FB8-52375032D3EA}"/>
              </a:ext>
            </a:extLst>
          </p:cNvPr>
          <p:cNvSpPr>
            <a:spLocks noGrp="1"/>
          </p:cNvSpPr>
          <p:nvPr>
            <p:ph type="sldNum" sz="quarter" idx="12"/>
          </p:nvPr>
        </p:nvSpPr>
        <p:spPr>
          <a:xfrm>
            <a:off x="8125504" y="6415534"/>
            <a:ext cx="573161" cy="365125"/>
          </a:xfrm>
        </p:spPr>
        <p:txBody>
          <a:bodyPr/>
          <a:lstStyle/>
          <a:p>
            <a:fld id="{687D7A59-36E2-48B9-B146-C1E59501F63F}" type="slidenum">
              <a:rPr lang="en-US" smtClean="0"/>
              <a:pPr/>
              <a:t>11</a:t>
            </a:fld>
            <a:endParaRPr lang="en-US" dirty="0"/>
          </a:p>
        </p:txBody>
      </p:sp>
      <p:sp>
        <p:nvSpPr>
          <p:cNvPr id="6" name="Tekstvak 5">
            <a:extLst>
              <a:ext uri="{FF2B5EF4-FFF2-40B4-BE49-F238E27FC236}">
                <a16:creationId xmlns:a16="http://schemas.microsoft.com/office/drawing/2014/main" id="{94AB6ABC-9513-C94E-96CB-A92698730E59}"/>
              </a:ext>
            </a:extLst>
          </p:cNvPr>
          <p:cNvSpPr txBox="1"/>
          <p:nvPr/>
        </p:nvSpPr>
        <p:spPr>
          <a:xfrm>
            <a:off x="2754034" y="156934"/>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376687961"/>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inhoud 9"/>
          <p:cNvSpPr>
            <a:spLocks noGrp="1"/>
          </p:cNvSpPr>
          <p:nvPr>
            <p:ph idx="1"/>
          </p:nvPr>
        </p:nvSpPr>
        <p:spPr>
          <a:xfrm>
            <a:off x="683568" y="4149080"/>
            <a:ext cx="8003232" cy="1769904"/>
          </a:xfrm>
        </p:spPr>
        <p:txBody>
          <a:bodyPr>
            <a:normAutofit lnSpcReduction="10000"/>
          </a:bodyPr>
          <a:lstStyle/>
          <a:p>
            <a:pPr marL="0" indent="0">
              <a:buNone/>
            </a:pPr>
            <a:r>
              <a:rPr lang="nl-NL" cap="none" dirty="0"/>
              <a:t>Nash evenwicht is dus niet altijd optimaal.</a:t>
            </a:r>
          </a:p>
          <a:p>
            <a:pPr marL="0" indent="0">
              <a:buNone/>
            </a:pPr>
            <a:r>
              <a:rPr lang="nl-NL" b="1" cap="none" dirty="0"/>
              <a:t>Optimaal</a:t>
            </a:r>
            <a:r>
              <a:rPr lang="nl-NL" cap="none" dirty="0"/>
              <a:t> is als niemand zijn opbrengst kan verhogen, zonder dat de opbrengst van de ander afneemt.</a:t>
            </a:r>
          </a:p>
          <a:p>
            <a:pPr marL="0" indent="0">
              <a:buNone/>
            </a:pPr>
            <a:r>
              <a:rPr lang="nl-NL" cap="none" dirty="0"/>
              <a:t>Overleg kan tot betere uitkomsten leiden</a:t>
            </a:r>
          </a:p>
        </p:txBody>
      </p:sp>
      <p:sp>
        <p:nvSpPr>
          <p:cNvPr id="2" name="Titel 1"/>
          <p:cNvSpPr>
            <a:spLocks noGrp="1"/>
          </p:cNvSpPr>
          <p:nvPr>
            <p:ph type="title"/>
          </p:nvPr>
        </p:nvSpPr>
        <p:spPr>
          <a:xfrm>
            <a:off x="457200" y="609598"/>
            <a:ext cx="8229600" cy="515145"/>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sz="3600" dirty="0" err="1"/>
              <a:t>Prisoner's</a:t>
            </a:r>
            <a:r>
              <a:rPr lang="nl-NL" sz="3600" dirty="0"/>
              <a:t> dilemma en Nash evenwicht</a:t>
            </a:r>
          </a:p>
        </p:txBody>
      </p:sp>
      <p:graphicFrame>
        <p:nvGraphicFramePr>
          <p:cNvPr id="4" name="Tabel 3"/>
          <p:cNvGraphicFramePr>
            <a:graphicFrameLocks noGrp="1"/>
          </p:cNvGraphicFramePr>
          <p:nvPr>
            <p:extLst>
              <p:ext uri="{D42A27DB-BD31-4B8C-83A1-F6EECF244321}">
                <p14:modId xmlns:p14="http://schemas.microsoft.com/office/powerpoint/2010/main" val="1494635753"/>
              </p:ext>
            </p:extLst>
          </p:nvPr>
        </p:nvGraphicFramePr>
        <p:xfrm>
          <a:off x="683568" y="1268761"/>
          <a:ext cx="7848872" cy="2561991"/>
        </p:xfrm>
        <a:graphic>
          <a:graphicData uri="http://schemas.openxmlformats.org/drawingml/2006/table">
            <a:tbl>
              <a:tblPr>
                <a:tableStyleId>{3C2FFA5D-87B4-456A-9821-1D502468CF0F}</a:tableStyleId>
              </a:tblPr>
              <a:tblGrid>
                <a:gridCol w="1962218">
                  <a:extLst>
                    <a:ext uri="{9D8B030D-6E8A-4147-A177-3AD203B41FA5}">
                      <a16:colId xmlns:a16="http://schemas.microsoft.com/office/drawing/2014/main" val="20000"/>
                    </a:ext>
                  </a:extLst>
                </a:gridCol>
                <a:gridCol w="1962218">
                  <a:extLst>
                    <a:ext uri="{9D8B030D-6E8A-4147-A177-3AD203B41FA5}">
                      <a16:colId xmlns:a16="http://schemas.microsoft.com/office/drawing/2014/main" val="20001"/>
                    </a:ext>
                  </a:extLst>
                </a:gridCol>
                <a:gridCol w="1962218">
                  <a:extLst>
                    <a:ext uri="{9D8B030D-6E8A-4147-A177-3AD203B41FA5}">
                      <a16:colId xmlns:a16="http://schemas.microsoft.com/office/drawing/2014/main" val="20002"/>
                    </a:ext>
                  </a:extLst>
                </a:gridCol>
                <a:gridCol w="1962218">
                  <a:extLst>
                    <a:ext uri="{9D8B030D-6E8A-4147-A177-3AD203B41FA5}">
                      <a16:colId xmlns:a16="http://schemas.microsoft.com/office/drawing/2014/main" val="20003"/>
                    </a:ext>
                  </a:extLst>
                </a:gridCol>
              </a:tblGrid>
              <a:tr h="415488">
                <a:tc rowSpan="2" gridSpan="2">
                  <a:txBody>
                    <a:bodyPr/>
                    <a:lstStyle/>
                    <a:p>
                      <a:endParaRPr lang="nl-NL" dirty="0"/>
                    </a:p>
                  </a:txBody>
                  <a:tcPr/>
                </a:tc>
                <a:tc rowSpan="2" hMerge="1">
                  <a:txBody>
                    <a:bodyPr/>
                    <a:lstStyle/>
                    <a:p>
                      <a:endParaRPr lang="nl-NL" dirty="0"/>
                    </a:p>
                  </a:txBody>
                  <a:tcPr/>
                </a:tc>
                <a:tc gridSpan="2">
                  <a:txBody>
                    <a:bodyPr/>
                    <a:lstStyle/>
                    <a:p>
                      <a:pPr algn="ctr"/>
                      <a:r>
                        <a:rPr lang="nl-NL" sz="2400" b="1" dirty="0">
                          <a:solidFill>
                            <a:schemeClr val="tx2">
                              <a:lumMod val="75000"/>
                            </a:schemeClr>
                          </a:solidFill>
                        </a:rPr>
                        <a:t>Mohammed V.</a:t>
                      </a:r>
                    </a:p>
                  </a:txBody>
                  <a:tcPr/>
                </a:tc>
                <a:tc hMerge="1">
                  <a:txBody>
                    <a:bodyPr/>
                    <a:lstStyle/>
                    <a:p>
                      <a:endParaRPr lang="nl-NL" dirty="0"/>
                    </a:p>
                  </a:txBody>
                  <a:tcPr/>
                </a:tc>
                <a:extLst>
                  <a:ext uri="{0D108BD9-81ED-4DB2-BD59-A6C34878D82A}">
                    <a16:rowId xmlns:a16="http://schemas.microsoft.com/office/drawing/2014/main" val="10000"/>
                  </a:ext>
                </a:extLst>
              </a:tr>
              <a:tr h="701597">
                <a:tc gridSpan="2" vMerge="1">
                  <a:txBody>
                    <a:bodyPr/>
                    <a:lstStyle/>
                    <a:p>
                      <a:endParaRPr lang="nl-NL"/>
                    </a:p>
                  </a:txBody>
                  <a:tcPr/>
                </a:tc>
                <a:tc hMerge="1" vMerge="1">
                  <a:txBody>
                    <a:bodyPr/>
                    <a:lstStyle/>
                    <a:p>
                      <a:endParaRPr lang="nl-NL" dirty="0"/>
                    </a:p>
                  </a:txBody>
                  <a:tcPr/>
                </a:tc>
                <a:tc>
                  <a:txBody>
                    <a:bodyPr/>
                    <a:lstStyle/>
                    <a:p>
                      <a:r>
                        <a:rPr lang="nl-NL" sz="2000" dirty="0">
                          <a:solidFill>
                            <a:schemeClr val="tx2">
                              <a:lumMod val="75000"/>
                            </a:schemeClr>
                          </a:solidFill>
                        </a:rPr>
                        <a:t>Ander niet aangeven</a:t>
                      </a:r>
                    </a:p>
                  </a:txBody>
                  <a:tcPr/>
                </a:tc>
                <a:tc>
                  <a:txBody>
                    <a:bodyPr/>
                    <a:lstStyle/>
                    <a:p>
                      <a:r>
                        <a:rPr lang="nl-NL" sz="2000" dirty="0">
                          <a:solidFill>
                            <a:schemeClr val="tx2">
                              <a:lumMod val="75000"/>
                            </a:schemeClr>
                          </a:solidFill>
                        </a:rPr>
                        <a:t>Ander wel aangeven</a:t>
                      </a:r>
                    </a:p>
                  </a:txBody>
                  <a:tcPr/>
                </a:tc>
                <a:extLst>
                  <a:ext uri="{0D108BD9-81ED-4DB2-BD59-A6C34878D82A}">
                    <a16:rowId xmlns:a16="http://schemas.microsoft.com/office/drawing/2014/main" val="10001"/>
                  </a:ext>
                </a:extLst>
              </a:tr>
              <a:tr h="701597">
                <a:tc rowSpan="2">
                  <a:txBody>
                    <a:bodyPr/>
                    <a:lstStyle/>
                    <a:p>
                      <a:r>
                        <a:rPr lang="nl-NL" sz="2400" b="1" dirty="0">
                          <a:solidFill>
                            <a:srgbClr val="C00000"/>
                          </a:solidFill>
                        </a:rPr>
                        <a:t>Theo G.</a:t>
                      </a:r>
                    </a:p>
                  </a:txBody>
                  <a:tcPr anchor="ctr"/>
                </a:tc>
                <a:tc>
                  <a:txBody>
                    <a:bodyPr/>
                    <a:lstStyle/>
                    <a:p>
                      <a:r>
                        <a:rPr lang="nl-NL" sz="2000" dirty="0">
                          <a:solidFill>
                            <a:srgbClr val="C00000"/>
                          </a:solidFill>
                        </a:rPr>
                        <a:t>Ander niet aangeven</a:t>
                      </a:r>
                    </a:p>
                  </a:txBody>
                  <a:tcPr/>
                </a:tc>
                <a:tc>
                  <a:txBody>
                    <a:bodyPr/>
                    <a:lstStyle/>
                    <a:p>
                      <a:pPr algn="ctr"/>
                      <a:r>
                        <a:rPr lang="nl-NL" sz="2000" dirty="0"/>
                        <a:t>(</a:t>
                      </a:r>
                      <a:r>
                        <a:rPr lang="nl-NL" sz="2000" dirty="0">
                          <a:solidFill>
                            <a:srgbClr val="C00000"/>
                          </a:solidFill>
                        </a:rPr>
                        <a:t>-2</a:t>
                      </a:r>
                      <a:r>
                        <a:rPr lang="nl-NL" sz="2000" dirty="0"/>
                        <a:t>,</a:t>
                      </a:r>
                      <a:r>
                        <a:rPr lang="nl-NL" sz="2000" dirty="0">
                          <a:solidFill>
                            <a:schemeClr val="tx2">
                              <a:lumMod val="75000"/>
                            </a:schemeClr>
                          </a:solidFill>
                        </a:rPr>
                        <a:t>-2</a:t>
                      </a:r>
                      <a:r>
                        <a:rPr lang="nl-NL" sz="2000" dirty="0"/>
                        <a:t>)</a:t>
                      </a:r>
                    </a:p>
                  </a:txBody>
                  <a:tcPr anchor="ctr"/>
                </a:tc>
                <a:tc>
                  <a:txBody>
                    <a:bodyPr/>
                    <a:lstStyle/>
                    <a:p>
                      <a:pPr algn="ctr"/>
                      <a:r>
                        <a:rPr lang="nl-NL" sz="2000" dirty="0"/>
                        <a:t>(</a:t>
                      </a:r>
                      <a:r>
                        <a:rPr lang="nl-NL" sz="2000" dirty="0">
                          <a:solidFill>
                            <a:srgbClr val="C00000"/>
                          </a:solidFill>
                        </a:rPr>
                        <a:t>-14</a:t>
                      </a:r>
                      <a:r>
                        <a:rPr lang="nl-NL" sz="2000" dirty="0"/>
                        <a:t>, </a:t>
                      </a:r>
                      <a:r>
                        <a:rPr lang="nl-NL" sz="2000" dirty="0">
                          <a:solidFill>
                            <a:schemeClr val="tx2">
                              <a:lumMod val="75000"/>
                            </a:schemeClr>
                          </a:solidFill>
                        </a:rPr>
                        <a:t>0</a:t>
                      </a:r>
                      <a:r>
                        <a:rPr lang="nl-NL" sz="2000" dirty="0"/>
                        <a:t>)</a:t>
                      </a:r>
                    </a:p>
                  </a:txBody>
                  <a:tcPr anchor="ctr"/>
                </a:tc>
                <a:extLst>
                  <a:ext uri="{0D108BD9-81ED-4DB2-BD59-A6C34878D82A}">
                    <a16:rowId xmlns:a16="http://schemas.microsoft.com/office/drawing/2014/main" val="10002"/>
                  </a:ext>
                </a:extLst>
              </a:tr>
              <a:tr h="701597">
                <a:tc vMerge="1">
                  <a:txBody>
                    <a:bodyPr/>
                    <a:lstStyle/>
                    <a:p>
                      <a:endParaRPr lang="nl-NL" dirty="0"/>
                    </a:p>
                  </a:txBody>
                  <a:tcPr/>
                </a:tc>
                <a:tc>
                  <a:txBody>
                    <a:bodyPr/>
                    <a:lstStyle/>
                    <a:p>
                      <a:r>
                        <a:rPr lang="nl-NL" sz="2000" dirty="0">
                          <a:solidFill>
                            <a:srgbClr val="C00000"/>
                          </a:solidFill>
                        </a:rPr>
                        <a:t>Ander wel aangeven</a:t>
                      </a:r>
                    </a:p>
                  </a:txBody>
                  <a:tcPr/>
                </a:tc>
                <a:tc>
                  <a:txBody>
                    <a:bodyPr/>
                    <a:lstStyle/>
                    <a:p>
                      <a:pPr algn="ctr"/>
                      <a:r>
                        <a:rPr lang="nl-NL" sz="2000" dirty="0"/>
                        <a:t>(</a:t>
                      </a:r>
                      <a:r>
                        <a:rPr lang="nl-NL" sz="2000" dirty="0">
                          <a:solidFill>
                            <a:srgbClr val="C00000"/>
                          </a:solidFill>
                        </a:rPr>
                        <a:t>0</a:t>
                      </a:r>
                      <a:r>
                        <a:rPr lang="nl-NL" sz="2000" dirty="0"/>
                        <a:t>, </a:t>
                      </a:r>
                      <a:r>
                        <a:rPr lang="nl-NL" sz="2000" dirty="0">
                          <a:solidFill>
                            <a:schemeClr val="tx2">
                              <a:lumMod val="75000"/>
                            </a:schemeClr>
                          </a:solidFill>
                        </a:rPr>
                        <a:t>-14</a:t>
                      </a:r>
                      <a:r>
                        <a:rPr lang="nl-NL" sz="2000" dirty="0"/>
                        <a:t>)</a:t>
                      </a:r>
                    </a:p>
                  </a:txBody>
                  <a:tcPr anchor="ctr"/>
                </a:tc>
                <a:tc>
                  <a:txBody>
                    <a:bodyPr/>
                    <a:lstStyle/>
                    <a:p>
                      <a:pPr algn="ctr"/>
                      <a:r>
                        <a:rPr lang="nl-NL" sz="2000" dirty="0"/>
                        <a:t>(</a:t>
                      </a:r>
                      <a:r>
                        <a:rPr lang="nl-NL" sz="2000" dirty="0">
                          <a:solidFill>
                            <a:srgbClr val="C00000"/>
                          </a:solidFill>
                        </a:rPr>
                        <a:t>-10</a:t>
                      </a:r>
                      <a:r>
                        <a:rPr lang="nl-NL" sz="2000" dirty="0"/>
                        <a:t>, </a:t>
                      </a:r>
                      <a:r>
                        <a:rPr lang="nl-NL" sz="2000" dirty="0">
                          <a:solidFill>
                            <a:schemeClr val="tx2">
                              <a:lumMod val="75000"/>
                            </a:schemeClr>
                          </a:solidFill>
                        </a:rPr>
                        <a:t>-10</a:t>
                      </a:r>
                      <a:r>
                        <a:rPr lang="nl-NL" sz="2000" dirty="0"/>
                        <a:t>)</a:t>
                      </a:r>
                    </a:p>
                  </a:txBody>
                  <a:tcPr anchor="ctr"/>
                </a:tc>
                <a:extLst>
                  <a:ext uri="{0D108BD9-81ED-4DB2-BD59-A6C34878D82A}">
                    <a16:rowId xmlns:a16="http://schemas.microsoft.com/office/drawing/2014/main" val="10003"/>
                  </a:ext>
                </a:extLst>
              </a:tr>
            </a:tbl>
          </a:graphicData>
        </a:graphic>
      </p:graphicFrame>
      <p:cxnSp>
        <p:nvCxnSpPr>
          <p:cNvPr id="6" name="Rechte verbindingslijn 5"/>
          <p:cNvCxnSpPr/>
          <p:nvPr/>
        </p:nvCxnSpPr>
        <p:spPr>
          <a:xfrm>
            <a:off x="5220072" y="3645024"/>
            <a:ext cx="28803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Rechte verbindingslijn 6"/>
          <p:cNvCxnSpPr/>
          <p:nvPr/>
        </p:nvCxnSpPr>
        <p:spPr>
          <a:xfrm>
            <a:off x="7164288" y="3645024"/>
            <a:ext cx="28803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Rechte verbindingslijn 7"/>
          <p:cNvCxnSpPr/>
          <p:nvPr/>
        </p:nvCxnSpPr>
        <p:spPr>
          <a:xfrm>
            <a:off x="7653268" y="3645024"/>
            <a:ext cx="2880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a:off x="7635732" y="2924944"/>
            <a:ext cx="28803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al 10"/>
          <p:cNvSpPr/>
          <p:nvPr/>
        </p:nvSpPr>
        <p:spPr>
          <a:xfrm>
            <a:off x="6603945" y="3212976"/>
            <a:ext cx="1944216" cy="576064"/>
          </a:xfrm>
          <a:prstGeom prst="ellipse">
            <a:avLst/>
          </a:prstGeom>
          <a:noFill/>
          <a:ln w="508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2" name="Tekstvak 11"/>
          <p:cNvSpPr txBox="1"/>
          <p:nvPr/>
        </p:nvSpPr>
        <p:spPr>
          <a:xfrm>
            <a:off x="4635521" y="2814616"/>
            <a:ext cx="1968424" cy="369332"/>
          </a:xfrm>
          <a:prstGeom prst="rect">
            <a:avLst/>
          </a:prstGeom>
          <a:noFill/>
        </p:spPr>
        <p:txBody>
          <a:bodyPr wrap="none" rtlCol="0">
            <a:spAutoFit/>
          </a:bodyPr>
          <a:lstStyle/>
          <a:p>
            <a:r>
              <a:rPr lang="nl-NL" b="1" dirty="0">
                <a:solidFill>
                  <a:schemeClr val="accent6">
                    <a:lumMod val="75000"/>
                  </a:schemeClr>
                </a:solidFill>
              </a:rPr>
              <a:t>Optimale uitkomst</a:t>
            </a:r>
          </a:p>
        </p:txBody>
      </p:sp>
      <p:sp>
        <p:nvSpPr>
          <p:cNvPr id="3" name="Tijdelijke aanduiding voor voettekst 2">
            <a:extLst>
              <a:ext uri="{FF2B5EF4-FFF2-40B4-BE49-F238E27FC236}">
                <a16:creationId xmlns:a16="http://schemas.microsoft.com/office/drawing/2014/main" id="{853740D6-948B-EE44-B686-25DC505EE5AC}"/>
              </a:ext>
            </a:extLst>
          </p:cNvPr>
          <p:cNvSpPr>
            <a:spLocks noGrp="1"/>
          </p:cNvSpPr>
          <p:nvPr>
            <p:ph type="ftr" sz="quarter" idx="11"/>
          </p:nvPr>
        </p:nvSpPr>
        <p:spPr/>
        <p:txBody>
          <a:bodyPr/>
          <a:lstStyle/>
          <a:p>
            <a:r>
              <a:rPr lang="en-US"/>
              <a:t>Economie Integraal (Hans Vermeulen)</a:t>
            </a:r>
          </a:p>
        </p:txBody>
      </p:sp>
      <p:sp>
        <p:nvSpPr>
          <p:cNvPr id="5" name="Tijdelijke aanduiding voor dianummer 4">
            <a:extLst>
              <a:ext uri="{FF2B5EF4-FFF2-40B4-BE49-F238E27FC236}">
                <a16:creationId xmlns:a16="http://schemas.microsoft.com/office/drawing/2014/main" id="{6D00301C-061F-CC4C-9297-565DA4E0CC42}"/>
              </a:ext>
            </a:extLst>
          </p:cNvPr>
          <p:cNvSpPr>
            <a:spLocks noGrp="1"/>
          </p:cNvSpPr>
          <p:nvPr>
            <p:ph type="sldNum" sz="quarter" idx="12"/>
          </p:nvPr>
        </p:nvSpPr>
        <p:spPr/>
        <p:txBody>
          <a:bodyPr/>
          <a:lstStyle/>
          <a:p>
            <a:fld id="{687D7A59-36E2-48B9-B146-C1E59501F63F}" type="slidenum">
              <a:rPr lang="en-US" smtClean="0"/>
              <a:pPr/>
              <a:t>12</a:t>
            </a:fld>
            <a:endParaRPr lang="en-US"/>
          </a:p>
        </p:txBody>
      </p:sp>
      <p:sp>
        <p:nvSpPr>
          <p:cNvPr id="13" name="Tekstvak 12">
            <a:extLst>
              <a:ext uri="{FF2B5EF4-FFF2-40B4-BE49-F238E27FC236}">
                <a16:creationId xmlns:a16="http://schemas.microsoft.com/office/drawing/2014/main" id="{EDBD878B-A85E-CE43-883A-0E56D7E800F7}"/>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1285984264"/>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Effect transition="in" filter="fade">
                                      <p:cBhvr>
                                        <p:cTn id="31" dur="500"/>
                                        <p:tgtEl>
                                          <p:spTgt spid="1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fade">
                                      <p:cBhvr>
                                        <p:cTn id="36" dur="500"/>
                                        <p:tgtEl>
                                          <p:spTgt spid="10">
                                            <p:txEl>
                                              <p:pRg st="2" end="2"/>
                                            </p:txEl>
                                          </p:spTgt>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285860"/>
            <a:ext cx="8229600" cy="1242078"/>
          </a:xfrm>
        </p:spPr>
        <p:txBody>
          <a:bodyPr>
            <a:normAutofit/>
          </a:bodyPr>
          <a:lstStyle/>
          <a:p>
            <a:pPr marL="0" indent="0">
              <a:buNone/>
            </a:pPr>
            <a:r>
              <a:rPr lang="nl-NL" sz="2800" cap="none" dirty="0"/>
              <a:t>Twee kledingzaken in een winkelcentrum moeten beslissen of ze wel of geen (vroege) uitverkoop houden</a:t>
            </a:r>
          </a:p>
        </p:txBody>
      </p:sp>
      <p:sp>
        <p:nvSpPr>
          <p:cNvPr id="2" name="Titel 1"/>
          <p:cNvSpPr>
            <a:spLocks noGrp="1"/>
          </p:cNvSpPr>
          <p:nvPr>
            <p:ph type="title"/>
          </p:nvPr>
        </p:nvSpPr>
        <p:spPr>
          <a:xfrm>
            <a:off x="457200" y="609598"/>
            <a:ext cx="8229600" cy="587153"/>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nl-NL" sz="3200" dirty="0" err="1"/>
              <a:t>Prisoner's</a:t>
            </a:r>
            <a:r>
              <a:rPr lang="nl-NL" sz="3200" dirty="0"/>
              <a:t> dilemma - uitverkoop</a:t>
            </a:r>
          </a:p>
        </p:txBody>
      </p:sp>
      <p:graphicFrame>
        <p:nvGraphicFramePr>
          <p:cNvPr id="4" name="Tabel 3"/>
          <p:cNvGraphicFramePr>
            <a:graphicFrameLocks noGrp="1"/>
          </p:cNvGraphicFramePr>
          <p:nvPr>
            <p:extLst>
              <p:ext uri="{D42A27DB-BD31-4B8C-83A1-F6EECF244321}">
                <p14:modId xmlns:p14="http://schemas.microsoft.com/office/powerpoint/2010/main" val="1462585393"/>
              </p:ext>
            </p:extLst>
          </p:nvPr>
        </p:nvGraphicFramePr>
        <p:xfrm>
          <a:off x="539552" y="2708920"/>
          <a:ext cx="8147247" cy="2339298"/>
        </p:xfrm>
        <a:graphic>
          <a:graphicData uri="http://schemas.openxmlformats.org/drawingml/2006/table">
            <a:tbl>
              <a:tblPr>
                <a:tableStyleId>{3C2FFA5D-87B4-456A-9821-1D502468CF0F}</a:tableStyleId>
              </a:tblPr>
              <a:tblGrid>
                <a:gridCol w="1656184">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364864">
                  <a:extLst>
                    <a:ext uri="{9D8B030D-6E8A-4147-A177-3AD203B41FA5}">
                      <a16:colId xmlns:a16="http://schemas.microsoft.com/office/drawing/2014/main" val="20002"/>
                    </a:ext>
                  </a:extLst>
                </a:gridCol>
                <a:gridCol w="2037967">
                  <a:extLst>
                    <a:ext uri="{9D8B030D-6E8A-4147-A177-3AD203B41FA5}">
                      <a16:colId xmlns:a16="http://schemas.microsoft.com/office/drawing/2014/main" val="20003"/>
                    </a:ext>
                  </a:extLst>
                </a:gridCol>
              </a:tblGrid>
              <a:tr h="415488">
                <a:tc rowSpan="2" gridSpan="2">
                  <a:txBody>
                    <a:bodyPr/>
                    <a:lstStyle/>
                    <a:p>
                      <a:endParaRPr lang="nl-NL" dirty="0"/>
                    </a:p>
                  </a:txBody>
                  <a:tcPr/>
                </a:tc>
                <a:tc rowSpan="2" hMerge="1">
                  <a:txBody>
                    <a:bodyPr/>
                    <a:lstStyle/>
                    <a:p>
                      <a:endParaRPr lang="nl-NL" dirty="0"/>
                    </a:p>
                  </a:txBody>
                  <a:tcPr/>
                </a:tc>
                <a:tc gridSpan="2">
                  <a:txBody>
                    <a:bodyPr/>
                    <a:lstStyle/>
                    <a:p>
                      <a:pPr algn="ctr"/>
                      <a:r>
                        <a:rPr lang="nl-NL" sz="2400" b="1" dirty="0">
                          <a:solidFill>
                            <a:schemeClr val="tx2">
                              <a:lumMod val="75000"/>
                            </a:schemeClr>
                          </a:solidFill>
                        </a:rPr>
                        <a:t>Shoeby</a:t>
                      </a:r>
                    </a:p>
                  </a:txBody>
                  <a:tcPr/>
                </a:tc>
                <a:tc hMerge="1">
                  <a:txBody>
                    <a:bodyPr/>
                    <a:lstStyle/>
                    <a:p>
                      <a:endParaRPr lang="nl-NL" dirty="0"/>
                    </a:p>
                  </a:txBody>
                  <a:tcPr/>
                </a:tc>
                <a:extLst>
                  <a:ext uri="{0D108BD9-81ED-4DB2-BD59-A6C34878D82A}">
                    <a16:rowId xmlns:a16="http://schemas.microsoft.com/office/drawing/2014/main" val="10000"/>
                  </a:ext>
                </a:extLst>
              </a:tr>
              <a:tr h="478904">
                <a:tc gridSpan="2" vMerge="1">
                  <a:txBody>
                    <a:bodyPr/>
                    <a:lstStyle/>
                    <a:p>
                      <a:endParaRPr lang="nl-NL"/>
                    </a:p>
                  </a:txBody>
                  <a:tcPr/>
                </a:tc>
                <a:tc hMerge="1" vMerge="1">
                  <a:txBody>
                    <a:bodyPr/>
                    <a:lstStyle/>
                    <a:p>
                      <a:endParaRPr lang="nl-NL" dirty="0"/>
                    </a:p>
                  </a:txBody>
                  <a:tcPr/>
                </a:tc>
                <a:tc>
                  <a:txBody>
                    <a:bodyPr/>
                    <a:lstStyle/>
                    <a:p>
                      <a:r>
                        <a:rPr lang="nl-NL" sz="2000" dirty="0">
                          <a:solidFill>
                            <a:schemeClr val="tx2">
                              <a:lumMod val="75000"/>
                            </a:schemeClr>
                          </a:solidFill>
                        </a:rPr>
                        <a:t>Geen uitverkoop</a:t>
                      </a:r>
                    </a:p>
                  </a:txBody>
                  <a:tcPr/>
                </a:tc>
                <a:tc>
                  <a:txBody>
                    <a:bodyPr/>
                    <a:lstStyle/>
                    <a:p>
                      <a:r>
                        <a:rPr lang="nl-NL" sz="2000" dirty="0">
                          <a:solidFill>
                            <a:schemeClr val="tx2">
                              <a:lumMod val="75000"/>
                            </a:schemeClr>
                          </a:solidFill>
                        </a:rPr>
                        <a:t>Wel uitverkoop</a:t>
                      </a:r>
                    </a:p>
                  </a:txBody>
                  <a:tcPr/>
                </a:tc>
                <a:extLst>
                  <a:ext uri="{0D108BD9-81ED-4DB2-BD59-A6C34878D82A}">
                    <a16:rowId xmlns:a16="http://schemas.microsoft.com/office/drawing/2014/main" val="10001"/>
                  </a:ext>
                </a:extLst>
              </a:tr>
              <a:tr h="701597">
                <a:tc rowSpan="2">
                  <a:txBody>
                    <a:bodyPr/>
                    <a:lstStyle/>
                    <a:p>
                      <a:r>
                        <a:rPr lang="nl-NL" sz="2400" b="1" dirty="0">
                          <a:solidFill>
                            <a:srgbClr val="C00000"/>
                          </a:solidFill>
                        </a:rPr>
                        <a:t>H&amp;M</a:t>
                      </a:r>
                    </a:p>
                  </a:txBody>
                  <a:tcPr anchor="ctr"/>
                </a:tc>
                <a:tc>
                  <a:txBody>
                    <a:bodyPr/>
                    <a:lstStyle/>
                    <a:p>
                      <a:r>
                        <a:rPr lang="nl-NL" sz="2000" dirty="0">
                          <a:solidFill>
                            <a:srgbClr val="C00000"/>
                          </a:solidFill>
                        </a:rPr>
                        <a:t>Geen uitverkoop</a:t>
                      </a:r>
                    </a:p>
                  </a:txBody>
                  <a:tcPr anchor="ctr"/>
                </a:tc>
                <a:tc>
                  <a:txBody>
                    <a:bodyPr/>
                    <a:lstStyle/>
                    <a:p>
                      <a:pPr algn="ctr"/>
                      <a:r>
                        <a:rPr lang="nl-NL" sz="2000" dirty="0"/>
                        <a:t>(</a:t>
                      </a:r>
                      <a:r>
                        <a:rPr lang="nl-NL" sz="2000" dirty="0">
                          <a:solidFill>
                            <a:srgbClr val="C00000"/>
                          </a:solidFill>
                        </a:rPr>
                        <a:t>€ </a:t>
                      </a:r>
                      <a:r>
                        <a:rPr lang="nl-NL" sz="2000" baseline="0" dirty="0">
                          <a:solidFill>
                            <a:srgbClr val="C00000"/>
                          </a:solidFill>
                        </a:rPr>
                        <a:t>5000</a:t>
                      </a:r>
                      <a:r>
                        <a:rPr lang="nl-NL" sz="2000" dirty="0"/>
                        <a:t>,</a:t>
                      </a:r>
                      <a:r>
                        <a:rPr lang="nl-NL" sz="2000" baseline="0" dirty="0">
                          <a:solidFill>
                            <a:schemeClr val="tx2">
                              <a:lumMod val="75000"/>
                            </a:schemeClr>
                          </a:solidFill>
                        </a:rPr>
                        <a:t> € 5000</a:t>
                      </a:r>
                      <a:r>
                        <a:rPr lang="nl-NL" sz="2000" dirty="0"/>
                        <a:t>)</a:t>
                      </a:r>
                    </a:p>
                  </a:txBody>
                  <a:tcPr anchor="ctr"/>
                </a:tc>
                <a:tc>
                  <a:txBody>
                    <a:bodyPr/>
                    <a:lstStyle/>
                    <a:p>
                      <a:pPr algn="ctr"/>
                      <a:r>
                        <a:rPr lang="nl-NL" sz="2000" dirty="0"/>
                        <a:t>(</a:t>
                      </a:r>
                      <a:r>
                        <a:rPr lang="nl-NL" sz="2000" dirty="0">
                          <a:solidFill>
                            <a:srgbClr val="C00000"/>
                          </a:solidFill>
                        </a:rPr>
                        <a:t>€</a:t>
                      </a:r>
                      <a:r>
                        <a:rPr lang="nl-NL" sz="2000" baseline="0" dirty="0">
                          <a:solidFill>
                            <a:srgbClr val="C00000"/>
                          </a:solidFill>
                        </a:rPr>
                        <a:t> 2000</a:t>
                      </a:r>
                      <a:r>
                        <a:rPr lang="nl-NL" sz="2000" dirty="0"/>
                        <a:t>, </a:t>
                      </a:r>
                      <a:r>
                        <a:rPr lang="nl-NL" sz="2000" dirty="0">
                          <a:solidFill>
                            <a:schemeClr val="tx2">
                              <a:lumMod val="75000"/>
                            </a:schemeClr>
                          </a:solidFill>
                        </a:rPr>
                        <a:t>€</a:t>
                      </a:r>
                      <a:r>
                        <a:rPr lang="nl-NL" sz="2000" baseline="0" dirty="0">
                          <a:solidFill>
                            <a:schemeClr val="tx2">
                              <a:lumMod val="75000"/>
                            </a:schemeClr>
                          </a:solidFill>
                        </a:rPr>
                        <a:t> 7000</a:t>
                      </a:r>
                      <a:r>
                        <a:rPr lang="nl-NL" sz="2000" dirty="0"/>
                        <a:t>)</a:t>
                      </a:r>
                    </a:p>
                  </a:txBody>
                  <a:tcPr anchor="ctr"/>
                </a:tc>
                <a:extLst>
                  <a:ext uri="{0D108BD9-81ED-4DB2-BD59-A6C34878D82A}">
                    <a16:rowId xmlns:a16="http://schemas.microsoft.com/office/drawing/2014/main" val="10002"/>
                  </a:ext>
                </a:extLst>
              </a:tr>
              <a:tr h="701597">
                <a:tc vMerge="1">
                  <a:txBody>
                    <a:bodyPr/>
                    <a:lstStyle/>
                    <a:p>
                      <a:endParaRPr lang="nl-NL" dirty="0"/>
                    </a:p>
                  </a:txBody>
                  <a:tcPr/>
                </a:tc>
                <a:tc>
                  <a:txBody>
                    <a:bodyPr/>
                    <a:lstStyle/>
                    <a:p>
                      <a:r>
                        <a:rPr lang="nl-NL" sz="2000" dirty="0">
                          <a:solidFill>
                            <a:srgbClr val="C00000"/>
                          </a:solidFill>
                        </a:rPr>
                        <a:t>Wel uitverkoop</a:t>
                      </a:r>
                    </a:p>
                  </a:txBody>
                  <a:tcPr anchor="ctr"/>
                </a:tc>
                <a:tc>
                  <a:txBody>
                    <a:bodyPr/>
                    <a:lstStyle/>
                    <a:p>
                      <a:pPr algn="ctr"/>
                      <a:r>
                        <a:rPr lang="nl-NL" sz="2000" dirty="0"/>
                        <a:t>(</a:t>
                      </a:r>
                      <a:r>
                        <a:rPr lang="nl-NL" sz="2000" dirty="0">
                          <a:solidFill>
                            <a:srgbClr val="C00000"/>
                          </a:solidFill>
                        </a:rPr>
                        <a:t>€</a:t>
                      </a:r>
                      <a:r>
                        <a:rPr lang="nl-NL" sz="2000" baseline="0" dirty="0">
                          <a:solidFill>
                            <a:srgbClr val="C00000"/>
                          </a:solidFill>
                        </a:rPr>
                        <a:t> 7000</a:t>
                      </a:r>
                      <a:r>
                        <a:rPr lang="nl-NL" sz="2000" dirty="0"/>
                        <a:t>, </a:t>
                      </a:r>
                      <a:r>
                        <a:rPr lang="nl-NL" sz="2000" dirty="0">
                          <a:solidFill>
                            <a:schemeClr val="tx2">
                              <a:lumMod val="75000"/>
                            </a:schemeClr>
                          </a:solidFill>
                        </a:rPr>
                        <a:t>€</a:t>
                      </a:r>
                      <a:r>
                        <a:rPr lang="nl-NL" sz="2000" baseline="0" dirty="0">
                          <a:solidFill>
                            <a:schemeClr val="tx2">
                              <a:lumMod val="75000"/>
                            </a:schemeClr>
                          </a:solidFill>
                        </a:rPr>
                        <a:t> 2000</a:t>
                      </a:r>
                      <a:r>
                        <a:rPr lang="nl-NL" sz="2000" dirty="0"/>
                        <a:t>)</a:t>
                      </a:r>
                    </a:p>
                  </a:txBody>
                  <a:tcPr anchor="ctr"/>
                </a:tc>
                <a:tc>
                  <a:txBody>
                    <a:bodyPr/>
                    <a:lstStyle/>
                    <a:p>
                      <a:pPr algn="ctr"/>
                      <a:r>
                        <a:rPr lang="nl-NL" sz="2000" dirty="0"/>
                        <a:t>(</a:t>
                      </a:r>
                      <a:r>
                        <a:rPr lang="nl-NL" sz="2000" dirty="0">
                          <a:solidFill>
                            <a:srgbClr val="C00000"/>
                          </a:solidFill>
                        </a:rPr>
                        <a:t>€ 4000</a:t>
                      </a:r>
                      <a:r>
                        <a:rPr lang="nl-NL" sz="2000" dirty="0"/>
                        <a:t>, </a:t>
                      </a:r>
                      <a:r>
                        <a:rPr lang="nl-NL" sz="2000" dirty="0">
                          <a:solidFill>
                            <a:schemeClr val="tx2">
                              <a:lumMod val="75000"/>
                            </a:schemeClr>
                          </a:solidFill>
                        </a:rPr>
                        <a:t>€ 4000</a:t>
                      </a:r>
                      <a:r>
                        <a:rPr lang="nl-NL" sz="2000" dirty="0"/>
                        <a:t>)</a:t>
                      </a:r>
                    </a:p>
                  </a:txBody>
                  <a:tcPr anchor="ctr"/>
                </a:tc>
                <a:extLst>
                  <a:ext uri="{0D108BD9-81ED-4DB2-BD59-A6C34878D82A}">
                    <a16:rowId xmlns:a16="http://schemas.microsoft.com/office/drawing/2014/main" val="10003"/>
                  </a:ext>
                </a:extLst>
              </a:tr>
            </a:tbl>
          </a:graphicData>
        </a:graphic>
      </p:graphicFrame>
      <p:cxnSp>
        <p:nvCxnSpPr>
          <p:cNvPr id="6" name="Rechte verbindingslijn 5"/>
          <p:cNvCxnSpPr/>
          <p:nvPr/>
        </p:nvCxnSpPr>
        <p:spPr>
          <a:xfrm>
            <a:off x="4716016" y="4869160"/>
            <a:ext cx="6480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Rechte verbindingslijn 6"/>
          <p:cNvCxnSpPr/>
          <p:nvPr/>
        </p:nvCxnSpPr>
        <p:spPr>
          <a:xfrm>
            <a:off x="6961967" y="4869160"/>
            <a:ext cx="64807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Rechte verbindingslijn 7"/>
          <p:cNvCxnSpPr/>
          <p:nvPr/>
        </p:nvCxnSpPr>
        <p:spPr>
          <a:xfrm>
            <a:off x="7781610" y="4869160"/>
            <a:ext cx="6480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a:off x="7781610" y="4149080"/>
            <a:ext cx="648072"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al 9"/>
          <p:cNvSpPr/>
          <p:nvPr/>
        </p:nvSpPr>
        <p:spPr>
          <a:xfrm>
            <a:off x="6660232" y="4376351"/>
            <a:ext cx="1944216" cy="576064"/>
          </a:xfrm>
          <a:prstGeom prst="ellipse">
            <a:avLst/>
          </a:prstGeom>
          <a:noFill/>
          <a:ln w="508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1" name="Tekstvak 10"/>
          <p:cNvSpPr txBox="1"/>
          <p:nvPr/>
        </p:nvSpPr>
        <p:spPr>
          <a:xfrm>
            <a:off x="7092279" y="5157192"/>
            <a:ext cx="1701941" cy="369332"/>
          </a:xfrm>
          <a:prstGeom prst="rect">
            <a:avLst/>
          </a:prstGeom>
          <a:noFill/>
        </p:spPr>
        <p:txBody>
          <a:bodyPr wrap="none" rtlCol="0">
            <a:spAutoFit/>
          </a:bodyPr>
          <a:lstStyle/>
          <a:p>
            <a:r>
              <a:rPr lang="nl-NL" b="1" dirty="0">
                <a:solidFill>
                  <a:schemeClr val="accent3">
                    <a:lumMod val="75000"/>
                  </a:schemeClr>
                </a:solidFill>
              </a:rPr>
              <a:t>Nash evenwicht</a:t>
            </a:r>
          </a:p>
        </p:txBody>
      </p:sp>
      <p:sp>
        <p:nvSpPr>
          <p:cNvPr id="12" name="Tekstvak 11"/>
          <p:cNvSpPr txBox="1"/>
          <p:nvPr/>
        </p:nvSpPr>
        <p:spPr>
          <a:xfrm>
            <a:off x="4531958" y="3604374"/>
            <a:ext cx="2032929" cy="369332"/>
          </a:xfrm>
          <a:prstGeom prst="rect">
            <a:avLst/>
          </a:prstGeom>
          <a:noFill/>
        </p:spPr>
        <p:txBody>
          <a:bodyPr wrap="square" rtlCol="0">
            <a:spAutoFit/>
          </a:bodyPr>
          <a:lstStyle/>
          <a:p>
            <a:r>
              <a:rPr lang="nl-NL" b="1" dirty="0"/>
              <a:t>Optimale</a:t>
            </a:r>
            <a:r>
              <a:rPr lang="nl-NL" b="1" dirty="0">
                <a:solidFill>
                  <a:schemeClr val="accent6">
                    <a:lumMod val="75000"/>
                  </a:schemeClr>
                </a:solidFill>
              </a:rPr>
              <a:t> </a:t>
            </a:r>
            <a:r>
              <a:rPr lang="nl-NL" b="1" dirty="0"/>
              <a:t>uitkomst</a:t>
            </a:r>
          </a:p>
        </p:txBody>
      </p:sp>
      <p:sp>
        <p:nvSpPr>
          <p:cNvPr id="5" name="Tijdelijke aanduiding voor voettekst 4">
            <a:extLst>
              <a:ext uri="{FF2B5EF4-FFF2-40B4-BE49-F238E27FC236}">
                <a16:creationId xmlns:a16="http://schemas.microsoft.com/office/drawing/2014/main" id="{35D1BD77-A72B-1749-A13F-D15B6440C296}"/>
              </a:ext>
            </a:extLst>
          </p:cNvPr>
          <p:cNvSpPr>
            <a:spLocks noGrp="1"/>
          </p:cNvSpPr>
          <p:nvPr>
            <p:ph type="ftr" sz="quarter" idx="11"/>
          </p:nvPr>
        </p:nvSpPr>
        <p:spPr/>
        <p:txBody>
          <a:bodyPr/>
          <a:lstStyle/>
          <a:p>
            <a:r>
              <a:rPr lang="en-US"/>
              <a:t>Economie Integraal (Hans Vermeulen)</a:t>
            </a:r>
          </a:p>
        </p:txBody>
      </p:sp>
      <p:sp>
        <p:nvSpPr>
          <p:cNvPr id="13" name="Tijdelijke aanduiding voor dianummer 12">
            <a:extLst>
              <a:ext uri="{FF2B5EF4-FFF2-40B4-BE49-F238E27FC236}">
                <a16:creationId xmlns:a16="http://schemas.microsoft.com/office/drawing/2014/main" id="{1AE378DE-45D7-B94C-97E4-056EC5E61397}"/>
              </a:ext>
            </a:extLst>
          </p:cNvPr>
          <p:cNvSpPr>
            <a:spLocks noGrp="1"/>
          </p:cNvSpPr>
          <p:nvPr>
            <p:ph type="sldNum" sz="quarter" idx="12"/>
          </p:nvPr>
        </p:nvSpPr>
        <p:spPr/>
        <p:txBody>
          <a:bodyPr/>
          <a:lstStyle/>
          <a:p>
            <a:fld id="{687D7A59-36E2-48B9-B146-C1E59501F63F}" type="slidenum">
              <a:rPr lang="en-US" smtClean="0"/>
              <a:pPr/>
              <a:t>13</a:t>
            </a:fld>
            <a:endParaRPr lang="en-US"/>
          </a:p>
        </p:txBody>
      </p:sp>
      <p:sp>
        <p:nvSpPr>
          <p:cNvPr id="14" name="Tekstvak 13">
            <a:extLst>
              <a:ext uri="{FF2B5EF4-FFF2-40B4-BE49-F238E27FC236}">
                <a16:creationId xmlns:a16="http://schemas.microsoft.com/office/drawing/2014/main" id="{AF1A1FE3-E625-124F-96DF-B5C3F67F5F51}"/>
              </a:ext>
            </a:extLst>
          </p:cNvPr>
          <p:cNvSpPr txBox="1"/>
          <p:nvPr/>
        </p:nvSpPr>
        <p:spPr>
          <a:xfrm>
            <a:off x="2892840" y="5347218"/>
            <a:ext cx="3278236" cy="707886"/>
          </a:xfrm>
          <a:prstGeom prst="rect">
            <a:avLst/>
          </a:prstGeom>
          <a:noFill/>
        </p:spPr>
        <p:txBody>
          <a:bodyPr wrap="square" rtlCol="0">
            <a:spAutoFit/>
          </a:bodyPr>
          <a:lstStyle/>
          <a:p>
            <a:r>
              <a:rPr lang="nl-NL" sz="2000" dirty="0"/>
              <a:t>Hier is ook sprake van een </a:t>
            </a:r>
            <a:r>
              <a:rPr lang="nl-NL" sz="2000" dirty="0" err="1"/>
              <a:t>prisonersdilemma</a:t>
            </a:r>
            <a:endParaRPr lang="nl-NL" sz="2000" dirty="0"/>
          </a:p>
        </p:txBody>
      </p:sp>
      <p:sp>
        <p:nvSpPr>
          <p:cNvPr id="15" name="Tekstvak 14">
            <a:extLst>
              <a:ext uri="{FF2B5EF4-FFF2-40B4-BE49-F238E27FC236}">
                <a16:creationId xmlns:a16="http://schemas.microsoft.com/office/drawing/2014/main" id="{E191F313-1FC6-6448-9376-3D2596FCB24D}"/>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262998051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285860"/>
            <a:ext cx="8229600" cy="2359164"/>
          </a:xfrm>
          <a:solidFill>
            <a:schemeClr val="accent2">
              <a:lumMod val="40000"/>
              <a:lumOff val="60000"/>
            </a:schemeClr>
          </a:solidFill>
        </p:spPr>
        <p:txBody>
          <a:bodyPr>
            <a:normAutofit fontScale="92500" lnSpcReduction="20000"/>
          </a:bodyPr>
          <a:lstStyle/>
          <a:p>
            <a:r>
              <a:rPr lang="nl-NL" sz="2400" cap="none" dirty="0"/>
              <a:t>Opbrengst vakbondswerk = € 50 extra loonstijging voor allen</a:t>
            </a:r>
          </a:p>
          <a:p>
            <a:r>
              <a:rPr lang="nl-NL" sz="2400" cap="none" dirty="0"/>
              <a:t>Kosten lidmaatschap = € 15</a:t>
            </a:r>
          </a:p>
          <a:p>
            <a:endParaRPr lang="nl-NL" sz="2400" cap="none" dirty="0"/>
          </a:p>
          <a:p>
            <a:pPr marL="0" indent="0">
              <a:buNone/>
            </a:pPr>
            <a:r>
              <a:rPr lang="nl-NL" sz="2400" b="1" cap="none" dirty="0">
                <a:solidFill>
                  <a:schemeClr val="accent3">
                    <a:lumMod val="75000"/>
                  </a:schemeClr>
                </a:solidFill>
              </a:rPr>
              <a:t>Wat doe je? Lid worden of niet?</a:t>
            </a:r>
          </a:p>
          <a:p>
            <a:pPr marL="0" indent="0">
              <a:buNone/>
            </a:pPr>
            <a:r>
              <a:rPr lang="nl-NL" sz="2400" cap="none" dirty="0"/>
              <a:t>Wat de ander ook kiest, jij zult geen lid worden: </a:t>
            </a:r>
            <a:r>
              <a:rPr lang="nl-NL" sz="2400" b="1" cap="none" dirty="0"/>
              <a:t>dominante strategie</a:t>
            </a:r>
            <a:endParaRPr lang="nl-NL" sz="2400" cap="none" dirty="0"/>
          </a:p>
        </p:txBody>
      </p:sp>
      <p:sp>
        <p:nvSpPr>
          <p:cNvPr id="2" name="Titel 1"/>
          <p:cNvSpPr>
            <a:spLocks noGrp="1"/>
          </p:cNvSpPr>
          <p:nvPr>
            <p:ph type="title"/>
          </p:nvPr>
        </p:nvSpPr>
        <p:spPr>
          <a:xfrm>
            <a:off x="457200" y="576442"/>
            <a:ext cx="8229600" cy="548301"/>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dirty="0"/>
              <a:t>Meeliftersgedrag</a:t>
            </a:r>
          </a:p>
        </p:txBody>
      </p:sp>
      <p:graphicFrame>
        <p:nvGraphicFramePr>
          <p:cNvPr id="4" name="Tabel 3"/>
          <p:cNvGraphicFramePr>
            <a:graphicFrameLocks noGrp="1"/>
          </p:cNvGraphicFramePr>
          <p:nvPr>
            <p:extLst>
              <p:ext uri="{D42A27DB-BD31-4B8C-83A1-F6EECF244321}">
                <p14:modId xmlns:p14="http://schemas.microsoft.com/office/powerpoint/2010/main" val="1057084867"/>
              </p:ext>
            </p:extLst>
          </p:nvPr>
        </p:nvGraphicFramePr>
        <p:xfrm>
          <a:off x="457200" y="3790824"/>
          <a:ext cx="7844423" cy="2561434"/>
        </p:xfrm>
        <a:graphic>
          <a:graphicData uri="http://schemas.openxmlformats.org/drawingml/2006/table">
            <a:tbl>
              <a:tblPr>
                <a:tableStyleId>{3C2FFA5D-87B4-456A-9821-1D502468CF0F}</a:tableStyleId>
              </a:tblPr>
              <a:tblGrid>
                <a:gridCol w="1962218">
                  <a:extLst>
                    <a:ext uri="{9D8B030D-6E8A-4147-A177-3AD203B41FA5}">
                      <a16:colId xmlns:a16="http://schemas.microsoft.com/office/drawing/2014/main" val="20000"/>
                    </a:ext>
                  </a:extLst>
                </a:gridCol>
                <a:gridCol w="1957769">
                  <a:extLst>
                    <a:ext uri="{9D8B030D-6E8A-4147-A177-3AD203B41FA5}">
                      <a16:colId xmlns:a16="http://schemas.microsoft.com/office/drawing/2014/main" val="20001"/>
                    </a:ext>
                  </a:extLst>
                </a:gridCol>
                <a:gridCol w="1962218">
                  <a:extLst>
                    <a:ext uri="{9D8B030D-6E8A-4147-A177-3AD203B41FA5}">
                      <a16:colId xmlns:a16="http://schemas.microsoft.com/office/drawing/2014/main" val="20002"/>
                    </a:ext>
                  </a:extLst>
                </a:gridCol>
                <a:gridCol w="1962218">
                  <a:extLst>
                    <a:ext uri="{9D8B030D-6E8A-4147-A177-3AD203B41FA5}">
                      <a16:colId xmlns:a16="http://schemas.microsoft.com/office/drawing/2014/main" val="20003"/>
                    </a:ext>
                  </a:extLst>
                </a:gridCol>
              </a:tblGrid>
              <a:tr h="415488">
                <a:tc rowSpan="2" gridSpan="2">
                  <a:txBody>
                    <a:bodyPr/>
                    <a:lstStyle/>
                    <a:p>
                      <a:endParaRPr lang="nl-NL" dirty="0"/>
                    </a:p>
                  </a:txBody>
                  <a:tcPr/>
                </a:tc>
                <a:tc rowSpan="2" hMerge="1">
                  <a:txBody>
                    <a:bodyPr/>
                    <a:lstStyle/>
                    <a:p>
                      <a:endParaRPr lang="nl-NL" dirty="0"/>
                    </a:p>
                  </a:txBody>
                  <a:tcPr/>
                </a:tc>
                <a:tc gridSpan="2">
                  <a:txBody>
                    <a:bodyPr/>
                    <a:lstStyle/>
                    <a:p>
                      <a:pPr algn="ctr"/>
                      <a:r>
                        <a:rPr lang="nl-NL" sz="2400" b="1" dirty="0">
                          <a:solidFill>
                            <a:schemeClr val="tx2">
                              <a:lumMod val="75000"/>
                            </a:schemeClr>
                          </a:solidFill>
                        </a:rPr>
                        <a:t>Andere werknemers</a:t>
                      </a:r>
                    </a:p>
                  </a:txBody>
                  <a:tcPr/>
                </a:tc>
                <a:tc hMerge="1">
                  <a:txBody>
                    <a:bodyPr/>
                    <a:lstStyle/>
                    <a:p>
                      <a:endParaRPr lang="nl-NL" dirty="0"/>
                    </a:p>
                  </a:txBody>
                  <a:tcPr/>
                </a:tc>
                <a:extLst>
                  <a:ext uri="{0D108BD9-81ED-4DB2-BD59-A6C34878D82A}">
                    <a16:rowId xmlns:a16="http://schemas.microsoft.com/office/drawing/2014/main" val="10000"/>
                  </a:ext>
                </a:extLst>
              </a:tr>
              <a:tr h="478904">
                <a:tc gridSpan="2" vMerge="1">
                  <a:txBody>
                    <a:bodyPr/>
                    <a:lstStyle/>
                    <a:p>
                      <a:endParaRPr lang="nl-NL"/>
                    </a:p>
                  </a:txBody>
                  <a:tcPr/>
                </a:tc>
                <a:tc hMerge="1" vMerge="1">
                  <a:txBody>
                    <a:bodyPr/>
                    <a:lstStyle/>
                    <a:p>
                      <a:endParaRPr lang="nl-NL" dirty="0"/>
                    </a:p>
                  </a:txBody>
                  <a:tcPr/>
                </a:tc>
                <a:tc>
                  <a:txBody>
                    <a:bodyPr/>
                    <a:lstStyle/>
                    <a:p>
                      <a:r>
                        <a:rPr lang="nl-NL" sz="2000" dirty="0">
                          <a:solidFill>
                            <a:schemeClr val="tx2">
                              <a:lumMod val="75000"/>
                            </a:schemeClr>
                          </a:solidFill>
                        </a:rPr>
                        <a:t>Vakbondslid</a:t>
                      </a:r>
                      <a:r>
                        <a:rPr lang="nl-NL" sz="2000" baseline="0" dirty="0">
                          <a:solidFill>
                            <a:schemeClr val="tx2">
                              <a:lumMod val="75000"/>
                            </a:schemeClr>
                          </a:solidFill>
                        </a:rPr>
                        <a:t> worden</a:t>
                      </a:r>
                      <a:endParaRPr lang="nl-NL" sz="2000" dirty="0">
                        <a:solidFill>
                          <a:schemeClr val="tx2">
                            <a:lumMod val="75000"/>
                          </a:schemeClr>
                        </a:solidFill>
                      </a:endParaRPr>
                    </a:p>
                  </a:txBody>
                  <a:tcPr/>
                </a:tc>
                <a:tc>
                  <a:txBody>
                    <a:bodyPr/>
                    <a:lstStyle/>
                    <a:p>
                      <a:r>
                        <a:rPr lang="nl-NL" sz="2000" dirty="0">
                          <a:solidFill>
                            <a:schemeClr val="tx2">
                              <a:lumMod val="75000"/>
                            </a:schemeClr>
                          </a:solidFill>
                        </a:rPr>
                        <a:t>Geen lid worden</a:t>
                      </a:r>
                    </a:p>
                  </a:txBody>
                  <a:tcPr/>
                </a:tc>
                <a:extLst>
                  <a:ext uri="{0D108BD9-81ED-4DB2-BD59-A6C34878D82A}">
                    <a16:rowId xmlns:a16="http://schemas.microsoft.com/office/drawing/2014/main" val="10001"/>
                  </a:ext>
                </a:extLst>
              </a:tr>
              <a:tr h="701597">
                <a:tc rowSpan="2">
                  <a:txBody>
                    <a:bodyPr/>
                    <a:lstStyle/>
                    <a:p>
                      <a:r>
                        <a:rPr lang="nl-NL" sz="2400" b="1" dirty="0">
                          <a:solidFill>
                            <a:srgbClr val="C00000"/>
                          </a:solidFill>
                        </a:rPr>
                        <a:t>Jij</a:t>
                      </a:r>
                    </a:p>
                  </a:txBody>
                  <a:tcPr anchor="ctr"/>
                </a:tc>
                <a:tc>
                  <a:txBody>
                    <a:bodyPr/>
                    <a:lstStyle/>
                    <a:p>
                      <a:r>
                        <a:rPr lang="nl-NL" sz="2000" dirty="0">
                          <a:solidFill>
                            <a:srgbClr val="C00000"/>
                          </a:solidFill>
                        </a:rPr>
                        <a:t>Vakbondslid worden</a:t>
                      </a:r>
                    </a:p>
                  </a:txBody>
                  <a:tcPr anchor="ctr"/>
                </a:tc>
                <a:tc>
                  <a:txBody>
                    <a:bodyPr/>
                    <a:lstStyle/>
                    <a:p>
                      <a:pPr algn="ctr"/>
                      <a:r>
                        <a:rPr lang="nl-NL" sz="2000" dirty="0"/>
                        <a:t>( </a:t>
                      </a:r>
                      <a:r>
                        <a:rPr lang="nl-NL" sz="2000" dirty="0">
                          <a:solidFill>
                            <a:srgbClr val="C00000"/>
                          </a:solidFill>
                        </a:rPr>
                        <a:t>35 </a:t>
                      </a:r>
                      <a:r>
                        <a:rPr lang="nl-NL" sz="2000" dirty="0"/>
                        <a:t>,</a:t>
                      </a:r>
                      <a:r>
                        <a:rPr lang="nl-NL" sz="2000" baseline="0" dirty="0">
                          <a:solidFill>
                            <a:schemeClr val="tx2">
                              <a:lumMod val="75000"/>
                            </a:schemeClr>
                          </a:solidFill>
                        </a:rPr>
                        <a:t> 35 </a:t>
                      </a:r>
                      <a:r>
                        <a:rPr lang="nl-NL" sz="2000" dirty="0"/>
                        <a:t>)</a:t>
                      </a:r>
                    </a:p>
                  </a:txBody>
                  <a:tcPr anchor="ctr"/>
                </a:tc>
                <a:tc>
                  <a:txBody>
                    <a:bodyPr/>
                    <a:lstStyle/>
                    <a:p>
                      <a:pPr algn="ctr"/>
                      <a:r>
                        <a:rPr lang="nl-NL" sz="2000" dirty="0"/>
                        <a:t>(</a:t>
                      </a:r>
                      <a:r>
                        <a:rPr lang="nl-NL" sz="2000" dirty="0">
                          <a:solidFill>
                            <a:srgbClr val="C00000"/>
                          </a:solidFill>
                        </a:rPr>
                        <a:t> -15 </a:t>
                      </a:r>
                      <a:r>
                        <a:rPr lang="nl-NL" sz="2000" dirty="0"/>
                        <a:t>, </a:t>
                      </a:r>
                      <a:r>
                        <a:rPr lang="nl-NL" sz="2000" dirty="0">
                          <a:solidFill>
                            <a:schemeClr val="tx2">
                              <a:lumMod val="75000"/>
                            </a:schemeClr>
                          </a:solidFill>
                        </a:rPr>
                        <a:t>0 </a:t>
                      </a:r>
                      <a:r>
                        <a:rPr lang="nl-NL" sz="2000" dirty="0"/>
                        <a:t>)</a:t>
                      </a:r>
                    </a:p>
                  </a:txBody>
                  <a:tcPr anchor="ctr"/>
                </a:tc>
                <a:extLst>
                  <a:ext uri="{0D108BD9-81ED-4DB2-BD59-A6C34878D82A}">
                    <a16:rowId xmlns:a16="http://schemas.microsoft.com/office/drawing/2014/main" val="10002"/>
                  </a:ext>
                </a:extLst>
              </a:tr>
              <a:tr h="701597">
                <a:tc vMerge="1">
                  <a:txBody>
                    <a:bodyPr/>
                    <a:lstStyle/>
                    <a:p>
                      <a:endParaRPr lang="nl-NL" dirty="0"/>
                    </a:p>
                  </a:txBody>
                  <a:tcPr/>
                </a:tc>
                <a:tc>
                  <a:txBody>
                    <a:bodyPr/>
                    <a:lstStyle/>
                    <a:p>
                      <a:r>
                        <a:rPr lang="nl-NL" sz="2000" dirty="0">
                          <a:solidFill>
                            <a:srgbClr val="C00000"/>
                          </a:solidFill>
                        </a:rPr>
                        <a:t>Geen lid</a:t>
                      </a:r>
                      <a:r>
                        <a:rPr lang="nl-NL" sz="2000" baseline="0" dirty="0">
                          <a:solidFill>
                            <a:srgbClr val="C00000"/>
                          </a:solidFill>
                        </a:rPr>
                        <a:t> worden</a:t>
                      </a:r>
                      <a:endParaRPr lang="nl-NL" sz="2000" dirty="0">
                        <a:solidFill>
                          <a:srgbClr val="C00000"/>
                        </a:solidFill>
                      </a:endParaRPr>
                    </a:p>
                  </a:txBody>
                  <a:tcPr anchor="ctr"/>
                </a:tc>
                <a:tc>
                  <a:txBody>
                    <a:bodyPr/>
                    <a:lstStyle/>
                    <a:p>
                      <a:pPr algn="ctr"/>
                      <a:r>
                        <a:rPr lang="nl-NL" sz="2000" dirty="0"/>
                        <a:t>(</a:t>
                      </a:r>
                      <a:r>
                        <a:rPr lang="nl-NL" sz="2000" dirty="0">
                          <a:solidFill>
                            <a:srgbClr val="C00000"/>
                          </a:solidFill>
                        </a:rPr>
                        <a:t> 50 </a:t>
                      </a:r>
                      <a:r>
                        <a:rPr lang="nl-NL" sz="2000" dirty="0"/>
                        <a:t>, </a:t>
                      </a:r>
                      <a:r>
                        <a:rPr lang="nl-NL" sz="2000" dirty="0">
                          <a:solidFill>
                            <a:schemeClr val="tx2">
                              <a:lumMod val="75000"/>
                            </a:schemeClr>
                          </a:solidFill>
                        </a:rPr>
                        <a:t>35</a:t>
                      </a:r>
                      <a:r>
                        <a:rPr lang="nl-NL" sz="2000" baseline="0" dirty="0">
                          <a:solidFill>
                            <a:schemeClr val="tx2">
                              <a:lumMod val="75000"/>
                            </a:schemeClr>
                          </a:solidFill>
                        </a:rPr>
                        <a:t> </a:t>
                      </a:r>
                      <a:r>
                        <a:rPr lang="nl-NL" sz="2000" dirty="0"/>
                        <a:t>)</a:t>
                      </a:r>
                    </a:p>
                  </a:txBody>
                  <a:tcPr anchor="ctr"/>
                </a:tc>
                <a:tc>
                  <a:txBody>
                    <a:bodyPr/>
                    <a:lstStyle/>
                    <a:p>
                      <a:pPr algn="ctr"/>
                      <a:r>
                        <a:rPr lang="nl-NL" sz="2000" dirty="0"/>
                        <a:t>(</a:t>
                      </a:r>
                      <a:r>
                        <a:rPr lang="nl-NL" sz="2000" dirty="0">
                          <a:solidFill>
                            <a:srgbClr val="C00000"/>
                          </a:solidFill>
                        </a:rPr>
                        <a:t> 0 </a:t>
                      </a:r>
                      <a:r>
                        <a:rPr lang="nl-NL" sz="2000" dirty="0"/>
                        <a:t>, </a:t>
                      </a:r>
                      <a:r>
                        <a:rPr lang="nl-NL" sz="2000" dirty="0">
                          <a:solidFill>
                            <a:schemeClr val="tx2">
                              <a:lumMod val="75000"/>
                            </a:schemeClr>
                          </a:solidFill>
                        </a:rPr>
                        <a:t>0 </a:t>
                      </a:r>
                      <a:r>
                        <a:rPr lang="nl-NL" sz="2000" dirty="0"/>
                        <a:t>)</a:t>
                      </a:r>
                    </a:p>
                  </a:txBody>
                  <a:tcPr anchor="ctr"/>
                </a:tc>
                <a:extLst>
                  <a:ext uri="{0D108BD9-81ED-4DB2-BD59-A6C34878D82A}">
                    <a16:rowId xmlns:a16="http://schemas.microsoft.com/office/drawing/2014/main" val="10003"/>
                  </a:ext>
                </a:extLst>
              </a:tr>
            </a:tbl>
          </a:graphicData>
        </a:graphic>
      </p:graphicFrame>
      <p:cxnSp>
        <p:nvCxnSpPr>
          <p:cNvPr id="5" name="Rechte verbindingslijn 4"/>
          <p:cNvCxnSpPr/>
          <p:nvPr/>
        </p:nvCxnSpPr>
        <p:spPr>
          <a:xfrm>
            <a:off x="5103431" y="6281556"/>
            <a:ext cx="21602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 name="Rechte verbindingslijn 6"/>
          <p:cNvCxnSpPr/>
          <p:nvPr/>
        </p:nvCxnSpPr>
        <p:spPr>
          <a:xfrm>
            <a:off x="7149540" y="6281556"/>
            <a:ext cx="216024"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ijdelijke aanduiding voor voettekst 5">
            <a:extLst>
              <a:ext uri="{FF2B5EF4-FFF2-40B4-BE49-F238E27FC236}">
                <a16:creationId xmlns:a16="http://schemas.microsoft.com/office/drawing/2014/main" id="{8BEAAD52-B222-C645-813E-5A5C72570060}"/>
              </a:ext>
            </a:extLst>
          </p:cNvPr>
          <p:cNvSpPr>
            <a:spLocks noGrp="1"/>
          </p:cNvSpPr>
          <p:nvPr>
            <p:ph type="ftr" sz="quarter" idx="11"/>
          </p:nvPr>
        </p:nvSpPr>
        <p:spPr>
          <a:xfrm>
            <a:off x="231607" y="6417397"/>
            <a:ext cx="5004665" cy="365125"/>
          </a:xfrm>
        </p:spPr>
        <p:txBody>
          <a:bodyPr/>
          <a:lstStyle/>
          <a:p>
            <a:r>
              <a:rPr lang="en-US" dirty="0" err="1"/>
              <a:t>Economie</a:t>
            </a:r>
            <a:r>
              <a:rPr lang="en-US" dirty="0"/>
              <a:t> </a:t>
            </a:r>
            <a:r>
              <a:rPr lang="en-US" dirty="0" err="1"/>
              <a:t>Integraal</a:t>
            </a:r>
            <a:r>
              <a:rPr lang="en-US" dirty="0"/>
              <a:t> (Hans Vermeulen)</a:t>
            </a:r>
          </a:p>
        </p:txBody>
      </p:sp>
      <p:sp>
        <p:nvSpPr>
          <p:cNvPr id="8" name="Tijdelijke aanduiding voor dianummer 7">
            <a:extLst>
              <a:ext uri="{FF2B5EF4-FFF2-40B4-BE49-F238E27FC236}">
                <a16:creationId xmlns:a16="http://schemas.microsoft.com/office/drawing/2014/main" id="{B8D6CD52-561E-0141-8345-01F7DD1C5C6F}"/>
              </a:ext>
            </a:extLst>
          </p:cNvPr>
          <p:cNvSpPr>
            <a:spLocks noGrp="1"/>
          </p:cNvSpPr>
          <p:nvPr>
            <p:ph type="sldNum" sz="quarter" idx="12"/>
          </p:nvPr>
        </p:nvSpPr>
        <p:spPr>
          <a:xfrm>
            <a:off x="8163083" y="6154547"/>
            <a:ext cx="573161" cy="365125"/>
          </a:xfrm>
        </p:spPr>
        <p:txBody>
          <a:bodyPr/>
          <a:lstStyle/>
          <a:p>
            <a:fld id="{687D7A59-36E2-48B9-B146-C1E59501F63F}" type="slidenum">
              <a:rPr lang="en-US" smtClean="0"/>
              <a:pPr/>
              <a:t>14</a:t>
            </a:fld>
            <a:endParaRPr lang="en-US" dirty="0"/>
          </a:p>
        </p:txBody>
      </p:sp>
      <p:sp>
        <p:nvSpPr>
          <p:cNvPr id="9" name="Tekstvak 8">
            <a:extLst>
              <a:ext uri="{FF2B5EF4-FFF2-40B4-BE49-F238E27FC236}">
                <a16:creationId xmlns:a16="http://schemas.microsoft.com/office/drawing/2014/main" id="{4EFCA961-ECC8-8D40-96FA-A9C6BD722D87}"/>
              </a:ext>
            </a:extLst>
          </p:cNvPr>
          <p:cNvSpPr txBox="1"/>
          <p:nvPr/>
        </p:nvSpPr>
        <p:spPr>
          <a:xfrm>
            <a:off x="2757071" y="116632"/>
            <a:ext cx="4119185" cy="461665"/>
          </a:xfrm>
          <a:prstGeom prst="rect">
            <a:avLst/>
          </a:prstGeom>
          <a:noFill/>
        </p:spPr>
        <p:txBody>
          <a:bodyPr wrap="square" rtlCol="0">
            <a:spAutoFit/>
          </a:bodyPr>
          <a:lstStyle/>
          <a:p>
            <a:r>
              <a:rPr lang="nl-NL" sz="2400" dirty="0"/>
              <a:t>7.2 Lange termijn relaties</a:t>
            </a:r>
          </a:p>
        </p:txBody>
      </p:sp>
    </p:spTree>
    <p:extLst>
      <p:ext uri="{BB962C8B-B14F-4D97-AF65-F5344CB8AC3E}">
        <p14:creationId xmlns:p14="http://schemas.microsoft.com/office/powerpoint/2010/main" val="3215399568"/>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10" presetClass="entr" presetSubtype="0" fill="hold" nodeType="afterEffect">
                                  <p:stCondLst>
                                    <p:cond delay="2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8500"/>
                            </p:stCondLst>
                            <p:childTnLst>
                              <p:par>
                                <p:cTn id="33" presetID="10" presetClass="entr" presetSubtype="0" fill="hold" nodeType="after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9500"/>
                            </p:stCondLst>
                            <p:childTnLst>
                              <p:par>
                                <p:cTn id="37" presetID="10" presetClass="entr" presetSubtype="0" fill="hold" nodeType="afterEffect">
                                  <p:stCondLst>
                                    <p:cond delay="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67833" y="1496460"/>
            <a:ext cx="7408333" cy="4092780"/>
          </a:xfrm>
          <a:solidFill>
            <a:schemeClr val="accent1">
              <a:lumMod val="60000"/>
              <a:lumOff val="40000"/>
            </a:schemeClr>
          </a:solidFill>
        </p:spPr>
        <p:txBody>
          <a:bodyPr>
            <a:noAutofit/>
          </a:bodyPr>
          <a:lstStyle/>
          <a:p>
            <a:pPr marL="0" indent="0">
              <a:buNone/>
            </a:pPr>
            <a:r>
              <a:rPr lang="nl-NL" cap="none" dirty="0"/>
              <a:t>Maar als iedereen zo denkt, komt er geen vakbond!</a:t>
            </a:r>
          </a:p>
          <a:p>
            <a:pPr marL="0" indent="0">
              <a:buNone/>
            </a:pPr>
            <a:r>
              <a:rPr lang="nl-NL" b="1" cap="none" dirty="0"/>
              <a:t>Oplossingen:</a:t>
            </a:r>
          </a:p>
          <a:p>
            <a:r>
              <a:rPr lang="nl-NL" cap="none" dirty="0"/>
              <a:t>Sociale normen en zelfbinding</a:t>
            </a:r>
          </a:p>
          <a:p>
            <a:pPr lvl="1"/>
            <a:r>
              <a:rPr lang="nl-NL" sz="2000" cap="none" dirty="0"/>
              <a:t>Sociale norm: “je hoort gewoon lid te zijn van een vakbond, want die komen op voor jouw belangen”</a:t>
            </a:r>
          </a:p>
          <a:p>
            <a:pPr lvl="1"/>
            <a:r>
              <a:rPr lang="nl-NL" sz="2000" cap="none" dirty="0"/>
              <a:t>Geloofwaardige zelfbinding: afspraak is dat werknemers gewoon lid worden van een vakbond (sociale controle)</a:t>
            </a:r>
          </a:p>
          <a:p>
            <a:r>
              <a:rPr lang="nl-NL" cap="none" dirty="0"/>
              <a:t>Collectieve dwang</a:t>
            </a:r>
          </a:p>
          <a:p>
            <a:r>
              <a:rPr lang="nl-NL" sz="2000" cap="none" dirty="0"/>
              <a:t>Contracten</a:t>
            </a:r>
          </a:p>
        </p:txBody>
      </p:sp>
      <p:sp>
        <p:nvSpPr>
          <p:cNvPr id="2" name="Titel 1"/>
          <p:cNvSpPr>
            <a:spLocks noGrp="1"/>
          </p:cNvSpPr>
          <p:nvPr>
            <p:ph type="title"/>
          </p:nvPr>
        </p:nvSpPr>
        <p:spPr>
          <a:xfrm>
            <a:off x="457200" y="692696"/>
            <a:ext cx="8229600" cy="504056"/>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dirty="0"/>
              <a:t>Meeliftersgedrag – 2 </a:t>
            </a:r>
          </a:p>
        </p:txBody>
      </p:sp>
      <p:sp>
        <p:nvSpPr>
          <p:cNvPr id="4" name="Tijdelijke aanduiding voor voettekst 3">
            <a:extLst>
              <a:ext uri="{FF2B5EF4-FFF2-40B4-BE49-F238E27FC236}">
                <a16:creationId xmlns:a16="http://schemas.microsoft.com/office/drawing/2014/main" id="{0F2FF24B-71CB-734A-AE19-60C73B8F68C5}"/>
              </a:ext>
            </a:extLst>
          </p:cNvPr>
          <p:cNvSpPr>
            <a:spLocks noGrp="1"/>
          </p:cNvSpPr>
          <p:nvPr>
            <p:ph type="ftr" sz="quarter" idx="11"/>
          </p:nvPr>
        </p:nvSpPr>
        <p:spPr>
          <a:xfrm>
            <a:off x="422068" y="6138433"/>
            <a:ext cx="5004665" cy="365125"/>
          </a:xfrm>
        </p:spPr>
        <p:txBody>
          <a:bodyPr/>
          <a:lstStyle/>
          <a:p>
            <a:r>
              <a:rPr lang="en-US"/>
              <a:t>Economie Integraal (Hans Vermeulen)</a:t>
            </a:r>
          </a:p>
        </p:txBody>
      </p:sp>
      <p:sp>
        <p:nvSpPr>
          <p:cNvPr id="5" name="Tijdelijke aanduiding voor dianummer 4">
            <a:extLst>
              <a:ext uri="{FF2B5EF4-FFF2-40B4-BE49-F238E27FC236}">
                <a16:creationId xmlns:a16="http://schemas.microsoft.com/office/drawing/2014/main" id="{D1906B9C-EE24-6E44-8062-9C1527F52A80}"/>
              </a:ext>
            </a:extLst>
          </p:cNvPr>
          <p:cNvSpPr>
            <a:spLocks noGrp="1"/>
          </p:cNvSpPr>
          <p:nvPr>
            <p:ph type="sldNum" sz="quarter" idx="12"/>
          </p:nvPr>
        </p:nvSpPr>
        <p:spPr>
          <a:xfrm>
            <a:off x="8148771" y="6174577"/>
            <a:ext cx="573161" cy="365125"/>
          </a:xfrm>
        </p:spPr>
        <p:txBody>
          <a:bodyPr/>
          <a:lstStyle/>
          <a:p>
            <a:fld id="{687D7A59-36E2-48B9-B146-C1E59501F63F}" type="slidenum">
              <a:rPr lang="en-US" smtClean="0"/>
              <a:pPr/>
              <a:t>15</a:t>
            </a:fld>
            <a:endParaRPr lang="en-US"/>
          </a:p>
        </p:txBody>
      </p:sp>
      <p:sp>
        <p:nvSpPr>
          <p:cNvPr id="6" name="Tekstvak 5">
            <a:extLst>
              <a:ext uri="{FF2B5EF4-FFF2-40B4-BE49-F238E27FC236}">
                <a16:creationId xmlns:a16="http://schemas.microsoft.com/office/drawing/2014/main" id="{DF46C207-FB20-3B49-BEE0-778BF8E763E2}"/>
              </a:ext>
            </a:extLst>
          </p:cNvPr>
          <p:cNvSpPr txBox="1"/>
          <p:nvPr/>
        </p:nvSpPr>
        <p:spPr>
          <a:xfrm>
            <a:off x="2757071" y="116632"/>
            <a:ext cx="4119185" cy="461665"/>
          </a:xfrm>
          <a:prstGeom prst="rect">
            <a:avLst/>
          </a:prstGeom>
          <a:noFill/>
        </p:spPr>
        <p:txBody>
          <a:bodyPr wrap="square" rtlCol="0">
            <a:spAutoFit/>
          </a:bodyPr>
          <a:lstStyle/>
          <a:p>
            <a:r>
              <a:rPr lang="nl-NL" sz="2400" dirty="0"/>
              <a:t>7.2 Lange termijn relaties</a:t>
            </a:r>
          </a:p>
        </p:txBody>
      </p:sp>
    </p:spTree>
    <p:extLst>
      <p:ext uri="{BB962C8B-B14F-4D97-AF65-F5344CB8AC3E}">
        <p14:creationId xmlns:p14="http://schemas.microsoft.com/office/powerpoint/2010/main" val="3388954972"/>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ABAECC5-F8FA-3443-BC4E-A476B3342D27}"/>
              </a:ext>
            </a:extLst>
          </p:cNvPr>
          <p:cNvSpPr>
            <a:spLocks noGrp="1"/>
          </p:cNvSpPr>
          <p:nvPr>
            <p:ph type="ftr" sz="quarter" idx="11"/>
          </p:nvPr>
        </p:nvSpPr>
        <p:spPr>
          <a:xfrm>
            <a:off x="395536" y="6207682"/>
            <a:ext cx="5004665" cy="365125"/>
          </a:xfrm>
        </p:spPr>
        <p:txBody>
          <a:bodyPr/>
          <a:lstStyle/>
          <a:p>
            <a:r>
              <a:rPr lang="en-US" dirty="0" err="1"/>
              <a:t>Economie</a:t>
            </a:r>
            <a:r>
              <a:rPr lang="en-US" dirty="0"/>
              <a:t> </a:t>
            </a:r>
            <a:r>
              <a:rPr lang="en-US" dirty="0" err="1"/>
              <a:t>Integraal</a:t>
            </a:r>
            <a:r>
              <a:rPr lang="en-US" dirty="0"/>
              <a:t> (Hans Vermeulen)</a:t>
            </a:r>
          </a:p>
        </p:txBody>
      </p:sp>
      <p:sp>
        <p:nvSpPr>
          <p:cNvPr id="4" name="Tijdelijke aanduiding voor dianummer 3">
            <a:extLst>
              <a:ext uri="{FF2B5EF4-FFF2-40B4-BE49-F238E27FC236}">
                <a16:creationId xmlns:a16="http://schemas.microsoft.com/office/drawing/2014/main" id="{0D8969BE-394B-DE4C-BDE1-1FBA23ADEE49}"/>
              </a:ext>
            </a:extLst>
          </p:cNvPr>
          <p:cNvSpPr>
            <a:spLocks noGrp="1"/>
          </p:cNvSpPr>
          <p:nvPr>
            <p:ph type="sldNum" sz="quarter" idx="12"/>
          </p:nvPr>
        </p:nvSpPr>
        <p:spPr>
          <a:xfrm>
            <a:off x="7956376" y="6256735"/>
            <a:ext cx="573161" cy="365125"/>
          </a:xfrm>
        </p:spPr>
        <p:txBody>
          <a:bodyPr/>
          <a:lstStyle/>
          <a:p>
            <a:fld id="{687D7A59-36E2-48B9-B146-C1E59501F63F}" type="slidenum">
              <a:rPr lang="en-US" smtClean="0"/>
              <a:pPr/>
              <a:t>16</a:t>
            </a:fld>
            <a:endParaRPr lang="en-US" dirty="0"/>
          </a:p>
        </p:txBody>
      </p:sp>
      <p:sp>
        <p:nvSpPr>
          <p:cNvPr id="6" name="Tekstvak 5">
            <a:extLst>
              <a:ext uri="{FF2B5EF4-FFF2-40B4-BE49-F238E27FC236}">
                <a16:creationId xmlns:a16="http://schemas.microsoft.com/office/drawing/2014/main" id="{98F219DA-5A0E-A146-8BE3-1284D52BA386}"/>
              </a:ext>
            </a:extLst>
          </p:cNvPr>
          <p:cNvSpPr txBox="1"/>
          <p:nvPr/>
        </p:nvSpPr>
        <p:spPr>
          <a:xfrm>
            <a:off x="2757071" y="116632"/>
            <a:ext cx="4119185" cy="461665"/>
          </a:xfrm>
          <a:prstGeom prst="rect">
            <a:avLst/>
          </a:prstGeom>
          <a:noFill/>
        </p:spPr>
        <p:txBody>
          <a:bodyPr wrap="square" rtlCol="0">
            <a:spAutoFit/>
          </a:bodyPr>
          <a:lstStyle/>
          <a:p>
            <a:r>
              <a:rPr lang="nl-NL" sz="2400" dirty="0"/>
              <a:t>7.2 Lange termijn relaties</a:t>
            </a:r>
          </a:p>
        </p:txBody>
      </p:sp>
      <p:pic>
        <p:nvPicPr>
          <p:cNvPr id="8" name="Afbeelding 7">
            <a:extLst>
              <a:ext uri="{FF2B5EF4-FFF2-40B4-BE49-F238E27FC236}">
                <a16:creationId xmlns:a16="http://schemas.microsoft.com/office/drawing/2014/main" id="{C6965B87-D71B-1244-A3EE-824D3102F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9050"/>
            <a:ext cx="9144000" cy="5688632"/>
          </a:xfrm>
          <a:prstGeom prst="rect">
            <a:avLst/>
          </a:prstGeom>
        </p:spPr>
      </p:pic>
      <p:sp>
        <p:nvSpPr>
          <p:cNvPr id="2" name="Tekstvak 1">
            <a:extLst>
              <a:ext uri="{FF2B5EF4-FFF2-40B4-BE49-F238E27FC236}">
                <a16:creationId xmlns:a16="http://schemas.microsoft.com/office/drawing/2014/main" id="{795505D4-D544-B54F-AB01-276681CC6800}"/>
              </a:ext>
            </a:extLst>
          </p:cNvPr>
          <p:cNvSpPr txBox="1"/>
          <p:nvPr/>
        </p:nvSpPr>
        <p:spPr>
          <a:xfrm>
            <a:off x="2051720" y="578297"/>
            <a:ext cx="5472608" cy="369332"/>
          </a:xfrm>
          <a:prstGeom prst="rect">
            <a:avLst/>
          </a:prstGeom>
          <a:noFill/>
        </p:spPr>
        <p:txBody>
          <a:bodyPr wrap="square" rtlCol="0">
            <a:spAutoFit/>
          </a:bodyPr>
          <a:lstStyle/>
          <a:p>
            <a:r>
              <a:rPr lang="nl-NL" dirty="0"/>
              <a:t>Als partijen herhaaldelijk met elkaar te maken krijgen</a:t>
            </a:r>
          </a:p>
        </p:txBody>
      </p:sp>
    </p:spTree>
    <p:extLst>
      <p:ext uri="{BB962C8B-B14F-4D97-AF65-F5344CB8AC3E}">
        <p14:creationId xmlns:p14="http://schemas.microsoft.com/office/powerpoint/2010/main" val="4136798380"/>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isoner Dilemm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8000" y="578296"/>
            <a:ext cx="8128000" cy="5898703"/>
          </a:xfrm>
          <a:prstGeom prst="rect">
            <a:avLst/>
          </a:prstGeom>
        </p:spPr>
      </p:pic>
      <p:sp>
        <p:nvSpPr>
          <p:cNvPr id="3" name="Tijdelijke aanduiding voor voettekst 2">
            <a:extLst>
              <a:ext uri="{FF2B5EF4-FFF2-40B4-BE49-F238E27FC236}">
                <a16:creationId xmlns:a16="http://schemas.microsoft.com/office/drawing/2014/main" id="{AD12C267-2101-8B48-B8DA-502628A5BDA5}"/>
              </a:ext>
            </a:extLst>
          </p:cNvPr>
          <p:cNvSpPr>
            <a:spLocks noGrp="1"/>
          </p:cNvSpPr>
          <p:nvPr>
            <p:ph type="ftr" sz="quarter" idx="11"/>
          </p:nvPr>
        </p:nvSpPr>
        <p:spPr/>
        <p:txBody>
          <a:bodyPr/>
          <a:lstStyle/>
          <a:p>
            <a:r>
              <a:rPr lang="en-US"/>
              <a:t>Economie Integraal (Hans Vermeulen)</a:t>
            </a:r>
          </a:p>
        </p:txBody>
      </p:sp>
      <p:sp>
        <p:nvSpPr>
          <p:cNvPr id="4" name="Tijdelijke aanduiding voor dianummer 3">
            <a:extLst>
              <a:ext uri="{FF2B5EF4-FFF2-40B4-BE49-F238E27FC236}">
                <a16:creationId xmlns:a16="http://schemas.microsoft.com/office/drawing/2014/main" id="{A42A22B6-90EC-1C4F-90A8-B34056BD5E26}"/>
              </a:ext>
            </a:extLst>
          </p:cNvPr>
          <p:cNvSpPr>
            <a:spLocks noGrp="1"/>
          </p:cNvSpPr>
          <p:nvPr>
            <p:ph type="sldNum" sz="quarter" idx="12"/>
          </p:nvPr>
        </p:nvSpPr>
        <p:spPr/>
        <p:txBody>
          <a:bodyPr/>
          <a:lstStyle/>
          <a:p>
            <a:fld id="{687D7A59-36E2-48B9-B146-C1E59501F63F}" type="slidenum">
              <a:rPr lang="en-US" smtClean="0"/>
              <a:pPr/>
              <a:t>2</a:t>
            </a:fld>
            <a:endParaRPr lang="en-US"/>
          </a:p>
        </p:txBody>
      </p:sp>
      <p:sp>
        <p:nvSpPr>
          <p:cNvPr id="5" name="Tekstvak 4">
            <a:extLst>
              <a:ext uri="{FF2B5EF4-FFF2-40B4-BE49-F238E27FC236}">
                <a16:creationId xmlns:a16="http://schemas.microsoft.com/office/drawing/2014/main" id="{E04C0F5B-2E80-C744-B72E-6E0603F9797F}"/>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317104033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03648" y="652624"/>
            <a:ext cx="6408712" cy="400111"/>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sz="2800" dirty="0"/>
              <a:t>Speltheorie - kenmerken</a:t>
            </a:r>
          </a:p>
        </p:txBody>
      </p:sp>
      <p:sp>
        <p:nvSpPr>
          <p:cNvPr id="6" name="Tekstvak 5"/>
          <p:cNvSpPr txBox="1"/>
          <p:nvPr/>
        </p:nvSpPr>
        <p:spPr>
          <a:xfrm>
            <a:off x="866159" y="1968221"/>
            <a:ext cx="7344816" cy="400110"/>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a:solidFill>
                  <a:schemeClr val="tx1"/>
                </a:solidFill>
              </a:rPr>
              <a:t>De spelers kunnen kiezen uit verschillende </a:t>
            </a:r>
            <a:r>
              <a:rPr lang="nl-NL" sz="2000" u="sng" dirty="0">
                <a:solidFill>
                  <a:schemeClr val="tx1"/>
                </a:solidFill>
              </a:rPr>
              <a:t>strategieën</a:t>
            </a:r>
          </a:p>
        </p:txBody>
      </p:sp>
      <p:sp>
        <p:nvSpPr>
          <p:cNvPr id="7" name="Tekstvak 6"/>
          <p:cNvSpPr txBox="1"/>
          <p:nvPr/>
        </p:nvSpPr>
        <p:spPr>
          <a:xfrm>
            <a:off x="871192" y="2506947"/>
            <a:ext cx="7344816" cy="400110"/>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a:solidFill>
                  <a:schemeClr val="tx1"/>
                </a:solidFill>
              </a:rPr>
              <a:t>De spelers weten niet wat de ander gaat doen = </a:t>
            </a:r>
            <a:r>
              <a:rPr lang="nl-NL" sz="2000" u="sng" dirty="0">
                <a:solidFill>
                  <a:schemeClr val="tx1"/>
                </a:solidFill>
              </a:rPr>
              <a:t>simultaan spel </a:t>
            </a:r>
          </a:p>
        </p:txBody>
      </p:sp>
      <p:sp>
        <p:nvSpPr>
          <p:cNvPr id="8" name="Tekstvak 7"/>
          <p:cNvSpPr txBox="1"/>
          <p:nvPr/>
        </p:nvSpPr>
        <p:spPr>
          <a:xfrm>
            <a:off x="866159" y="3089781"/>
            <a:ext cx="4053858" cy="1938992"/>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a:solidFill>
                  <a:schemeClr val="tx1"/>
                </a:solidFill>
              </a:rPr>
              <a:t>Een en ander kunnen we weergeven in een </a:t>
            </a:r>
            <a:r>
              <a:rPr lang="nl-NL" sz="2000" i="1" dirty="0">
                <a:solidFill>
                  <a:schemeClr val="tx1"/>
                </a:solidFill>
              </a:rPr>
              <a:t>opbrengstenmatrix</a:t>
            </a:r>
            <a:r>
              <a:rPr lang="nl-NL" sz="2000" dirty="0">
                <a:solidFill>
                  <a:schemeClr val="tx1"/>
                </a:solidFill>
              </a:rPr>
              <a:t>: </a:t>
            </a:r>
          </a:p>
          <a:p>
            <a:r>
              <a:rPr lang="nl-NL" sz="2000" dirty="0">
                <a:solidFill>
                  <a:schemeClr val="tx1"/>
                </a:solidFill>
              </a:rPr>
              <a:t>	</a:t>
            </a:r>
          </a:p>
          <a:p>
            <a:r>
              <a:rPr lang="nl-NL" sz="2000" i="1" dirty="0">
                <a:solidFill>
                  <a:schemeClr val="tx1"/>
                </a:solidFill>
              </a:rPr>
              <a:t>een tabel met de opbrengsten van alle spelers bij alle mogelijke combinaties van alle acties</a:t>
            </a:r>
          </a:p>
        </p:txBody>
      </p:sp>
      <p:pic>
        <p:nvPicPr>
          <p:cNvPr id="22" name="Picture 2" descr="http://www.mutualresponsibility.org/wp-content/uploads/2012/08/Gametheo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670" y="3812328"/>
            <a:ext cx="2952328" cy="2783852"/>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kstvak 22"/>
          <p:cNvSpPr txBox="1"/>
          <p:nvPr/>
        </p:nvSpPr>
        <p:spPr>
          <a:xfrm>
            <a:off x="871468" y="1381334"/>
            <a:ext cx="7726266" cy="400110"/>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a:solidFill>
                  <a:schemeClr val="tx1"/>
                </a:solidFill>
              </a:rPr>
              <a:t>Verschillende spelers met elk hun </a:t>
            </a:r>
            <a:r>
              <a:rPr lang="nl-NL" sz="2000" u="sng" dirty="0">
                <a:solidFill>
                  <a:schemeClr val="tx1"/>
                </a:solidFill>
              </a:rPr>
              <a:t>eigen belang versus collectief belang</a:t>
            </a:r>
          </a:p>
        </p:txBody>
      </p:sp>
      <p:sp>
        <p:nvSpPr>
          <p:cNvPr id="25" name="Tekstvak 24"/>
          <p:cNvSpPr txBox="1"/>
          <p:nvPr/>
        </p:nvSpPr>
        <p:spPr>
          <a:xfrm>
            <a:off x="866159" y="5204254"/>
            <a:ext cx="4053858" cy="923330"/>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a:solidFill>
                  <a:schemeClr val="tx1"/>
                </a:solidFill>
              </a:rPr>
              <a:t>Simultaan spel: beide spelers handelen tegelijk en weten niet van elkaar welke keuze ze maken</a:t>
            </a:r>
          </a:p>
        </p:txBody>
      </p:sp>
      <p:sp>
        <p:nvSpPr>
          <p:cNvPr id="2" name="Tijdelijke aanduiding voor voettekst 1">
            <a:extLst>
              <a:ext uri="{FF2B5EF4-FFF2-40B4-BE49-F238E27FC236}">
                <a16:creationId xmlns:a16="http://schemas.microsoft.com/office/drawing/2014/main" id="{23C41436-B22A-FC4F-8B7A-94A23F2CAE08}"/>
              </a:ext>
            </a:extLst>
          </p:cNvPr>
          <p:cNvSpPr>
            <a:spLocks noGrp="1"/>
          </p:cNvSpPr>
          <p:nvPr>
            <p:ph type="ftr" sz="quarter" idx="11"/>
          </p:nvPr>
        </p:nvSpPr>
        <p:spPr>
          <a:xfrm>
            <a:off x="402778" y="6337109"/>
            <a:ext cx="5004665" cy="365125"/>
          </a:xfrm>
        </p:spPr>
        <p:txBody>
          <a:bodyPr/>
          <a:lstStyle/>
          <a:p>
            <a:r>
              <a:rPr lang="en-US" dirty="0" err="1"/>
              <a:t>Economie</a:t>
            </a:r>
            <a:r>
              <a:rPr lang="en-US" dirty="0"/>
              <a:t> </a:t>
            </a:r>
            <a:r>
              <a:rPr lang="en-US" dirty="0" err="1"/>
              <a:t>Integraal</a:t>
            </a:r>
            <a:r>
              <a:rPr lang="en-US" dirty="0"/>
              <a:t> (Hans Vermeulen)</a:t>
            </a:r>
          </a:p>
        </p:txBody>
      </p:sp>
      <p:sp>
        <p:nvSpPr>
          <p:cNvPr id="4" name="Tijdelijke aanduiding voor dianummer 3">
            <a:extLst>
              <a:ext uri="{FF2B5EF4-FFF2-40B4-BE49-F238E27FC236}">
                <a16:creationId xmlns:a16="http://schemas.microsoft.com/office/drawing/2014/main" id="{A8229EF9-8CA3-3A4D-8772-AD3DB44AAAF9}"/>
              </a:ext>
            </a:extLst>
          </p:cNvPr>
          <p:cNvSpPr>
            <a:spLocks noGrp="1"/>
          </p:cNvSpPr>
          <p:nvPr>
            <p:ph type="sldNum" sz="quarter" idx="12"/>
          </p:nvPr>
        </p:nvSpPr>
        <p:spPr>
          <a:xfrm>
            <a:off x="8187894" y="6152496"/>
            <a:ext cx="573161" cy="365125"/>
          </a:xfrm>
        </p:spPr>
        <p:txBody>
          <a:bodyPr/>
          <a:lstStyle/>
          <a:p>
            <a:fld id="{687D7A59-36E2-48B9-B146-C1E59501F63F}" type="slidenum">
              <a:rPr lang="en-US" smtClean="0"/>
              <a:pPr/>
              <a:t>3</a:t>
            </a:fld>
            <a:endParaRPr lang="en-US" dirty="0"/>
          </a:p>
        </p:txBody>
      </p:sp>
      <p:sp>
        <p:nvSpPr>
          <p:cNvPr id="11" name="Tekstvak 10">
            <a:extLst>
              <a:ext uri="{FF2B5EF4-FFF2-40B4-BE49-F238E27FC236}">
                <a16:creationId xmlns:a16="http://schemas.microsoft.com/office/drawing/2014/main" id="{D29B88AE-2160-014E-9A2C-D532607F730F}"/>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1078377601"/>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67833" y="1484784"/>
            <a:ext cx="7408333" cy="4032447"/>
          </a:xfrm>
          <a:solidFill>
            <a:schemeClr val="accent6">
              <a:lumMod val="60000"/>
              <a:lumOff val="40000"/>
            </a:schemeClr>
          </a:solidFill>
        </p:spPr>
        <p:txBody>
          <a:bodyPr>
            <a:noAutofit/>
          </a:bodyPr>
          <a:lstStyle/>
          <a:p>
            <a:r>
              <a:rPr lang="nl-NL" sz="2400" cap="none" dirty="0"/>
              <a:t>Spelers hebben een dominante keuze</a:t>
            </a:r>
          </a:p>
          <a:p>
            <a:r>
              <a:rPr lang="nl-NL" sz="2400" cap="none" dirty="0"/>
              <a:t>Het is een simultaan spel</a:t>
            </a:r>
          </a:p>
          <a:p>
            <a:r>
              <a:rPr lang="nl-NL" sz="2400" cap="none" dirty="0"/>
              <a:t>Die keuze leidt tot een Nash evenwicht (beide spelers kiezen voor de dominante keuze, de beste keuze ongeacht de keuze van de andere partij)</a:t>
            </a:r>
          </a:p>
          <a:p>
            <a:r>
              <a:rPr lang="nl-NL" sz="2400" cap="none" dirty="0"/>
              <a:t>Het resultaat is niet optimaal. Dat zou alleen door overleg bereikt kunnen worden (of “heel veel vertrouwen in elkaar”)</a:t>
            </a:r>
          </a:p>
        </p:txBody>
      </p:sp>
      <p:sp>
        <p:nvSpPr>
          <p:cNvPr id="3" name="Titel 2"/>
          <p:cNvSpPr>
            <a:spLocks noGrp="1"/>
          </p:cNvSpPr>
          <p:nvPr>
            <p:ph type="title"/>
          </p:nvPr>
        </p:nvSpPr>
        <p:spPr>
          <a:xfrm>
            <a:off x="685331" y="656310"/>
            <a:ext cx="7773338" cy="597522"/>
          </a:xfrm>
          <a:solidFill>
            <a:schemeClr val="accent5"/>
          </a:solidFill>
        </p:spPr>
        <p:txBody>
          <a:bodyPr/>
          <a:lstStyle/>
          <a:p>
            <a:r>
              <a:rPr lang="nl-NL" cap="none" dirty="0"/>
              <a:t>Prisonersdilemma</a:t>
            </a:r>
          </a:p>
        </p:txBody>
      </p:sp>
      <p:sp>
        <p:nvSpPr>
          <p:cNvPr id="4" name="Tijdelijke aanduiding voor voettekst 3">
            <a:extLst>
              <a:ext uri="{FF2B5EF4-FFF2-40B4-BE49-F238E27FC236}">
                <a16:creationId xmlns:a16="http://schemas.microsoft.com/office/drawing/2014/main" id="{B3BE3FE3-BB9A-A94F-A7D7-D95CD83D1554}"/>
              </a:ext>
            </a:extLst>
          </p:cNvPr>
          <p:cNvSpPr>
            <a:spLocks noGrp="1"/>
          </p:cNvSpPr>
          <p:nvPr>
            <p:ph type="ftr" sz="quarter" idx="11"/>
          </p:nvPr>
        </p:nvSpPr>
        <p:spPr>
          <a:xfrm>
            <a:off x="685331" y="5883276"/>
            <a:ext cx="5004665" cy="356225"/>
          </a:xfrm>
        </p:spPr>
        <p:txBody>
          <a:bodyPr/>
          <a:lstStyle/>
          <a:p>
            <a:r>
              <a:rPr lang="en-US" dirty="0" err="1"/>
              <a:t>Economie</a:t>
            </a:r>
            <a:r>
              <a:rPr lang="en-US" dirty="0"/>
              <a:t> </a:t>
            </a:r>
            <a:r>
              <a:rPr lang="en-US" dirty="0" err="1"/>
              <a:t>integraal</a:t>
            </a:r>
            <a:r>
              <a:rPr lang="en-US" dirty="0"/>
              <a:t> (</a:t>
            </a:r>
            <a:r>
              <a:rPr lang="en-US" dirty="0" err="1"/>
              <a:t>hans</a:t>
            </a:r>
            <a:r>
              <a:rPr lang="en-US" dirty="0"/>
              <a:t> </a:t>
            </a:r>
            <a:r>
              <a:rPr lang="en-US" dirty="0" err="1"/>
              <a:t>vermeulen</a:t>
            </a:r>
            <a:r>
              <a:rPr lang="en-US" dirty="0"/>
              <a:t>)</a:t>
            </a:r>
          </a:p>
        </p:txBody>
      </p:sp>
      <p:sp>
        <p:nvSpPr>
          <p:cNvPr id="5" name="Tijdelijke aanduiding voor dianummer 4">
            <a:extLst>
              <a:ext uri="{FF2B5EF4-FFF2-40B4-BE49-F238E27FC236}">
                <a16:creationId xmlns:a16="http://schemas.microsoft.com/office/drawing/2014/main" id="{26647E61-B39F-2744-A428-63B6D66713F8}"/>
              </a:ext>
            </a:extLst>
          </p:cNvPr>
          <p:cNvSpPr>
            <a:spLocks noGrp="1"/>
          </p:cNvSpPr>
          <p:nvPr>
            <p:ph type="sldNum" sz="quarter" idx="12"/>
          </p:nvPr>
        </p:nvSpPr>
        <p:spPr>
          <a:xfrm>
            <a:off x="7885509" y="5883276"/>
            <a:ext cx="573161" cy="356225"/>
          </a:xfrm>
        </p:spPr>
        <p:txBody>
          <a:bodyPr/>
          <a:lstStyle/>
          <a:p>
            <a:fld id="{687D7A59-36E2-48B9-B146-C1E59501F63F}" type="slidenum">
              <a:rPr lang="en-US" smtClean="0"/>
              <a:pPr/>
              <a:t>4</a:t>
            </a:fld>
            <a:endParaRPr lang="en-US" dirty="0"/>
          </a:p>
        </p:txBody>
      </p:sp>
      <p:sp>
        <p:nvSpPr>
          <p:cNvPr id="6" name="Tekstvak 5">
            <a:extLst>
              <a:ext uri="{FF2B5EF4-FFF2-40B4-BE49-F238E27FC236}">
                <a16:creationId xmlns:a16="http://schemas.microsoft.com/office/drawing/2014/main" id="{82DF2F6C-836E-EA42-831E-458798B964E8}"/>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134098045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515443"/>
            <a:ext cx="5544616" cy="6424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nl-NL" sz="1800" dirty="0"/>
              <a:t>Nog een voorbeeld van een simultaan spel </a:t>
            </a:r>
            <a:br>
              <a:rPr lang="nl-NL" sz="1800" dirty="0"/>
            </a:br>
            <a:r>
              <a:rPr lang="nl-NL" sz="1800" dirty="0"/>
              <a:t>(geen </a:t>
            </a:r>
            <a:r>
              <a:rPr lang="nl-NL" sz="1800" dirty="0" err="1"/>
              <a:t>prisonersdilemma</a:t>
            </a:r>
            <a:r>
              <a:rPr lang="nl-NL" sz="1800" dirty="0"/>
              <a:t>)</a:t>
            </a:r>
          </a:p>
        </p:txBody>
      </p:sp>
      <p:graphicFrame>
        <p:nvGraphicFramePr>
          <p:cNvPr id="4" name="Tabel 3"/>
          <p:cNvGraphicFramePr>
            <a:graphicFrameLocks noGrp="1"/>
          </p:cNvGraphicFramePr>
          <p:nvPr>
            <p:extLst>
              <p:ext uri="{D42A27DB-BD31-4B8C-83A1-F6EECF244321}">
                <p14:modId xmlns:p14="http://schemas.microsoft.com/office/powerpoint/2010/main" val="1284065375"/>
              </p:ext>
            </p:extLst>
          </p:nvPr>
        </p:nvGraphicFramePr>
        <p:xfrm>
          <a:off x="467544" y="4033649"/>
          <a:ext cx="8191018" cy="2699315"/>
        </p:xfrm>
        <a:graphic>
          <a:graphicData uri="http://schemas.openxmlformats.org/drawingml/2006/table">
            <a:tbl>
              <a:tblPr>
                <a:tableStyleId>{3C2FFA5D-87B4-456A-9821-1D502468CF0F}</a:tableStyleId>
              </a:tblPr>
              <a:tblGrid>
                <a:gridCol w="2018546">
                  <a:extLst>
                    <a:ext uri="{9D8B030D-6E8A-4147-A177-3AD203B41FA5}">
                      <a16:colId xmlns:a16="http://schemas.microsoft.com/office/drawing/2014/main" val="20000"/>
                    </a:ext>
                  </a:extLst>
                </a:gridCol>
                <a:gridCol w="2018546">
                  <a:extLst>
                    <a:ext uri="{9D8B030D-6E8A-4147-A177-3AD203B41FA5}">
                      <a16:colId xmlns:a16="http://schemas.microsoft.com/office/drawing/2014/main" val="20001"/>
                    </a:ext>
                  </a:extLst>
                </a:gridCol>
                <a:gridCol w="2018546">
                  <a:extLst>
                    <a:ext uri="{9D8B030D-6E8A-4147-A177-3AD203B41FA5}">
                      <a16:colId xmlns:a16="http://schemas.microsoft.com/office/drawing/2014/main" val="20002"/>
                    </a:ext>
                  </a:extLst>
                </a:gridCol>
                <a:gridCol w="2135380">
                  <a:extLst>
                    <a:ext uri="{9D8B030D-6E8A-4147-A177-3AD203B41FA5}">
                      <a16:colId xmlns:a16="http://schemas.microsoft.com/office/drawing/2014/main" val="20003"/>
                    </a:ext>
                  </a:extLst>
                </a:gridCol>
              </a:tblGrid>
              <a:tr h="551261">
                <a:tc rowSpan="2" gridSpan="2">
                  <a:txBody>
                    <a:bodyPr/>
                    <a:lstStyle/>
                    <a:p>
                      <a:endParaRPr lang="nl-NL" dirty="0"/>
                    </a:p>
                  </a:txBody>
                  <a:tcPr/>
                </a:tc>
                <a:tc rowSpan="2" hMerge="1">
                  <a:txBody>
                    <a:bodyPr/>
                    <a:lstStyle/>
                    <a:p>
                      <a:endParaRPr lang="nl-NL" dirty="0"/>
                    </a:p>
                  </a:txBody>
                  <a:tcPr/>
                </a:tc>
                <a:tc gridSpan="2">
                  <a:txBody>
                    <a:bodyPr/>
                    <a:lstStyle/>
                    <a:p>
                      <a:pPr algn="ctr"/>
                      <a:r>
                        <a:rPr lang="nl-NL" sz="2400" b="1" dirty="0">
                          <a:solidFill>
                            <a:schemeClr val="tx2">
                              <a:lumMod val="75000"/>
                            </a:schemeClr>
                          </a:solidFill>
                        </a:rPr>
                        <a:t>Burger King</a:t>
                      </a:r>
                    </a:p>
                  </a:txBody>
                  <a:tcPr/>
                </a:tc>
                <a:tc hMerge="1">
                  <a:txBody>
                    <a:bodyPr/>
                    <a:lstStyle/>
                    <a:p>
                      <a:endParaRPr lang="nl-NL" dirty="0"/>
                    </a:p>
                  </a:txBody>
                  <a:tcPr/>
                </a:tc>
                <a:extLst>
                  <a:ext uri="{0D108BD9-81ED-4DB2-BD59-A6C34878D82A}">
                    <a16:rowId xmlns:a16="http://schemas.microsoft.com/office/drawing/2014/main" val="10000"/>
                  </a:ext>
                </a:extLst>
              </a:tr>
              <a:tr h="716018">
                <a:tc gridSpan="2" vMerge="1">
                  <a:txBody>
                    <a:bodyPr/>
                    <a:lstStyle/>
                    <a:p>
                      <a:endParaRPr lang="nl-NL"/>
                    </a:p>
                  </a:txBody>
                  <a:tcPr/>
                </a:tc>
                <a:tc hMerge="1" vMerge="1">
                  <a:txBody>
                    <a:bodyPr/>
                    <a:lstStyle/>
                    <a:p>
                      <a:endParaRPr lang="nl-NL" dirty="0"/>
                    </a:p>
                  </a:txBody>
                  <a:tcPr/>
                </a:tc>
                <a:tc>
                  <a:txBody>
                    <a:bodyPr/>
                    <a:lstStyle/>
                    <a:p>
                      <a:r>
                        <a:rPr lang="nl-NL" sz="2000" dirty="0">
                          <a:solidFill>
                            <a:schemeClr val="tx2">
                              <a:lumMod val="75000"/>
                            </a:schemeClr>
                          </a:solidFill>
                        </a:rPr>
                        <a:t>Geen prijsverlaging</a:t>
                      </a:r>
                    </a:p>
                  </a:txBody>
                  <a:tcPr/>
                </a:tc>
                <a:tc>
                  <a:txBody>
                    <a:bodyPr/>
                    <a:lstStyle/>
                    <a:p>
                      <a:r>
                        <a:rPr lang="nl-NL" sz="2000" dirty="0">
                          <a:solidFill>
                            <a:schemeClr val="tx2">
                              <a:lumMod val="75000"/>
                            </a:schemeClr>
                          </a:solidFill>
                        </a:rPr>
                        <a:t>Wel prijsverlaging</a:t>
                      </a:r>
                    </a:p>
                  </a:txBody>
                  <a:tcPr/>
                </a:tc>
                <a:extLst>
                  <a:ext uri="{0D108BD9-81ED-4DB2-BD59-A6C34878D82A}">
                    <a16:rowId xmlns:a16="http://schemas.microsoft.com/office/drawing/2014/main" val="10001"/>
                  </a:ext>
                </a:extLst>
              </a:tr>
              <a:tr h="716018">
                <a:tc rowSpan="2">
                  <a:txBody>
                    <a:bodyPr/>
                    <a:lstStyle/>
                    <a:p>
                      <a:r>
                        <a:rPr lang="nl-NL" sz="2400" b="1" dirty="0">
                          <a:solidFill>
                            <a:srgbClr val="C00000"/>
                          </a:solidFill>
                        </a:rPr>
                        <a:t>Mc Donalds</a:t>
                      </a:r>
                    </a:p>
                  </a:txBody>
                  <a:tcPr anchor="ctr"/>
                </a:tc>
                <a:tc>
                  <a:txBody>
                    <a:bodyPr/>
                    <a:lstStyle/>
                    <a:p>
                      <a:r>
                        <a:rPr lang="nl-NL" sz="2000" dirty="0">
                          <a:solidFill>
                            <a:srgbClr val="C00000"/>
                          </a:solidFill>
                        </a:rPr>
                        <a:t>Geen prijsverlaging</a:t>
                      </a:r>
                    </a:p>
                  </a:txBody>
                  <a:tcPr/>
                </a:tc>
                <a:tc>
                  <a:txBody>
                    <a:bodyPr/>
                    <a:lstStyle/>
                    <a:p>
                      <a:pPr algn="ctr"/>
                      <a:endParaRPr lang="nl-NL" sz="2000" dirty="0"/>
                    </a:p>
                  </a:txBody>
                  <a:tcPr anchor="ctr"/>
                </a:tc>
                <a:tc>
                  <a:txBody>
                    <a:bodyPr/>
                    <a:lstStyle/>
                    <a:p>
                      <a:pPr algn="ctr"/>
                      <a:endParaRPr lang="nl-NL" sz="2000" dirty="0"/>
                    </a:p>
                  </a:txBody>
                  <a:tcPr anchor="ctr"/>
                </a:tc>
                <a:extLst>
                  <a:ext uri="{0D108BD9-81ED-4DB2-BD59-A6C34878D82A}">
                    <a16:rowId xmlns:a16="http://schemas.microsoft.com/office/drawing/2014/main" val="10002"/>
                  </a:ext>
                </a:extLst>
              </a:tr>
              <a:tr h="716018">
                <a:tc vMerge="1">
                  <a:txBody>
                    <a:bodyPr/>
                    <a:lstStyle/>
                    <a:p>
                      <a:endParaRPr lang="nl-NL" dirty="0"/>
                    </a:p>
                  </a:txBody>
                  <a:tcPr/>
                </a:tc>
                <a:tc>
                  <a:txBody>
                    <a:bodyPr/>
                    <a:lstStyle/>
                    <a:p>
                      <a:r>
                        <a:rPr lang="nl-NL" sz="2000" dirty="0">
                          <a:solidFill>
                            <a:srgbClr val="C00000"/>
                          </a:solidFill>
                        </a:rPr>
                        <a:t>Wel prijsverlaging</a:t>
                      </a:r>
                    </a:p>
                  </a:txBody>
                  <a:tcPr/>
                </a:tc>
                <a:tc>
                  <a:txBody>
                    <a:bodyPr/>
                    <a:lstStyle/>
                    <a:p>
                      <a:pPr algn="ctr"/>
                      <a:endParaRPr lang="nl-NL" sz="2000" dirty="0"/>
                    </a:p>
                  </a:txBody>
                  <a:tcPr anchor="ctr"/>
                </a:tc>
                <a:tc>
                  <a:txBody>
                    <a:bodyPr/>
                    <a:lstStyle/>
                    <a:p>
                      <a:pPr algn="ctr"/>
                      <a:endParaRPr lang="nl-NL" sz="2000" dirty="0"/>
                    </a:p>
                  </a:txBody>
                  <a:tcPr anchor="ctr"/>
                </a:tc>
                <a:extLst>
                  <a:ext uri="{0D108BD9-81ED-4DB2-BD59-A6C34878D82A}">
                    <a16:rowId xmlns:a16="http://schemas.microsoft.com/office/drawing/2014/main" val="10003"/>
                  </a:ext>
                </a:extLst>
              </a:tr>
            </a:tbl>
          </a:graphicData>
        </a:graphic>
      </p:graphicFrame>
      <p:sp>
        <p:nvSpPr>
          <p:cNvPr id="5" name="Tekstvak 4"/>
          <p:cNvSpPr txBox="1"/>
          <p:nvPr/>
        </p:nvSpPr>
        <p:spPr>
          <a:xfrm>
            <a:off x="449649" y="1270757"/>
            <a:ext cx="820891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1800225" indent="-1800225">
              <a:buNone/>
            </a:pPr>
            <a:r>
              <a:rPr lang="nl-NL" sz="2000" dirty="0">
                <a:solidFill>
                  <a:schemeClr val="tx1"/>
                </a:solidFill>
              </a:rPr>
              <a:t>Spelers: 	McDonalds en Burger King</a:t>
            </a:r>
          </a:p>
        </p:txBody>
      </p:sp>
      <p:sp>
        <p:nvSpPr>
          <p:cNvPr id="6" name="Tekstvak 5"/>
          <p:cNvSpPr txBox="1"/>
          <p:nvPr/>
        </p:nvSpPr>
        <p:spPr>
          <a:xfrm>
            <a:off x="467544" y="1810240"/>
            <a:ext cx="820891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1800225" indent="-1800225"/>
            <a:r>
              <a:rPr lang="nl-NL" sz="2000" dirty="0">
                <a:solidFill>
                  <a:schemeClr val="tx1"/>
                </a:solidFill>
              </a:rPr>
              <a:t>Acties: 	wel prijsverlaging, geen prijsverlaging</a:t>
            </a:r>
          </a:p>
        </p:txBody>
      </p:sp>
      <p:sp>
        <p:nvSpPr>
          <p:cNvPr id="7" name="Tekstvak 6"/>
          <p:cNvSpPr txBox="1"/>
          <p:nvPr/>
        </p:nvSpPr>
        <p:spPr>
          <a:xfrm>
            <a:off x="449649" y="2280029"/>
            <a:ext cx="8208912"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1800225" indent="-1800225"/>
            <a:r>
              <a:rPr lang="nl-NL" sz="2000" dirty="0">
                <a:solidFill>
                  <a:schemeClr val="tx1"/>
                </a:solidFill>
              </a:rPr>
              <a:t>Doelstelling:	“Gegeven de actie van de ander kies ik de actie die mijn opbrengst maximaliseert”.</a:t>
            </a:r>
          </a:p>
        </p:txBody>
      </p:sp>
      <p:sp>
        <p:nvSpPr>
          <p:cNvPr id="8" name="Tekstvak 7"/>
          <p:cNvSpPr txBox="1"/>
          <p:nvPr/>
        </p:nvSpPr>
        <p:spPr>
          <a:xfrm>
            <a:off x="4695709" y="5330825"/>
            <a:ext cx="1728192" cy="369332"/>
          </a:xfrm>
          <a:prstGeom prst="rect">
            <a:avLst/>
          </a:prstGeom>
          <a:noFill/>
        </p:spPr>
        <p:txBody>
          <a:bodyPr wrap="square" rtlCol="0">
            <a:spAutoFit/>
          </a:bodyPr>
          <a:lstStyle/>
          <a:p>
            <a:r>
              <a:rPr lang="nl-NL" dirty="0"/>
              <a:t> (</a:t>
            </a:r>
            <a:r>
              <a:rPr lang="nl-NL" dirty="0">
                <a:solidFill>
                  <a:srgbClr val="C00000"/>
                </a:solidFill>
              </a:rPr>
              <a:t>€1000</a:t>
            </a:r>
            <a:r>
              <a:rPr lang="nl-NL" dirty="0"/>
              <a:t>, </a:t>
            </a:r>
            <a:r>
              <a:rPr lang="nl-NL" dirty="0">
                <a:solidFill>
                  <a:schemeClr val="tx2">
                    <a:lumMod val="75000"/>
                  </a:schemeClr>
                </a:solidFill>
              </a:rPr>
              <a:t>€1400</a:t>
            </a:r>
            <a:r>
              <a:rPr lang="nl-NL" dirty="0"/>
              <a:t>)</a:t>
            </a:r>
          </a:p>
        </p:txBody>
      </p:sp>
      <p:sp>
        <p:nvSpPr>
          <p:cNvPr id="9" name="Tekstvak 8"/>
          <p:cNvSpPr txBox="1"/>
          <p:nvPr/>
        </p:nvSpPr>
        <p:spPr>
          <a:xfrm>
            <a:off x="6660232" y="5330825"/>
            <a:ext cx="1798438" cy="369332"/>
          </a:xfrm>
          <a:prstGeom prst="rect">
            <a:avLst/>
          </a:prstGeom>
          <a:noFill/>
        </p:spPr>
        <p:txBody>
          <a:bodyPr wrap="square" rtlCol="0">
            <a:spAutoFit/>
          </a:bodyPr>
          <a:lstStyle/>
          <a:p>
            <a:r>
              <a:rPr lang="nl-NL" dirty="0"/>
              <a:t>(</a:t>
            </a:r>
            <a:r>
              <a:rPr lang="nl-NL" dirty="0">
                <a:solidFill>
                  <a:srgbClr val="C00000"/>
                </a:solidFill>
              </a:rPr>
              <a:t>€900</a:t>
            </a:r>
            <a:r>
              <a:rPr lang="nl-NL" dirty="0"/>
              <a:t>, </a:t>
            </a:r>
            <a:r>
              <a:rPr lang="nl-NL" u="sng" dirty="0">
                <a:solidFill>
                  <a:schemeClr val="tx2">
                    <a:lumMod val="75000"/>
                  </a:schemeClr>
                </a:solidFill>
              </a:rPr>
              <a:t>€1600</a:t>
            </a:r>
            <a:r>
              <a:rPr lang="nl-NL" u="sng" dirty="0"/>
              <a:t>)</a:t>
            </a:r>
          </a:p>
        </p:txBody>
      </p:sp>
      <p:sp>
        <p:nvSpPr>
          <p:cNvPr id="10" name="Tekstvak 9"/>
          <p:cNvSpPr txBox="1"/>
          <p:nvPr/>
        </p:nvSpPr>
        <p:spPr>
          <a:xfrm>
            <a:off x="4788024" y="6165304"/>
            <a:ext cx="1825443" cy="369332"/>
          </a:xfrm>
          <a:prstGeom prst="rect">
            <a:avLst/>
          </a:prstGeom>
          <a:noFill/>
        </p:spPr>
        <p:txBody>
          <a:bodyPr wrap="square" rtlCol="0">
            <a:spAutoFit/>
          </a:bodyPr>
          <a:lstStyle/>
          <a:p>
            <a:r>
              <a:rPr lang="nl-NL" u="sng" dirty="0"/>
              <a:t>(</a:t>
            </a:r>
            <a:r>
              <a:rPr lang="nl-NL" u="sng" dirty="0">
                <a:solidFill>
                  <a:srgbClr val="C00000"/>
                </a:solidFill>
              </a:rPr>
              <a:t>€1200</a:t>
            </a:r>
            <a:r>
              <a:rPr lang="nl-NL" dirty="0"/>
              <a:t>, </a:t>
            </a:r>
            <a:r>
              <a:rPr lang="nl-NL" dirty="0">
                <a:solidFill>
                  <a:schemeClr val="tx2">
                    <a:lumMod val="75000"/>
                  </a:schemeClr>
                </a:solidFill>
              </a:rPr>
              <a:t>€1300</a:t>
            </a:r>
            <a:r>
              <a:rPr lang="nl-NL" dirty="0"/>
              <a:t>)</a:t>
            </a:r>
          </a:p>
        </p:txBody>
      </p:sp>
      <p:sp>
        <p:nvSpPr>
          <p:cNvPr id="11" name="Tekstvak 10"/>
          <p:cNvSpPr txBox="1"/>
          <p:nvPr/>
        </p:nvSpPr>
        <p:spPr>
          <a:xfrm>
            <a:off x="6660231" y="6093296"/>
            <a:ext cx="1798437" cy="369332"/>
          </a:xfrm>
          <a:prstGeom prst="rect">
            <a:avLst/>
          </a:prstGeom>
          <a:noFill/>
        </p:spPr>
        <p:txBody>
          <a:bodyPr wrap="square" rtlCol="0">
            <a:spAutoFit/>
          </a:bodyPr>
          <a:lstStyle/>
          <a:p>
            <a:r>
              <a:rPr lang="nl-NL" dirty="0"/>
              <a:t>(</a:t>
            </a:r>
            <a:r>
              <a:rPr lang="nl-NL" u="sng" dirty="0">
                <a:solidFill>
                  <a:srgbClr val="C00000"/>
                </a:solidFill>
              </a:rPr>
              <a:t>€1100</a:t>
            </a:r>
            <a:r>
              <a:rPr lang="nl-NL" dirty="0"/>
              <a:t>, </a:t>
            </a:r>
            <a:r>
              <a:rPr lang="nl-NL" u="sng" dirty="0">
                <a:solidFill>
                  <a:schemeClr val="tx2">
                    <a:lumMod val="75000"/>
                  </a:schemeClr>
                </a:solidFill>
              </a:rPr>
              <a:t>€1500</a:t>
            </a:r>
            <a:r>
              <a:rPr lang="nl-NL" dirty="0"/>
              <a:t>)</a:t>
            </a:r>
          </a:p>
        </p:txBody>
      </p:sp>
      <p:sp>
        <p:nvSpPr>
          <p:cNvPr id="12" name="Tekstvak 11"/>
          <p:cNvSpPr txBox="1"/>
          <p:nvPr/>
        </p:nvSpPr>
        <p:spPr>
          <a:xfrm>
            <a:off x="449649" y="3017986"/>
            <a:ext cx="8208912"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a:solidFill>
                  <a:schemeClr val="tx1"/>
                </a:solidFill>
              </a:rPr>
              <a:t>Dominante keuze is voor beide bedrijven: wel verlagen.  Dit is de beste strategie ongeacht de keuze van de ander. </a:t>
            </a:r>
            <a:r>
              <a:rPr lang="nl-NL" sz="2000" dirty="0">
                <a:solidFill>
                  <a:schemeClr val="tx1"/>
                </a:solidFill>
                <a:sym typeface="Wingdings" panose="05000000000000000000" pitchFamily="2" charset="2"/>
              </a:rPr>
              <a:t> “je kunt niet verliezen, hooguit gelijk spelen”</a:t>
            </a:r>
            <a:endParaRPr lang="nl-NL" sz="2000" dirty="0">
              <a:solidFill>
                <a:schemeClr val="tx1"/>
              </a:solidFill>
            </a:endParaRPr>
          </a:p>
        </p:txBody>
      </p:sp>
      <p:sp>
        <p:nvSpPr>
          <p:cNvPr id="3" name="Tijdelijke aanduiding voor voettekst 2">
            <a:extLst>
              <a:ext uri="{FF2B5EF4-FFF2-40B4-BE49-F238E27FC236}">
                <a16:creationId xmlns:a16="http://schemas.microsoft.com/office/drawing/2014/main" id="{18A9DF5A-555D-6649-94ED-E69BEAC70DF9}"/>
              </a:ext>
            </a:extLst>
          </p:cNvPr>
          <p:cNvSpPr>
            <a:spLocks noGrp="1"/>
          </p:cNvSpPr>
          <p:nvPr>
            <p:ph type="ftr" sz="quarter" idx="11"/>
          </p:nvPr>
        </p:nvSpPr>
        <p:spPr>
          <a:xfrm>
            <a:off x="590736" y="6597521"/>
            <a:ext cx="2158477" cy="365125"/>
          </a:xfrm>
        </p:spPr>
        <p:txBody>
          <a:bodyPr/>
          <a:lstStyle/>
          <a:p>
            <a:r>
              <a:rPr lang="en-US" dirty="0" err="1"/>
              <a:t>Economie</a:t>
            </a:r>
            <a:r>
              <a:rPr lang="en-US" dirty="0"/>
              <a:t> </a:t>
            </a:r>
            <a:r>
              <a:rPr lang="en-US" dirty="0" err="1"/>
              <a:t>Integraal</a:t>
            </a:r>
            <a:r>
              <a:rPr lang="en-US" dirty="0"/>
              <a:t> (Hans Vermeulen)</a:t>
            </a:r>
          </a:p>
        </p:txBody>
      </p:sp>
      <p:sp>
        <p:nvSpPr>
          <p:cNvPr id="13" name="Tijdelijke aanduiding voor dianummer 12">
            <a:extLst>
              <a:ext uri="{FF2B5EF4-FFF2-40B4-BE49-F238E27FC236}">
                <a16:creationId xmlns:a16="http://schemas.microsoft.com/office/drawing/2014/main" id="{86E638C0-E930-D442-8E98-7F9C3F6D26BC}"/>
              </a:ext>
            </a:extLst>
          </p:cNvPr>
          <p:cNvSpPr>
            <a:spLocks noGrp="1"/>
          </p:cNvSpPr>
          <p:nvPr>
            <p:ph type="sldNum" sz="quarter" idx="12"/>
          </p:nvPr>
        </p:nvSpPr>
        <p:spPr>
          <a:xfrm>
            <a:off x="8314168" y="6167407"/>
            <a:ext cx="573161" cy="365125"/>
          </a:xfrm>
        </p:spPr>
        <p:txBody>
          <a:bodyPr/>
          <a:lstStyle/>
          <a:p>
            <a:fld id="{687D7A59-36E2-48B9-B146-C1E59501F63F}" type="slidenum">
              <a:rPr lang="en-US" smtClean="0"/>
              <a:pPr/>
              <a:t>5</a:t>
            </a:fld>
            <a:endParaRPr lang="en-US" dirty="0"/>
          </a:p>
        </p:txBody>
      </p:sp>
      <p:sp>
        <p:nvSpPr>
          <p:cNvPr id="14" name="Tekstvak 13">
            <a:extLst>
              <a:ext uri="{FF2B5EF4-FFF2-40B4-BE49-F238E27FC236}">
                <a16:creationId xmlns:a16="http://schemas.microsoft.com/office/drawing/2014/main" id="{6C0BE98C-35DC-AB4F-AABF-05533738EA16}"/>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
        <p:nvSpPr>
          <p:cNvPr id="15" name="Tekstvak 14">
            <a:extLst>
              <a:ext uri="{FF2B5EF4-FFF2-40B4-BE49-F238E27FC236}">
                <a16:creationId xmlns:a16="http://schemas.microsoft.com/office/drawing/2014/main" id="{86FDF452-9CE9-5244-80D9-32A098AB1A5D}"/>
              </a:ext>
            </a:extLst>
          </p:cNvPr>
          <p:cNvSpPr txBox="1"/>
          <p:nvPr/>
        </p:nvSpPr>
        <p:spPr>
          <a:xfrm>
            <a:off x="971600" y="4268479"/>
            <a:ext cx="3240360" cy="830997"/>
          </a:xfrm>
          <a:prstGeom prst="rect">
            <a:avLst/>
          </a:prstGeom>
          <a:noFill/>
        </p:spPr>
        <p:txBody>
          <a:bodyPr wrap="square" rtlCol="0">
            <a:spAutoFit/>
          </a:bodyPr>
          <a:lstStyle/>
          <a:p>
            <a:r>
              <a:rPr lang="nl-NL" sz="2400" dirty="0"/>
              <a:t>Er is geen sprake van een </a:t>
            </a:r>
            <a:r>
              <a:rPr lang="nl-NL" sz="2400" dirty="0" err="1"/>
              <a:t>prisonersdilemma</a:t>
            </a:r>
            <a:endParaRPr lang="nl-NL" sz="2400" dirty="0"/>
          </a:p>
        </p:txBody>
      </p:sp>
    </p:spTree>
    <p:extLst>
      <p:ext uri="{BB962C8B-B14F-4D97-AF65-F5344CB8AC3E}">
        <p14:creationId xmlns:p14="http://schemas.microsoft.com/office/powerpoint/2010/main" val="1025661555"/>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heckerboard(across)">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72067" y="2348880"/>
            <a:ext cx="7408333" cy="3777283"/>
          </a:xfrm>
        </p:spPr>
        <p:txBody>
          <a:bodyPr/>
          <a:lstStyle/>
          <a:p>
            <a:endParaRPr lang="nl-NL" dirty="0"/>
          </a:p>
        </p:txBody>
      </p:sp>
      <p:sp>
        <p:nvSpPr>
          <p:cNvPr id="3" name="Titel 2"/>
          <p:cNvSpPr>
            <a:spLocks noGrp="1"/>
          </p:cNvSpPr>
          <p:nvPr>
            <p:ph type="title"/>
          </p:nvPr>
        </p:nvSpPr>
        <p:spPr>
          <a:xfrm>
            <a:off x="457198" y="731837"/>
            <a:ext cx="8229600" cy="1224136"/>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l"/>
            <a:r>
              <a:rPr lang="nl-NL" sz="2400" cap="none" dirty="0"/>
              <a:t>Sequentieel spel: AH begint de supermarktoorlog. Bij prijshandhaving heeft Laurus geen behoefte de prijs te verlagen (sequentieel spel)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6" y="2395537"/>
            <a:ext cx="7439025" cy="3457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701" y="4117018"/>
            <a:ext cx="1362075" cy="647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213" y="4124325"/>
            <a:ext cx="1476375" cy="666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jdelijke aanduiding voor voettekst 3">
            <a:extLst>
              <a:ext uri="{FF2B5EF4-FFF2-40B4-BE49-F238E27FC236}">
                <a16:creationId xmlns:a16="http://schemas.microsoft.com/office/drawing/2014/main" id="{6AE200CE-DB6E-6746-8CCD-2D0F34AA3361}"/>
              </a:ext>
            </a:extLst>
          </p:cNvPr>
          <p:cNvSpPr>
            <a:spLocks noGrp="1"/>
          </p:cNvSpPr>
          <p:nvPr>
            <p:ph type="ftr" sz="quarter" idx="11"/>
          </p:nvPr>
        </p:nvSpPr>
        <p:spPr/>
        <p:txBody>
          <a:bodyPr/>
          <a:lstStyle/>
          <a:p>
            <a:r>
              <a:rPr lang="en-US"/>
              <a:t>Economie Integraal (Hans Vermeulen)</a:t>
            </a:r>
          </a:p>
        </p:txBody>
      </p:sp>
      <p:sp>
        <p:nvSpPr>
          <p:cNvPr id="5" name="Tijdelijke aanduiding voor dianummer 4">
            <a:extLst>
              <a:ext uri="{FF2B5EF4-FFF2-40B4-BE49-F238E27FC236}">
                <a16:creationId xmlns:a16="http://schemas.microsoft.com/office/drawing/2014/main" id="{13F6BA8A-929D-8F4D-AAE9-61B946D62721}"/>
              </a:ext>
            </a:extLst>
          </p:cNvPr>
          <p:cNvSpPr>
            <a:spLocks noGrp="1"/>
          </p:cNvSpPr>
          <p:nvPr>
            <p:ph type="sldNum" sz="quarter" idx="12"/>
          </p:nvPr>
        </p:nvSpPr>
        <p:spPr/>
        <p:txBody>
          <a:bodyPr/>
          <a:lstStyle/>
          <a:p>
            <a:fld id="{687D7A59-36E2-48B9-B146-C1E59501F63F}" type="slidenum">
              <a:rPr lang="en-US" smtClean="0"/>
              <a:pPr/>
              <a:t>6</a:t>
            </a:fld>
            <a:endParaRPr lang="en-US"/>
          </a:p>
        </p:txBody>
      </p:sp>
      <p:sp>
        <p:nvSpPr>
          <p:cNvPr id="9" name="Tekstvak 8">
            <a:extLst>
              <a:ext uri="{FF2B5EF4-FFF2-40B4-BE49-F238E27FC236}">
                <a16:creationId xmlns:a16="http://schemas.microsoft.com/office/drawing/2014/main" id="{B97B2F42-A53E-8443-A703-884FA4B399F6}"/>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3687840239"/>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507" y="1773064"/>
            <a:ext cx="6700985" cy="4495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kstvak 1"/>
          <p:cNvSpPr txBox="1"/>
          <p:nvPr/>
        </p:nvSpPr>
        <p:spPr>
          <a:xfrm>
            <a:off x="1744625" y="914070"/>
            <a:ext cx="5654748"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800" dirty="0"/>
              <a:t>          Boomdiagram of beslisboom</a:t>
            </a:r>
          </a:p>
        </p:txBody>
      </p:sp>
      <p:sp>
        <p:nvSpPr>
          <p:cNvPr id="3" name="Tijdelijke aanduiding voor voettekst 2">
            <a:extLst>
              <a:ext uri="{FF2B5EF4-FFF2-40B4-BE49-F238E27FC236}">
                <a16:creationId xmlns:a16="http://schemas.microsoft.com/office/drawing/2014/main" id="{C74F909E-47C4-9443-B5EA-02C4A6F40D2C}"/>
              </a:ext>
            </a:extLst>
          </p:cNvPr>
          <p:cNvSpPr>
            <a:spLocks noGrp="1"/>
          </p:cNvSpPr>
          <p:nvPr>
            <p:ph type="ftr" sz="quarter" idx="11"/>
          </p:nvPr>
        </p:nvSpPr>
        <p:spPr>
          <a:xfrm>
            <a:off x="539552" y="6239513"/>
            <a:ext cx="5004665" cy="365125"/>
          </a:xfrm>
        </p:spPr>
        <p:txBody>
          <a:bodyPr/>
          <a:lstStyle/>
          <a:p>
            <a:r>
              <a:rPr lang="en-US" dirty="0" err="1"/>
              <a:t>Economie</a:t>
            </a:r>
            <a:r>
              <a:rPr lang="en-US" dirty="0"/>
              <a:t> </a:t>
            </a:r>
            <a:r>
              <a:rPr lang="en-US" dirty="0" err="1"/>
              <a:t>Integraal</a:t>
            </a:r>
            <a:r>
              <a:rPr lang="en-US" dirty="0"/>
              <a:t> (Hans Vermeulen)</a:t>
            </a:r>
          </a:p>
        </p:txBody>
      </p:sp>
      <p:sp>
        <p:nvSpPr>
          <p:cNvPr id="4" name="Tijdelijke aanduiding voor dianummer 3">
            <a:extLst>
              <a:ext uri="{FF2B5EF4-FFF2-40B4-BE49-F238E27FC236}">
                <a16:creationId xmlns:a16="http://schemas.microsoft.com/office/drawing/2014/main" id="{916091D5-311D-124C-8FA2-09848398A6FA}"/>
              </a:ext>
            </a:extLst>
          </p:cNvPr>
          <p:cNvSpPr>
            <a:spLocks noGrp="1"/>
          </p:cNvSpPr>
          <p:nvPr>
            <p:ph type="sldNum" sz="quarter" idx="12"/>
          </p:nvPr>
        </p:nvSpPr>
        <p:spPr/>
        <p:txBody>
          <a:bodyPr/>
          <a:lstStyle/>
          <a:p>
            <a:fld id="{687D7A59-36E2-48B9-B146-C1E59501F63F}" type="slidenum">
              <a:rPr lang="en-US" smtClean="0"/>
              <a:pPr/>
              <a:t>7</a:t>
            </a:fld>
            <a:endParaRPr lang="en-US"/>
          </a:p>
        </p:txBody>
      </p:sp>
      <p:sp>
        <p:nvSpPr>
          <p:cNvPr id="6" name="Tekstvak 5">
            <a:extLst>
              <a:ext uri="{FF2B5EF4-FFF2-40B4-BE49-F238E27FC236}">
                <a16:creationId xmlns:a16="http://schemas.microsoft.com/office/drawing/2014/main" id="{578DBBB9-6278-CC4F-B34F-36B636CF0D47}"/>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123120383"/>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27584" y="1052736"/>
            <a:ext cx="777686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solidFill>
                  <a:schemeClr val="tx1"/>
                </a:solidFill>
              </a:rPr>
              <a:t>Maar wat als er in een spel geen van beide spelers een dominante strategie bezit?</a:t>
            </a:r>
          </a:p>
        </p:txBody>
      </p:sp>
      <p:sp>
        <p:nvSpPr>
          <p:cNvPr id="3" name="Tekstvak 2"/>
          <p:cNvSpPr txBox="1"/>
          <p:nvPr/>
        </p:nvSpPr>
        <p:spPr>
          <a:xfrm>
            <a:off x="827584" y="1916832"/>
            <a:ext cx="7776864"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solidFill>
                  <a:schemeClr val="tx1"/>
                </a:solidFill>
              </a:rPr>
              <a:t>Dan ga je op zoek naar </a:t>
            </a:r>
            <a:r>
              <a:rPr lang="nl-NL" b="1" dirty="0">
                <a:solidFill>
                  <a:schemeClr val="tx1"/>
                </a:solidFill>
              </a:rPr>
              <a:t>gedomineerde strategieën</a:t>
            </a:r>
            <a:r>
              <a:rPr lang="nl-NL" dirty="0">
                <a:solidFill>
                  <a:schemeClr val="tx1"/>
                </a:solidFill>
              </a:rPr>
              <a:t> bij één of bij beide spelers. Een gedomineerde strategie is een strategie die een slechter resultaat oplevert dan alle andere strategieën. </a:t>
            </a:r>
          </a:p>
        </p:txBody>
      </p:sp>
      <p:sp>
        <p:nvSpPr>
          <p:cNvPr id="4" name="Tekstvak 3"/>
          <p:cNvSpPr txBox="1"/>
          <p:nvPr/>
        </p:nvSpPr>
        <p:spPr>
          <a:xfrm>
            <a:off x="824902" y="3105834"/>
            <a:ext cx="777686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solidFill>
                  <a:schemeClr val="tx1"/>
                </a:solidFill>
              </a:rPr>
              <a:t>Een dominante strategie is dus heel iets anders dan een gedomineerde strategie</a:t>
            </a:r>
          </a:p>
        </p:txBody>
      </p:sp>
      <p:sp>
        <p:nvSpPr>
          <p:cNvPr id="5" name="Tekstvak 4"/>
          <p:cNvSpPr txBox="1"/>
          <p:nvPr/>
        </p:nvSpPr>
        <p:spPr>
          <a:xfrm>
            <a:off x="824902" y="4941168"/>
            <a:ext cx="7776864"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solidFill>
                  <a:schemeClr val="tx1"/>
                </a:solidFill>
              </a:rPr>
              <a:t>Dat is de situatie  waarin elke speler de beste uitkomst heeft gegeven de keuze van de ander. Geen van beide spelers heeft dan een prikkel om de keuze te veranderen. We zullen een voorbeeld geven.</a:t>
            </a:r>
          </a:p>
        </p:txBody>
      </p:sp>
      <p:sp>
        <p:nvSpPr>
          <p:cNvPr id="6" name="Tekstvak 5"/>
          <p:cNvSpPr txBox="1"/>
          <p:nvPr/>
        </p:nvSpPr>
        <p:spPr>
          <a:xfrm>
            <a:off x="834345" y="3933056"/>
            <a:ext cx="777686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a:solidFill>
                  <a:schemeClr val="tx1"/>
                </a:solidFill>
              </a:rPr>
              <a:t>De zoektocht naar de genoemde strategieën kan tot een evenwichtsoplossing leiden: het Nash evenwicht:</a:t>
            </a:r>
          </a:p>
        </p:txBody>
      </p:sp>
      <p:sp>
        <p:nvSpPr>
          <p:cNvPr id="7" name="Tijdelijke aanduiding voor voettekst 6">
            <a:extLst>
              <a:ext uri="{FF2B5EF4-FFF2-40B4-BE49-F238E27FC236}">
                <a16:creationId xmlns:a16="http://schemas.microsoft.com/office/drawing/2014/main" id="{2FA11236-81E5-7F45-886F-045E736FED21}"/>
              </a:ext>
            </a:extLst>
          </p:cNvPr>
          <p:cNvSpPr>
            <a:spLocks noGrp="1"/>
          </p:cNvSpPr>
          <p:nvPr>
            <p:ph type="ftr" sz="quarter" idx="11"/>
          </p:nvPr>
        </p:nvSpPr>
        <p:spPr/>
        <p:txBody>
          <a:bodyPr/>
          <a:lstStyle/>
          <a:p>
            <a:r>
              <a:rPr lang="en-US"/>
              <a:t>Economie Integraal (Hans Vermeulen)</a:t>
            </a:r>
          </a:p>
        </p:txBody>
      </p:sp>
      <p:sp>
        <p:nvSpPr>
          <p:cNvPr id="8" name="Tijdelijke aanduiding voor dianummer 7">
            <a:extLst>
              <a:ext uri="{FF2B5EF4-FFF2-40B4-BE49-F238E27FC236}">
                <a16:creationId xmlns:a16="http://schemas.microsoft.com/office/drawing/2014/main" id="{3D913465-9A75-524D-9113-54561C589BAC}"/>
              </a:ext>
            </a:extLst>
          </p:cNvPr>
          <p:cNvSpPr>
            <a:spLocks noGrp="1"/>
          </p:cNvSpPr>
          <p:nvPr>
            <p:ph type="sldNum" sz="quarter" idx="12"/>
          </p:nvPr>
        </p:nvSpPr>
        <p:spPr/>
        <p:txBody>
          <a:bodyPr/>
          <a:lstStyle/>
          <a:p>
            <a:fld id="{687D7A59-36E2-48B9-B146-C1E59501F63F}" type="slidenum">
              <a:rPr lang="en-US" smtClean="0"/>
              <a:pPr/>
              <a:t>8</a:t>
            </a:fld>
            <a:endParaRPr lang="en-US"/>
          </a:p>
        </p:txBody>
      </p:sp>
      <p:sp>
        <p:nvSpPr>
          <p:cNvPr id="9" name="Tekstvak 8">
            <a:extLst>
              <a:ext uri="{FF2B5EF4-FFF2-40B4-BE49-F238E27FC236}">
                <a16:creationId xmlns:a16="http://schemas.microsoft.com/office/drawing/2014/main" id="{4A7ABCE7-A895-6941-977A-444ACC297ECB}"/>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1186458866"/>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7152"/>
            <a:ext cx="8229600" cy="71440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nl-NL" dirty="0"/>
              <a:t>Nash evenwicht (voorbeeld)</a:t>
            </a:r>
          </a:p>
        </p:txBody>
      </p:sp>
      <p:sp>
        <p:nvSpPr>
          <p:cNvPr id="4" name="Tekstvak 3"/>
          <p:cNvSpPr txBox="1"/>
          <p:nvPr/>
        </p:nvSpPr>
        <p:spPr>
          <a:xfrm>
            <a:off x="473448" y="1472409"/>
            <a:ext cx="8208912" cy="707886"/>
          </a:xfrm>
          <a:prstGeom prst="rect">
            <a:avLst/>
          </a:prstGeom>
          <a:solidFill>
            <a:schemeClr val="accent4">
              <a:lumMod val="40000"/>
              <a:lumOff val="60000"/>
            </a:schemeClr>
          </a:solidFill>
        </p:spPr>
        <p:txBody>
          <a:bodyPr wrap="square" rtlCol="0">
            <a:spAutoFit/>
          </a:bodyPr>
          <a:lstStyle/>
          <a:p>
            <a:r>
              <a:rPr lang="nl-NL" sz="2000" dirty="0"/>
              <a:t>Bepalen van het Nash evenwicht met behulp van de </a:t>
            </a:r>
            <a:r>
              <a:rPr lang="nl-NL" sz="2000" b="1" i="1" dirty="0"/>
              <a:t>methode van de best response. </a:t>
            </a:r>
            <a:r>
              <a:rPr lang="nl-NL" sz="2000" dirty="0"/>
              <a:t>Ook als er geen sprake van een dominante keuze is.</a:t>
            </a:r>
            <a:endParaRPr lang="nl-NL" sz="2000" b="1" i="1" dirty="0"/>
          </a:p>
        </p:txBody>
      </p:sp>
      <p:sp>
        <p:nvSpPr>
          <p:cNvPr id="5" name="Tekstvak 4"/>
          <p:cNvSpPr txBox="1"/>
          <p:nvPr/>
        </p:nvSpPr>
        <p:spPr>
          <a:xfrm>
            <a:off x="469369" y="2297462"/>
            <a:ext cx="8208912" cy="707886"/>
          </a:xfrm>
          <a:prstGeom prst="rect">
            <a:avLst/>
          </a:prstGeom>
          <a:solidFill>
            <a:schemeClr val="accent4">
              <a:lumMod val="40000"/>
              <a:lumOff val="60000"/>
            </a:schemeClr>
          </a:solidFill>
        </p:spPr>
        <p:txBody>
          <a:bodyPr wrap="square" rtlCol="0">
            <a:spAutoFit/>
          </a:bodyPr>
          <a:lstStyle/>
          <a:p>
            <a:r>
              <a:rPr lang="nl-NL" sz="2000" dirty="0"/>
              <a:t>Bepaal voor iedere speler zijn beste actie (strategie) voor alle mogelijke acties van alle overige spelers</a:t>
            </a:r>
          </a:p>
        </p:txBody>
      </p:sp>
      <p:sp>
        <p:nvSpPr>
          <p:cNvPr id="6" name="Tekstvak 5"/>
          <p:cNvSpPr txBox="1"/>
          <p:nvPr/>
        </p:nvSpPr>
        <p:spPr>
          <a:xfrm>
            <a:off x="469369" y="3075057"/>
            <a:ext cx="8208912" cy="707886"/>
          </a:xfrm>
          <a:prstGeom prst="rect">
            <a:avLst/>
          </a:prstGeom>
          <a:solidFill>
            <a:schemeClr val="accent4">
              <a:lumMod val="40000"/>
              <a:lumOff val="60000"/>
            </a:schemeClr>
          </a:solidFill>
        </p:spPr>
        <p:txBody>
          <a:bodyPr wrap="square" rtlCol="0">
            <a:spAutoFit/>
          </a:bodyPr>
          <a:lstStyle/>
          <a:p>
            <a:r>
              <a:rPr lang="nl-NL" sz="2000" dirty="0"/>
              <a:t>Identificeer de (alle) combinatie(s) van acties (strategieën) die voor alle spelers tegelijkertijd het beste is (zijn)</a:t>
            </a:r>
          </a:p>
        </p:txBody>
      </p:sp>
      <p:graphicFrame>
        <p:nvGraphicFramePr>
          <p:cNvPr id="7" name="Tabel 6"/>
          <p:cNvGraphicFramePr>
            <a:graphicFrameLocks noGrp="1"/>
          </p:cNvGraphicFramePr>
          <p:nvPr>
            <p:extLst>
              <p:ext uri="{D42A27DB-BD31-4B8C-83A1-F6EECF244321}">
                <p14:modId xmlns:p14="http://schemas.microsoft.com/office/powerpoint/2010/main" val="2409628645"/>
              </p:ext>
            </p:extLst>
          </p:nvPr>
        </p:nvGraphicFramePr>
        <p:xfrm>
          <a:off x="2411760" y="4274184"/>
          <a:ext cx="4248471" cy="1885484"/>
        </p:xfrm>
        <a:graphic>
          <a:graphicData uri="http://schemas.openxmlformats.org/drawingml/2006/table">
            <a:tbl>
              <a:tblPr/>
              <a:tblGrid>
                <a:gridCol w="1770196">
                  <a:extLst>
                    <a:ext uri="{9D8B030D-6E8A-4147-A177-3AD203B41FA5}">
                      <a16:colId xmlns:a16="http://schemas.microsoft.com/office/drawing/2014/main" val="20000"/>
                    </a:ext>
                  </a:extLst>
                </a:gridCol>
                <a:gridCol w="1298143">
                  <a:extLst>
                    <a:ext uri="{9D8B030D-6E8A-4147-A177-3AD203B41FA5}">
                      <a16:colId xmlns:a16="http://schemas.microsoft.com/office/drawing/2014/main" val="20001"/>
                    </a:ext>
                  </a:extLst>
                </a:gridCol>
                <a:gridCol w="1180132">
                  <a:extLst>
                    <a:ext uri="{9D8B030D-6E8A-4147-A177-3AD203B41FA5}">
                      <a16:colId xmlns:a16="http://schemas.microsoft.com/office/drawing/2014/main" val="20002"/>
                    </a:ext>
                  </a:extLst>
                </a:gridCol>
              </a:tblGrid>
              <a:tr h="684580">
                <a:tc>
                  <a:txBody>
                    <a:bodyPr/>
                    <a:lstStyle/>
                    <a:p>
                      <a:pPr algn="ctr">
                        <a:spcAft>
                          <a:spcPts val="0"/>
                        </a:spcAft>
                      </a:pPr>
                      <a:r>
                        <a:rPr lang="nl-NL" sz="1800" dirty="0">
                          <a:effectLst/>
                          <a:latin typeface="Arial" panose="020B060402020202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nl-NL" sz="1800" dirty="0">
                          <a:effectLst/>
                          <a:latin typeface="Arial" panose="020B0604020202020204" pitchFamily="34" charset="0"/>
                          <a:ea typeface="Times New Roman"/>
                          <a:cs typeface="Arial" panose="020B0604020202020204" pitchFamily="34" charset="0"/>
                        </a:rPr>
                        <a:t>De ander rijdt links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nl-NL" sz="1800" dirty="0">
                          <a:effectLst/>
                          <a:latin typeface="Arial" panose="020B0604020202020204" pitchFamily="34" charset="0"/>
                          <a:ea typeface="Times New Roman"/>
                          <a:cs typeface="Arial" panose="020B0604020202020204" pitchFamily="34" charset="0"/>
                        </a:rPr>
                        <a:t>De ander</a:t>
                      </a:r>
                    </a:p>
                    <a:p>
                      <a:pPr algn="ctr">
                        <a:spcAft>
                          <a:spcPts val="0"/>
                        </a:spcAft>
                      </a:pPr>
                      <a:r>
                        <a:rPr lang="nl-NL" sz="1800" dirty="0">
                          <a:effectLst/>
                          <a:latin typeface="Arial" panose="020B0604020202020204" pitchFamily="34" charset="0"/>
                          <a:ea typeface="Times New Roman"/>
                          <a:cs typeface="Arial" panose="020B0604020202020204" pitchFamily="34" charset="0"/>
                        </a:rPr>
                        <a:t>rijdt rechts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531262">
                <a:tc>
                  <a:txBody>
                    <a:bodyPr/>
                    <a:lstStyle/>
                    <a:p>
                      <a:pPr algn="ctr">
                        <a:spcAft>
                          <a:spcPts val="0"/>
                        </a:spcAft>
                      </a:pPr>
                      <a:r>
                        <a:rPr lang="nl-NL" sz="1800" dirty="0">
                          <a:effectLst/>
                          <a:latin typeface="Arial" panose="020B0604020202020204" pitchFamily="34" charset="0"/>
                          <a:ea typeface="Times New Roman"/>
                          <a:cs typeface="Arial" panose="020B0604020202020204" pitchFamily="34" charset="0"/>
                        </a:rPr>
                        <a:t>Jij rijdt links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nl-NL" sz="1800" dirty="0">
                          <a:effectLst/>
                          <a:latin typeface="Arial" panose="020B0604020202020204" pitchFamily="34" charset="0"/>
                          <a:ea typeface="Times New Roman"/>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nl-NL" sz="1800" dirty="0">
                          <a:effectLst/>
                          <a:latin typeface="Arial" panose="020B0604020202020204" pitchFamily="34" charset="0"/>
                          <a:ea typeface="Times New Roman"/>
                          <a:cs typeface="Arial" panose="020B0604020202020204" pitchFamily="34" charset="0"/>
                        </a:rPr>
                        <a:t>(0,0)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531262">
                <a:tc>
                  <a:txBody>
                    <a:bodyPr/>
                    <a:lstStyle/>
                    <a:p>
                      <a:pPr algn="ctr">
                        <a:spcAft>
                          <a:spcPts val="0"/>
                        </a:spcAft>
                      </a:pPr>
                      <a:r>
                        <a:rPr lang="nl-NL" sz="1800">
                          <a:effectLst/>
                          <a:latin typeface="Arial" panose="020B0604020202020204" pitchFamily="34" charset="0"/>
                          <a:ea typeface="Times New Roman"/>
                          <a:cs typeface="Arial" panose="020B0604020202020204" pitchFamily="34" charset="0"/>
                        </a:rPr>
                        <a:t>Jij rijdt rechts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nl-NL" sz="1800">
                          <a:effectLst/>
                          <a:latin typeface="Arial" panose="020B0604020202020204" pitchFamily="34" charset="0"/>
                          <a:ea typeface="Times New Roman"/>
                          <a:cs typeface="Arial" panose="020B0604020202020204" pitchFamily="34" charset="0"/>
                        </a:rPr>
                        <a:t>(0,0)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nl-NL" sz="1800" dirty="0">
                          <a:effectLst/>
                          <a:latin typeface="Arial" panose="020B0604020202020204" pitchFamily="34" charset="0"/>
                          <a:ea typeface="Times New Roman"/>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 name="5-puntige ster 7"/>
          <p:cNvSpPr/>
          <p:nvPr/>
        </p:nvSpPr>
        <p:spPr>
          <a:xfrm>
            <a:off x="6084168" y="551723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5-puntige ster 8"/>
          <p:cNvSpPr/>
          <p:nvPr/>
        </p:nvSpPr>
        <p:spPr>
          <a:xfrm>
            <a:off x="4867015" y="499394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5-puntige ster 9"/>
          <p:cNvSpPr/>
          <p:nvPr/>
        </p:nvSpPr>
        <p:spPr>
          <a:xfrm>
            <a:off x="5868144" y="5517232"/>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5-puntige ster 10"/>
          <p:cNvSpPr/>
          <p:nvPr/>
        </p:nvSpPr>
        <p:spPr>
          <a:xfrm>
            <a:off x="4620272" y="4993940"/>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p:cNvSpPr txBox="1"/>
          <p:nvPr/>
        </p:nvSpPr>
        <p:spPr>
          <a:xfrm>
            <a:off x="179513" y="4797152"/>
            <a:ext cx="194421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a:t>Dubbel Nash-evenwicht</a:t>
            </a:r>
          </a:p>
        </p:txBody>
      </p:sp>
      <p:sp>
        <p:nvSpPr>
          <p:cNvPr id="3" name="Tijdelijke aanduiding voor voettekst 2">
            <a:extLst>
              <a:ext uri="{FF2B5EF4-FFF2-40B4-BE49-F238E27FC236}">
                <a16:creationId xmlns:a16="http://schemas.microsoft.com/office/drawing/2014/main" id="{F466E3DD-6411-8445-971F-72041934929F}"/>
              </a:ext>
            </a:extLst>
          </p:cNvPr>
          <p:cNvSpPr>
            <a:spLocks noGrp="1"/>
          </p:cNvSpPr>
          <p:nvPr>
            <p:ph type="ftr" sz="quarter" idx="11"/>
          </p:nvPr>
        </p:nvSpPr>
        <p:spPr/>
        <p:txBody>
          <a:bodyPr/>
          <a:lstStyle/>
          <a:p>
            <a:r>
              <a:rPr lang="en-US"/>
              <a:t>Economie Integraal (Hans Vermeulen)</a:t>
            </a:r>
          </a:p>
        </p:txBody>
      </p:sp>
      <p:sp>
        <p:nvSpPr>
          <p:cNvPr id="13" name="Tijdelijke aanduiding voor dianummer 12">
            <a:extLst>
              <a:ext uri="{FF2B5EF4-FFF2-40B4-BE49-F238E27FC236}">
                <a16:creationId xmlns:a16="http://schemas.microsoft.com/office/drawing/2014/main" id="{209BB517-71C9-2648-A1E8-0BEBF4C7DDA8}"/>
              </a:ext>
            </a:extLst>
          </p:cNvPr>
          <p:cNvSpPr>
            <a:spLocks noGrp="1"/>
          </p:cNvSpPr>
          <p:nvPr>
            <p:ph type="sldNum" sz="quarter" idx="12"/>
          </p:nvPr>
        </p:nvSpPr>
        <p:spPr/>
        <p:txBody>
          <a:bodyPr/>
          <a:lstStyle/>
          <a:p>
            <a:fld id="{687D7A59-36E2-48B9-B146-C1E59501F63F}" type="slidenum">
              <a:rPr lang="en-US" smtClean="0"/>
              <a:pPr/>
              <a:t>9</a:t>
            </a:fld>
            <a:endParaRPr lang="en-US"/>
          </a:p>
        </p:txBody>
      </p:sp>
      <p:sp>
        <p:nvSpPr>
          <p:cNvPr id="14" name="Tekstvak 13">
            <a:extLst>
              <a:ext uri="{FF2B5EF4-FFF2-40B4-BE49-F238E27FC236}">
                <a16:creationId xmlns:a16="http://schemas.microsoft.com/office/drawing/2014/main" id="{A8B7B38A-FCF2-4A4F-A450-C5012F31EF5F}"/>
              </a:ext>
            </a:extLst>
          </p:cNvPr>
          <p:cNvSpPr txBox="1"/>
          <p:nvPr/>
        </p:nvSpPr>
        <p:spPr>
          <a:xfrm>
            <a:off x="2757071" y="116632"/>
            <a:ext cx="4119185" cy="461665"/>
          </a:xfrm>
          <a:prstGeom prst="rect">
            <a:avLst/>
          </a:prstGeom>
          <a:noFill/>
        </p:spPr>
        <p:txBody>
          <a:bodyPr wrap="square" rtlCol="0">
            <a:spAutoFit/>
          </a:bodyPr>
          <a:lstStyle/>
          <a:p>
            <a:r>
              <a:rPr lang="nl-NL" sz="2400" dirty="0"/>
              <a:t>7.1 Het gevangenen dilemma</a:t>
            </a:r>
          </a:p>
        </p:txBody>
      </p:sp>
    </p:spTree>
    <p:extLst>
      <p:ext uri="{BB962C8B-B14F-4D97-AF65-F5344CB8AC3E}">
        <p14:creationId xmlns:p14="http://schemas.microsoft.com/office/powerpoint/2010/main" val="2496967395"/>
      </p:ext>
    </p:extLst>
  </p:cSld>
  <p:clrMapOvr>
    <a:masterClrMapping/>
  </p:clrMapOvr>
  <mc:AlternateContent xmlns:mc="http://schemas.openxmlformats.org/markup-compatibility/2006" xmlns:p14="http://schemas.microsoft.com/office/powerpoint/2010/main">
    <mc:Choice Requires="p14">
      <p:transition spd="slow" p14:dur="17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Druppel">
  <a:themeElements>
    <a:clrScheme name="Druppel">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uppel">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uppel">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{588A6C3D-7FF5-1143-9EB2-F3893E7F9256}tf10001073</Template>
  <TotalTime>1734</TotalTime>
  <Words>1230</Words>
  <Application>Microsoft Macintosh PowerPoint</Application>
  <PresentationFormat>Diavoorstelling (4:3)</PresentationFormat>
  <Paragraphs>190</Paragraphs>
  <Slides>16</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Tw Cen MT</vt:lpstr>
      <vt:lpstr>Wingdings</vt:lpstr>
      <vt:lpstr>Druppel</vt:lpstr>
      <vt:lpstr>Speltheorie</vt:lpstr>
      <vt:lpstr>PowerPoint-presentatie</vt:lpstr>
      <vt:lpstr>Speltheorie - kenmerken</vt:lpstr>
      <vt:lpstr>Prisonersdilemma</vt:lpstr>
      <vt:lpstr>Nog een voorbeeld van een simultaan spel  (geen prisonersdilemma)</vt:lpstr>
      <vt:lpstr>Sequentieel spel: AH begint de supermarktoorlog. Bij prijshandhaving heeft Laurus geen behoefte de prijs te verlagen (sequentieel spel)</vt:lpstr>
      <vt:lpstr>PowerPoint-presentatie</vt:lpstr>
      <vt:lpstr>PowerPoint-presentatie</vt:lpstr>
      <vt:lpstr>Nash evenwicht (voorbeeld)</vt:lpstr>
      <vt:lpstr>Nash evenwicht zoeken</vt:lpstr>
      <vt:lpstr>Prisoner's dilemma en nash-evenwicht</vt:lpstr>
      <vt:lpstr>Prisoner's dilemma en Nash evenwicht</vt:lpstr>
      <vt:lpstr>Prisoner's dilemma - uitverkoop</vt:lpstr>
      <vt:lpstr>Meeliftersgedrag</vt:lpstr>
      <vt:lpstr>Meeliftersgedrag – 2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Speltheorie</dc:title>
  <dc:creator>Paul</dc:creator>
  <cp:lastModifiedBy>Microsoft Office User</cp:lastModifiedBy>
  <cp:revision>61</cp:revision>
  <dcterms:created xsi:type="dcterms:W3CDTF">2011-10-06T11:07:11Z</dcterms:created>
  <dcterms:modified xsi:type="dcterms:W3CDTF">2019-05-08T17:16:48Z</dcterms:modified>
</cp:coreProperties>
</file>