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78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762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5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185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5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973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522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1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49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598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527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17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44E3B-83A3-4781-A07B-FBE9518AF854}" type="datetimeFigureOut">
              <a:rPr lang="nl-NL" smtClean="0"/>
              <a:t>28-08-15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802EC-5FA2-44A2-92BA-9F441A0006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89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google.nl/url?sa=i&amp;rct=j&amp;q=&amp;esrc=s&amp;frm=1&amp;source=images&amp;cd=&amp;cad=rja&amp;uact=8&amp;ved=0CAcQjRw&amp;url=http://www.loesje.nl/posters/nl8904_5/&amp;ei=JwxfVfGOPOjB7AbmwIGQCA&amp;psig=AFQjCNHEX5q-p-FD4YVzJnYMsY9vZ29GBg&amp;ust=1432378727899263" TargetMode="Externa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67170" y="710689"/>
            <a:ext cx="4032448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Loonruimte</a:t>
            </a:r>
          </a:p>
          <a:p>
            <a:r>
              <a:rPr lang="nl-NL" dirty="0" smtClean="0"/>
              <a:t>Dat is de loonstijging waarbij nog net niet de loonkosten per product toenemen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39551" y="2132856"/>
            <a:ext cx="6325853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Werkgevers zullen al snel roepen bij een looneis van de vakbond dat de loonkosten per product gaan stijgen en dat dit de (</a:t>
            </a:r>
            <a:r>
              <a:rPr lang="nl-NL" dirty="0" err="1" smtClean="0"/>
              <a:t>inter-nationale</a:t>
            </a:r>
            <a:r>
              <a:rPr lang="nl-NL" dirty="0" smtClean="0"/>
              <a:t>) concurrentiepositie ven het bedrijf verslechtert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39550" y="3174752"/>
            <a:ext cx="6325853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Maar is dat ook waar? Of is een loonstijging wel degelijk mogelijk zonder dat de loonkosten per product stijgen.</a:t>
            </a: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539552" y="3973483"/>
            <a:ext cx="6325853" cy="147732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Stel dat bedrijf Branco BV een jaarproductie heeft van € 300.000 </a:t>
            </a:r>
            <a:r>
              <a:rPr lang="nl-NL" smtClean="0"/>
              <a:t>(waarde) producten</a:t>
            </a:r>
            <a:r>
              <a:rPr lang="nl-NL" dirty="0" smtClean="0"/>
              <a:t>.</a:t>
            </a:r>
          </a:p>
          <a:p>
            <a:r>
              <a:rPr lang="nl-NL" dirty="0" smtClean="0"/>
              <a:t>Er werken in dit bedrijf 10 mensen, die elk € 18.000 per jaar verdienen. </a:t>
            </a:r>
          </a:p>
          <a:p>
            <a:r>
              <a:rPr lang="nl-NL" dirty="0" smtClean="0"/>
              <a:t>De loonkosten bedragen dus 10 x € 18.000 = € 180.000</a:t>
            </a:r>
          </a:p>
        </p:txBody>
      </p:sp>
      <p:pic>
        <p:nvPicPr>
          <p:cNvPr id="2050" name="Picture 2" descr="http://www.loesje.nl/wp-content/uploads/2013/11/NL8904_5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403" y="658645"/>
            <a:ext cx="2016224" cy="554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33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/>
          <p:cNvSpPr/>
          <p:nvPr/>
        </p:nvSpPr>
        <p:spPr>
          <a:xfrm>
            <a:off x="2946398" y="2086244"/>
            <a:ext cx="3312368" cy="33123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0"/>
          </p:cNvCxnSpPr>
          <p:nvPr/>
        </p:nvCxnSpPr>
        <p:spPr>
          <a:xfrm>
            <a:off x="4602582" y="2086244"/>
            <a:ext cx="0" cy="172819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3635896" y="3861048"/>
            <a:ext cx="936104" cy="12241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4427984" y="4122658"/>
            <a:ext cx="166999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Loonsom € 180.000</a:t>
            </a:r>
          </a:p>
          <a:p>
            <a:r>
              <a:rPr lang="nl-NL" sz="1400" dirty="0" smtClean="0"/>
              <a:t>10 werknemers</a:t>
            </a:r>
            <a:endParaRPr lang="nl-NL" sz="1400" dirty="0"/>
          </a:p>
        </p:txBody>
      </p:sp>
      <p:sp>
        <p:nvSpPr>
          <p:cNvPr id="9" name="Tekstvak 8"/>
          <p:cNvSpPr txBox="1"/>
          <p:nvPr/>
        </p:nvSpPr>
        <p:spPr>
          <a:xfrm>
            <a:off x="3256624" y="1412776"/>
            <a:ext cx="3115575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 Branco = € 300.000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372200" y="2125943"/>
            <a:ext cx="2520280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Gemiddeld loon</a:t>
            </a:r>
          </a:p>
          <a:p>
            <a:r>
              <a:rPr lang="nl-NL" sz="1600" dirty="0" smtClean="0"/>
              <a:t>€ 180.000 / 10 = € 18.000</a:t>
            </a:r>
          </a:p>
          <a:p>
            <a:endParaRPr lang="nl-NL" sz="1600" dirty="0"/>
          </a:p>
          <a:p>
            <a:r>
              <a:rPr lang="nl-NL" sz="1600" dirty="0" smtClean="0"/>
              <a:t>De loonquote = 60%</a:t>
            </a:r>
          </a:p>
          <a:p>
            <a:r>
              <a:rPr lang="nl-NL" sz="1600" dirty="0" smtClean="0"/>
              <a:t>180.000 / 300.000 x 100%</a:t>
            </a:r>
          </a:p>
          <a:p>
            <a:endParaRPr lang="nl-NL" sz="1600" dirty="0"/>
          </a:p>
          <a:p>
            <a:endParaRPr lang="nl-NL" sz="1600" dirty="0"/>
          </a:p>
        </p:txBody>
      </p:sp>
      <p:sp>
        <p:nvSpPr>
          <p:cNvPr id="11" name="Tekstvak 10"/>
          <p:cNvSpPr txBox="1"/>
          <p:nvPr/>
        </p:nvSpPr>
        <p:spPr>
          <a:xfrm>
            <a:off x="107504" y="1547635"/>
            <a:ext cx="2952328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Stel dat de arbeidsproductiviteit stijgt en dat dezelfde productie met 8 mensen kan worden gerealiseerd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07504" y="2971475"/>
            <a:ext cx="2952328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De werknemers eisen nu een loonstijging van € 4.500. </a:t>
            </a:r>
          </a:p>
          <a:p>
            <a:r>
              <a:rPr lang="nl-NL" sz="1400" dirty="0" smtClean="0"/>
              <a:t>Volgens hen heeft dit geen effect op de loonquote.</a:t>
            </a:r>
          </a:p>
          <a:p>
            <a:r>
              <a:rPr lang="nl-NL" sz="1400" dirty="0" smtClean="0"/>
              <a:t>8 x € 22.500 = € 180.000</a:t>
            </a:r>
          </a:p>
          <a:p>
            <a:r>
              <a:rPr lang="nl-NL" sz="1400" dirty="0" smtClean="0"/>
              <a:t>De loonquote blijft inderdaad 60%</a:t>
            </a:r>
          </a:p>
          <a:p>
            <a:r>
              <a:rPr lang="nl-NL" sz="1400" dirty="0" smtClean="0"/>
              <a:t>Het loon stijgt met 25% </a:t>
            </a:r>
          </a:p>
          <a:p>
            <a:r>
              <a:rPr lang="nl-NL" sz="1400" dirty="0" smtClean="0"/>
              <a:t>(4.500 / 18.000) / 18.000 x 100%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1979712" y="404664"/>
            <a:ext cx="482453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Het effect van een arbeidsproductiviteitstijging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3491880" y="5431417"/>
            <a:ext cx="540060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Conclusie: bij een arbeidsproductiviteitstijging kan het loon met een zelfde percentage stijgen als de arbeidsproductiviteit. In dat geval stijgen de loonkosten per product niet.</a:t>
            </a:r>
            <a:endParaRPr lang="nl-NL" sz="1600" dirty="0"/>
          </a:p>
        </p:txBody>
      </p:sp>
      <p:sp>
        <p:nvSpPr>
          <p:cNvPr id="15" name="Tekstvak 14"/>
          <p:cNvSpPr txBox="1"/>
          <p:nvPr/>
        </p:nvSpPr>
        <p:spPr>
          <a:xfrm>
            <a:off x="132157" y="5229200"/>
            <a:ext cx="2952328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Productiviteit oud = € 30.000</a:t>
            </a:r>
          </a:p>
          <a:p>
            <a:r>
              <a:rPr lang="nl-NL" sz="1400" dirty="0" smtClean="0"/>
              <a:t>Productiviteit nieuw =</a:t>
            </a:r>
          </a:p>
          <a:p>
            <a:r>
              <a:rPr lang="nl-NL" sz="1400" dirty="0" smtClean="0"/>
              <a:t>€ 300.000 / 8 = € 37.500</a:t>
            </a:r>
          </a:p>
          <a:p>
            <a:r>
              <a:rPr lang="nl-NL" sz="1400" dirty="0" smtClean="0"/>
              <a:t>Stijging productiviteit =  25%</a:t>
            </a:r>
          </a:p>
          <a:p>
            <a:r>
              <a:rPr lang="nl-NL" sz="1400" dirty="0" smtClean="0"/>
              <a:t>(37.500 – 30.000) / 30.000 x 100%</a:t>
            </a:r>
          </a:p>
        </p:txBody>
      </p:sp>
    </p:spTree>
    <p:extLst>
      <p:ext uri="{BB962C8B-B14F-4D97-AF65-F5344CB8AC3E}">
        <p14:creationId xmlns:p14="http://schemas.microsoft.com/office/powerpoint/2010/main" val="298359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1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/>
          <p:cNvSpPr/>
          <p:nvPr/>
        </p:nvSpPr>
        <p:spPr>
          <a:xfrm>
            <a:off x="2771800" y="1844824"/>
            <a:ext cx="3600400" cy="36724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/>
          <p:cNvCxnSpPr>
            <a:stCxn id="2" idx="0"/>
          </p:cNvCxnSpPr>
          <p:nvPr/>
        </p:nvCxnSpPr>
        <p:spPr>
          <a:xfrm>
            <a:off x="4572000" y="1844824"/>
            <a:ext cx="30583" cy="19696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3563888" y="3861048"/>
            <a:ext cx="1008112" cy="13681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4427984" y="4122658"/>
            <a:ext cx="166999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Loonsom € 198.000</a:t>
            </a:r>
          </a:p>
          <a:p>
            <a:r>
              <a:rPr lang="nl-NL" sz="1400" dirty="0" smtClean="0"/>
              <a:t>10 werknemers</a:t>
            </a:r>
            <a:endParaRPr lang="nl-NL" sz="1400" dirty="0"/>
          </a:p>
        </p:txBody>
      </p:sp>
      <p:sp>
        <p:nvSpPr>
          <p:cNvPr id="9" name="Tekstvak 8"/>
          <p:cNvSpPr txBox="1"/>
          <p:nvPr/>
        </p:nvSpPr>
        <p:spPr>
          <a:xfrm>
            <a:off x="3256625" y="1412776"/>
            <a:ext cx="295232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Productie = € 330.000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6516216" y="2917650"/>
            <a:ext cx="2520280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Gemiddeld loon</a:t>
            </a:r>
          </a:p>
          <a:p>
            <a:r>
              <a:rPr lang="nl-NL" sz="1400" dirty="0" smtClean="0"/>
              <a:t>€ 198.000 / 10 = € 19.800</a:t>
            </a:r>
          </a:p>
          <a:p>
            <a:endParaRPr lang="nl-NL" sz="1400" dirty="0"/>
          </a:p>
          <a:p>
            <a:r>
              <a:rPr lang="nl-NL" sz="1400" dirty="0" smtClean="0"/>
              <a:t>De loonquote blijft 60%</a:t>
            </a:r>
          </a:p>
          <a:p>
            <a:r>
              <a:rPr lang="nl-NL" sz="1400" dirty="0" smtClean="0"/>
              <a:t>198.000 / 330.000 x 100%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107504" y="2008709"/>
            <a:ext cx="2952328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Stel dat de prijzen van de onderneming met 10% stijgen. Voor de zelfde productie ontvangt het bedrijf dan € 330.000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07504" y="3859747"/>
            <a:ext cx="2952328" cy="11695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400" dirty="0" smtClean="0"/>
              <a:t>De werknemers eisen nu een loonstijging van € 1.800 (10%). </a:t>
            </a:r>
          </a:p>
          <a:p>
            <a:r>
              <a:rPr lang="nl-NL" sz="1400" dirty="0" smtClean="0"/>
              <a:t>Volgens hen heeft dit geen effect op de loonquote</a:t>
            </a:r>
          </a:p>
          <a:p>
            <a:r>
              <a:rPr lang="nl-NL" sz="1400" dirty="0" smtClean="0"/>
              <a:t>10 x € 19.800 = € 198.000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915816" y="374322"/>
            <a:ext cx="345638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Het effect van een prijsstijging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3491880" y="5661248"/>
            <a:ext cx="4824536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/>
              <a:t>Conclusie: bij een prijsstijging kan het loon met een zelfde percentage stijgen als de stijging van de prijs. In dat geval stijgen de loonkosten per product niet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355515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5796136" y="908720"/>
            <a:ext cx="266429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Voorbeeld en de praktijk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5124450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5379866" y="1844824"/>
            <a:ext cx="3744416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55600" indent="-355600"/>
            <a:r>
              <a:rPr lang="nl-NL" sz="1400" dirty="0" smtClean="0"/>
              <a:t>Stel dat:</a:t>
            </a:r>
          </a:p>
          <a:p>
            <a:pPr marL="355600" indent="-355600"/>
            <a:r>
              <a:rPr lang="nl-NL" sz="1400" dirty="0" smtClean="0"/>
              <a:t>1. 	De prijzen van een bedrijf stijgen met 1,8%</a:t>
            </a:r>
          </a:p>
          <a:p>
            <a:pPr marL="355600" indent="-355600"/>
            <a:r>
              <a:rPr lang="nl-NL" sz="1400" dirty="0" smtClean="0"/>
              <a:t>2. 	De arbeidsproductiviteit van haar werknemers stijgt met 3,2%</a:t>
            </a:r>
          </a:p>
          <a:p>
            <a:pPr marL="355600" indent="-355600"/>
            <a:r>
              <a:rPr lang="nl-NL" sz="1400" dirty="0" smtClean="0"/>
              <a:t>	Dan bedraagt de loonruimte 1,8% + 3,2% = 5%</a:t>
            </a:r>
          </a:p>
          <a:p>
            <a:pPr marL="355600" indent="-355600"/>
            <a:r>
              <a:rPr lang="nl-NL" sz="1400" dirty="0" smtClean="0"/>
              <a:t>	Als de loonstijging &lt; 5% </a:t>
            </a:r>
            <a:r>
              <a:rPr lang="nl-NL" sz="1400" dirty="0" smtClean="0">
                <a:sym typeface="Wingdings" panose="05000000000000000000" pitchFamily="2" charset="2"/>
              </a:rPr>
              <a:t> dalen de loonkosten per product</a:t>
            </a:r>
          </a:p>
          <a:p>
            <a:pPr marL="355600" indent="-355600"/>
            <a:r>
              <a:rPr lang="nl-NL" sz="1400" dirty="0" smtClean="0"/>
              <a:t>	Als </a:t>
            </a:r>
            <a:r>
              <a:rPr lang="nl-NL" sz="1400" dirty="0"/>
              <a:t>de loonstijging </a:t>
            </a:r>
            <a:r>
              <a:rPr lang="nl-NL" sz="1400" dirty="0" smtClean="0"/>
              <a:t>&gt; </a:t>
            </a:r>
            <a:r>
              <a:rPr lang="nl-NL" sz="1400" dirty="0"/>
              <a:t>5% </a:t>
            </a:r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 smtClean="0">
                <a:sym typeface="Wingdings" panose="05000000000000000000" pitchFamily="2" charset="2"/>
              </a:rPr>
              <a:t>stijgen </a:t>
            </a:r>
            <a:r>
              <a:rPr lang="nl-NL" sz="1400" dirty="0">
                <a:sym typeface="Wingdings" panose="05000000000000000000" pitchFamily="2" charset="2"/>
              </a:rPr>
              <a:t>de loonkosten per product</a:t>
            </a:r>
            <a:endParaRPr lang="nl-NL" sz="1400" dirty="0"/>
          </a:p>
          <a:p>
            <a:pPr marL="355600" indent="-355600"/>
            <a:r>
              <a:rPr lang="nl-NL" sz="1400" dirty="0" smtClean="0"/>
              <a:t>	Als </a:t>
            </a:r>
            <a:r>
              <a:rPr lang="nl-NL" sz="1400" dirty="0"/>
              <a:t>de loonstijging </a:t>
            </a:r>
            <a:r>
              <a:rPr lang="nl-NL" sz="1400" dirty="0" smtClean="0"/>
              <a:t>= </a:t>
            </a:r>
            <a:r>
              <a:rPr lang="nl-NL" sz="1400" dirty="0"/>
              <a:t>5% </a:t>
            </a:r>
            <a:r>
              <a:rPr lang="nl-NL" sz="1400" dirty="0">
                <a:sym typeface="Wingdings" panose="05000000000000000000" pitchFamily="2" charset="2"/>
              </a:rPr>
              <a:t> </a:t>
            </a:r>
            <a:r>
              <a:rPr lang="nl-NL" sz="1400" dirty="0" smtClean="0">
                <a:sym typeface="Wingdings" panose="05000000000000000000" pitchFamily="2" charset="2"/>
              </a:rPr>
              <a:t>blijven </a:t>
            </a:r>
            <a:r>
              <a:rPr lang="nl-NL" sz="1400" dirty="0">
                <a:sym typeface="Wingdings" panose="05000000000000000000" pitchFamily="2" charset="2"/>
              </a:rPr>
              <a:t>de loonkosten per </a:t>
            </a:r>
            <a:r>
              <a:rPr lang="nl-NL" sz="1400" dirty="0" smtClean="0">
                <a:sym typeface="Wingdings" panose="05000000000000000000" pitchFamily="2" charset="2"/>
              </a:rPr>
              <a:t>product gelijk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30189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390</Words>
  <Application>Microsoft Macintosh PowerPoint</Application>
  <PresentationFormat>Diavoorstelling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Kien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Vermeulen, H.</dc:creator>
  <cp:lastModifiedBy>Hans Vermeulen</cp:lastModifiedBy>
  <cp:revision>13</cp:revision>
  <dcterms:created xsi:type="dcterms:W3CDTF">2015-05-21T13:42:23Z</dcterms:created>
  <dcterms:modified xsi:type="dcterms:W3CDTF">2015-08-28T10:58:06Z</dcterms:modified>
</cp:coreProperties>
</file>