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70" r:id="rId10"/>
    <p:sldId id="282" r:id="rId11"/>
    <p:sldId id="283" r:id="rId12"/>
    <p:sldId id="284" r:id="rId13"/>
    <p:sldId id="285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152128"/>
          </a:xfrm>
        </p:spPr>
        <p:txBody>
          <a:bodyPr/>
          <a:lstStyle/>
          <a:p>
            <a:r>
              <a:rPr lang="nl-NL" dirty="0" smtClean="0"/>
              <a:t>Overheidsinterventie 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0800" cy="1473200"/>
          </a:xfrm>
        </p:spPr>
        <p:txBody>
          <a:bodyPr>
            <a:normAutofit/>
          </a:bodyPr>
          <a:lstStyle/>
          <a:p>
            <a:r>
              <a:rPr lang="nl-NL" dirty="0" smtClean="0"/>
              <a:t>Overheidsingrijpen bij een markt van volkomen concurrentie:</a:t>
            </a:r>
          </a:p>
          <a:p>
            <a:r>
              <a:rPr lang="nl-NL" sz="2200" dirty="0" smtClean="0"/>
              <a:t>producentenheffing als vast bedrag per product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65641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Q’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= ½P – 100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lvl="1" indent="0">
              <a:buFont typeface="Arial" pitchFamily="34" charset="0"/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Er komt een heffing van € 300 per stuk</a:t>
            </a:r>
          </a:p>
          <a:p>
            <a:pPr marL="0" indent="0">
              <a:buNone/>
            </a:pPr>
            <a: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De nieuwe aanbodfunctie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1400" b="1" dirty="0">
                <a:sym typeface="Wingdings" pitchFamily="2" charset="2"/>
              </a:rPr>
              <a:t> </a:t>
            </a:r>
            <a:r>
              <a:rPr lang="nl-NL" sz="1400" b="1" dirty="0" err="1"/>
              <a:t>Q</a:t>
            </a:r>
            <a:r>
              <a:rPr lang="nl-NL" sz="1400" b="1" baseline="-25000" dirty="0" err="1"/>
              <a:t>a</a:t>
            </a:r>
            <a:r>
              <a:rPr lang="nl-NL" sz="1400" b="1" dirty="0"/>
              <a:t> en P wisselen van plek in de formule</a:t>
            </a:r>
          </a:p>
          <a:p>
            <a:pPr marL="0" lvl="1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</a:t>
            </a:r>
            <a:r>
              <a:rPr lang="nl-NL" sz="1800" dirty="0" smtClean="0"/>
              <a:t>½P </a:t>
            </a:r>
            <a:r>
              <a:rPr lang="nl-NL" sz="1800" dirty="0"/>
              <a:t>– </a:t>
            </a:r>
            <a:r>
              <a:rPr lang="nl-NL" sz="1800" dirty="0" smtClean="0"/>
              <a:t>100</a:t>
            </a:r>
            <a:endParaRPr lang="nl-NL" sz="1800" dirty="0"/>
          </a:p>
          <a:p>
            <a:pPr marL="0" lvl="1" indent="0">
              <a:buNone/>
            </a:pPr>
            <a:r>
              <a:rPr lang="nl-NL" sz="1800" dirty="0"/>
              <a:t>	</a:t>
            </a:r>
            <a:r>
              <a:rPr lang="nl-NL" sz="1800" dirty="0" smtClean="0"/>
              <a:t>-</a:t>
            </a:r>
            <a:r>
              <a:rPr lang="nl-NL" sz="1800" dirty="0"/>
              <a:t> </a:t>
            </a:r>
            <a:r>
              <a:rPr lang="nl-NL" sz="1800" dirty="0" smtClean="0"/>
              <a:t>½P </a:t>
            </a:r>
            <a:r>
              <a:rPr lang="nl-NL" sz="1800" dirty="0"/>
              <a:t>= -Q – </a:t>
            </a:r>
            <a:r>
              <a:rPr lang="nl-NL" sz="1800" dirty="0" smtClean="0"/>
              <a:t>100 </a:t>
            </a:r>
            <a:endParaRPr lang="nl-NL" sz="1800" dirty="0"/>
          </a:p>
          <a:p>
            <a:pPr marL="0" lvl="1" indent="0">
              <a:buNone/>
            </a:pPr>
            <a:r>
              <a:rPr lang="nl-NL" sz="1800" dirty="0"/>
              <a:t>	P = </a:t>
            </a:r>
            <a:r>
              <a:rPr lang="nl-NL" sz="1800" dirty="0" smtClean="0"/>
              <a:t>2Q </a:t>
            </a:r>
            <a:r>
              <a:rPr lang="nl-NL" sz="1800" dirty="0"/>
              <a:t>+ </a:t>
            </a:r>
            <a:r>
              <a:rPr lang="nl-NL" sz="1800" dirty="0" smtClean="0"/>
              <a:t>200</a:t>
            </a:r>
            <a:endParaRPr lang="nl-NL" sz="1800" dirty="0"/>
          </a:p>
          <a:p>
            <a:pPr marL="0" lvl="1" indent="0">
              <a:buNone/>
            </a:pPr>
            <a:r>
              <a:rPr lang="nl-NL" sz="1400" b="1" dirty="0">
                <a:sym typeface="Wingdings" pitchFamily="2" charset="2"/>
              </a:rPr>
              <a:t> bij </a:t>
            </a:r>
            <a:r>
              <a:rPr lang="nl-NL" sz="1400" b="1" dirty="0"/>
              <a:t>elke P komt nu </a:t>
            </a:r>
            <a:r>
              <a:rPr lang="nl-NL" sz="1400" b="1" dirty="0" smtClean="0"/>
              <a:t>300 </a:t>
            </a:r>
            <a:r>
              <a:rPr lang="nl-NL" sz="1400" b="1" dirty="0"/>
              <a:t>erbij (naar boven schuiven i.v.m. de leveringsbereidheid)</a:t>
            </a:r>
            <a:endParaRPr lang="nl-NL" sz="1400" dirty="0"/>
          </a:p>
          <a:p>
            <a:pPr marL="0" lvl="1" indent="0">
              <a:buNone/>
            </a:pPr>
            <a:r>
              <a:rPr lang="nl-NL" sz="1800" dirty="0"/>
              <a:t>	P = </a:t>
            </a:r>
            <a:r>
              <a:rPr lang="nl-NL" sz="1800" dirty="0" smtClean="0"/>
              <a:t>2Q </a:t>
            </a:r>
            <a:r>
              <a:rPr lang="nl-NL" sz="1800" dirty="0"/>
              <a:t>+ </a:t>
            </a:r>
            <a:r>
              <a:rPr lang="nl-NL" sz="1800" dirty="0" smtClean="0"/>
              <a:t>200 </a:t>
            </a:r>
            <a:r>
              <a:rPr lang="nl-NL" sz="1800" dirty="0">
                <a:solidFill>
                  <a:srgbClr val="C00000"/>
                </a:solidFill>
              </a:rPr>
              <a:t>+ </a:t>
            </a:r>
            <a:r>
              <a:rPr lang="nl-NL" sz="1800" dirty="0" smtClean="0">
                <a:solidFill>
                  <a:srgbClr val="C00000"/>
                </a:solidFill>
              </a:rPr>
              <a:t>300</a:t>
            </a: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sz="1400" b="1" dirty="0">
                <a:sym typeface="Wingdings" pitchFamily="2" charset="2"/>
              </a:rPr>
              <a:t> </a:t>
            </a:r>
            <a:r>
              <a:rPr lang="nl-NL" sz="1400" b="1" dirty="0" err="1"/>
              <a:t>Q</a:t>
            </a:r>
            <a:r>
              <a:rPr lang="nl-NL" sz="1400" b="1" baseline="-25000" dirty="0" err="1"/>
              <a:t>a</a:t>
            </a:r>
            <a:r>
              <a:rPr lang="nl-NL" sz="1400" b="1" dirty="0"/>
              <a:t> en P wisselen weer van plek om er weer een aanbodfunctie van te maken</a:t>
            </a:r>
          </a:p>
          <a:p>
            <a:pPr marL="0" lvl="1" indent="0">
              <a:buNone/>
            </a:pPr>
            <a:r>
              <a:rPr lang="nl-NL" sz="1800" dirty="0"/>
              <a:t>	P = </a:t>
            </a:r>
            <a:r>
              <a:rPr lang="nl-NL" sz="1800" dirty="0" smtClean="0"/>
              <a:t>2Q </a:t>
            </a:r>
            <a:r>
              <a:rPr lang="nl-NL" sz="1800" dirty="0"/>
              <a:t>+ </a:t>
            </a:r>
            <a:r>
              <a:rPr lang="nl-NL" sz="1800" dirty="0" smtClean="0"/>
              <a:t>500</a:t>
            </a:r>
            <a:endParaRPr lang="nl-NL" sz="1800" dirty="0"/>
          </a:p>
          <a:p>
            <a:pPr marL="0" lvl="1" indent="0"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/>
              <a:t>-2Q </a:t>
            </a:r>
            <a:r>
              <a:rPr lang="nl-NL" sz="1800" dirty="0"/>
              <a:t>= -P + </a:t>
            </a:r>
            <a:r>
              <a:rPr lang="nl-NL" sz="1800" dirty="0" smtClean="0"/>
              <a:t>500</a:t>
            </a:r>
            <a:endParaRPr lang="nl-NL" sz="1800" dirty="0"/>
          </a:p>
          <a:p>
            <a:pPr marL="0" lvl="1" indent="0"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err="1"/>
              <a:t>Q’</a:t>
            </a:r>
            <a:r>
              <a:rPr lang="nl-NL" sz="1800" baseline="-25000" dirty="0" err="1"/>
              <a:t>a</a:t>
            </a:r>
            <a:r>
              <a:rPr lang="nl-NL" sz="1800" dirty="0"/>
              <a:t> = </a:t>
            </a:r>
            <a:r>
              <a:rPr lang="nl-NL" sz="1800" dirty="0" smtClean="0"/>
              <a:t>½P </a:t>
            </a:r>
            <a:r>
              <a:rPr lang="nl-NL" sz="1800" dirty="0"/>
              <a:t>– </a:t>
            </a:r>
            <a:r>
              <a:rPr lang="nl-NL" sz="1800" dirty="0" smtClean="0"/>
              <a:t>250</a:t>
            </a:r>
            <a:endParaRPr lang="nl-NL" sz="1800" dirty="0"/>
          </a:p>
          <a:p>
            <a:pPr marL="0" indent="0">
              <a:buFont typeface="Arial" pitchFamily="34" charset="0"/>
              <a:buNone/>
            </a:pPr>
            <a:endParaRPr lang="nl-NL" sz="2200" dirty="0" smtClean="0"/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52839" y="2778770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33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00035 -0.1567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47532"/>
          </a:xfrm>
        </p:spPr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Q’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= ½P – 100</a:t>
            </a:r>
          </a:p>
          <a:p>
            <a:pPr marL="400050" lvl="1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</a:t>
            </a:r>
            <a:r>
              <a:rPr lang="nl-NL" sz="1600" dirty="0" smtClean="0"/>
              <a:t>½P </a:t>
            </a:r>
            <a:r>
              <a:rPr lang="nl-NL" sz="1600" dirty="0"/>
              <a:t>– </a:t>
            </a:r>
            <a:r>
              <a:rPr lang="nl-NL" sz="1600" dirty="0" smtClean="0"/>
              <a:t>250 </a:t>
            </a:r>
            <a:r>
              <a:rPr lang="nl-NL" sz="1600" dirty="0" smtClean="0">
                <a:solidFill>
                  <a:srgbClr val="C00000"/>
                </a:solidFill>
              </a:rPr>
              <a:t>(incl. heffing van 300)</a:t>
            </a:r>
          </a:p>
          <a:p>
            <a:pPr marL="0" indent="0">
              <a:buNone/>
            </a:pPr>
            <a: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De evenwichtsprijzen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1400" b="1" dirty="0">
                <a:sym typeface="Wingdings" pitchFamily="2" charset="2"/>
              </a:rPr>
              <a:t> </a:t>
            </a:r>
            <a:r>
              <a:rPr lang="nl-NL" sz="1400" b="1" dirty="0" smtClean="0"/>
              <a:t>de oude evenwichtsprijs</a:t>
            </a:r>
            <a:endParaRPr lang="nl-NL" sz="1400" b="1" dirty="0"/>
          </a:p>
          <a:p>
            <a:pPr marL="0" lvl="1" indent="0" algn="ctr">
              <a:buNone/>
            </a:pPr>
            <a:r>
              <a:rPr lang="nl-NL" sz="1800" dirty="0" err="1" smtClean="0"/>
              <a:t>Q</a:t>
            </a:r>
            <a:r>
              <a:rPr lang="nl-NL" sz="1800" baseline="-25000" dirty="0" err="1" smtClean="0"/>
              <a:t>a</a:t>
            </a:r>
            <a:r>
              <a:rPr lang="nl-NL" sz="1800" dirty="0" smtClean="0"/>
              <a:t> </a:t>
            </a:r>
            <a:r>
              <a:rPr lang="nl-NL" sz="1800" dirty="0"/>
              <a:t>= </a:t>
            </a: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endParaRPr lang="nl-NL" sz="1800" dirty="0"/>
          </a:p>
          <a:p>
            <a:pPr marL="0" lvl="1" indent="0" algn="ctr">
              <a:buNone/>
            </a:pPr>
            <a:r>
              <a:rPr lang="nl-NL" sz="1800" dirty="0" smtClean="0"/>
              <a:t>½</a:t>
            </a:r>
            <a:r>
              <a:rPr lang="nl-NL" sz="1800" dirty="0"/>
              <a:t>P – </a:t>
            </a:r>
            <a:r>
              <a:rPr lang="nl-NL" sz="1800" dirty="0" smtClean="0"/>
              <a:t>100 = </a:t>
            </a:r>
            <a:r>
              <a:rPr lang="nl-NL" sz="1800" dirty="0"/>
              <a:t>-¼P + 250</a:t>
            </a:r>
          </a:p>
          <a:p>
            <a:pPr marL="0" lvl="1" indent="0" algn="ctr">
              <a:buNone/>
            </a:pPr>
            <a:r>
              <a:rPr lang="nl-NL" sz="1800" baseline="30000" dirty="0" smtClean="0"/>
              <a:t>3</a:t>
            </a:r>
            <a:r>
              <a:rPr lang="nl-NL" sz="1800" dirty="0" smtClean="0"/>
              <a:t>/</a:t>
            </a:r>
            <a:r>
              <a:rPr lang="nl-NL" sz="1800" baseline="-25000" dirty="0" smtClean="0"/>
              <a:t>4</a:t>
            </a:r>
            <a:r>
              <a:rPr lang="nl-NL" sz="1800" dirty="0" smtClean="0"/>
              <a:t>P </a:t>
            </a:r>
            <a:r>
              <a:rPr lang="nl-NL" sz="1800" dirty="0"/>
              <a:t>= </a:t>
            </a:r>
            <a:r>
              <a:rPr lang="nl-NL" sz="1800" dirty="0" smtClean="0"/>
              <a:t>350</a:t>
            </a:r>
          </a:p>
          <a:p>
            <a:pPr marL="0" lvl="1" indent="0" algn="ctr">
              <a:buNone/>
            </a:pPr>
            <a:r>
              <a:rPr lang="nl-NL" sz="1800" dirty="0" smtClean="0"/>
              <a:t>P = 466,67</a:t>
            </a:r>
          </a:p>
          <a:p>
            <a:pPr marL="0" lvl="1" indent="0">
              <a:buNone/>
            </a:pPr>
            <a:r>
              <a:rPr lang="nl-NL" sz="1400" b="1" dirty="0" smtClean="0">
                <a:sym typeface="Wingdings" pitchFamily="2" charset="2"/>
              </a:rPr>
              <a:t> de nieuwe evenwichtsprijs</a:t>
            </a:r>
            <a:endParaRPr lang="nl-NL" sz="1400" dirty="0" smtClean="0"/>
          </a:p>
          <a:p>
            <a:pPr marL="0" lvl="1" indent="0" algn="ctr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</a:t>
            </a: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endParaRPr lang="nl-NL" sz="1800" dirty="0"/>
          </a:p>
          <a:p>
            <a:pPr marL="0" lvl="1" indent="0" algn="ctr">
              <a:buNone/>
            </a:pPr>
            <a:r>
              <a:rPr lang="nl-NL" sz="1800" dirty="0"/>
              <a:t>½P – </a:t>
            </a:r>
            <a:r>
              <a:rPr lang="nl-NL" sz="1800" dirty="0" smtClean="0"/>
              <a:t>250 </a:t>
            </a:r>
            <a:r>
              <a:rPr lang="nl-NL" sz="1800" dirty="0"/>
              <a:t>= -¼P + 250</a:t>
            </a:r>
          </a:p>
          <a:p>
            <a:pPr marL="0" lvl="1" indent="0" algn="ctr">
              <a:buNone/>
            </a:pPr>
            <a:r>
              <a:rPr lang="nl-NL" sz="1800" baseline="30000" dirty="0"/>
              <a:t>3</a:t>
            </a:r>
            <a:r>
              <a:rPr lang="nl-NL" sz="1800" dirty="0"/>
              <a:t>/</a:t>
            </a:r>
            <a:r>
              <a:rPr lang="nl-NL" sz="1800" baseline="-25000" dirty="0"/>
              <a:t>4</a:t>
            </a:r>
            <a:r>
              <a:rPr lang="nl-NL" sz="1800" dirty="0"/>
              <a:t>P = </a:t>
            </a:r>
            <a:r>
              <a:rPr lang="nl-NL" sz="1800" dirty="0" smtClean="0"/>
              <a:t>500</a:t>
            </a:r>
            <a:endParaRPr lang="nl-NL" sz="1800" dirty="0"/>
          </a:p>
          <a:p>
            <a:pPr marL="0" lvl="1" indent="0" algn="ctr">
              <a:buNone/>
            </a:pPr>
            <a:r>
              <a:rPr lang="nl-NL" sz="1800" dirty="0"/>
              <a:t>P = </a:t>
            </a:r>
            <a:r>
              <a:rPr lang="nl-NL" sz="1800" dirty="0" smtClean="0"/>
              <a:t>666,67</a:t>
            </a:r>
            <a:endParaRPr lang="nl-NL" sz="1800" dirty="0"/>
          </a:p>
          <a:p>
            <a:pPr marL="0" indent="0">
              <a:buFont typeface="Arial" pitchFamily="34" charset="0"/>
              <a:buNone/>
            </a:pPr>
            <a:endParaRPr lang="nl-NL" sz="2200" dirty="0" smtClean="0"/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63496" y="1710100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6419825" y="286246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5273030" y="2922265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485427" y="2996952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4610100" y="278662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 smtClean="0"/>
              <a:t>666,67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9437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2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Q’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= ½P – 100</a:t>
            </a:r>
          </a:p>
          <a:p>
            <a:pPr marL="400050" lvl="1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</a:t>
            </a:r>
            <a:r>
              <a:rPr lang="nl-NL" sz="1600" dirty="0" smtClean="0"/>
              <a:t>½P </a:t>
            </a:r>
            <a:r>
              <a:rPr lang="nl-NL" sz="1600" dirty="0"/>
              <a:t>– </a:t>
            </a:r>
            <a:r>
              <a:rPr lang="nl-NL" sz="1600" dirty="0" smtClean="0"/>
              <a:t>250 </a:t>
            </a:r>
            <a:r>
              <a:rPr lang="nl-NL" sz="1600" dirty="0" smtClean="0">
                <a:solidFill>
                  <a:srgbClr val="C00000"/>
                </a:solidFill>
              </a:rPr>
              <a:t>(incl. heffing van 300)</a:t>
            </a:r>
          </a:p>
          <a:p>
            <a:pPr marL="0" indent="0">
              <a:buNone/>
            </a:pPr>
            <a: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Afwentelingspercentage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1800" dirty="0" smtClean="0"/>
              <a:t>de oude evenwichtsprijs = 466,67</a:t>
            </a:r>
          </a:p>
          <a:p>
            <a:pPr marL="0" indent="0">
              <a:buNone/>
            </a:pPr>
            <a:r>
              <a:rPr lang="nl-NL" sz="1800" dirty="0"/>
              <a:t>de </a:t>
            </a:r>
            <a:r>
              <a:rPr lang="nl-NL" sz="1800" dirty="0" smtClean="0"/>
              <a:t>nieuwe evenwichtsprijs </a:t>
            </a:r>
            <a:r>
              <a:rPr lang="nl-NL" sz="1800" dirty="0"/>
              <a:t>= </a:t>
            </a:r>
            <a:r>
              <a:rPr lang="nl-NL" sz="1800" dirty="0" smtClean="0"/>
              <a:t>666,67</a:t>
            </a:r>
            <a:endParaRPr lang="nl-NL" sz="1800" dirty="0"/>
          </a:p>
          <a:p>
            <a:pPr marL="0" indent="0">
              <a:buNone/>
            </a:pPr>
            <a:r>
              <a:rPr lang="nl-NL" sz="1800" dirty="0" smtClean="0">
                <a:sym typeface="Wingdings" pitchFamily="2" charset="2"/>
              </a:rPr>
              <a:t> consumenten betalen 200 méér (door de invoering van de heffing)</a:t>
            </a:r>
          </a:p>
          <a:p>
            <a:pPr marL="0" indent="0">
              <a:buNone/>
            </a:pPr>
            <a:endParaRPr lang="nl-NL" sz="18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800" dirty="0" smtClean="0">
                <a:sym typeface="Wingdings" pitchFamily="2" charset="2"/>
              </a:rPr>
              <a:t>de heffing bedraagt 300 per product</a:t>
            </a:r>
          </a:p>
          <a:p>
            <a:pPr marL="0" indent="0">
              <a:buNone/>
            </a:pPr>
            <a:endParaRPr lang="nl-NL" sz="18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800" dirty="0" smtClean="0">
                <a:sym typeface="Wingdings" pitchFamily="2" charset="2"/>
              </a:rPr>
              <a:t>De consumenten betalen dus 66,67% van de totale heffing (</a:t>
            </a:r>
            <a:r>
              <a:rPr lang="nl-NL" sz="1800" baseline="30000" dirty="0" smtClean="0">
                <a:sym typeface="Wingdings" pitchFamily="2" charset="2"/>
              </a:rPr>
              <a:t>200</a:t>
            </a:r>
            <a:r>
              <a:rPr lang="nl-NL" sz="1800" dirty="0" smtClean="0">
                <a:sym typeface="Wingdings" pitchFamily="2" charset="2"/>
              </a:rPr>
              <a:t>/</a:t>
            </a:r>
            <a:r>
              <a:rPr lang="nl-NL" sz="1800" baseline="-25000" dirty="0" smtClean="0">
                <a:sym typeface="Wingdings" pitchFamily="2" charset="2"/>
              </a:rPr>
              <a:t>300</a:t>
            </a:r>
            <a:r>
              <a:rPr lang="nl-NL" sz="1800" dirty="0" smtClean="0">
                <a:sym typeface="Wingdings" pitchFamily="2" charset="2"/>
              </a:rPr>
              <a:t>).</a:t>
            </a:r>
            <a:br>
              <a:rPr lang="nl-NL" sz="1800" dirty="0" smtClean="0">
                <a:sym typeface="Wingdings" pitchFamily="2" charset="2"/>
              </a:rPr>
            </a:br>
            <a:r>
              <a:rPr lang="nl-NL" sz="1800" dirty="0" smtClean="0">
                <a:sym typeface="Wingdings" pitchFamily="2" charset="2"/>
              </a:rPr>
              <a:t>= het afwentelingspercentage.</a:t>
            </a:r>
            <a:endParaRPr lang="nl-NL" sz="1800" dirty="0"/>
          </a:p>
          <a:p>
            <a:pPr marL="0" indent="0">
              <a:buFont typeface="Arial" pitchFamily="34" charset="0"/>
              <a:buNone/>
            </a:pPr>
            <a:endParaRPr lang="nl-NL" sz="2200" dirty="0" smtClean="0"/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63496" y="1710100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6419825" y="286246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5273030" y="2922265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485427" y="2996952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4610100" y="278662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 smtClean="0"/>
              <a:t>666,67</a:t>
            </a:r>
            <a:endParaRPr lang="nl-NL" sz="1200" dirty="0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449516" y="2972103"/>
            <a:ext cx="0" cy="629313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528699" y="2972853"/>
            <a:ext cx="0" cy="960203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79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rije vorm 1"/>
          <p:cNvSpPr/>
          <p:nvPr/>
        </p:nvSpPr>
        <p:spPr>
          <a:xfrm>
            <a:off x="6480175" y="2905125"/>
            <a:ext cx="704850" cy="1063625"/>
          </a:xfrm>
          <a:custGeom>
            <a:avLst/>
            <a:gdLst>
              <a:gd name="connsiteX0" fmla="*/ 0 w 704850"/>
              <a:gd name="connsiteY0" fmla="*/ 0 h 1063625"/>
              <a:gd name="connsiteX1" fmla="*/ 9525 w 704850"/>
              <a:gd name="connsiteY1" fmla="*/ 1063625 h 1063625"/>
              <a:gd name="connsiteX2" fmla="*/ 704850 w 704850"/>
              <a:gd name="connsiteY2" fmla="*/ 711200 h 1063625"/>
              <a:gd name="connsiteX3" fmla="*/ 0 w 704850"/>
              <a:gd name="connsiteY3" fmla="*/ 0 h 106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063625">
                <a:moveTo>
                  <a:pt x="0" y="0"/>
                </a:moveTo>
                <a:lnTo>
                  <a:pt x="9525" y="1063625"/>
                </a:lnTo>
                <a:lnTo>
                  <a:pt x="704850" y="7112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Q’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= ½P – 100</a:t>
            </a:r>
          </a:p>
          <a:p>
            <a:pPr marL="400050" lvl="1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</a:t>
            </a:r>
            <a:r>
              <a:rPr lang="nl-NL" sz="1600" dirty="0" smtClean="0"/>
              <a:t>½P </a:t>
            </a:r>
            <a:r>
              <a:rPr lang="nl-NL" sz="1600" dirty="0"/>
              <a:t>– </a:t>
            </a:r>
            <a:r>
              <a:rPr lang="nl-NL" sz="1600" dirty="0" smtClean="0"/>
              <a:t>250 </a:t>
            </a:r>
            <a:r>
              <a:rPr lang="nl-NL" sz="1600" dirty="0" smtClean="0">
                <a:solidFill>
                  <a:srgbClr val="C00000"/>
                </a:solidFill>
              </a:rPr>
              <a:t>(incl. heffing van 300)</a:t>
            </a:r>
          </a:p>
          <a:p>
            <a:pPr marL="0" indent="0">
              <a:buNone/>
            </a:pPr>
            <a: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Welvaartsverlies, </a:t>
            </a:r>
            <a:b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	</a:t>
            </a:r>
            <a:r>
              <a:rPr lang="nl-NL" sz="1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de </a:t>
            </a:r>
            <a:r>
              <a:rPr lang="nl-NL" sz="1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Harberger</a:t>
            </a:r>
            <a:r>
              <a:rPr lang="nl-NL" sz="1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-driehoek</a:t>
            </a:r>
            <a:endParaRPr lang="nl-NL" sz="1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nl-NL" sz="2200" dirty="0" smtClean="0"/>
              <a:t>Opp. = </a:t>
            </a:r>
            <a:r>
              <a:rPr lang="nl-NL" sz="2400" dirty="0" smtClean="0"/>
              <a:t>½ x Basis X Hoogte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 smtClean="0"/>
              <a:t>Basis = heffing = 300</a:t>
            </a:r>
          </a:p>
          <a:p>
            <a:pPr marL="0" indent="0">
              <a:buNone/>
            </a:pPr>
            <a:r>
              <a:rPr lang="nl-NL" sz="2400" dirty="0" smtClean="0"/>
              <a:t>Hoogte = ?</a:t>
            </a:r>
          </a:p>
          <a:p>
            <a:pPr marL="0" indent="0">
              <a:buNone/>
            </a:pPr>
            <a:r>
              <a:rPr lang="nl-NL" sz="1800" dirty="0" smtClean="0"/>
              <a:t>die kunnen we uitrekenen met de evenwichtshoeveelheden</a:t>
            </a:r>
          </a:p>
          <a:p>
            <a:pPr marL="0" indent="0">
              <a:buNone/>
            </a:pPr>
            <a:r>
              <a:rPr lang="nl-NL" sz="2400" dirty="0"/>
              <a:t>Hoogte = </a:t>
            </a:r>
            <a:r>
              <a:rPr lang="nl-NL" sz="2400" dirty="0" smtClean="0"/>
              <a:t>50(.000)</a:t>
            </a:r>
          </a:p>
          <a:p>
            <a:pPr marL="0" indent="0">
              <a:buNone/>
            </a:pPr>
            <a:endParaRPr lang="nl-NL" sz="900" dirty="0" smtClean="0"/>
          </a:p>
          <a:p>
            <a:pPr marL="0" indent="0">
              <a:buNone/>
            </a:pPr>
            <a: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Welvaartsverlies =</a:t>
            </a:r>
            <a:endParaRPr lang="nl-NL" sz="2400" dirty="0" smtClean="0"/>
          </a:p>
          <a:p>
            <a:pPr marL="0" indent="0">
              <a:buNone/>
            </a:pPr>
            <a:r>
              <a:rPr lang="nl-NL" sz="2400" dirty="0"/>
              <a:t>½ x </a:t>
            </a:r>
            <a:r>
              <a:rPr lang="nl-NL" sz="2400" dirty="0" smtClean="0"/>
              <a:t>300 X 50.000 = 7,5 mln.</a:t>
            </a: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200" dirty="0" smtClean="0"/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63496" y="1710100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6419825" y="286246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5273030" y="2922265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485427" y="2996952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4610100" y="278662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 smtClean="0"/>
              <a:t>666,67</a:t>
            </a:r>
            <a:endParaRPr lang="nl-NL" sz="1200" dirty="0"/>
          </a:p>
        </p:txBody>
      </p:sp>
      <p:sp>
        <p:nvSpPr>
          <p:cNvPr id="49" name="Ovaal 48"/>
          <p:cNvSpPr/>
          <p:nvPr/>
        </p:nvSpPr>
        <p:spPr>
          <a:xfrm>
            <a:off x="6425158" y="3919363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0" name="Rechte verbindingslijn 49"/>
          <p:cNvCxnSpPr/>
          <p:nvPr/>
        </p:nvCxnSpPr>
        <p:spPr>
          <a:xfrm flipV="1">
            <a:off x="5273030" y="3980681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487641" y="2922265"/>
            <a:ext cx="0" cy="106109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V="1">
            <a:off x="6496059" y="3640062"/>
            <a:ext cx="647283" cy="49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 flipV="1">
            <a:off x="6497166" y="3637983"/>
            <a:ext cx="647283" cy="49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6221036" y="5267300"/>
            <a:ext cx="537328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 smtClean="0"/>
              <a:t>83,33</a:t>
            </a:r>
            <a:endParaRPr lang="nl-NL" sz="1200" dirty="0"/>
          </a:p>
        </p:txBody>
      </p:sp>
      <p:sp>
        <p:nvSpPr>
          <p:cNvPr id="53" name="Rechthoek 52"/>
          <p:cNvSpPr/>
          <p:nvPr/>
        </p:nvSpPr>
        <p:spPr>
          <a:xfrm>
            <a:off x="6895209" y="5281423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 smtClean="0"/>
              <a:t>133,33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62564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3.33333E-6 2.96296E-6 L 0.00209 0.2298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2" grpId="0" animBg="1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864096"/>
          </a:xfrm>
        </p:spPr>
        <p:txBody>
          <a:bodyPr>
            <a:normAutofit/>
          </a:bodyPr>
          <a:lstStyle/>
          <a:p>
            <a:r>
              <a:rPr lang="nl-NL" dirty="0" smtClean="0"/>
              <a:t>Overheidsinterventie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473200"/>
          </a:xfrm>
        </p:spPr>
        <p:txBody>
          <a:bodyPr>
            <a:normAutofit/>
          </a:bodyPr>
          <a:lstStyle/>
          <a:p>
            <a:r>
              <a:rPr lang="nl-NL" dirty="0" smtClean="0"/>
              <a:t>Overheidsingrijpen bij een markt van volkomen </a:t>
            </a:r>
            <a:r>
              <a:rPr lang="nl-NL" dirty="0" smtClean="0"/>
              <a:t>concurrentie:</a:t>
            </a:r>
            <a:endParaRPr lang="nl-NL" dirty="0" smtClean="0"/>
          </a:p>
          <a:p>
            <a:r>
              <a:rPr lang="nl-NL" sz="2200" dirty="0" smtClean="0"/>
              <a:t>producentenheffing als percentage op de prijs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11176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hoekige driehoek 38"/>
          <p:cNvSpPr/>
          <p:nvPr/>
        </p:nvSpPr>
        <p:spPr>
          <a:xfrm>
            <a:off x="5260515" y="1710100"/>
            <a:ext cx="1441429" cy="144016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 smtClean="0"/>
              <a:t>Een korte herhaling:</a:t>
            </a:r>
          </a:p>
          <a:p>
            <a:pPr marL="0" indent="0">
              <a:buNone/>
            </a:pPr>
            <a:endParaRPr lang="nl-NL" sz="800" dirty="0" smtClean="0"/>
          </a:p>
          <a:p>
            <a:pPr>
              <a:buFont typeface="Wingdings" pitchFamily="2" charset="2"/>
              <a:buChar char="ü"/>
            </a:pPr>
            <a:r>
              <a:rPr lang="nl-NL" sz="2400" dirty="0" smtClean="0"/>
              <a:t>Marktmodel: </a:t>
            </a:r>
          </a:p>
          <a:p>
            <a:pPr marL="400050" lvl="1" indent="0">
              <a:buNone/>
            </a:pPr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-2P + 100</a:t>
            </a:r>
          </a:p>
          <a:p>
            <a:pPr marL="400050" lvl="1" indent="0">
              <a:buNone/>
            </a:pPr>
            <a:r>
              <a:rPr lang="nl-NL" sz="2400" dirty="0" err="1" smtClean="0"/>
              <a:t>Q</a:t>
            </a:r>
            <a:r>
              <a:rPr lang="nl-NL" sz="2400" baseline="-25000" dirty="0" err="1" smtClean="0"/>
              <a:t>a</a:t>
            </a:r>
            <a:r>
              <a:rPr lang="nl-NL" sz="2400" dirty="0" smtClean="0"/>
              <a:t> </a:t>
            </a:r>
            <a:r>
              <a:rPr lang="nl-NL" sz="2400" dirty="0"/>
              <a:t>= </a:t>
            </a:r>
            <a:r>
              <a:rPr lang="nl-NL" sz="2400" dirty="0" smtClean="0"/>
              <a:t>2P - 20</a:t>
            </a:r>
          </a:p>
          <a:p>
            <a:pPr marL="0" lvl="1" indent="0">
              <a:buNone/>
            </a:pPr>
            <a:endParaRPr lang="nl-NL" sz="1400" dirty="0" smtClean="0"/>
          </a:p>
          <a:p>
            <a:pPr>
              <a:buFont typeface="Wingdings" pitchFamily="2" charset="2"/>
              <a:buChar char="ü"/>
            </a:pPr>
            <a:r>
              <a:rPr lang="nl-NL" sz="2400" dirty="0" smtClean="0"/>
              <a:t>Evenwichtsprijs</a:t>
            </a:r>
          </a:p>
          <a:p>
            <a:pPr>
              <a:buFont typeface="Wingdings" pitchFamily="2" charset="2"/>
              <a:buChar char="ü"/>
            </a:pPr>
            <a:r>
              <a:rPr lang="nl-NL" sz="2400" dirty="0" smtClean="0"/>
              <a:t>Consumentensurplus</a:t>
            </a:r>
          </a:p>
          <a:p>
            <a:pPr>
              <a:buFont typeface="Wingdings" pitchFamily="2" charset="2"/>
              <a:buChar char="ü"/>
            </a:pPr>
            <a:r>
              <a:rPr lang="nl-NL" sz="2400" dirty="0" err="1" smtClean="0"/>
              <a:t>Producentensurplus</a:t>
            </a:r>
            <a:endParaRPr lang="nl-NL" sz="24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Volkomen concurrentie</a:t>
            </a:r>
            <a:endParaRPr lang="nl-NL" dirty="0"/>
          </a:p>
        </p:txBody>
      </p:sp>
      <p:sp>
        <p:nvSpPr>
          <p:cNvPr id="5" name="Rechthoekige driehoek 4"/>
          <p:cNvSpPr/>
          <p:nvPr/>
        </p:nvSpPr>
        <p:spPr>
          <a:xfrm rot="5400000">
            <a:off x="5254477" y="3149628"/>
            <a:ext cx="1441429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30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7092280" y="2880232"/>
            <a:ext cx="1707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evenwichtspunt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7787340" y="202081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5360203" y="3190910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5360203" y="2361074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43" name="Rechte verbindingslijn met pijl 42"/>
          <p:cNvCxnSpPr>
            <a:stCxn id="34" idx="1"/>
          </p:cNvCxnSpPr>
          <p:nvPr/>
        </p:nvCxnSpPr>
        <p:spPr>
          <a:xfrm flipH="1">
            <a:off x="6776952" y="3064898"/>
            <a:ext cx="315328" cy="8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32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" grpId="0" animBg="1"/>
      <p:bldP spid="33" grpId="0"/>
      <p:bldP spid="34" grpId="0"/>
      <p:bldP spid="34" grpId="1"/>
      <p:bldP spid="36" grpId="0"/>
      <p:bldP spid="38" grpId="0"/>
      <p:bldP spid="40" grpId="0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 smtClean="0"/>
              <a:t>Bijvoorbeeld BTW </a:t>
            </a:r>
            <a:br>
              <a:rPr lang="nl-NL" sz="2400" dirty="0" smtClean="0"/>
            </a:br>
            <a:r>
              <a:rPr lang="nl-NL" sz="1800" dirty="0" smtClean="0"/>
              <a:t>(we nemen voor het gemak 20%)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 smtClean="0"/>
              <a:t>Producenten moeten dan bovenop hun prijs 20% innen en aan de overheid afdragen.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 smtClean="0"/>
              <a:t>Hierdoor stijgen voor de producent de kosten én dus ook zijn leveringsbereidheid.</a:t>
            </a:r>
            <a:br>
              <a:rPr lang="nl-NL" sz="2400" dirty="0" smtClean="0"/>
            </a:br>
            <a:endParaRPr lang="nl-NL" sz="24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Heffing als percentage op prijs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30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7787340" y="202081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9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dirty="0" smtClean="0"/>
              <a:t>Stel dat de overheid een btw-tarief van 20% invoert.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200" dirty="0" smtClean="0"/>
              <a:t>Voorheen waren bedrijven pas bereid om vanaf €10 dit product te leveren.</a:t>
            </a:r>
          </a:p>
          <a:p>
            <a:pPr marL="0" indent="0">
              <a:buNone/>
            </a:pPr>
            <a:r>
              <a:rPr lang="nl-NL" sz="2200" dirty="0" smtClean="0"/>
              <a:t>Nu willen ze minimaal €12 ontvangen </a:t>
            </a:r>
            <a:r>
              <a:rPr lang="nl-NL" sz="1700" dirty="0" smtClean="0"/>
              <a:t>(10 voor henzelf en </a:t>
            </a:r>
            <a:br>
              <a:rPr lang="nl-NL" sz="1700" dirty="0" smtClean="0"/>
            </a:br>
            <a:r>
              <a:rPr lang="nl-NL" sz="1700" dirty="0" smtClean="0"/>
              <a:t>(20% van 10 =) 2 voor de overheid)</a:t>
            </a:r>
            <a:endParaRPr lang="nl-NL" sz="2200" dirty="0" smtClean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 smtClean="0"/>
              <a:t>Voorheen waren bedrijven bereid om 20.000 producten te leveren voor een prijs van €20.</a:t>
            </a:r>
          </a:p>
          <a:p>
            <a:pPr marL="0" indent="0">
              <a:buNone/>
            </a:pPr>
            <a:r>
              <a:rPr lang="nl-NL" sz="2200" dirty="0" smtClean="0"/>
              <a:t>Nu willen ze daar minimaal </a:t>
            </a:r>
            <a:br>
              <a:rPr lang="nl-NL" sz="2200" dirty="0" smtClean="0"/>
            </a:br>
            <a:r>
              <a:rPr lang="nl-NL" sz="1700" dirty="0" smtClean="0"/>
              <a:t>(20 x 1,2 =)</a:t>
            </a:r>
            <a:r>
              <a:rPr lang="nl-NL" sz="2200" dirty="0" smtClean="0"/>
              <a:t> €24 voor ontvangen.</a:t>
            </a:r>
            <a:br>
              <a:rPr lang="nl-NL" sz="2200" dirty="0" smtClean="0"/>
            </a:br>
            <a:endParaRPr lang="nl-NL" sz="2200" dirty="0" smtClean="0"/>
          </a:p>
          <a:p>
            <a:pPr marL="0" indent="0">
              <a:buNone/>
            </a:pPr>
            <a:r>
              <a:rPr lang="nl-NL" sz="2200" dirty="0" smtClean="0"/>
              <a:t>Elke prijs die zij zélf willen ontvangen, wordt dus met 20% verhoogd!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Belasting als vast bedrag </a:t>
            </a:r>
            <a:r>
              <a:rPr lang="nl-NL" dirty="0" err="1" smtClean="0"/>
              <a:t>p.prod</a:t>
            </a:r>
            <a:r>
              <a:rPr lang="nl-NL" dirty="0" smtClean="0"/>
              <a:t>.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30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4" name="Ovaal 33"/>
          <p:cNvSpPr/>
          <p:nvPr/>
        </p:nvSpPr>
        <p:spPr>
          <a:xfrm>
            <a:off x="5206424" y="4532648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7" name="Ovaal 36"/>
          <p:cNvSpPr/>
          <p:nvPr/>
        </p:nvSpPr>
        <p:spPr>
          <a:xfrm>
            <a:off x="5926504" y="3816336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8" name="Ovaal 37"/>
          <p:cNvSpPr/>
          <p:nvPr/>
        </p:nvSpPr>
        <p:spPr>
          <a:xfrm>
            <a:off x="7360007" y="2362528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Ovaal 38"/>
          <p:cNvSpPr/>
          <p:nvPr/>
        </p:nvSpPr>
        <p:spPr>
          <a:xfrm>
            <a:off x="5206424" y="4274070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0" name="Ovaal 39"/>
          <p:cNvSpPr/>
          <p:nvPr/>
        </p:nvSpPr>
        <p:spPr>
          <a:xfrm>
            <a:off x="5926504" y="345340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2" name="Ovaal 41"/>
          <p:cNvSpPr/>
          <p:nvPr/>
        </p:nvSpPr>
        <p:spPr>
          <a:xfrm>
            <a:off x="7353016" y="1816273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35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1800" dirty="0" smtClean="0"/>
              <a:t>De heffing was 20% op de prijs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O</a:t>
            </a:r>
            <a:r>
              <a:rPr lang="nl-NL" sz="2400" dirty="0" smtClean="0"/>
              <a:t>ude evenwichtsprijs: €30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dirty="0" smtClean="0"/>
              <a:t>Door de heffing schuift de aanbodlijn (leveringsbereidheid) overal 20% naar boven.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 smtClean="0"/>
              <a:t>Nieuwe evenwichtsprijs</a:t>
            </a:r>
            <a:r>
              <a:rPr lang="nl-NL" sz="2400" dirty="0"/>
              <a:t>: </a:t>
            </a:r>
            <a:r>
              <a:rPr lang="nl-NL" sz="2400" dirty="0" smtClean="0"/>
              <a:t>± €32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 smtClean="0"/>
              <a:t>De </a:t>
            </a:r>
            <a:r>
              <a:rPr lang="nl-NL" sz="2400" u="sng" dirty="0" smtClean="0"/>
              <a:t>consumenten</a:t>
            </a:r>
            <a:r>
              <a:rPr lang="nl-NL" sz="2400" dirty="0" smtClean="0"/>
              <a:t> betalen dus </a:t>
            </a:r>
            <a:r>
              <a:rPr lang="nl-NL" sz="2400" dirty="0"/>
              <a:t>± </a:t>
            </a:r>
            <a:r>
              <a:rPr lang="nl-NL" sz="2400" dirty="0" smtClean="0"/>
              <a:t>€2 méér dan voorheen</a:t>
            </a:r>
            <a:endParaRPr lang="nl-NL" sz="1800" dirty="0" smtClean="0"/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400" dirty="0" smtClean="0"/>
              <a:t>De </a:t>
            </a:r>
            <a:r>
              <a:rPr lang="nl-NL" sz="2400" u="sng" dirty="0" smtClean="0"/>
              <a:t>producenten</a:t>
            </a:r>
            <a:r>
              <a:rPr lang="nl-NL" sz="2400" dirty="0" smtClean="0"/>
              <a:t> </a:t>
            </a:r>
            <a:r>
              <a:rPr lang="nl-NL" sz="2400" dirty="0"/>
              <a:t>houden ± €</a:t>
            </a:r>
            <a:r>
              <a:rPr lang="nl-NL" sz="2400" dirty="0" smtClean="0"/>
              <a:t>27 over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 smtClean="0"/>
              <a:t>Voor de exacte getallen moeten we echter gaan rekenen!</a:t>
            </a:r>
            <a:endParaRPr lang="nl-NL" sz="9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Grafisch aflezen gevolgen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30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97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512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5248275" y="335773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7092280" y="2880232"/>
            <a:ext cx="1682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oude evenwicht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52" name="Rechte verbindingslijn met pijl 51"/>
          <p:cNvCxnSpPr>
            <a:stCxn id="51" idx="1"/>
          </p:cNvCxnSpPr>
          <p:nvPr/>
        </p:nvCxnSpPr>
        <p:spPr>
          <a:xfrm flipH="1">
            <a:off x="6776952" y="3064898"/>
            <a:ext cx="315328" cy="8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7244680" y="2564904"/>
            <a:ext cx="1892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nieuwe evenwicht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57" name="Rechte verbindingslijn met pijl 56"/>
          <p:cNvCxnSpPr/>
          <p:nvPr/>
        </p:nvCxnSpPr>
        <p:spPr>
          <a:xfrm flipH="1" flipV="1">
            <a:off x="5429250" y="2914650"/>
            <a:ext cx="6846" cy="234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5436338" y="2882983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rgbClr val="9BBB59">
                    <a:lumMod val="75000"/>
                  </a:srgbClr>
                </a:solidFill>
              </a:rPr>
              <a:t>prijs</a:t>
            </a:r>
            <a:endParaRPr lang="nl-NL" sz="1600" dirty="0">
              <a:solidFill>
                <a:srgbClr val="9BBB59">
                  <a:lumMod val="75000"/>
                </a:srgbClr>
              </a:solidFill>
            </a:endParaRPr>
          </a:p>
        </p:txBody>
      </p:sp>
      <p:cxnSp>
        <p:nvCxnSpPr>
          <p:cNvPr id="59" name="Rechte verbindingslijn met pijl 58"/>
          <p:cNvCxnSpPr/>
          <p:nvPr/>
        </p:nvCxnSpPr>
        <p:spPr>
          <a:xfrm flipH="1">
            <a:off x="5353050" y="3167926"/>
            <a:ext cx="11039" cy="1848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0" name="Tekstvak 59"/>
          <p:cNvSpPr txBox="1"/>
          <p:nvPr/>
        </p:nvSpPr>
        <p:spPr>
          <a:xfrm>
            <a:off x="5359037" y="3088192"/>
            <a:ext cx="941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err="1" smtClean="0">
                <a:solidFill>
                  <a:srgbClr val="F79646">
                    <a:lumMod val="75000"/>
                  </a:srgbClr>
                </a:solidFill>
              </a:rPr>
              <a:t>opbr</a:t>
            </a:r>
            <a:r>
              <a:rPr lang="nl-NL" sz="1400" dirty="0" smtClean="0">
                <a:solidFill>
                  <a:srgbClr val="F79646">
                    <a:lumMod val="75000"/>
                  </a:srgbClr>
                </a:solidFill>
              </a:rPr>
              <a:t>. </a:t>
            </a:r>
            <a:r>
              <a:rPr lang="nl-NL" sz="1400" dirty="0" err="1" smtClean="0">
                <a:solidFill>
                  <a:srgbClr val="F79646">
                    <a:lumMod val="75000"/>
                  </a:srgbClr>
                </a:solidFill>
              </a:rPr>
              <a:t>prod</a:t>
            </a:r>
            <a:endParaRPr lang="nl-NL" sz="1400" dirty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55" name="Rechte verbindingslijn 54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6" name="Rechthoek 55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1" name="Ovaal 60"/>
          <p:cNvSpPr/>
          <p:nvPr/>
        </p:nvSpPr>
        <p:spPr>
          <a:xfrm>
            <a:off x="6452592" y="287198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54" name="Rechte verbindingslijn met pijl 53"/>
          <p:cNvCxnSpPr>
            <a:stCxn id="53" idx="1"/>
          </p:cNvCxnSpPr>
          <p:nvPr/>
        </p:nvCxnSpPr>
        <p:spPr>
          <a:xfrm flipH="1">
            <a:off x="6610350" y="2749570"/>
            <a:ext cx="634330" cy="1555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6453733" y="32808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52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25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1" grpId="1"/>
      <p:bldP spid="53" grpId="0"/>
      <p:bldP spid="53" grpId="1"/>
      <p:bldP spid="41" grpId="0" animBg="1"/>
      <p:bldP spid="58" grpId="0"/>
      <p:bldP spid="58" grpId="1"/>
      <p:bldP spid="60" grpId="0"/>
      <p:bldP spid="60" grpId="1"/>
      <p:bldP spid="56" grpId="0"/>
      <p:bldP spid="61" grpId="0" animBg="1"/>
      <p:bldP spid="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3"/>
          <p:cNvSpPr/>
          <p:nvPr/>
        </p:nvSpPr>
        <p:spPr>
          <a:xfrm>
            <a:off x="6500813" y="2924943"/>
            <a:ext cx="209550" cy="432793"/>
          </a:xfrm>
          <a:custGeom>
            <a:avLst/>
            <a:gdLst>
              <a:gd name="connsiteX0" fmla="*/ 4763 w 357188"/>
              <a:gd name="connsiteY0" fmla="*/ 0 h 704850"/>
              <a:gd name="connsiteX1" fmla="*/ 0 w 357188"/>
              <a:gd name="connsiteY1" fmla="*/ 704850 h 704850"/>
              <a:gd name="connsiteX2" fmla="*/ 357188 w 357188"/>
              <a:gd name="connsiteY2" fmla="*/ 347662 h 704850"/>
              <a:gd name="connsiteX3" fmla="*/ 4763 w 357188"/>
              <a:gd name="connsiteY3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8" h="704850">
                <a:moveTo>
                  <a:pt x="4763" y="0"/>
                </a:moveTo>
                <a:cubicBezTo>
                  <a:pt x="3175" y="234950"/>
                  <a:pt x="1588" y="469900"/>
                  <a:pt x="0" y="704850"/>
                </a:cubicBezTo>
                <a:lnTo>
                  <a:pt x="357188" y="347662"/>
                </a:lnTo>
                <a:lnTo>
                  <a:pt x="4763" y="0"/>
                </a:lnTo>
                <a:close/>
              </a:path>
            </a:pathLst>
          </a:custGeom>
          <a:ln w="12700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5253981" y="2931789"/>
            <a:ext cx="1259556" cy="425947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4" name="Rechthoekige driehoek 63"/>
          <p:cNvSpPr/>
          <p:nvPr/>
        </p:nvSpPr>
        <p:spPr>
          <a:xfrm rot="5400000">
            <a:off x="5281799" y="3348224"/>
            <a:ext cx="1210244" cy="1227784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2" name="Rechthoekige driehoek 61"/>
          <p:cNvSpPr/>
          <p:nvPr/>
        </p:nvSpPr>
        <p:spPr>
          <a:xfrm rot="5400000">
            <a:off x="5252772" y="3149628"/>
            <a:ext cx="1441429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1" name="Rechthoekige driehoek 60"/>
          <p:cNvSpPr/>
          <p:nvPr/>
        </p:nvSpPr>
        <p:spPr>
          <a:xfrm>
            <a:off x="5253980" y="1700808"/>
            <a:ext cx="1258415" cy="1233428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55" name="Rechthoekige driehoek 54"/>
          <p:cNvSpPr/>
          <p:nvPr/>
        </p:nvSpPr>
        <p:spPr>
          <a:xfrm>
            <a:off x="5266996" y="1710100"/>
            <a:ext cx="1441429" cy="144016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 smtClean="0"/>
              <a:t>Door de heffing:</a:t>
            </a:r>
          </a:p>
          <a:p>
            <a:r>
              <a:rPr lang="nl-NL" sz="2200" dirty="0" smtClean="0"/>
              <a:t>het </a:t>
            </a:r>
            <a:r>
              <a:rPr lang="nl-NL" sz="2200" dirty="0" err="1" smtClean="0"/>
              <a:t>consumentensuplus</a:t>
            </a:r>
            <a:r>
              <a:rPr lang="nl-NL" sz="2200" dirty="0" smtClean="0"/>
              <a:t> </a:t>
            </a:r>
          </a:p>
          <a:p>
            <a:pPr marL="400050" lvl="1" indent="0">
              <a:buNone/>
            </a:pPr>
            <a:r>
              <a:rPr lang="nl-NL" sz="2200" dirty="0" smtClean="0"/>
              <a:t>neemt af</a:t>
            </a:r>
          </a:p>
          <a:p>
            <a:r>
              <a:rPr lang="nl-NL" sz="2200" dirty="0" smtClean="0"/>
              <a:t>het </a:t>
            </a:r>
            <a:r>
              <a:rPr lang="nl-NL" sz="2200" dirty="0" err="1" smtClean="0"/>
              <a:t>producentensuplus</a:t>
            </a:r>
            <a:r>
              <a:rPr lang="nl-NL" sz="2200" dirty="0" smtClean="0"/>
              <a:t> </a:t>
            </a:r>
          </a:p>
          <a:p>
            <a:pPr marL="400050" lvl="1" indent="0">
              <a:buNone/>
            </a:pPr>
            <a:r>
              <a:rPr lang="nl-NL" sz="2200" dirty="0" smtClean="0"/>
              <a:t>neemt af</a:t>
            </a:r>
          </a:p>
          <a:p>
            <a:r>
              <a:rPr lang="nl-NL" sz="2200" dirty="0" smtClean="0"/>
              <a:t>de overheid ontvangt belasting (en zal daarmee welvaart creëren)</a:t>
            </a:r>
          </a:p>
          <a:p>
            <a:r>
              <a:rPr lang="nl-NL" sz="2200" dirty="0" smtClean="0"/>
              <a:t>verliezen we een stukje welvaart </a:t>
            </a:r>
            <a:br>
              <a:rPr lang="nl-NL" sz="2200" dirty="0" smtClean="0"/>
            </a:br>
            <a:r>
              <a:rPr lang="nl-NL" sz="2200" dirty="0" smtClean="0"/>
              <a:t>(</a:t>
            </a:r>
            <a:r>
              <a:rPr lang="nl-NL" sz="2200" dirty="0" err="1" smtClean="0"/>
              <a:t>Harberger</a:t>
            </a:r>
            <a:r>
              <a:rPr lang="nl-NL" sz="2200" dirty="0" smtClean="0"/>
              <a:t>-driehoek)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95471"/>
          </a:xfrm>
        </p:spPr>
        <p:txBody>
          <a:bodyPr/>
          <a:lstStyle/>
          <a:p>
            <a:r>
              <a:rPr lang="nl-NL" dirty="0" smtClean="0"/>
              <a:t>Grafisch aflezen gevolgen - 2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30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56" name="Tekstvak 55"/>
          <p:cNvSpPr txBox="1"/>
          <p:nvPr/>
        </p:nvSpPr>
        <p:spPr>
          <a:xfrm>
            <a:off x="5335513" y="2212539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32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5369728" y="3337009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32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5327738" y="2840747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32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5297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6512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248275" y="335773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7" name="Rechthoek 56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58" name="Ovaal 57"/>
          <p:cNvSpPr/>
          <p:nvPr/>
        </p:nvSpPr>
        <p:spPr>
          <a:xfrm>
            <a:off x="6452592" y="287198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59" name="Ovaal 58"/>
          <p:cNvSpPr/>
          <p:nvPr/>
        </p:nvSpPr>
        <p:spPr>
          <a:xfrm>
            <a:off x="6453733" y="32808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2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50"/>
                            </p:stCondLst>
                            <p:childTnLst>
                              <p:par>
                                <p:cTn id="71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animBg="1"/>
      <p:bldP spid="64" grpId="0" animBg="1"/>
      <p:bldP spid="62" grpId="0" animBg="1"/>
      <p:bldP spid="62" grpId="1" animBg="1"/>
      <p:bldP spid="61" grpId="0" animBg="1"/>
      <p:bldP spid="55" grpId="0" animBg="1"/>
      <p:bldP spid="55" grpId="1" animBg="1"/>
      <p:bldP spid="56" grpId="0"/>
      <p:bldP spid="63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hoekige driehoek 38"/>
          <p:cNvSpPr/>
          <p:nvPr/>
        </p:nvSpPr>
        <p:spPr>
          <a:xfrm>
            <a:off x="5260515" y="1710100"/>
            <a:ext cx="1441429" cy="144016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 smtClean="0"/>
              <a:t>Een korte herhaling:</a:t>
            </a:r>
          </a:p>
          <a:p>
            <a:pPr marL="0" indent="0">
              <a:buNone/>
            </a:pPr>
            <a:endParaRPr lang="nl-NL" sz="800" dirty="0" smtClean="0"/>
          </a:p>
          <a:p>
            <a:pPr>
              <a:buFont typeface="Wingdings" pitchFamily="2" charset="2"/>
              <a:buChar char="ü"/>
            </a:pPr>
            <a:r>
              <a:rPr lang="nl-NL" sz="2400" dirty="0" smtClean="0"/>
              <a:t>Marktmodel: </a:t>
            </a:r>
          </a:p>
          <a:p>
            <a:pPr marL="400050" lvl="1" indent="0">
              <a:buNone/>
            </a:pPr>
            <a:r>
              <a:rPr lang="nl-NL" sz="2400" dirty="0" err="1" smtClean="0"/>
              <a:t>Q</a:t>
            </a:r>
            <a:r>
              <a:rPr lang="nl-NL" sz="2400" baseline="-25000" dirty="0" err="1" smtClean="0"/>
              <a:t>v</a:t>
            </a:r>
            <a:r>
              <a:rPr lang="nl-NL" sz="2400" dirty="0" smtClean="0"/>
              <a:t> = -2P + 100</a:t>
            </a:r>
          </a:p>
          <a:p>
            <a:pPr marL="400050" lvl="1" indent="0">
              <a:buNone/>
            </a:pPr>
            <a:r>
              <a:rPr lang="nl-NL" sz="2400" dirty="0" err="1" smtClean="0"/>
              <a:t>Q</a:t>
            </a:r>
            <a:r>
              <a:rPr lang="nl-NL" sz="2400" baseline="-25000" dirty="0" err="1" smtClean="0"/>
              <a:t>a</a:t>
            </a:r>
            <a:r>
              <a:rPr lang="nl-NL" sz="2400" dirty="0" smtClean="0"/>
              <a:t> </a:t>
            </a:r>
            <a:r>
              <a:rPr lang="nl-NL" sz="2400" dirty="0"/>
              <a:t>= </a:t>
            </a:r>
            <a:r>
              <a:rPr lang="nl-NL" sz="2400" dirty="0" smtClean="0"/>
              <a:t>2P - 20</a:t>
            </a:r>
          </a:p>
          <a:p>
            <a:pPr marL="0" lvl="1" indent="0">
              <a:buNone/>
            </a:pPr>
            <a:endParaRPr lang="nl-NL" sz="1400" dirty="0" smtClean="0"/>
          </a:p>
          <a:p>
            <a:pPr>
              <a:buFont typeface="Wingdings" pitchFamily="2" charset="2"/>
              <a:buChar char="ü"/>
            </a:pPr>
            <a:r>
              <a:rPr lang="nl-NL" sz="2400" dirty="0" smtClean="0"/>
              <a:t>Evenwichtsprijs</a:t>
            </a:r>
          </a:p>
          <a:p>
            <a:pPr>
              <a:buFont typeface="Wingdings" pitchFamily="2" charset="2"/>
              <a:buChar char="ü"/>
            </a:pPr>
            <a:r>
              <a:rPr lang="nl-NL" sz="2400" dirty="0" smtClean="0"/>
              <a:t>Consumentensurplus</a:t>
            </a:r>
          </a:p>
          <a:p>
            <a:pPr>
              <a:buFont typeface="Wingdings" pitchFamily="2" charset="2"/>
              <a:buChar char="ü"/>
            </a:pPr>
            <a:r>
              <a:rPr lang="nl-NL" sz="2400" dirty="0" err="1" smtClean="0"/>
              <a:t>Producentensurplus</a:t>
            </a:r>
            <a:endParaRPr lang="nl-NL" sz="24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Volkomen concurrentie</a:t>
            </a:r>
            <a:endParaRPr lang="nl-NL" dirty="0"/>
          </a:p>
        </p:txBody>
      </p:sp>
      <p:sp>
        <p:nvSpPr>
          <p:cNvPr id="5" name="Rechthoekige driehoek 4"/>
          <p:cNvSpPr/>
          <p:nvPr/>
        </p:nvSpPr>
        <p:spPr>
          <a:xfrm rot="5400000">
            <a:off x="5254477" y="3149628"/>
            <a:ext cx="1441429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7092280" y="2880232"/>
            <a:ext cx="1707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evenwichtspunt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7787340" y="202081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5360203" y="3190910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5360203" y="2361074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3" name="Rechte verbindingslijn met pijl 42"/>
          <p:cNvCxnSpPr>
            <a:stCxn id="34" idx="1"/>
          </p:cNvCxnSpPr>
          <p:nvPr/>
        </p:nvCxnSpPr>
        <p:spPr>
          <a:xfrm flipH="1">
            <a:off x="6776952" y="3064898"/>
            <a:ext cx="315328" cy="8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06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" grpId="0" animBg="1"/>
      <p:bldP spid="33" grpId="0"/>
      <p:bldP spid="34" grpId="0"/>
      <p:bldP spid="34" grpId="1"/>
      <p:bldP spid="36" grpId="0"/>
      <p:bldP spid="38" grpId="0"/>
      <p:bldP spid="40" grpId="0"/>
      <p:bldP spid="4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Marktmodel: </a:t>
            </a:r>
          </a:p>
          <a:p>
            <a:pPr marL="40005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+ 100</a:t>
            </a:r>
          </a:p>
          <a:p>
            <a:pPr marL="40005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- 20</a:t>
            </a:r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000" dirty="0" smtClean="0"/>
              <a:t>Door de heffing moet de aanbodlijn 20% </a:t>
            </a:r>
            <a:r>
              <a:rPr lang="nl-NL" sz="2000" b="1" dirty="0" smtClean="0"/>
              <a:t>naar boven</a:t>
            </a:r>
            <a:r>
              <a:rPr lang="nl-NL" sz="2000" dirty="0" smtClean="0"/>
              <a:t>.</a:t>
            </a:r>
            <a:br>
              <a:rPr lang="nl-NL" sz="2000" dirty="0" smtClean="0"/>
            </a:br>
            <a:endParaRPr lang="nl-NL" sz="800" dirty="0" smtClean="0"/>
          </a:p>
          <a:p>
            <a:pPr marL="0" indent="0">
              <a:buNone/>
            </a:pPr>
            <a:r>
              <a:rPr lang="nl-NL" sz="2000" dirty="0" smtClean="0"/>
              <a:t>Elke waarde van </a:t>
            </a:r>
            <a:r>
              <a:rPr lang="nl-NL" sz="2000" b="1" dirty="0" smtClean="0"/>
              <a:t>P</a:t>
            </a:r>
            <a:r>
              <a:rPr lang="nl-NL" sz="2000" dirty="0" smtClean="0"/>
              <a:t> in de aanbodfunctie moet dus met 20% worden verhoogd i.v.m. de leveringsbereidheid.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 smtClean="0"/>
              <a:t>Dan moeten we dus eerst weten hoeveel P nú is bij elke aangeboden hoeveelheid!</a:t>
            </a:r>
          </a:p>
          <a:p>
            <a:pPr marL="0" indent="0">
              <a:buNone/>
            </a:pPr>
            <a:endParaRPr lang="nl-NL" sz="22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nl-NL" dirty="0" smtClean="0"/>
              <a:t>Heffing in procenten - wiskundig</a:t>
            </a:r>
            <a:endParaRPr lang="nl-NL" dirty="0"/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kstvak 63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30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1" name="Tekstvak 70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2" name="Tekstvak 71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3" name="Tekstvak 72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4" name="Tekstvak 73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5" name="Tekstvak 74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6" name="Rechte verbindingslijn 75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7" name="Rechthoek 76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8" name="Rechte verbindingslijn 77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9" name="Rechthoek 78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80" name="Ovaal 79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84" name="Rechte verbindingslijn 83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6" name="Ovaal 85"/>
          <p:cNvSpPr/>
          <p:nvPr/>
        </p:nvSpPr>
        <p:spPr>
          <a:xfrm>
            <a:off x="6440748" y="2877110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88" name="Rechthoek 87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69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600" dirty="0"/>
              <a:t>Marktmodel: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+ 100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</a:t>
            </a:r>
            <a:r>
              <a:rPr lang="nl-NL" sz="1600" dirty="0" smtClean="0"/>
              <a:t>– 20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600" dirty="0"/>
              <a:t>Dan moeten we dus eerst weten hoeveel P nú is bij elke aangeboden hoeveelheid</a:t>
            </a:r>
            <a:r>
              <a:rPr lang="nl-NL" sz="1600" dirty="0" smtClean="0"/>
              <a:t>! </a:t>
            </a:r>
          </a:p>
          <a:p>
            <a:pPr marL="0" indent="0">
              <a:buNone/>
            </a:pPr>
            <a:r>
              <a:rPr lang="nl-NL" sz="1400" b="1" dirty="0" smtClean="0">
                <a:sym typeface="Wingdings" pitchFamily="2" charset="2"/>
              </a:rPr>
              <a:t> </a:t>
            </a:r>
            <a:r>
              <a:rPr lang="nl-NL" sz="1400" b="1" dirty="0" err="1"/>
              <a:t>Q</a:t>
            </a:r>
            <a:r>
              <a:rPr lang="nl-NL" sz="1400" b="1" baseline="-25000" dirty="0" err="1"/>
              <a:t>a</a:t>
            </a:r>
            <a:r>
              <a:rPr lang="nl-NL" sz="1400" b="1" dirty="0"/>
              <a:t> </a:t>
            </a:r>
            <a:r>
              <a:rPr lang="nl-NL" sz="1400" b="1" dirty="0" smtClean="0"/>
              <a:t>en P wisselen van plek in de formule</a:t>
            </a:r>
            <a:endParaRPr lang="nl-NL" sz="1400" b="1" dirty="0"/>
          </a:p>
          <a:p>
            <a:pPr marL="0" lvl="1" indent="0">
              <a:buNone/>
            </a:pPr>
            <a:r>
              <a:rPr lang="nl-NL" sz="1800" dirty="0" smtClean="0"/>
              <a:t>	</a:t>
            </a:r>
            <a:r>
              <a:rPr lang="nl-NL" sz="1800" dirty="0" err="1" smtClean="0"/>
              <a:t>Q</a:t>
            </a:r>
            <a:r>
              <a:rPr lang="nl-NL" sz="1800" baseline="-25000" dirty="0" err="1" smtClean="0"/>
              <a:t>a</a:t>
            </a:r>
            <a:r>
              <a:rPr lang="nl-NL" sz="1800" dirty="0" smtClean="0"/>
              <a:t> </a:t>
            </a:r>
            <a:r>
              <a:rPr lang="nl-NL" sz="1800" dirty="0"/>
              <a:t>= 2P – </a:t>
            </a:r>
            <a:r>
              <a:rPr lang="nl-NL" sz="1800" dirty="0" smtClean="0"/>
              <a:t>20</a:t>
            </a:r>
          </a:p>
          <a:p>
            <a:pPr marL="0" lvl="1" indent="0">
              <a:buNone/>
            </a:pPr>
            <a:r>
              <a:rPr lang="nl-NL" sz="1800" dirty="0"/>
              <a:t>	</a:t>
            </a:r>
            <a:r>
              <a:rPr lang="nl-NL" sz="1800" dirty="0" smtClean="0"/>
              <a:t>-2P = -Q – 20 </a:t>
            </a:r>
          </a:p>
          <a:p>
            <a:pPr marL="0" lvl="1" indent="0">
              <a:buNone/>
            </a:pPr>
            <a:r>
              <a:rPr lang="nl-NL" sz="1800" dirty="0"/>
              <a:t>	</a:t>
            </a:r>
            <a:r>
              <a:rPr lang="nl-NL" sz="1800" dirty="0" smtClean="0"/>
              <a:t>P = ½Q + 10</a:t>
            </a:r>
          </a:p>
          <a:p>
            <a:pPr marL="0" lvl="1" indent="0">
              <a:buNone/>
            </a:pPr>
            <a:r>
              <a:rPr lang="nl-NL" sz="1400" b="1" dirty="0">
                <a:sym typeface="Wingdings" pitchFamily="2" charset="2"/>
              </a:rPr>
              <a:t> </a:t>
            </a:r>
            <a:r>
              <a:rPr lang="nl-NL" sz="1400" b="1" dirty="0" smtClean="0">
                <a:sym typeface="Wingdings" pitchFamily="2" charset="2"/>
              </a:rPr>
              <a:t>bij </a:t>
            </a:r>
            <a:r>
              <a:rPr lang="nl-NL" sz="1400" b="1" dirty="0" smtClean="0"/>
              <a:t>elke P komt nu 20% erbij (naar boven schuiven i.v.m. de leveringsbereidheid)</a:t>
            </a:r>
            <a:endParaRPr lang="nl-NL" sz="1400" dirty="0"/>
          </a:p>
          <a:p>
            <a:pPr marL="0" lvl="1" indent="0">
              <a:buNone/>
            </a:pPr>
            <a:r>
              <a:rPr lang="nl-NL" sz="1800" dirty="0"/>
              <a:t>	P = </a:t>
            </a:r>
            <a:r>
              <a:rPr lang="nl-NL" sz="1800" dirty="0" smtClean="0"/>
              <a:t>(½</a:t>
            </a:r>
            <a:r>
              <a:rPr lang="nl-NL" sz="1800" dirty="0"/>
              <a:t>Q + </a:t>
            </a:r>
            <a:r>
              <a:rPr lang="nl-NL" sz="1800" dirty="0" smtClean="0"/>
              <a:t>10) </a:t>
            </a:r>
            <a:r>
              <a:rPr lang="nl-NL" sz="1800" dirty="0" smtClean="0">
                <a:solidFill>
                  <a:srgbClr val="C00000"/>
                </a:solidFill>
              </a:rPr>
              <a:t>x 1,20</a:t>
            </a:r>
          </a:p>
          <a:p>
            <a:pPr marL="0" lvl="1" indent="0">
              <a:buNone/>
            </a:pPr>
            <a:r>
              <a:rPr lang="nl-NL" sz="1800" dirty="0" smtClean="0"/>
              <a:t>	P </a:t>
            </a:r>
            <a:r>
              <a:rPr lang="nl-NL" sz="1800" dirty="0"/>
              <a:t>= 0,6Q + 12</a:t>
            </a: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sz="1400" b="1" dirty="0">
                <a:sym typeface="Wingdings" pitchFamily="2" charset="2"/>
              </a:rPr>
              <a:t> </a:t>
            </a:r>
            <a:r>
              <a:rPr lang="nl-NL" sz="1400" b="1" dirty="0" err="1"/>
              <a:t>Q</a:t>
            </a:r>
            <a:r>
              <a:rPr lang="nl-NL" sz="1400" b="1" baseline="-25000" dirty="0" err="1"/>
              <a:t>a</a:t>
            </a:r>
            <a:r>
              <a:rPr lang="nl-NL" sz="1400" b="1" dirty="0"/>
              <a:t> en P wisselen </a:t>
            </a:r>
            <a:r>
              <a:rPr lang="nl-NL" sz="1400" b="1" dirty="0" smtClean="0"/>
              <a:t>weer van </a:t>
            </a:r>
            <a:r>
              <a:rPr lang="nl-NL" sz="1400" b="1" dirty="0"/>
              <a:t>plek </a:t>
            </a:r>
            <a:r>
              <a:rPr lang="nl-NL" sz="1400" b="1" dirty="0" smtClean="0"/>
              <a:t>om er weer een aanbodfunctie van te maken</a:t>
            </a:r>
            <a:endParaRPr lang="nl-NL" sz="1400" b="1" dirty="0"/>
          </a:p>
          <a:p>
            <a:pPr marL="0" lvl="1" indent="0">
              <a:buNone/>
            </a:pPr>
            <a:r>
              <a:rPr lang="nl-NL" sz="1800" dirty="0"/>
              <a:t>	P = </a:t>
            </a:r>
            <a:r>
              <a:rPr lang="nl-NL" sz="1800" dirty="0" smtClean="0"/>
              <a:t>0,6Q </a:t>
            </a:r>
            <a:r>
              <a:rPr lang="nl-NL" sz="1800" dirty="0"/>
              <a:t>+ </a:t>
            </a:r>
            <a:r>
              <a:rPr lang="nl-NL" sz="1800" dirty="0" smtClean="0"/>
              <a:t>12</a:t>
            </a:r>
          </a:p>
          <a:p>
            <a:pPr marL="0" lvl="1" indent="0"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/>
              <a:t>-0,6Q = -P + 12</a:t>
            </a:r>
          </a:p>
          <a:p>
            <a:pPr marL="0" lvl="1" indent="0"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err="1" smtClean="0"/>
              <a:t>Q’</a:t>
            </a:r>
            <a:r>
              <a:rPr lang="nl-NL" sz="1800" baseline="-25000" dirty="0" err="1" smtClean="0"/>
              <a:t>a</a:t>
            </a:r>
            <a:r>
              <a:rPr lang="nl-NL" sz="1800" dirty="0" smtClean="0"/>
              <a:t> </a:t>
            </a:r>
            <a:r>
              <a:rPr lang="nl-NL" sz="1800" dirty="0"/>
              <a:t>= </a:t>
            </a:r>
            <a:r>
              <a:rPr lang="nl-NL" sz="1800" dirty="0" smtClean="0"/>
              <a:t>1,67P </a:t>
            </a:r>
            <a:r>
              <a:rPr lang="nl-NL" sz="1800" dirty="0"/>
              <a:t>– </a:t>
            </a:r>
            <a:r>
              <a:rPr lang="nl-NL" sz="1800" dirty="0" smtClean="0"/>
              <a:t>20</a:t>
            </a:r>
            <a:endParaRPr lang="nl-NL" sz="1800" dirty="0"/>
          </a:p>
          <a:p>
            <a:pPr marL="0" lvl="1" indent="0">
              <a:buNone/>
            </a:pP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endParaRPr lang="nl-NL" sz="22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Heffing vast bedrag - wiskundig</a:t>
            </a:r>
            <a:endParaRPr lang="nl-NL" dirty="0"/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vak 62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30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1" name="Tekstvak 70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2" name="Tekstvak 71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3" name="Tekstvak 72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4" name="Tekstvak 73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5" name="Rechte verbindingslijn 74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Rechthoek 75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7" name="Rechte verbindingslijn 76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8" name="Rechthoek 77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9" name="Rechte verbindingslijn 78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5297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6512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5248275" y="335773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Ovaal 86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92" name="Rechte verbindingslijn 91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3" name="Rechthoek 92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94" name="Ovaal 93"/>
          <p:cNvSpPr/>
          <p:nvPr/>
        </p:nvSpPr>
        <p:spPr>
          <a:xfrm>
            <a:off x="6452592" y="287198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96" name="Ovaal 95"/>
          <p:cNvSpPr/>
          <p:nvPr/>
        </p:nvSpPr>
        <p:spPr>
          <a:xfrm>
            <a:off x="6453733" y="32808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58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1600" dirty="0"/>
              <a:t>Marktmodel: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+ 100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</a:t>
            </a:r>
            <a:r>
              <a:rPr lang="nl-NL" sz="1600" dirty="0" smtClean="0"/>
              <a:t>– 20</a:t>
            </a:r>
          </a:p>
          <a:p>
            <a:pPr marL="400050" lvl="1" indent="0">
              <a:buNone/>
            </a:pPr>
            <a:r>
              <a:rPr lang="nl-NL" sz="1600" dirty="0" err="1" smtClean="0"/>
              <a:t>Q’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</a:t>
            </a:r>
            <a:r>
              <a:rPr lang="nl-NL" sz="1600" dirty="0"/>
              <a:t>= </a:t>
            </a:r>
            <a:r>
              <a:rPr lang="nl-NL" sz="1600" dirty="0" smtClean="0"/>
              <a:t>1,67P </a:t>
            </a:r>
            <a:r>
              <a:rPr lang="nl-NL" sz="1600" dirty="0"/>
              <a:t>– </a:t>
            </a:r>
            <a:r>
              <a:rPr lang="nl-NL" sz="1600" dirty="0" smtClean="0"/>
              <a:t>20</a:t>
            </a:r>
            <a:endParaRPr lang="nl-NL" sz="1600" dirty="0"/>
          </a:p>
          <a:p>
            <a:pPr marL="0" lvl="1" indent="0">
              <a:buNone/>
            </a:pP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sz="1900" dirty="0"/>
              <a:t>de oude evenwichtsprijs = </a:t>
            </a:r>
            <a:r>
              <a:rPr lang="nl-NL" sz="1900" dirty="0" smtClean="0"/>
              <a:t>30</a:t>
            </a:r>
            <a:endParaRPr lang="nl-NL" sz="1900" dirty="0"/>
          </a:p>
          <a:p>
            <a:pPr marL="0" indent="0">
              <a:buNone/>
            </a:pPr>
            <a:r>
              <a:rPr lang="nl-NL" sz="1900" dirty="0"/>
              <a:t>de nieuwe evenwichtsprijs = </a:t>
            </a:r>
            <a:r>
              <a:rPr lang="nl-NL" sz="1900" dirty="0" smtClean="0"/>
              <a:t>32,73</a:t>
            </a:r>
            <a:endParaRPr lang="nl-NL" sz="1900" dirty="0"/>
          </a:p>
          <a:p>
            <a:pPr marL="0" indent="0">
              <a:buNone/>
            </a:pPr>
            <a:endParaRPr lang="nl-NL" sz="9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900" dirty="0">
                <a:sym typeface="Wingdings" pitchFamily="2" charset="2"/>
              </a:rPr>
              <a:t>consumenten betalen </a:t>
            </a:r>
            <a:br>
              <a:rPr lang="nl-NL" sz="1900" dirty="0">
                <a:sym typeface="Wingdings" pitchFamily="2" charset="2"/>
              </a:rPr>
            </a:br>
            <a:r>
              <a:rPr lang="nl-NL" sz="1900" dirty="0" smtClean="0">
                <a:sym typeface="Wingdings" pitchFamily="2" charset="2"/>
              </a:rPr>
              <a:t>32,73 </a:t>
            </a:r>
            <a:r>
              <a:rPr lang="nl-NL" sz="1900" dirty="0">
                <a:sym typeface="Wingdings" pitchFamily="2" charset="2"/>
              </a:rPr>
              <a:t>inclusief </a:t>
            </a:r>
            <a:r>
              <a:rPr lang="nl-NL" sz="1900" dirty="0" smtClean="0">
                <a:sym typeface="Wingdings" pitchFamily="2" charset="2"/>
              </a:rPr>
              <a:t>20</a:t>
            </a:r>
            <a:r>
              <a:rPr lang="nl-NL" sz="1900" dirty="0">
                <a:sym typeface="Wingdings" pitchFamily="2" charset="2"/>
              </a:rPr>
              <a:t>% </a:t>
            </a:r>
            <a:r>
              <a:rPr lang="nl-NL" sz="1900" dirty="0" smtClean="0">
                <a:sym typeface="Wingdings" pitchFamily="2" charset="2"/>
              </a:rPr>
              <a:t>btw:</a:t>
            </a:r>
            <a:endParaRPr lang="nl-NL" sz="1900" dirty="0">
              <a:sym typeface="Wingdings" pitchFamily="2" charset="2"/>
            </a:endParaRPr>
          </a:p>
          <a:p>
            <a:pPr marL="0" indent="0">
              <a:buNone/>
            </a:pPr>
            <a:endParaRPr lang="nl-NL" sz="900" dirty="0">
              <a:sym typeface="Wingdings" pitchFamily="2" charset="2"/>
            </a:endParaRPr>
          </a:p>
          <a:p>
            <a:pPr marL="400050" lvl="1" indent="0">
              <a:buNone/>
            </a:pPr>
            <a:r>
              <a:rPr lang="nl-NL" sz="1700" dirty="0" smtClean="0">
                <a:sym typeface="Wingdings" pitchFamily="2" charset="2"/>
              </a:rPr>
              <a:t>32,73 </a:t>
            </a:r>
            <a:r>
              <a:rPr lang="nl-NL" sz="1700" dirty="0">
                <a:sym typeface="Wingdings" pitchFamily="2" charset="2"/>
              </a:rPr>
              <a:t>= </a:t>
            </a:r>
            <a:r>
              <a:rPr lang="nl-NL" sz="1700" dirty="0" smtClean="0">
                <a:sym typeface="Wingdings" pitchFamily="2" charset="2"/>
              </a:rPr>
              <a:t>120</a:t>
            </a:r>
            <a:r>
              <a:rPr lang="nl-NL" sz="1700" dirty="0">
                <a:sym typeface="Wingdings" pitchFamily="2" charset="2"/>
              </a:rPr>
              <a:t>% (</a:t>
            </a:r>
            <a:r>
              <a:rPr lang="nl-NL" sz="1700" dirty="0" err="1">
                <a:sym typeface="Wingdings" pitchFamily="2" charset="2"/>
              </a:rPr>
              <a:t>cons.prijs</a:t>
            </a:r>
            <a:r>
              <a:rPr lang="nl-NL" sz="1700" dirty="0">
                <a:sym typeface="Wingdings" pitchFamily="2" charset="2"/>
              </a:rPr>
              <a:t>)</a:t>
            </a:r>
          </a:p>
          <a:p>
            <a:pPr marL="400050" lvl="1" indent="0">
              <a:buNone/>
            </a:pPr>
            <a:r>
              <a:rPr lang="nl-NL" sz="1700" baseline="30000" dirty="0" smtClean="0">
                <a:sym typeface="Wingdings" pitchFamily="2" charset="2"/>
              </a:rPr>
              <a:t>32,73</a:t>
            </a:r>
            <a:r>
              <a:rPr lang="nl-NL" sz="1700" dirty="0" smtClean="0">
                <a:sym typeface="Wingdings" pitchFamily="2" charset="2"/>
              </a:rPr>
              <a:t>/</a:t>
            </a:r>
            <a:r>
              <a:rPr lang="nl-NL" sz="1700" baseline="-25000" dirty="0" smtClean="0">
                <a:sym typeface="Wingdings" pitchFamily="2" charset="2"/>
              </a:rPr>
              <a:t>120</a:t>
            </a:r>
            <a:r>
              <a:rPr lang="nl-NL" sz="1700" dirty="0" smtClean="0">
                <a:sym typeface="Wingdings" pitchFamily="2" charset="2"/>
              </a:rPr>
              <a:t> </a:t>
            </a:r>
            <a:r>
              <a:rPr lang="nl-NL" sz="1700" dirty="0">
                <a:sym typeface="Wingdings" pitchFamily="2" charset="2"/>
              </a:rPr>
              <a:t>= 1%</a:t>
            </a:r>
          </a:p>
          <a:p>
            <a:pPr marL="400050" lvl="1" indent="0">
              <a:buNone/>
            </a:pPr>
            <a:r>
              <a:rPr lang="nl-NL" sz="1700" baseline="30000" dirty="0" smtClean="0">
                <a:sym typeface="Wingdings" pitchFamily="2" charset="2"/>
              </a:rPr>
              <a:t>32,73</a:t>
            </a:r>
            <a:r>
              <a:rPr lang="nl-NL" sz="1700" dirty="0" smtClean="0">
                <a:sym typeface="Wingdings" pitchFamily="2" charset="2"/>
              </a:rPr>
              <a:t>/</a:t>
            </a:r>
            <a:r>
              <a:rPr lang="nl-NL" sz="1700" baseline="-25000" dirty="0" smtClean="0">
                <a:sym typeface="Wingdings" pitchFamily="2" charset="2"/>
              </a:rPr>
              <a:t>120</a:t>
            </a:r>
            <a:r>
              <a:rPr lang="nl-NL" sz="1700" dirty="0" smtClean="0">
                <a:sym typeface="Wingdings" pitchFamily="2" charset="2"/>
              </a:rPr>
              <a:t> </a:t>
            </a:r>
            <a:r>
              <a:rPr lang="nl-NL" sz="1700" dirty="0">
                <a:sym typeface="Wingdings" pitchFamily="2" charset="2"/>
              </a:rPr>
              <a:t>x 100 = </a:t>
            </a:r>
            <a:r>
              <a:rPr lang="nl-NL" sz="1700" dirty="0" smtClean="0">
                <a:sym typeface="Wingdings" pitchFamily="2" charset="2"/>
              </a:rPr>
              <a:t>27,27 </a:t>
            </a:r>
            <a:r>
              <a:rPr lang="nl-NL" sz="1700" dirty="0">
                <a:sym typeface="Wingdings" pitchFamily="2" charset="2"/>
              </a:rPr>
              <a:t>(</a:t>
            </a:r>
            <a:r>
              <a:rPr lang="nl-NL" sz="1700" dirty="0" err="1">
                <a:sym typeface="Wingdings" pitchFamily="2" charset="2"/>
              </a:rPr>
              <a:t>prod.opbr</a:t>
            </a:r>
            <a:r>
              <a:rPr lang="nl-NL" sz="1700" dirty="0">
                <a:sym typeface="Wingdings" pitchFamily="2" charset="2"/>
              </a:rPr>
              <a:t>)</a:t>
            </a:r>
          </a:p>
          <a:p>
            <a:pPr marL="0" indent="0">
              <a:buNone/>
            </a:pPr>
            <a:r>
              <a:rPr lang="nl-NL" sz="1700" dirty="0">
                <a:sym typeface="Wingdings" pitchFamily="2" charset="2"/>
              </a:rPr>
              <a:t>  of:  </a:t>
            </a:r>
            <a:r>
              <a:rPr lang="nl-NL" sz="1700" baseline="30000" dirty="0" smtClean="0">
                <a:sym typeface="Wingdings" pitchFamily="2" charset="2"/>
              </a:rPr>
              <a:t>32,73</a:t>
            </a:r>
            <a:r>
              <a:rPr lang="nl-NL" sz="1700" dirty="0" smtClean="0">
                <a:sym typeface="Wingdings" pitchFamily="2" charset="2"/>
              </a:rPr>
              <a:t>/</a:t>
            </a:r>
            <a:r>
              <a:rPr lang="nl-NL" sz="1700" baseline="-25000" dirty="0" smtClean="0">
                <a:sym typeface="Wingdings" pitchFamily="2" charset="2"/>
              </a:rPr>
              <a:t>120</a:t>
            </a:r>
            <a:r>
              <a:rPr lang="nl-NL" sz="1700" dirty="0" smtClean="0">
                <a:sym typeface="Wingdings" pitchFamily="2" charset="2"/>
              </a:rPr>
              <a:t> </a:t>
            </a:r>
            <a:r>
              <a:rPr lang="nl-NL" sz="1700" dirty="0">
                <a:sym typeface="Wingdings" pitchFamily="2" charset="2"/>
              </a:rPr>
              <a:t>x </a:t>
            </a:r>
            <a:r>
              <a:rPr lang="nl-NL" sz="1700" dirty="0" smtClean="0">
                <a:sym typeface="Wingdings" pitchFamily="2" charset="2"/>
              </a:rPr>
              <a:t>20 </a:t>
            </a:r>
            <a:r>
              <a:rPr lang="nl-NL" sz="1700" dirty="0">
                <a:sym typeface="Wingdings" pitchFamily="2" charset="2"/>
              </a:rPr>
              <a:t>= </a:t>
            </a:r>
            <a:r>
              <a:rPr lang="nl-NL" sz="1700" dirty="0" smtClean="0">
                <a:sym typeface="Wingdings" pitchFamily="2" charset="2"/>
              </a:rPr>
              <a:t>5,45 </a:t>
            </a:r>
            <a:r>
              <a:rPr lang="nl-NL" sz="1700" dirty="0">
                <a:sym typeface="Wingdings" pitchFamily="2" charset="2"/>
              </a:rPr>
              <a:t>(heffing)</a:t>
            </a:r>
          </a:p>
          <a:p>
            <a:pPr marL="0" indent="0">
              <a:buNone/>
            </a:pPr>
            <a:endParaRPr lang="nl-NL" sz="19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800" dirty="0">
                <a:sym typeface="Wingdings" pitchFamily="2" charset="2"/>
              </a:rPr>
              <a:t>De consumenten betalen dus </a:t>
            </a:r>
            <a:r>
              <a:rPr lang="nl-NL" sz="1800" dirty="0" smtClean="0">
                <a:sym typeface="Wingdings" pitchFamily="2" charset="2"/>
              </a:rPr>
              <a:t>50,1% </a:t>
            </a:r>
            <a:r>
              <a:rPr lang="nl-NL" sz="1800" dirty="0">
                <a:sym typeface="Wingdings" pitchFamily="2" charset="2"/>
              </a:rPr>
              <a:t>van de totale heffing (ongeveer </a:t>
            </a:r>
            <a:r>
              <a:rPr lang="nl-NL" sz="1800" baseline="30000" dirty="0" smtClean="0">
                <a:sym typeface="Wingdings" pitchFamily="2" charset="2"/>
              </a:rPr>
              <a:t>2,73</a:t>
            </a:r>
            <a:r>
              <a:rPr lang="nl-NL" sz="1800" dirty="0" smtClean="0">
                <a:sym typeface="Wingdings" pitchFamily="2" charset="2"/>
              </a:rPr>
              <a:t>/</a:t>
            </a:r>
            <a:r>
              <a:rPr lang="nl-NL" sz="1800" baseline="-25000" dirty="0" smtClean="0">
                <a:sym typeface="Wingdings" pitchFamily="2" charset="2"/>
              </a:rPr>
              <a:t>5,45</a:t>
            </a:r>
            <a:r>
              <a:rPr lang="nl-NL" sz="1800" dirty="0" smtClean="0">
                <a:sym typeface="Wingdings" pitchFamily="2" charset="2"/>
              </a:rPr>
              <a:t>)</a:t>
            </a:r>
            <a:r>
              <a:rPr lang="nl-NL" sz="1800" dirty="0">
                <a:sym typeface="Wingdings" pitchFamily="2" charset="2"/>
              </a:rPr>
              <a:t/>
            </a:r>
            <a:br>
              <a:rPr lang="nl-NL" sz="1800" dirty="0">
                <a:sym typeface="Wingdings" pitchFamily="2" charset="2"/>
              </a:rPr>
            </a:br>
            <a:r>
              <a:rPr lang="nl-NL" sz="1800" dirty="0">
                <a:sym typeface="Wingdings" pitchFamily="2" charset="2"/>
              </a:rPr>
              <a:t>= het afwentelingspercentage.</a:t>
            </a:r>
            <a:endParaRPr lang="nl-NL" sz="1800" dirty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endParaRPr lang="nl-NL" sz="22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Heffing vast bedrag - wiskundig</a:t>
            </a:r>
            <a:endParaRPr lang="nl-NL" dirty="0"/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vak 62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4860032" y="3006244"/>
            <a:ext cx="367408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prstClr val="black"/>
                </a:solidFill>
              </a:rPr>
              <a:t>30</a:t>
            </a:r>
            <a:endParaRPr lang="nl-NL" sz="1400" dirty="0">
              <a:solidFill>
                <a:prstClr val="black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1" name="Tekstvak 70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2" name="Tekstvak 71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3" name="Tekstvak 72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4" name="Tekstvak 73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5" name="Rechte verbindingslijn 74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Rechthoek 75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7" name="Rechte verbindingslijn 76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8" name="Rechthoek 77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9" name="Rechte verbindingslijn 78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5297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6512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5248275" y="335773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Ovaal 86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92" name="Rechte verbindingslijn 91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3" name="Rechthoek 92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94" name="Ovaal 93"/>
          <p:cNvSpPr/>
          <p:nvPr/>
        </p:nvSpPr>
        <p:spPr>
          <a:xfrm>
            <a:off x="6452592" y="287198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96" name="Ovaal 95"/>
          <p:cNvSpPr/>
          <p:nvPr/>
        </p:nvSpPr>
        <p:spPr>
          <a:xfrm>
            <a:off x="6453733" y="32808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2" name="Tekstvak 41"/>
          <p:cNvSpPr txBox="1"/>
          <p:nvPr/>
        </p:nvSpPr>
        <p:spPr>
          <a:xfrm>
            <a:off x="4637543" y="2679650"/>
            <a:ext cx="595035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prstClr val="black"/>
                </a:solidFill>
              </a:rPr>
              <a:t>32,73</a:t>
            </a:r>
            <a:endParaRPr lang="nl-NL" sz="1400" dirty="0">
              <a:solidFill>
                <a:prstClr val="black"/>
              </a:solidFill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4636835" y="3337942"/>
            <a:ext cx="595035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prstClr val="black"/>
                </a:solidFill>
              </a:rPr>
              <a:t>27,27</a:t>
            </a:r>
            <a:endParaRPr lang="nl-N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5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96" grpId="0" animBg="1"/>
      <p:bldP spid="42" grpId="0" animBg="1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250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v</a:t>
            </a:r>
            <a:r>
              <a:rPr lang="nl-NL" sz="1600" dirty="0" smtClean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a</a:t>
            </a:r>
            <a:r>
              <a:rPr lang="nl-NL" sz="1600" dirty="0" smtClean="0">
                <a:solidFill>
                  <a:prstClr val="black"/>
                </a:solidFill>
              </a:rPr>
              <a:t> = ½P – 100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Invoerheffing van 40% per stuk</a:t>
            </a:r>
          </a:p>
          <a:p>
            <a:pPr marL="0" indent="0">
              <a:buFont typeface="Arial" pitchFamily="34" charset="0"/>
              <a:buNone/>
            </a:pPr>
            <a:endParaRPr lang="nl-NL" sz="2200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2200" dirty="0" smtClean="0">
                <a:solidFill>
                  <a:prstClr val="black"/>
                </a:solidFill>
              </a:rPr>
              <a:t>Bereken: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 smtClean="0">
                <a:solidFill>
                  <a:prstClr val="black"/>
                </a:solidFill>
              </a:rPr>
              <a:t>De nieuwe aanbodfunctie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 smtClean="0">
                <a:solidFill>
                  <a:prstClr val="black"/>
                </a:solidFill>
              </a:rPr>
              <a:t>De oude en nieuwe evenwichtsprijs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 smtClean="0">
                <a:solidFill>
                  <a:prstClr val="black"/>
                </a:solidFill>
              </a:rPr>
              <a:t>Het afwentelingspercentage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 smtClean="0">
                <a:solidFill>
                  <a:prstClr val="black"/>
                </a:solidFill>
              </a:rPr>
              <a:t>Het verlies aan welvaart </a:t>
            </a:r>
            <a:r>
              <a:rPr lang="nl-NL" sz="2200" dirty="0">
                <a:solidFill>
                  <a:prstClr val="black"/>
                </a:solidFill>
              </a:rPr>
              <a:t>(</a:t>
            </a:r>
            <a:r>
              <a:rPr lang="nl-NL" sz="2200" dirty="0" err="1">
                <a:solidFill>
                  <a:prstClr val="black"/>
                </a:solidFill>
              </a:rPr>
              <a:t>Harberger</a:t>
            </a:r>
            <a:r>
              <a:rPr lang="nl-NL" sz="2200" dirty="0">
                <a:solidFill>
                  <a:prstClr val="black"/>
                </a:solidFill>
              </a:rPr>
              <a:t>-driehoek</a:t>
            </a:r>
            <a:r>
              <a:rPr lang="nl-NL" sz="2200" dirty="0" smtClean="0">
                <a:solidFill>
                  <a:prstClr val="black"/>
                </a:solidFill>
              </a:rPr>
              <a:t>)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nl-NL" sz="2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4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250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67325" y="2780930"/>
            <a:ext cx="3579803" cy="18101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8488501" y="190754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v</a:t>
            </a:r>
            <a:r>
              <a:rPr lang="nl-NL" sz="1600" dirty="0" smtClean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a</a:t>
            </a:r>
            <a:r>
              <a:rPr lang="nl-NL" sz="1600" dirty="0" smtClean="0">
                <a:solidFill>
                  <a:prstClr val="black"/>
                </a:solidFill>
              </a:rPr>
              <a:t> = ½P – 100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Er komt een heffing van 40% op de prijs</a:t>
            </a:r>
          </a:p>
          <a:p>
            <a:pPr marL="0" indent="0">
              <a:buFont typeface="Arial" pitchFamily="34" charset="0"/>
              <a:buNone/>
            </a:pPr>
            <a:r>
              <a:rPr lang="nl-NL" sz="22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De nieuwe aanbodfunctie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1400" b="1" dirty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nl-NL" sz="1400" b="1" dirty="0" err="1">
                <a:solidFill>
                  <a:prstClr val="black"/>
                </a:solidFill>
              </a:rPr>
              <a:t>Q</a:t>
            </a:r>
            <a:r>
              <a:rPr lang="nl-NL" sz="1400" b="1" baseline="-25000" dirty="0" err="1">
                <a:solidFill>
                  <a:prstClr val="black"/>
                </a:solidFill>
              </a:rPr>
              <a:t>a</a:t>
            </a:r>
            <a:r>
              <a:rPr lang="nl-NL" sz="1400" b="1" dirty="0">
                <a:solidFill>
                  <a:prstClr val="black"/>
                </a:solidFill>
              </a:rPr>
              <a:t> en P wisselen van plek in de formule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</a:t>
            </a: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a</a:t>
            </a:r>
            <a:r>
              <a:rPr lang="nl-NL" sz="1800" dirty="0">
                <a:solidFill>
                  <a:prstClr val="black"/>
                </a:solidFill>
              </a:rPr>
              <a:t> = </a:t>
            </a:r>
            <a:r>
              <a:rPr lang="nl-NL" sz="1800" dirty="0" smtClean="0">
                <a:solidFill>
                  <a:prstClr val="black"/>
                </a:solidFill>
              </a:rPr>
              <a:t>½P </a:t>
            </a:r>
            <a:r>
              <a:rPr lang="nl-NL" sz="1800" dirty="0">
                <a:solidFill>
                  <a:prstClr val="black"/>
                </a:solidFill>
              </a:rPr>
              <a:t>– </a:t>
            </a:r>
            <a:r>
              <a:rPr lang="nl-NL" sz="1800" dirty="0" smtClean="0">
                <a:solidFill>
                  <a:prstClr val="black"/>
                </a:solidFill>
              </a:rPr>
              <a:t>100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</a:t>
            </a:r>
            <a:r>
              <a:rPr lang="nl-NL" sz="1800" dirty="0" smtClean="0">
                <a:solidFill>
                  <a:prstClr val="black"/>
                </a:solidFill>
              </a:rPr>
              <a:t>-</a:t>
            </a:r>
            <a:r>
              <a:rPr lang="nl-NL" sz="1800" dirty="0">
                <a:solidFill>
                  <a:prstClr val="black"/>
                </a:solidFill>
              </a:rPr>
              <a:t> </a:t>
            </a:r>
            <a:r>
              <a:rPr lang="nl-NL" sz="1800" dirty="0" smtClean="0">
                <a:solidFill>
                  <a:prstClr val="black"/>
                </a:solidFill>
              </a:rPr>
              <a:t>½P </a:t>
            </a:r>
            <a:r>
              <a:rPr lang="nl-NL" sz="1800" dirty="0">
                <a:solidFill>
                  <a:prstClr val="black"/>
                </a:solidFill>
              </a:rPr>
              <a:t>= -Q – </a:t>
            </a:r>
            <a:r>
              <a:rPr lang="nl-NL" sz="1800" dirty="0" smtClean="0">
                <a:solidFill>
                  <a:prstClr val="black"/>
                </a:solidFill>
              </a:rPr>
              <a:t>100 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P = </a:t>
            </a:r>
            <a:r>
              <a:rPr lang="nl-NL" sz="1800" dirty="0" smtClean="0">
                <a:solidFill>
                  <a:prstClr val="black"/>
                </a:solidFill>
              </a:rPr>
              <a:t>2Q </a:t>
            </a:r>
            <a:r>
              <a:rPr lang="nl-NL" sz="1800" dirty="0">
                <a:solidFill>
                  <a:prstClr val="black"/>
                </a:solidFill>
              </a:rPr>
              <a:t>+ </a:t>
            </a:r>
            <a:r>
              <a:rPr lang="nl-NL" sz="1800" dirty="0" smtClean="0">
                <a:solidFill>
                  <a:prstClr val="black"/>
                </a:solidFill>
              </a:rPr>
              <a:t>200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400" b="1" dirty="0">
                <a:solidFill>
                  <a:prstClr val="black"/>
                </a:solidFill>
                <a:sym typeface="Wingdings" pitchFamily="2" charset="2"/>
              </a:rPr>
              <a:t> bij </a:t>
            </a:r>
            <a:r>
              <a:rPr lang="nl-NL" sz="1400" b="1" dirty="0">
                <a:solidFill>
                  <a:prstClr val="black"/>
                </a:solidFill>
              </a:rPr>
              <a:t>elke P komt nu </a:t>
            </a:r>
            <a:r>
              <a:rPr lang="nl-NL" sz="1400" b="1" dirty="0" smtClean="0">
                <a:solidFill>
                  <a:prstClr val="black"/>
                </a:solidFill>
              </a:rPr>
              <a:t>40% </a:t>
            </a:r>
            <a:r>
              <a:rPr lang="nl-NL" sz="1400" b="1" dirty="0">
                <a:solidFill>
                  <a:prstClr val="black"/>
                </a:solidFill>
              </a:rPr>
              <a:t>erbij (naar boven schuiven i.v.m. de leveringsbereidheid)</a:t>
            </a:r>
            <a:endParaRPr lang="nl-NL" sz="1400" dirty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P = </a:t>
            </a:r>
            <a:r>
              <a:rPr lang="nl-NL" sz="1800" dirty="0" smtClean="0">
                <a:solidFill>
                  <a:prstClr val="black"/>
                </a:solidFill>
              </a:rPr>
              <a:t>(2Q </a:t>
            </a:r>
            <a:r>
              <a:rPr lang="nl-NL" sz="1800" dirty="0">
                <a:solidFill>
                  <a:prstClr val="black"/>
                </a:solidFill>
              </a:rPr>
              <a:t>+ </a:t>
            </a:r>
            <a:r>
              <a:rPr lang="nl-NL" sz="1800" dirty="0" smtClean="0">
                <a:solidFill>
                  <a:prstClr val="black"/>
                </a:solidFill>
              </a:rPr>
              <a:t>200) </a:t>
            </a:r>
            <a:r>
              <a:rPr lang="nl-NL" sz="1800" dirty="0" smtClean="0">
                <a:solidFill>
                  <a:srgbClr val="C00000"/>
                </a:solidFill>
              </a:rPr>
              <a:t>x 1,40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P = 2,8Q + 280</a:t>
            </a:r>
          </a:p>
          <a:p>
            <a:pPr marL="0" indent="0">
              <a:buFont typeface="Arial" pitchFamily="34" charset="0"/>
              <a:buNone/>
            </a:pPr>
            <a:r>
              <a:rPr lang="nl-NL" sz="1400" b="1" dirty="0" smtClean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nl-NL" sz="1400" b="1" dirty="0" err="1">
                <a:solidFill>
                  <a:prstClr val="black"/>
                </a:solidFill>
              </a:rPr>
              <a:t>Q</a:t>
            </a:r>
            <a:r>
              <a:rPr lang="nl-NL" sz="1400" b="1" baseline="-25000" dirty="0" err="1">
                <a:solidFill>
                  <a:prstClr val="black"/>
                </a:solidFill>
              </a:rPr>
              <a:t>a</a:t>
            </a:r>
            <a:r>
              <a:rPr lang="nl-NL" sz="1400" b="1" dirty="0">
                <a:solidFill>
                  <a:prstClr val="black"/>
                </a:solidFill>
              </a:rPr>
              <a:t> en P wisselen weer van plek om er weer een aanbodfunctie van te maken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P = </a:t>
            </a:r>
            <a:r>
              <a:rPr lang="nl-NL" sz="1800" dirty="0" smtClean="0">
                <a:solidFill>
                  <a:prstClr val="black"/>
                </a:solidFill>
              </a:rPr>
              <a:t>2,8Q </a:t>
            </a:r>
            <a:r>
              <a:rPr lang="nl-NL" sz="1800" dirty="0">
                <a:solidFill>
                  <a:prstClr val="black"/>
                </a:solidFill>
              </a:rPr>
              <a:t>+ </a:t>
            </a:r>
            <a:r>
              <a:rPr lang="nl-NL" sz="1800" dirty="0" smtClean="0">
                <a:solidFill>
                  <a:prstClr val="black"/>
                </a:solidFill>
              </a:rPr>
              <a:t>280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prstClr val="black"/>
                </a:solidFill>
              </a:rPr>
              <a:t>-2,8Q </a:t>
            </a:r>
            <a:r>
              <a:rPr lang="nl-NL" sz="1800" dirty="0">
                <a:solidFill>
                  <a:prstClr val="black"/>
                </a:solidFill>
              </a:rPr>
              <a:t>= -P + </a:t>
            </a:r>
            <a:r>
              <a:rPr lang="nl-NL" sz="1800" dirty="0" smtClean="0">
                <a:solidFill>
                  <a:prstClr val="black"/>
                </a:solidFill>
              </a:rPr>
              <a:t>280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err="1">
                <a:solidFill>
                  <a:prstClr val="black"/>
                </a:solidFill>
              </a:rPr>
              <a:t>Q’</a:t>
            </a:r>
            <a:r>
              <a:rPr lang="nl-NL" sz="1800" baseline="-25000" dirty="0" err="1">
                <a:solidFill>
                  <a:prstClr val="black"/>
                </a:solidFill>
              </a:rPr>
              <a:t>a</a:t>
            </a:r>
            <a:r>
              <a:rPr lang="nl-NL" sz="1800" dirty="0">
                <a:solidFill>
                  <a:prstClr val="black"/>
                </a:solidFill>
              </a:rPr>
              <a:t> = </a:t>
            </a:r>
            <a:r>
              <a:rPr lang="nl-NL" sz="1800" baseline="30000" dirty="0" smtClean="0">
                <a:solidFill>
                  <a:prstClr val="black"/>
                </a:solidFill>
              </a:rPr>
              <a:t>5</a:t>
            </a:r>
            <a:r>
              <a:rPr lang="nl-NL" sz="1800" dirty="0" smtClean="0">
                <a:solidFill>
                  <a:prstClr val="black"/>
                </a:solidFill>
              </a:rPr>
              <a:t>/</a:t>
            </a:r>
            <a:r>
              <a:rPr lang="nl-NL" sz="1800" baseline="-25000" dirty="0" smtClean="0">
                <a:solidFill>
                  <a:prstClr val="black"/>
                </a:solidFill>
              </a:rPr>
              <a:t>14</a:t>
            </a:r>
            <a:r>
              <a:rPr lang="nl-NL" sz="1800" dirty="0" smtClean="0">
                <a:solidFill>
                  <a:prstClr val="black"/>
                </a:solidFill>
              </a:rPr>
              <a:t>P </a:t>
            </a:r>
            <a:r>
              <a:rPr lang="nl-NL" sz="1800" dirty="0">
                <a:solidFill>
                  <a:prstClr val="black"/>
                </a:solidFill>
              </a:rPr>
              <a:t>– </a:t>
            </a:r>
            <a:r>
              <a:rPr lang="nl-NL" sz="1800" dirty="0" smtClean="0">
                <a:solidFill>
                  <a:prstClr val="black"/>
                </a:solidFill>
              </a:rPr>
              <a:t>100</a:t>
            </a:r>
            <a:endParaRPr lang="nl-NL" sz="18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nl-NL" sz="2200" dirty="0" smtClean="0">
              <a:solidFill>
                <a:prstClr val="black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38750" y="1818323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250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v</a:t>
            </a:r>
            <a:r>
              <a:rPr lang="nl-NL" sz="1600" dirty="0" smtClean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a</a:t>
            </a:r>
            <a:r>
              <a:rPr lang="nl-NL" sz="1600" dirty="0" smtClean="0">
                <a:solidFill>
                  <a:prstClr val="black"/>
                </a:solidFill>
              </a:rPr>
              <a:t> = ½P – 100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Q’</a:t>
            </a:r>
            <a:r>
              <a:rPr lang="nl-NL" sz="1600" baseline="-25000" dirty="0" err="1">
                <a:solidFill>
                  <a:prstClr val="black"/>
                </a:solidFill>
              </a:rPr>
              <a:t>a</a:t>
            </a:r>
            <a:r>
              <a:rPr lang="nl-NL" sz="1600" dirty="0">
                <a:solidFill>
                  <a:prstClr val="black"/>
                </a:solidFill>
              </a:rPr>
              <a:t> = </a:t>
            </a:r>
            <a:r>
              <a:rPr lang="nl-NL" sz="1600" baseline="30000" dirty="0">
                <a:solidFill>
                  <a:prstClr val="black"/>
                </a:solidFill>
              </a:rPr>
              <a:t>5</a:t>
            </a:r>
            <a:r>
              <a:rPr lang="nl-NL" sz="1600" dirty="0">
                <a:solidFill>
                  <a:prstClr val="black"/>
                </a:solidFill>
              </a:rPr>
              <a:t>/</a:t>
            </a:r>
            <a:r>
              <a:rPr lang="nl-NL" sz="1600" baseline="-25000" dirty="0">
                <a:solidFill>
                  <a:prstClr val="black"/>
                </a:solidFill>
              </a:rPr>
              <a:t>14</a:t>
            </a:r>
            <a:r>
              <a:rPr lang="nl-NL" sz="1600" dirty="0">
                <a:solidFill>
                  <a:prstClr val="black"/>
                </a:solidFill>
              </a:rPr>
              <a:t>P – 100 </a:t>
            </a:r>
            <a:r>
              <a:rPr lang="nl-NL" sz="1600" dirty="0" smtClean="0">
                <a:solidFill>
                  <a:srgbClr val="C00000"/>
                </a:solidFill>
              </a:rPr>
              <a:t>(incl. heffing)</a:t>
            </a:r>
          </a:p>
          <a:p>
            <a:pPr marL="0" indent="0">
              <a:buFont typeface="Arial" pitchFamily="34" charset="0"/>
              <a:buNone/>
            </a:pPr>
            <a:r>
              <a:rPr lang="nl-NL" sz="22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De evenwichtsprijzen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1400" b="1" dirty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nl-NL" sz="1400" b="1" dirty="0" smtClean="0">
                <a:solidFill>
                  <a:prstClr val="black"/>
                </a:solidFill>
              </a:rPr>
              <a:t>de oude evenwichtsprijs</a:t>
            </a:r>
            <a:endParaRPr lang="nl-NL" sz="1400" b="1" dirty="0">
              <a:solidFill>
                <a:prstClr val="black"/>
              </a:solidFill>
            </a:endParaRP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 err="1" smtClean="0">
                <a:solidFill>
                  <a:prstClr val="black"/>
                </a:solidFill>
              </a:rPr>
              <a:t>Q</a:t>
            </a:r>
            <a:r>
              <a:rPr lang="nl-NL" sz="1800" baseline="-25000" dirty="0" err="1" smtClean="0">
                <a:solidFill>
                  <a:prstClr val="black"/>
                </a:solidFill>
              </a:rPr>
              <a:t>a</a:t>
            </a:r>
            <a:r>
              <a:rPr lang="nl-NL" sz="1800" dirty="0" smtClean="0">
                <a:solidFill>
                  <a:prstClr val="black"/>
                </a:solidFill>
              </a:rPr>
              <a:t> </a:t>
            </a:r>
            <a:r>
              <a:rPr lang="nl-NL" sz="1800" dirty="0">
                <a:solidFill>
                  <a:prstClr val="black"/>
                </a:solidFill>
              </a:rPr>
              <a:t>= </a:t>
            </a: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v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 smtClean="0">
                <a:solidFill>
                  <a:prstClr val="black"/>
                </a:solidFill>
              </a:rPr>
              <a:t>½</a:t>
            </a:r>
            <a:r>
              <a:rPr lang="nl-NL" sz="1800" dirty="0">
                <a:solidFill>
                  <a:prstClr val="black"/>
                </a:solidFill>
              </a:rPr>
              <a:t>P – </a:t>
            </a:r>
            <a:r>
              <a:rPr lang="nl-NL" sz="1800" dirty="0" smtClean="0">
                <a:solidFill>
                  <a:prstClr val="black"/>
                </a:solidFill>
              </a:rPr>
              <a:t>100 = </a:t>
            </a:r>
            <a:r>
              <a:rPr lang="nl-NL" sz="1800" dirty="0">
                <a:solidFill>
                  <a:prstClr val="black"/>
                </a:solidFill>
              </a:rPr>
              <a:t>-¼P + 250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nl-NL" sz="1800" baseline="30000" dirty="0" smtClean="0">
                <a:solidFill>
                  <a:prstClr val="black"/>
                </a:solidFill>
              </a:rPr>
              <a:t>3</a:t>
            </a:r>
            <a:r>
              <a:rPr lang="nl-NL" sz="1800" dirty="0" smtClean="0">
                <a:solidFill>
                  <a:prstClr val="black"/>
                </a:solidFill>
              </a:rPr>
              <a:t>/</a:t>
            </a:r>
            <a:r>
              <a:rPr lang="nl-NL" sz="1800" baseline="-25000" dirty="0" smtClean="0">
                <a:solidFill>
                  <a:prstClr val="black"/>
                </a:solidFill>
              </a:rPr>
              <a:t>4</a:t>
            </a:r>
            <a:r>
              <a:rPr lang="nl-NL" sz="1800" dirty="0" smtClean="0">
                <a:solidFill>
                  <a:prstClr val="black"/>
                </a:solidFill>
              </a:rPr>
              <a:t>P </a:t>
            </a:r>
            <a:r>
              <a:rPr lang="nl-NL" sz="1800" dirty="0">
                <a:solidFill>
                  <a:prstClr val="black"/>
                </a:solidFill>
              </a:rPr>
              <a:t>= </a:t>
            </a:r>
            <a:r>
              <a:rPr lang="nl-NL" sz="1800" dirty="0" smtClean="0">
                <a:solidFill>
                  <a:prstClr val="black"/>
                </a:solidFill>
              </a:rPr>
              <a:t>350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 smtClean="0">
                <a:solidFill>
                  <a:prstClr val="black"/>
                </a:solidFill>
              </a:rPr>
              <a:t>P = 466,67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400" b="1" dirty="0" smtClean="0">
                <a:solidFill>
                  <a:prstClr val="black"/>
                </a:solidFill>
                <a:sym typeface="Wingdings" pitchFamily="2" charset="2"/>
              </a:rPr>
              <a:t> de nieuwe evenwichtsprijs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a</a:t>
            </a:r>
            <a:r>
              <a:rPr lang="nl-NL" sz="1800" dirty="0">
                <a:solidFill>
                  <a:prstClr val="black"/>
                </a:solidFill>
              </a:rPr>
              <a:t> = </a:t>
            </a: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v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 algn="ctr">
              <a:buFont typeface="Arial" pitchFamily="34" charset="0"/>
              <a:buNone/>
            </a:pPr>
            <a:r>
              <a:rPr lang="nl-NL" sz="1800" baseline="30000" dirty="0">
                <a:solidFill>
                  <a:prstClr val="black"/>
                </a:solidFill>
              </a:rPr>
              <a:t>5</a:t>
            </a:r>
            <a:r>
              <a:rPr lang="nl-NL" sz="1800" dirty="0">
                <a:solidFill>
                  <a:prstClr val="black"/>
                </a:solidFill>
              </a:rPr>
              <a:t>/</a:t>
            </a:r>
            <a:r>
              <a:rPr lang="nl-NL" sz="1800" baseline="-25000" dirty="0">
                <a:solidFill>
                  <a:prstClr val="black"/>
                </a:solidFill>
              </a:rPr>
              <a:t>14</a:t>
            </a:r>
            <a:r>
              <a:rPr lang="nl-NL" sz="1800" dirty="0">
                <a:solidFill>
                  <a:prstClr val="black"/>
                </a:solidFill>
              </a:rPr>
              <a:t>P – 100 = -¼P + 250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0,61</a:t>
            </a:r>
            <a:r>
              <a:rPr lang="nl-NL" sz="1800" dirty="0" smtClean="0">
                <a:solidFill>
                  <a:prstClr val="black"/>
                </a:solidFill>
              </a:rPr>
              <a:t>P </a:t>
            </a:r>
            <a:r>
              <a:rPr lang="nl-NL" sz="1800" dirty="0">
                <a:solidFill>
                  <a:prstClr val="black"/>
                </a:solidFill>
              </a:rPr>
              <a:t>= </a:t>
            </a:r>
            <a:r>
              <a:rPr lang="nl-NL" sz="1800" dirty="0" smtClean="0">
                <a:solidFill>
                  <a:prstClr val="black"/>
                </a:solidFill>
              </a:rPr>
              <a:t>350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P = </a:t>
            </a:r>
            <a:r>
              <a:rPr lang="nl-NL" sz="1800" dirty="0" smtClean="0">
                <a:solidFill>
                  <a:prstClr val="black"/>
                </a:solidFill>
              </a:rPr>
              <a:t>576,47</a:t>
            </a:r>
            <a:endParaRPr lang="nl-NL" sz="18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nl-NL" sz="2200" dirty="0" smtClean="0">
              <a:solidFill>
                <a:prstClr val="black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38" name="Rechte verbindingslijn 37"/>
          <p:cNvCxnSpPr/>
          <p:nvPr/>
        </p:nvCxnSpPr>
        <p:spPr>
          <a:xfrm>
            <a:off x="5276850" y="323850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816451" y="3304034"/>
            <a:ext cx="1107" cy="1934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4619625" y="311047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 smtClean="0">
                <a:solidFill>
                  <a:prstClr val="black"/>
                </a:solidFill>
              </a:rPr>
              <a:t>576,47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48" name="Rechthoek 47"/>
          <p:cNvSpPr/>
          <p:nvPr/>
        </p:nvSpPr>
        <p:spPr>
          <a:xfrm>
            <a:off x="8488501" y="190754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49" name="Rechte verbindingslijn 48"/>
          <p:cNvCxnSpPr/>
          <p:nvPr/>
        </p:nvCxnSpPr>
        <p:spPr>
          <a:xfrm flipV="1">
            <a:off x="5238750" y="1818323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Ovaal 36"/>
          <p:cNvSpPr/>
          <p:nvPr/>
        </p:nvSpPr>
        <p:spPr>
          <a:xfrm>
            <a:off x="6756647" y="3184425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31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2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250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23948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v</a:t>
            </a:r>
            <a:r>
              <a:rPr lang="nl-NL" sz="1600" dirty="0" smtClean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a</a:t>
            </a:r>
            <a:r>
              <a:rPr lang="nl-NL" sz="1600" dirty="0" smtClean="0">
                <a:solidFill>
                  <a:prstClr val="black"/>
                </a:solidFill>
              </a:rPr>
              <a:t> = ½P – 100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Q’</a:t>
            </a:r>
            <a:r>
              <a:rPr lang="nl-NL" sz="1600" baseline="-25000" dirty="0" err="1">
                <a:solidFill>
                  <a:prstClr val="black"/>
                </a:solidFill>
              </a:rPr>
              <a:t>a</a:t>
            </a:r>
            <a:r>
              <a:rPr lang="nl-NL" sz="1600" dirty="0">
                <a:solidFill>
                  <a:prstClr val="black"/>
                </a:solidFill>
              </a:rPr>
              <a:t> = </a:t>
            </a:r>
            <a:r>
              <a:rPr lang="nl-NL" sz="1600" baseline="30000" dirty="0">
                <a:solidFill>
                  <a:prstClr val="black"/>
                </a:solidFill>
              </a:rPr>
              <a:t>5</a:t>
            </a:r>
            <a:r>
              <a:rPr lang="nl-NL" sz="1600" dirty="0">
                <a:solidFill>
                  <a:prstClr val="black"/>
                </a:solidFill>
              </a:rPr>
              <a:t>/</a:t>
            </a:r>
            <a:r>
              <a:rPr lang="nl-NL" sz="1600" baseline="-25000" dirty="0">
                <a:solidFill>
                  <a:prstClr val="black"/>
                </a:solidFill>
              </a:rPr>
              <a:t>14</a:t>
            </a:r>
            <a:r>
              <a:rPr lang="nl-NL" sz="1600" dirty="0">
                <a:solidFill>
                  <a:prstClr val="black"/>
                </a:solidFill>
              </a:rPr>
              <a:t>P – 100 </a:t>
            </a:r>
            <a:r>
              <a:rPr lang="nl-NL" sz="1600" dirty="0">
                <a:solidFill>
                  <a:srgbClr val="C00000"/>
                </a:solidFill>
              </a:rPr>
              <a:t>(incl. heffing)</a:t>
            </a:r>
          </a:p>
          <a:p>
            <a:pPr marL="0" indent="0">
              <a:buFont typeface="Arial" pitchFamily="34" charset="0"/>
              <a:buNone/>
            </a:pPr>
            <a:r>
              <a:rPr lang="nl-NL" sz="22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Afwentelingspercentage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1900" dirty="0" smtClean="0">
                <a:solidFill>
                  <a:prstClr val="black"/>
                </a:solidFill>
              </a:rPr>
              <a:t>de oude evenwichtsprijs = 466,67</a:t>
            </a:r>
          </a:p>
          <a:p>
            <a:pPr marL="0" indent="0">
              <a:buFont typeface="Arial" pitchFamily="34" charset="0"/>
              <a:buNone/>
            </a:pPr>
            <a:r>
              <a:rPr lang="nl-NL" sz="1900" dirty="0">
                <a:solidFill>
                  <a:prstClr val="black"/>
                </a:solidFill>
              </a:rPr>
              <a:t>de </a:t>
            </a:r>
            <a:r>
              <a:rPr lang="nl-NL" sz="1900" dirty="0" smtClean="0">
                <a:solidFill>
                  <a:prstClr val="black"/>
                </a:solidFill>
              </a:rPr>
              <a:t>nieuwe evenwichtsprijs </a:t>
            </a:r>
            <a:r>
              <a:rPr lang="nl-NL" sz="1900" dirty="0">
                <a:solidFill>
                  <a:prstClr val="black"/>
                </a:solidFill>
              </a:rPr>
              <a:t>= </a:t>
            </a:r>
            <a:r>
              <a:rPr lang="nl-NL" sz="1900" dirty="0" smtClean="0">
                <a:solidFill>
                  <a:prstClr val="black"/>
                </a:solidFill>
              </a:rPr>
              <a:t>576,47</a:t>
            </a:r>
            <a:endParaRPr lang="nl-NL" sz="19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nl-NL" sz="9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0" indent="0">
              <a:buFont typeface="Arial" pitchFamily="34" charset="0"/>
              <a:buNone/>
            </a:pPr>
            <a:r>
              <a:rPr lang="nl-NL" sz="1900" dirty="0" smtClean="0">
                <a:solidFill>
                  <a:prstClr val="black"/>
                </a:solidFill>
                <a:sym typeface="Wingdings" pitchFamily="2" charset="2"/>
              </a:rPr>
              <a:t>consumenten betalen </a:t>
            </a:r>
            <a:br>
              <a:rPr lang="nl-NL" sz="1900" dirty="0" smtClean="0">
                <a:solidFill>
                  <a:prstClr val="black"/>
                </a:solidFill>
                <a:sym typeface="Wingdings" pitchFamily="2" charset="2"/>
              </a:rPr>
            </a:br>
            <a:r>
              <a:rPr lang="nl-NL" sz="1900" dirty="0" smtClean="0">
                <a:solidFill>
                  <a:prstClr val="black"/>
                </a:solidFill>
                <a:sym typeface="Wingdings" pitchFamily="2" charset="2"/>
              </a:rPr>
              <a:t>576,47 inclusief 40% heffing:</a:t>
            </a:r>
          </a:p>
          <a:p>
            <a:pPr marL="0" indent="0">
              <a:buFont typeface="Arial" pitchFamily="34" charset="0"/>
              <a:buNone/>
            </a:pPr>
            <a:endParaRPr lang="nl-NL" sz="9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400050" lvl="1" indent="0">
              <a:buFont typeface="Arial" pitchFamily="34" charset="0"/>
              <a:buNone/>
            </a:pPr>
            <a:r>
              <a:rPr lang="nl-NL" sz="1700" dirty="0" smtClean="0">
                <a:solidFill>
                  <a:prstClr val="black"/>
                </a:solidFill>
                <a:sym typeface="Wingdings" pitchFamily="2" charset="2"/>
              </a:rPr>
              <a:t>576,47 = 140% (</a:t>
            </a:r>
            <a:r>
              <a:rPr lang="nl-NL" sz="1700" dirty="0" err="1" smtClean="0">
                <a:solidFill>
                  <a:prstClr val="black"/>
                </a:solidFill>
                <a:sym typeface="Wingdings" pitchFamily="2" charset="2"/>
              </a:rPr>
              <a:t>cons.prijs</a:t>
            </a:r>
            <a:r>
              <a:rPr lang="nl-NL" sz="1700" dirty="0" smtClean="0">
                <a:solidFill>
                  <a:prstClr val="black"/>
                </a:solidFill>
                <a:sym typeface="Wingdings" pitchFamily="2" charset="2"/>
              </a:rPr>
              <a:t>)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700" baseline="30000" dirty="0" smtClean="0">
                <a:solidFill>
                  <a:prstClr val="black"/>
                </a:solidFill>
                <a:sym typeface="Wingdings" pitchFamily="2" charset="2"/>
              </a:rPr>
              <a:t>576,47</a:t>
            </a:r>
            <a:r>
              <a:rPr lang="nl-NL" sz="1700" dirty="0" smtClean="0">
                <a:solidFill>
                  <a:prstClr val="black"/>
                </a:solidFill>
                <a:sym typeface="Wingdings" pitchFamily="2" charset="2"/>
              </a:rPr>
              <a:t>/</a:t>
            </a:r>
            <a:r>
              <a:rPr lang="nl-NL" sz="1700" baseline="-25000" dirty="0" smtClean="0">
                <a:solidFill>
                  <a:prstClr val="black"/>
                </a:solidFill>
                <a:sym typeface="Wingdings" pitchFamily="2" charset="2"/>
              </a:rPr>
              <a:t>140</a:t>
            </a:r>
            <a:r>
              <a:rPr lang="nl-NL" sz="1700" dirty="0" smtClean="0">
                <a:solidFill>
                  <a:prstClr val="black"/>
                </a:solidFill>
                <a:sym typeface="Wingdings" pitchFamily="2" charset="2"/>
              </a:rPr>
              <a:t> = 1%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700" baseline="30000" dirty="0">
                <a:solidFill>
                  <a:prstClr val="black"/>
                </a:solidFill>
                <a:sym typeface="Wingdings" pitchFamily="2" charset="2"/>
              </a:rPr>
              <a:t>576,47</a:t>
            </a:r>
            <a:r>
              <a:rPr lang="nl-NL" sz="1700" dirty="0">
                <a:solidFill>
                  <a:prstClr val="black"/>
                </a:solidFill>
                <a:sym typeface="Wingdings" pitchFamily="2" charset="2"/>
              </a:rPr>
              <a:t>/</a:t>
            </a:r>
            <a:r>
              <a:rPr lang="nl-NL" sz="1700" baseline="-25000" dirty="0">
                <a:solidFill>
                  <a:prstClr val="black"/>
                </a:solidFill>
                <a:sym typeface="Wingdings" pitchFamily="2" charset="2"/>
              </a:rPr>
              <a:t>140</a:t>
            </a:r>
            <a:r>
              <a:rPr lang="nl-NL" sz="17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nl-NL" sz="1700" dirty="0" smtClean="0">
                <a:solidFill>
                  <a:prstClr val="black"/>
                </a:solidFill>
                <a:sym typeface="Wingdings" pitchFamily="2" charset="2"/>
              </a:rPr>
              <a:t>x 100 = 411,76 (</a:t>
            </a:r>
            <a:r>
              <a:rPr lang="nl-NL" sz="1700" dirty="0" err="1" smtClean="0">
                <a:solidFill>
                  <a:prstClr val="black"/>
                </a:solidFill>
                <a:sym typeface="Wingdings" pitchFamily="2" charset="2"/>
              </a:rPr>
              <a:t>prod.opbr</a:t>
            </a:r>
            <a:r>
              <a:rPr lang="nl-NL" sz="1700" dirty="0" smtClean="0">
                <a:solidFill>
                  <a:prstClr val="black"/>
                </a:solidFill>
                <a:sym typeface="Wingdings" pitchFamily="2" charset="2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nl-NL" sz="15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nl-NL" sz="1500" dirty="0" smtClean="0">
                <a:solidFill>
                  <a:prstClr val="black"/>
                </a:solidFill>
                <a:sym typeface="Wingdings" pitchFamily="2" charset="2"/>
              </a:rPr>
              <a:t> of:  </a:t>
            </a:r>
            <a:r>
              <a:rPr lang="nl-NL" sz="1500" baseline="30000" dirty="0">
                <a:solidFill>
                  <a:prstClr val="black"/>
                </a:solidFill>
                <a:sym typeface="Wingdings" pitchFamily="2" charset="2"/>
              </a:rPr>
              <a:t>576,47</a:t>
            </a:r>
            <a:r>
              <a:rPr lang="nl-NL" sz="1500" dirty="0">
                <a:solidFill>
                  <a:prstClr val="black"/>
                </a:solidFill>
                <a:sym typeface="Wingdings" pitchFamily="2" charset="2"/>
              </a:rPr>
              <a:t>/</a:t>
            </a:r>
            <a:r>
              <a:rPr lang="nl-NL" sz="1500" baseline="-25000" dirty="0">
                <a:solidFill>
                  <a:prstClr val="black"/>
                </a:solidFill>
                <a:sym typeface="Wingdings" pitchFamily="2" charset="2"/>
              </a:rPr>
              <a:t>140</a:t>
            </a:r>
            <a:r>
              <a:rPr lang="nl-NL" sz="1500" dirty="0">
                <a:solidFill>
                  <a:prstClr val="black"/>
                </a:solidFill>
                <a:sym typeface="Wingdings" pitchFamily="2" charset="2"/>
              </a:rPr>
              <a:t> x </a:t>
            </a:r>
            <a:r>
              <a:rPr lang="nl-NL" sz="1500" dirty="0" smtClean="0">
                <a:solidFill>
                  <a:prstClr val="black"/>
                </a:solidFill>
                <a:sym typeface="Wingdings" pitchFamily="2" charset="2"/>
              </a:rPr>
              <a:t>40 </a:t>
            </a:r>
            <a:r>
              <a:rPr lang="nl-NL" sz="1500" dirty="0">
                <a:solidFill>
                  <a:prstClr val="black"/>
                </a:solidFill>
                <a:sym typeface="Wingdings" pitchFamily="2" charset="2"/>
              </a:rPr>
              <a:t>= </a:t>
            </a:r>
            <a:r>
              <a:rPr lang="nl-NL" sz="1500" dirty="0" smtClean="0">
                <a:solidFill>
                  <a:prstClr val="black"/>
                </a:solidFill>
                <a:sym typeface="Wingdings" pitchFamily="2" charset="2"/>
              </a:rPr>
              <a:t>164,71 (heffing)</a:t>
            </a:r>
            <a:endParaRPr lang="nl-NL" sz="1500" dirty="0">
              <a:solidFill>
                <a:prstClr val="black"/>
              </a:solidFill>
              <a:sym typeface="Wingdings" pitchFamily="2" charset="2"/>
            </a:endParaRPr>
          </a:p>
          <a:p>
            <a:pPr marL="0" indent="0">
              <a:buFont typeface="Arial" pitchFamily="34" charset="0"/>
              <a:buNone/>
            </a:pPr>
            <a:endParaRPr lang="nl-NL" sz="1900" dirty="0">
              <a:solidFill>
                <a:prstClr val="black"/>
              </a:solidFill>
              <a:sym typeface="Wingdings" pitchFamily="2" charset="2"/>
            </a:endParaRPr>
          </a:p>
          <a:p>
            <a:pPr marL="0" indent="0">
              <a:buFont typeface="Arial" pitchFamily="34" charset="0"/>
              <a:buNone/>
            </a:pPr>
            <a:r>
              <a:rPr lang="nl-NL" sz="1800" dirty="0" smtClean="0">
                <a:solidFill>
                  <a:prstClr val="black"/>
                </a:solidFill>
                <a:sym typeface="Wingdings" pitchFamily="2" charset="2"/>
              </a:rPr>
              <a:t>De consumenten betalen dus 66,67% van de totale heffing (ongeveer </a:t>
            </a:r>
            <a:r>
              <a:rPr lang="nl-NL" sz="1800" baseline="30000" dirty="0" smtClean="0">
                <a:solidFill>
                  <a:prstClr val="black"/>
                </a:solidFill>
                <a:sym typeface="Wingdings" pitchFamily="2" charset="2"/>
              </a:rPr>
              <a:t>110</a:t>
            </a:r>
            <a:r>
              <a:rPr lang="nl-NL" sz="1800" dirty="0" smtClean="0">
                <a:solidFill>
                  <a:prstClr val="black"/>
                </a:solidFill>
                <a:sym typeface="Wingdings" pitchFamily="2" charset="2"/>
              </a:rPr>
              <a:t>/</a:t>
            </a:r>
            <a:r>
              <a:rPr lang="nl-NL" sz="1800" baseline="-25000" dirty="0" smtClean="0">
                <a:solidFill>
                  <a:prstClr val="black"/>
                </a:solidFill>
                <a:sym typeface="Wingdings" pitchFamily="2" charset="2"/>
              </a:rPr>
              <a:t>165</a:t>
            </a:r>
            <a:r>
              <a:rPr lang="nl-NL" sz="1800" dirty="0" smtClean="0">
                <a:solidFill>
                  <a:prstClr val="black"/>
                </a:solidFill>
                <a:sym typeface="Wingdings" pitchFamily="2" charset="2"/>
              </a:rPr>
              <a:t>).</a:t>
            </a:r>
            <a:br>
              <a:rPr lang="nl-NL" sz="1800" dirty="0" smtClean="0">
                <a:solidFill>
                  <a:prstClr val="black"/>
                </a:solidFill>
                <a:sym typeface="Wingdings" pitchFamily="2" charset="2"/>
              </a:rPr>
            </a:br>
            <a:r>
              <a:rPr lang="nl-NL" sz="1800" dirty="0" smtClean="0">
                <a:solidFill>
                  <a:prstClr val="black"/>
                </a:solidFill>
                <a:sym typeface="Wingdings" pitchFamily="2" charset="2"/>
              </a:rPr>
              <a:t>= het afwentelingspercentage.</a:t>
            </a:r>
            <a:endParaRPr lang="nl-NL" sz="1800" dirty="0">
              <a:solidFill>
                <a:prstClr val="black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3" name="Rechthoek 32"/>
          <p:cNvSpPr/>
          <p:nvPr/>
        </p:nvSpPr>
        <p:spPr>
          <a:xfrm>
            <a:off x="4612733" y="3438525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466,67</a:t>
            </a:r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5276850" y="323850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6816451" y="3304034"/>
            <a:ext cx="1107" cy="1934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echthoek 50"/>
          <p:cNvSpPr/>
          <p:nvPr/>
        </p:nvSpPr>
        <p:spPr>
          <a:xfrm>
            <a:off x="4619625" y="311047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 smtClean="0">
                <a:solidFill>
                  <a:prstClr val="black"/>
                </a:solidFill>
              </a:rPr>
              <a:t>576,47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52" name="Rechthoek 51"/>
          <p:cNvSpPr/>
          <p:nvPr/>
        </p:nvSpPr>
        <p:spPr>
          <a:xfrm>
            <a:off x="8488501" y="190754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53" name="Rechte verbindingslijn 52"/>
          <p:cNvCxnSpPr/>
          <p:nvPr/>
        </p:nvCxnSpPr>
        <p:spPr>
          <a:xfrm flipV="1">
            <a:off x="5238750" y="1818323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Ovaal 53"/>
          <p:cNvSpPr/>
          <p:nvPr/>
        </p:nvSpPr>
        <p:spPr>
          <a:xfrm>
            <a:off x="6756647" y="3184425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63790" y="3244230"/>
            <a:ext cx="0" cy="391327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871494" y="3248977"/>
            <a:ext cx="0" cy="540063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Rechthoek 54"/>
          <p:cNvSpPr/>
          <p:nvPr/>
        </p:nvSpPr>
        <p:spPr>
          <a:xfrm>
            <a:off x="4613723" y="3731890"/>
            <a:ext cx="615874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 smtClean="0">
                <a:solidFill>
                  <a:prstClr val="black"/>
                </a:solidFill>
              </a:rPr>
              <a:t>411,76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56" name="Ovaal 55"/>
          <p:cNvSpPr/>
          <p:nvPr/>
        </p:nvSpPr>
        <p:spPr>
          <a:xfrm>
            <a:off x="6756647" y="373724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57" name="Rechte verbindingslijn 56"/>
          <p:cNvCxnSpPr/>
          <p:nvPr/>
        </p:nvCxnSpPr>
        <p:spPr>
          <a:xfrm>
            <a:off x="5292080" y="378904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3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1" grpId="0" animBg="1"/>
      <p:bldP spid="55" grpId="0" animBg="1"/>
      <p:bldP spid="5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rije vorm 1"/>
          <p:cNvSpPr/>
          <p:nvPr/>
        </p:nvSpPr>
        <p:spPr>
          <a:xfrm>
            <a:off x="6816451" y="3238500"/>
            <a:ext cx="387624" cy="568325"/>
          </a:xfrm>
          <a:custGeom>
            <a:avLst/>
            <a:gdLst>
              <a:gd name="connsiteX0" fmla="*/ 0 w 704850"/>
              <a:gd name="connsiteY0" fmla="*/ 0 h 1063625"/>
              <a:gd name="connsiteX1" fmla="*/ 9525 w 704850"/>
              <a:gd name="connsiteY1" fmla="*/ 1063625 h 1063625"/>
              <a:gd name="connsiteX2" fmla="*/ 704850 w 704850"/>
              <a:gd name="connsiteY2" fmla="*/ 711200 h 1063625"/>
              <a:gd name="connsiteX3" fmla="*/ 0 w 704850"/>
              <a:gd name="connsiteY3" fmla="*/ 0 h 106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063625">
                <a:moveTo>
                  <a:pt x="0" y="0"/>
                </a:moveTo>
                <a:lnTo>
                  <a:pt x="9525" y="1063625"/>
                </a:lnTo>
                <a:lnTo>
                  <a:pt x="704850" y="7112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hoeveelheid × 1.000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prijs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400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600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800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150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200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250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v</a:t>
            </a:r>
            <a:r>
              <a:rPr lang="nl-NL" sz="1600" dirty="0" smtClean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prstClr val="black"/>
                </a:solidFill>
              </a:rPr>
              <a:t>Q</a:t>
            </a:r>
            <a:r>
              <a:rPr lang="nl-NL" sz="1600" baseline="-25000" dirty="0" err="1" smtClean="0">
                <a:solidFill>
                  <a:prstClr val="black"/>
                </a:solidFill>
              </a:rPr>
              <a:t>a</a:t>
            </a:r>
            <a:r>
              <a:rPr lang="nl-NL" sz="1600" dirty="0" smtClean="0">
                <a:solidFill>
                  <a:prstClr val="black"/>
                </a:solidFill>
              </a:rPr>
              <a:t> = ½P – 100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Q’</a:t>
            </a:r>
            <a:r>
              <a:rPr lang="nl-NL" sz="1600" baseline="-25000" dirty="0" err="1">
                <a:solidFill>
                  <a:prstClr val="black"/>
                </a:solidFill>
              </a:rPr>
              <a:t>a</a:t>
            </a:r>
            <a:r>
              <a:rPr lang="nl-NL" sz="1600" dirty="0">
                <a:solidFill>
                  <a:prstClr val="black"/>
                </a:solidFill>
              </a:rPr>
              <a:t> = </a:t>
            </a:r>
            <a:r>
              <a:rPr lang="nl-NL" sz="1600" baseline="30000" dirty="0">
                <a:solidFill>
                  <a:prstClr val="black"/>
                </a:solidFill>
              </a:rPr>
              <a:t>5</a:t>
            </a:r>
            <a:r>
              <a:rPr lang="nl-NL" sz="1600" dirty="0">
                <a:solidFill>
                  <a:prstClr val="black"/>
                </a:solidFill>
              </a:rPr>
              <a:t>/</a:t>
            </a:r>
            <a:r>
              <a:rPr lang="nl-NL" sz="1600" baseline="-25000" dirty="0">
                <a:solidFill>
                  <a:prstClr val="black"/>
                </a:solidFill>
              </a:rPr>
              <a:t>14</a:t>
            </a:r>
            <a:r>
              <a:rPr lang="nl-NL" sz="1600" dirty="0">
                <a:solidFill>
                  <a:prstClr val="black"/>
                </a:solidFill>
              </a:rPr>
              <a:t>P – 100 </a:t>
            </a:r>
            <a:r>
              <a:rPr lang="nl-NL" sz="1600" dirty="0">
                <a:solidFill>
                  <a:srgbClr val="C00000"/>
                </a:solidFill>
              </a:rPr>
              <a:t>(incl. heffing)</a:t>
            </a:r>
          </a:p>
          <a:p>
            <a:pPr marL="0" indent="0">
              <a:buFont typeface="Arial" pitchFamily="34" charset="0"/>
              <a:buNone/>
            </a:pPr>
            <a:r>
              <a:rPr lang="nl-NL" sz="22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Welvaartsverlies, </a:t>
            </a:r>
            <a:br>
              <a:rPr lang="nl-NL" sz="22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</a:br>
            <a:r>
              <a:rPr lang="nl-NL" sz="22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	</a:t>
            </a:r>
            <a:r>
              <a:rPr lang="nl-NL" sz="18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de </a:t>
            </a:r>
            <a:r>
              <a:rPr lang="nl-NL" sz="1800" b="1" spc="50" dirty="0" err="1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Harberger</a:t>
            </a:r>
            <a:r>
              <a:rPr lang="nl-NL" sz="18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-driehoek</a:t>
            </a:r>
            <a:endParaRPr lang="nl-NL" sz="18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tint val="1000"/>
                </a:srgbClr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</a:endParaRPr>
          </a:p>
          <a:p>
            <a:pPr marL="0" indent="0">
              <a:buFont typeface="Arial" pitchFamily="34" charset="0"/>
              <a:buNone/>
            </a:pPr>
            <a:r>
              <a:rPr lang="nl-NL" sz="2200" dirty="0" smtClean="0">
                <a:solidFill>
                  <a:prstClr val="black"/>
                </a:solidFill>
              </a:rPr>
              <a:t>Opp. = </a:t>
            </a:r>
            <a:r>
              <a:rPr lang="nl-NL" sz="2400" dirty="0" smtClean="0">
                <a:solidFill>
                  <a:prstClr val="black"/>
                </a:solidFill>
              </a:rPr>
              <a:t>½ x Basis X Hoogte</a:t>
            </a:r>
          </a:p>
          <a:p>
            <a:pPr marL="0" indent="0">
              <a:buFont typeface="Arial" pitchFamily="34" charset="0"/>
              <a:buNone/>
            </a:pPr>
            <a:endParaRPr lang="nl-NL" sz="8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2400" dirty="0" smtClean="0">
                <a:solidFill>
                  <a:prstClr val="black"/>
                </a:solidFill>
              </a:rPr>
              <a:t>Basis = heffing = </a:t>
            </a:r>
            <a:r>
              <a:rPr lang="nl-NL" sz="2400" dirty="0" smtClean="0">
                <a:solidFill>
                  <a:prstClr val="black"/>
                </a:solidFill>
                <a:sym typeface="Wingdings" pitchFamily="2" charset="2"/>
              </a:rPr>
              <a:t>164,71</a:t>
            </a:r>
          </a:p>
          <a:p>
            <a:pPr marL="0" indent="0">
              <a:buFont typeface="Arial" pitchFamily="34" charset="0"/>
              <a:buNone/>
            </a:pPr>
            <a:r>
              <a:rPr lang="nl-NL" sz="2400" dirty="0" smtClean="0">
                <a:solidFill>
                  <a:prstClr val="black"/>
                </a:solidFill>
              </a:rPr>
              <a:t>Hoogte = ?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 smtClean="0">
                <a:solidFill>
                  <a:prstClr val="black"/>
                </a:solidFill>
              </a:rPr>
              <a:t>die kunnen we uitrekenen met de evenwichtshoeveelheden</a:t>
            </a:r>
          </a:p>
          <a:p>
            <a:pPr marL="0" indent="0">
              <a:buFont typeface="Arial" pitchFamily="34" charset="0"/>
              <a:buNone/>
            </a:pPr>
            <a:r>
              <a:rPr lang="nl-NL" sz="2400" dirty="0">
                <a:solidFill>
                  <a:prstClr val="black"/>
                </a:solidFill>
              </a:rPr>
              <a:t>Hoogte = </a:t>
            </a:r>
            <a:r>
              <a:rPr lang="nl-NL" sz="2400" dirty="0" smtClean="0">
                <a:solidFill>
                  <a:prstClr val="black"/>
                </a:solidFill>
              </a:rPr>
              <a:t>27(.448)</a:t>
            </a:r>
          </a:p>
          <a:p>
            <a:pPr marL="0" indent="0">
              <a:buFont typeface="Arial" pitchFamily="34" charset="0"/>
              <a:buNone/>
            </a:pPr>
            <a:endParaRPr lang="nl-NL" sz="900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22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Welvaartsverlies =</a:t>
            </a:r>
            <a:br>
              <a:rPr lang="nl-NL" sz="22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</a:br>
            <a:r>
              <a:rPr lang="nl-NL" sz="2200" dirty="0" smtClean="0">
                <a:solidFill>
                  <a:prstClr val="black"/>
                </a:solidFill>
              </a:rPr>
              <a:t>½ </a:t>
            </a:r>
            <a:r>
              <a:rPr lang="nl-NL" sz="2200" dirty="0">
                <a:solidFill>
                  <a:prstClr val="black"/>
                </a:solidFill>
              </a:rPr>
              <a:t>x </a:t>
            </a:r>
            <a:r>
              <a:rPr lang="nl-NL" sz="2200" dirty="0" smtClean="0">
                <a:solidFill>
                  <a:prstClr val="black"/>
                </a:solidFill>
              </a:rPr>
              <a:t>164,71 X 27.448 = 2,26 mln.</a:t>
            </a:r>
            <a:endParaRPr lang="nl-NL" sz="22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nl-NL" sz="2400" dirty="0" smtClean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nl-NL" sz="2200" dirty="0" smtClean="0">
              <a:solidFill>
                <a:prstClr val="black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41" name="Rechte verbindingslijn 40"/>
          <p:cNvCxnSpPr/>
          <p:nvPr/>
        </p:nvCxnSpPr>
        <p:spPr>
          <a:xfrm>
            <a:off x="6835775" y="3635375"/>
            <a:ext cx="307567" cy="46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Rechthoek 52"/>
          <p:cNvSpPr/>
          <p:nvPr/>
        </p:nvSpPr>
        <p:spPr>
          <a:xfrm>
            <a:off x="7020272" y="5281423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 smtClean="0">
                <a:solidFill>
                  <a:prstClr val="black"/>
                </a:solidFill>
              </a:rPr>
              <a:t>133,33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54" name="Rechthoek 53"/>
          <p:cNvSpPr/>
          <p:nvPr/>
        </p:nvSpPr>
        <p:spPr>
          <a:xfrm>
            <a:off x="4612733" y="3438525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466,67</a:t>
            </a:r>
          </a:p>
        </p:txBody>
      </p:sp>
      <p:cxnSp>
        <p:nvCxnSpPr>
          <p:cNvPr id="55" name="Rechte verbindingslijn 54"/>
          <p:cNvCxnSpPr/>
          <p:nvPr/>
        </p:nvCxnSpPr>
        <p:spPr>
          <a:xfrm>
            <a:off x="5276850" y="323850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6816451" y="3304034"/>
            <a:ext cx="1107" cy="1934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Rechthoek 56"/>
          <p:cNvSpPr/>
          <p:nvPr/>
        </p:nvSpPr>
        <p:spPr>
          <a:xfrm>
            <a:off x="4619625" y="311047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 smtClean="0">
                <a:solidFill>
                  <a:prstClr val="black"/>
                </a:solidFill>
              </a:rPr>
              <a:t>576,47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58" name="Rechthoek 57"/>
          <p:cNvSpPr/>
          <p:nvPr/>
        </p:nvSpPr>
        <p:spPr>
          <a:xfrm>
            <a:off x="8488501" y="190754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</a:rPr>
              <a:t>Q’</a:t>
            </a:r>
            <a:r>
              <a:rPr lang="nl-NL" baseline="-25000" dirty="0" err="1" smtClean="0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59" name="Rechte verbindingslijn 58"/>
          <p:cNvCxnSpPr/>
          <p:nvPr/>
        </p:nvCxnSpPr>
        <p:spPr>
          <a:xfrm flipV="1">
            <a:off x="5238750" y="1818323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0" name="Ovaal 59"/>
          <p:cNvSpPr/>
          <p:nvPr/>
        </p:nvSpPr>
        <p:spPr>
          <a:xfrm>
            <a:off x="6756647" y="3184425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61" name="Rechthoek 60"/>
          <p:cNvSpPr/>
          <p:nvPr/>
        </p:nvSpPr>
        <p:spPr>
          <a:xfrm>
            <a:off x="4613723" y="3731890"/>
            <a:ext cx="615874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 smtClean="0">
                <a:solidFill>
                  <a:prstClr val="black"/>
                </a:solidFill>
              </a:rPr>
              <a:t>411,76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62" name="Ovaal 61"/>
          <p:cNvSpPr/>
          <p:nvPr/>
        </p:nvSpPr>
        <p:spPr>
          <a:xfrm>
            <a:off x="6756647" y="373724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63" name="Rechte verbindingslijn 62"/>
          <p:cNvCxnSpPr/>
          <p:nvPr/>
        </p:nvCxnSpPr>
        <p:spPr>
          <a:xfrm>
            <a:off x="5292080" y="378904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Rechthoek 64"/>
          <p:cNvSpPr/>
          <p:nvPr/>
        </p:nvSpPr>
        <p:spPr>
          <a:xfrm>
            <a:off x="6372200" y="5283666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 smtClean="0">
                <a:solidFill>
                  <a:prstClr val="black"/>
                </a:solidFill>
              </a:rPr>
              <a:t>105,89</a:t>
            </a:r>
            <a:endParaRPr lang="nl-NL" sz="1200" dirty="0">
              <a:solidFill>
                <a:prstClr val="black"/>
              </a:solidFill>
            </a:endParaRPr>
          </a:p>
        </p:txBody>
      </p:sp>
      <p:cxnSp>
        <p:nvCxnSpPr>
          <p:cNvPr id="67" name="Rechte verbindingslijn 66"/>
          <p:cNvCxnSpPr/>
          <p:nvPr/>
        </p:nvCxnSpPr>
        <p:spPr>
          <a:xfrm flipH="1">
            <a:off x="6811689" y="3266690"/>
            <a:ext cx="4762" cy="5238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60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3" grpId="0" animBg="1"/>
      <p:bldP spid="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 smtClean="0"/>
              <a:t>Gebruik van een product afremmen (sigaretten, benzine, alcohol) met behulp van accijnzen.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 smtClean="0"/>
              <a:t>Producenten moeten dan een vast bedrag per product aan de overheid afdragen.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 smtClean="0"/>
              <a:t>Hierdoor stijgen voor de producent de kosten én dus ook zijn leveringsbereidheid.</a:t>
            </a:r>
            <a:br>
              <a:rPr lang="nl-NL" sz="2400" dirty="0" smtClean="0"/>
            </a:br>
            <a:endParaRPr lang="nl-NL" sz="24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Belasting als vast bedrag </a:t>
            </a:r>
            <a:r>
              <a:rPr lang="nl-NL" dirty="0" err="1" smtClean="0"/>
              <a:t>p.prod</a:t>
            </a:r>
            <a:r>
              <a:rPr lang="nl-NL" dirty="0" smtClean="0"/>
              <a:t>.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7787340" y="202081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22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dirty="0" smtClean="0"/>
              <a:t>Stel dat de overheid een accijns van €10 per product invoert.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 smtClean="0"/>
              <a:t>Voorheen waren bedrijven pas bereid om vanaf €10 dit product te leveren.</a:t>
            </a:r>
          </a:p>
          <a:p>
            <a:pPr marL="0" indent="0">
              <a:buNone/>
            </a:pPr>
            <a:r>
              <a:rPr lang="nl-NL" sz="2400" dirty="0" smtClean="0"/>
              <a:t>Nu willen ze minimaal €20 ontvangen </a:t>
            </a:r>
            <a:r>
              <a:rPr lang="nl-NL" sz="1900" dirty="0" smtClean="0"/>
              <a:t>(10 voor henzelf / 10 voor de overheid)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 smtClean="0"/>
              <a:t>Voorheen waren bedrijven bereid om 20.000 producten te leveren voor een prijs van €20.</a:t>
            </a:r>
          </a:p>
          <a:p>
            <a:pPr marL="0" indent="0">
              <a:buNone/>
            </a:pPr>
            <a:r>
              <a:rPr lang="nl-NL" sz="2400" dirty="0" smtClean="0"/>
              <a:t>Nu willen ze daar minimaal €30 voor ontvangen.</a:t>
            </a:r>
            <a:br>
              <a:rPr lang="nl-NL" sz="2400" dirty="0" smtClean="0"/>
            </a:b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En dat geldt voor alle punten op de aanbodlijn!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Belasting als vast bedrag </a:t>
            </a:r>
            <a:r>
              <a:rPr lang="nl-NL" dirty="0" err="1" smtClean="0"/>
              <a:t>p.prod</a:t>
            </a:r>
            <a:r>
              <a:rPr lang="nl-NL" dirty="0" smtClean="0"/>
              <a:t>.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5206424" y="4532648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5926504" y="3816336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al 37"/>
          <p:cNvSpPr/>
          <p:nvPr/>
        </p:nvSpPr>
        <p:spPr>
          <a:xfrm>
            <a:off x="7360007" y="2362528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1487606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Ovaal 38"/>
          <p:cNvSpPr/>
          <p:nvPr/>
        </p:nvSpPr>
        <p:spPr>
          <a:xfrm>
            <a:off x="5206424" y="381633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Ovaal 39"/>
          <p:cNvSpPr/>
          <p:nvPr/>
        </p:nvSpPr>
        <p:spPr>
          <a:xfrm>
            <a:off x="5926504" y="309336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Ovaal 41"/>
          <p:cNvSpPr/>
          <p:nvPr/>
        </p:nvSpPr>
        <p:spPr>
          <a:xfrm>
            <a:off x="7353016" y="164621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Q’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990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800" dirty="0" smtClean="0"/>
              <a:t>De heffing was €10 per product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O</a:t>
            </a:r>
            <a:r>
              <a:rPr lang="nl-NL" sz="2400" dirty="0" smtClean="0"/>
              <a:t>ude evenwichtsprijs: €30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dirty="0" smtClean="0"/>
              <a:t>Door de heffing schuift de aanbodlijn (leveringsbereidheid) €10 naar boven.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 smtClean="0"/>
              <a:t>Nieuwe evenwichtsprijs</a:t>
            </a:r>
            <a:r>
              <a:rPr lang="nl-NL" sz="2400" dirty="0"/>
              <a:t>: </a:t>
            </a:r>
            <a:r>
              <a:rPr lang="nl-NL" sz="2400" dirty="0" smtClean="0"/>
              <a:t>€35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 smtClean="0"/>
              <a:t>De </a:t>
            </a:r>
            <a:r>
              <a:rPr lang="nl-NL" sz="2400" u="sng" dirty="0" smtClean="0"/>
              <a:t>consumenten</a:t>
            </a:r>
            <a:r>
              <a:rPr lang="nl-NL" sz="2400" dirty="0" smtClean="0"/>
              <a:t> betalen dus €5 méér dan voorheen </a:t>
            </a:r>
            <a:r>
              <a:rPr lang="nl-NL" sz="1800" dirty="0" smtClean="0"/>
              <a:t>(terwijl de heffing €10 was)</a:t>
            </a:r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400" dirty="0" smtClean="0"/>
              <a:t>De </a:t>
            </a:r>
            <a:r>
              <a:rPr lang="nl-NL" sz="2400" u="sng" dirty="0" smtClean="0"/>
              <a:t>producenten</a:t>
            </a:r>
            <a:r>
              <a:rPr lang="nl-NL" sz="2400" dirty="0" smtClean="0"/>
              <a:t> </a:t>
            </a:r>
            <a:r>
              <a:rPr lang="nl-NL" sz="2400" dirty="0"/>
              <a:t>houden </a:t>
            </a:r>
            <a:r>
              <a:rPr lang="nl-NL" sz="2400" dirty="0" smtClean="0"/>
              <a:t>€</a:t>
            </a:r>
            <a:r>
              <a:rPr lang="nl-NL" sz="2400" dirty="0"/>
              <a:t>25 over </a:t>
            </a:r>
            <a:r>
              <a:rPr lang="nl-NL" sz="1800" dirty="0" smtClean="0"/>
              <a:t>(want zij moeten €10 aan de overheid betalen)</a:t>
            </a:r>
          </a:p>
          <a:p>
            <a:pPr marL="0" indent="0">
              <a:buNone/>
            </a:pPr>
            <a:endParaRPr lang="nl-NL" sz="900" dirty="0" smtClean="0"/>
          </a:p>
          <a:p>
            <a:pPr marL="0" indent="0">
              <a:buNone/>
            </a:pPr>
            <a:r>
              <a:rPr lang="nl-NL" sz="1800" dirty="0" smtClean="0"/>
              <a:t>Producenten weten €5 van de €10 (50%)  </a:t>
            </a:r>
            <a:r>
              <a:rPr lang="nl-NL" sz="1800" b="1" dirty="0" smtClean="0"/>
              <a:t>af te wentelen</a:t>
            </a:r>
            <a:r>
              <a:rPr lang="nl-NL" sz="1800" dirty="0" smtClean="0"/>
              <a:t> op de consument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aflezen gevolgen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1487606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6300192" y="273332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Q’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64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358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6300192" y="3439759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0" name="Rechte verbindingslijn 49"/>
          <p:cNvCxnSpPr/>
          <p:nvPr/>
        </p:nvCxnSpPr>
        <p:spPr>
          <a:xfrm>
            <a:off x="5292080" y="3487360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7092280" y="2880232"/>
            <a:ext cx="1682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oude evenwicht</a:t>
            </a:r>
            <a:endParaRPr lang="nl-NL" dirty="0"/>
          </a:p>
        </p:txBody>
      </p:sp>
      <p:cxnSp>
        <p:nvCxnSpPr>
          <p:cNvPr id="52" name="Rechte verbindingslijn met pijl 51"/>
          <p:cNvCxnSpPr>
            <a:stCxn id="51" idx="1"/>
          </p:cNvCxnSpPr>
          <p:nvPr/>
        </p:nvCxnSpPr>
        <p:spPr>
          <a:xfrm flipH="1">
            <a:off x="6776952" y="3064898"/>
            <a:ext cx="315328" cy="8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7244680" y="2564904"/>
            <a:ext cx="1892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nieuwe evenwicht</a:t>
            </a:r>
            <a:endParaRPr lang="nl-NL" dirty="0"/>
          </a:p>
        </p:txBody>
      </p:sp>
      <p:cxnSp>
        <p:nvCxnSpPr>
          <p:cNvPr id="54" name="Rechte verbindingslijn met pijl 53"/>
          <p:cNvCxnSpPr>
            <a:stCxn id="53" idx="1"/>
          </p:cNvCxnSpPr>
          <p:nvPr/>
        </p:nvCxnSpPr>
        <p:spPr>
          <a:xfrm flipH="1">
            <a:off x="6492592" y="2749570"/>
            <a:ext cx="752088" cy="435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7" name="Rechte verbindingslijn met pijl 56"/>
          <p:cNvCxnSpPr/>
          <p:nvPr/>
        </p:nvCxnSpPr>
        <p:spPr>
          <a:xfrm flipV="1">
            <a:off x="5436096" y="2793131"/>
            <a:ext cx="0" cy="355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5417288" y="2816308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prijs</a:t>
            </a:r>
            <a:endParaRPr lang="nl-NL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9" name="Rechte verbindingslijn met pijl 58"/>
          <p:cNvCxnSpPr/>
          <p:nvPr/>
        </p:nvCxnSpPr>
        <p:spPr>
          <a:xfrm>
            <a:off x="5364088" y="3167926"/>
            <a:ext cx="0" cy="319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0" name="Tekstvak 59"/>
          <p:cNvSpPr txBox="1"/>
          <p:nvPr/>
        </p:nvSpPr>
        <p:spPr>
          <a:xfrm>
            <a:off x="5297470" y="3136138"/>
            <a:ext cx="1050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err="1" smtClean="0">
                <a:solidFill>
                  <a:schemeClr val="accent6">
                    <a:lumMod val="75000"/>
                  </a:schemeClr>
                </a:solidFill>
              </a:rPr>
              <a:t>opbr</a:t>
            </a:r>
            <a:r>
              <a:rPr lang="nl-NL" sz="16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nl-NL" sz="1600" dirty="0" err="1" smtClean="0">
                <a:solidFill>
                  <a:schemeClr val="accent6">
                    <a:lumMod val="75000"/>
                  </a:schemeClr>
                </a:solidFill>
              </a:rPr>
              <a:t>prod</a:t>
            </a:r>
            <a:endParaRPr lang="nl-NL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14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5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/>
      <p:bldP spid="49" grpId="0" animBg="1"/>
      <p:bldP spid="51" grpId="0"/>
      <p:bldP spid="51" grpId="1"/>
      <p:bldP spid="53" grpId="0"/>
      <p:bldP spid="53" grpId="1"/>
      <p:bldP spid="41" grpId="0" animBg="1"/>
      <p:bldP spid="58" grpId="0"/>
      <p:bldP spid="58" grpId="1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3"/>
          <p:cNvSpPr/>
          <p:nvPr/>
        </p:nvSpPr>
        <p:spPr>
          <a:xfrm>
            <a:off x="6353175" y="2790825"/>
            <a:ext cx="357188" cy="704850"/>
          </a:xfrm>
          <a:custGeom>
            <a:avLst/>
            <a:gdLst>
              <a:gd name="connsiteX0" fmla="*/ 4763 w 357188"/>
              <a:gd name="connsiteY0" fmla="*/ 0 h 704850"/>
              <a:gd name="connsiteX1" fmla="*/ 0 w 357188"/>
              <a:gd name="connsiteY1" fmla="*/ 704850 h 704850"/>
              <a:gd name="connsiteX2" fmla="*/ 357188 w 357188"/>
              <a:gd name="connsiteY2" fmla="*/ 347662 h 704850"/>
              <a:gd name="connsiteX3" fmla="*/ 4763 w 357188"/>
              <a:gd name="connsiteY3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8" h="704850">
                <a:moveTo>
                  <a:pt x="4763" y="0"/>
                </a:moveTo>
                <a:cubicBezTo>
                  <a:pt x="3175" y="234950"/>
                  <a:pt x="1588" y="469900"/>
                  <a:pt x="0" y="704850"/>
                </a:cubicBezTo>
                <a:lnTo>
                  <a:pt x="357188" y="347662"/>
                </a:lnTo>
                <a:lnTo>
                  <a:pt x="4763" y="0"/>
                </a:lnTo>
                <a:close/>
              </a:path>
            </a:pathLst>
          </a:custGeom>
          <a:ln w="12700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5253981" y="2776165"/>
            <a:ext cx="1106016" cy="706432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Rechthoekige driehoek 63"/>
          <p:cNvSpPr/>
          <p:nvPr/>
        </p:nvSpPr>
        <p:spPr>
          <a:xfrm rot="5400000">
            <a:off x="5274373" y="3498221"/>
            <a:ext cx="1082835" cy="1085521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Rechthoekige driehoek 61"/>
          <p:cNvSpPr/>
          <p:nvPr/>
        </p:nvSpPr>
        <p:spPr>
          <a:xfrm rot="5400000">
            <a:off x="5254477" y="3149628"/>
            <a:ext cx="1441429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hoekige driehoek 60"/>
          <p:cNvSpPr/>
          <p:nvPr/>
        </p:nvSpPr>
        <p:spPr>
          <a:xfrm>
            <a:off x="5253981" y="1700808"/>
            <a:ext cx="1106016" cy="108012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ige driehoek 54"/>
          <p:cNvSpPr/>
          <p:nvPr/>
        </p:nvSpPr>
        <p:spPr>
          <a:xfrm>
            <a:off x="5260515" y="1710100"/>
            <a:ext cx="1441429" cy="144016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 smtClean="0"/>
              <a:t>Door de heffing:</a:t>
            </a:r>
          </a:p>
          <a:p>
            <a:r>
              <a:rPr lang="nl-NL" sz="2200" dirty="0" smtClean="0"/>
              <a:t>het </a:t>
            </a:r>
            <a:r>
              <a:rPr lang="nl-NL" sz="2200" dirty="0" err="1" smtClean="0"/>
              <a:t>consumentensuplus</a:t>
            </a:r>
            <a:r>
              <a:rPr lang="nl-NL" sz="2200" dirty="0" smtClean="0"/>
              <a:t> </a:t>
            </a:r>
          </a:p>
          <a:p>
            <a:pPr marL="400050" lvl="1" indent="0">
              <a:buNone/>
            </a:pPr>
            <a:r>
              <a:rPr lang="nl-NL" sz="2200" dirty="0" smtClean="0"/>
              <a:t>neemt af</a:t>
            </a:r>
          </a:p>
          <a:p>
            <a:r>
              <a:rPr lang="nl-NL" sz="2200" dirty="0" smtClean="0"/>
              <a:t>het </a:t>
            </a:r>
            <a:r>
              <a:rPr lang="nl-NL" sz="2200" dirty="0" err="1" smtClean="0"/>
              <a:t>producentensuplus</a:t>
            </a:r>
            <a:r>
              <a:rPr lang="nl-NL" sz="2200" dirty="0" smtClean="0"/>
              <a:t> </a:t>
            </a:r>
          </a:p>
          <a:p>
            <a:pPr marL="400050" lvl="1" indent="0">
              <a:buNone/>
            </a:pPr>
            <a:r>
              <a:rPr lang="nl-NL" sz="2200" dirty="0" smtClean="0"/>
              <a:t>neemt af</a:t>
            </a:r>
          </a:p>
          <a:p>
            <a:r>
              <a:rPr lang="nl-NL" sz="2200" dirty="0" smtClean="0"/>
              <a:t>de overheid ontvangt belasting (en zal daarmee welvaart creëren)</a:t>
            </a:r>
          </a:p>
          <a:p>
            <a:r>
              <a:rPr lang="nl-NL" sz="2200" dirty="0" smtClean="0"/>
              <a:t>verliezen we een stukje welvaart </a:t>
            </a:r>
            <a:br>
              <a:rPr lang="nl-NL" sz="2200" dirty="0" smtClean="0"/>
            </a:br>
            <a:r>
              <a:rPr lang="nl-NL" sz="2200" dirty="0" smtClean="0"/>
              <a:t>(</a:t>
            </a:r>
            <a:r>
              <a:rPr lang="nl-NL" sz="2200" dirty="0" err="1" smtClean="0"/>
              <a:t>Harberger</a:t>
            </a:r>
            <a:r>
              <a:rPr lang="nl-NL" sz="2200" dirty="0" smtClean="0"/>
              <a:t>-driehoek)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 smtClean="0"/>
              <a:t>Grafisch aflezen gevolgen - 2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1487606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6300192" y="273332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Q’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64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358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6300192" y="3439759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0" name="Rechte verbindingslijn 49"/>
          <p:cNvCxnSpPr/>
          <p:nvPr/>
        </p:nvCxnSpPr>
        <p:spPr>
          <a:xfrm>
            <a:off x="5292080" y="3487360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Tekstvak 55"/>
          <p:cNvSpPr txBox="1"/>
          <p:nvPr/>
        </p:nvSpPr>
        <p:spPr>
          <a:xfrm>
            <a:off x="5315627" y="2098239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5360203" y="3537034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5318259" y="2793122"/>
            <a:ext cx="537327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853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50"/>
                            </p:stCondLst>
                            <p:childTnLst>
                              <p:par>
                                <p:cTn id="71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animBg="1"/>
      <p:bldP spid="64" grpId="0" animBg="1"/>
      <p:bldP spid="62" grpId="0" animBg="1"/>
      <p:bldP spid="62" grpId="1" animBg="1"/>
      <p:bldP spid="61" grpId="0" animBg="1"/>
      <p:bldP spid="55" grpId="0" animBg="1"/>
      <p:bldP spid="55" grpId="1" animBg="1"/>
      <p:bldP spid="56" grpId="0"/>
      <p:bldP spid="63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Marktmodel: </a:t>
            </a:r>
          </a:p>
          <a:p>
            <a:pPr marL="40005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+ 100</a:t>
            </a:r>
          </a:p>
          <a:p>
            <a:pPr marL="40005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- 20</a:t>
            </a:r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000" dirty="0" smtClean="0"/>
              <a:t>Door de heffing moet de aanbodlijn 10 </a:t>
            </a:r>
            <a:r>
              <a:rPr lang="nl-NL" sz="2000" b="1" dirty="0" smtClean="0"/>
              <a:t>naar boven</a:t>
            </a:r>
            <a:r>
              <a:rPr lang="nl-NL" sz="2000" dirty="0" smtClean="0"/>
              <a:t>.</a:t>
            </a:r>
            <a:br>
              <a:rPr lang="nl-NL" sz="2000" dirty="0" smtClean="0"/>
            </a:br>
            <a:endParaRPr lang="nl-NL" sz="800" dirty="0" smtClean="0"/>
          </a:p>
          <a:p>
            <a:pPr marL="0" indent="0">
              <a:buNone/>
            </a:pPr>
            <a:r>
              <a:rPr lang="nl-NL" sz="2000" dirty="0" smtClean="0"/>
              <a:t>Elke waarde van </a:t>
            </a:r>
            <a:r>
              <a:rPr lang="nl-NL" sz="2000" b="1" dirty="0" smtClean="0"/>
              <a:t>P</a:t>
            </a:r>
            <a:r>
              <a:rPr lang="nl-NL" sz="2000" dirty="0" smtClean="0"/>
              <a:t> in de aanbodfunctie moet dus met 10 worden verhoogd i.v.m. de leveringsbereidheid.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 smtClean="0"/>
              <a:t>Dan moeten we dus eerst weten hoeveel P nú is bij elke aangeboden hoeveelheid!</a:t>
            </a:r>
          </a:p>
          <a:p>
            <a:pPr marL="0" indent="0">
              <a:buNone/>
            </a:pPr>
            <a:endParaRPr lang="nl-NL" sz="22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Heffing vast bedrag - wiskundig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2198159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6300192" y="273332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Q’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64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358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7" name="Groep 36"/>
          <p:cNvGrpSpPr/>
          <p:nvPr/>
        </p:nvGrpSpPr>
        <p:grpSpPr>
          <a:xfrm>
            <a:off x="5314080" y="3957439"/>
            <a:ext cx="587020" cy="399735"/>
            <a:chOff x="4701851" y="6165304"/>
            <a:chExt cx="587020" cy="399735"/>
          </a:xfrm>
        </p:grpSpPr>
        <p:cxnSp>
          <p:nvCxnSpPr>
            <p:cNvPr id="31" name="Rechte verbindingslijn met pijl 30"/>
            <p:cNvCxnSpPr/>
            <p:nvPr/>
          </p:nvCxnSpPr>
          <p:spPr>
            <a:xfrm flipV="1">
              <a:off x="4751056" y="6165304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4701851" y="6195707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rgbClr val="C00000"/>
                  </a:solidFill>
                </a:rPr>
                <a:t>+ 10</a:t>
              </a:r>
              <a:endParaRPr lang="nl-NL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7071229" y="2210197"/>
            <a:ext cx="587020" cy="399735"/>
            <a:chOff x="4701851" y="6165304"/>
            <a:chExt cx="587020" cy="399735"/>
          </a:xfrm>
        </p:grpSpPr>
        <p:cxnSp>
          <p:nvCxnSpPr>
            <p:cNvPr id="58" name="Rechte verbindingslijn met pijl 57"/>
            <p:cNvCxnSpPr/>
            <p:nvPr/>
          </p:nvCxnSpPr>
          <p:spPr>
            <a:xfrm flipV="1">
              <a:off x="4751056" y="6165304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Tekstvak 58"/>
            <p:cNvSpPr txBox="1"/>
            <p:nvPr/>
          </p:nvSpPr>
          <p:spPr>
            <a:xfrm>
              <a:off x="4701851" y="6195707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rgbClr val="C00000"/>
                  </a:solidFill>
                </a:rPr>
                <a:t>+ 10</a:t>
              </a:r>
              <a:endParaRPr lang="nl-NL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226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61111E-6 1.48148E-6 L -0.00052 -0.100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/>
              <a:t>Marktmodel: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+ 100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</a:t>
            </a:r>
            <a:r>
              <a:rPr lang="nl-NL" sz="1600" dirty="0" smtClean="0"/>
              <a:t>– 20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600" dirty="0"/>
              <a:t>Dan moeten we dus eerst weten hoeveel P nú is bij elke aangeboden hoeveelheid</a:t>
            </a:r>
            <a:r>
              <a:rPr lang="nl-NL" sz="1600" dirty="0" smtClean="0"/>
              <a:t>! </a:t>
            </a:r>
          </a:p>
          <a:p>
            <a:pPr marL="0" indent="0">
              <a:buNone/>
            </a:pPr>
            <a:r>
              <a:rPr lang="nl-NL" sz="1400" b="1" dirty="0" smtClean="0">
                <a:sym typeface="Wingdings" pitchFamily="2" charset="2"/>
              </a:rPr>
              <a:t> </a:t>
            </a:r>
            <a:r>
              <a:rPr lang="nl-NL" sz="1400" b="1" dirty="0" err="1"/>
              <a:t>Q</a:t>
            </a:r>
            <a:r>
              <a:rPr lang="nl-NL" sz="1400" b="1" baseline="-25000" dirty="0" err="1"/>
              <a:t>a</a:t>
            </a:r>
            <a:r>
              <a:rPr lang="nl-NL" sz="1400" b="1" dirty="0"/>
              <a:t> </a:t>
            </a:r>
            <a:r>
              <a:rPr lang="nl-NL" sz="1400" b="1" dirty="0" smtClean="0"/>
              <a:t>en P wisselen van plek in de formule</a:t>
            </a:r>
            <a:endParaRPr lang="nl-NL" sz="1400" b="1" dirty="0"/>
          </a:p>
          <a:p>
            <a:pPr marL="0" lvl="1" indent="0">
              <a:buNone/>
            </a:pPr>
            <a:r>
              <a:rPr lang="nl-NL" sz="1800" dirty="0" smtClean="0"/>
              <a:t>	</a:t>
            </a:r>
            <a:r>
              <a:rPr lang="nl-NL" sz="1800" dirty="0" err="1" smtClean="0"/>
              <a:t>Q</a:t>
            </a:r>
            <a:r>
              <a:rPr lang="nl-NL" sz="1800" baseline="-25000" dirty="0" err="1" smtClean="0"/>
              <a:t>a</a:t>
            </a:r>
            <a:r>
              <a:rPr lang="nl-NL" sz="1800" dirty="0" smtClean="0"/>
              <a:t> </a:t>
            </a:r>
            <a:r>
              <a:rPr lang="nl-NL" sz="1800" dirty="0"/>
              <a:t>= 2P – </a:t>
            </a:r>
            <a:r>
              <a:rPr lang="nl-NL" sz="1800" dirty="0" smtClean="0"/>
              <a:t>20</a:t>
            </a:r>
          </a:p>
          <a:p>
            <a:pPr marL="0" lvl="1" indent="0">
              <a:buNone/>
            </a:pPr>
            <a:r>
              <a:rPr lang="nl-NL" sz="1800" dirty="0"/>
              <a:t>	</a:t>
            </a:r>
            <a:r>
              <a:rPr lang="nl-NL" sz="1800" dirty="0" smtClean="0"/>
              <a:t>-2P = -Q – 20 </a:t>
            </a:r>
          </a:p>
          <a:p>
            <a:pPr marL="0" lvl="1" indent="0">
              <a:buNone/>
            </a:pPr>
            <a:r>
              <a:rPr lang="nl-NL" sz="1800" dirty="0"/>
              <a:t>	</a:t>
            </a:r>
            <a:r>
              <a:rPr lang="nl-NL" sz="1800" dirty="0" smtClean="0"/>
              <a:t>P = ½Q + 10</a:t>
            </a:r>
          </a:p>
          <a:p>
            <a:pPr marL="0" lvl="1" indent="0">
              <a:buNone/>
            </a:pPr>
            <a:r>
              <a:rPr lang="nl-NL" sz="1400" b="1" dirty="0">
                <a:sym typeface="Wingdings" pitchFamily="2" charset="2"/>
              </a:rPr>
              <a:t> </a:t>
            </a:r>
            <a:r>
              <a:rPr lang="nl-NL" sz="1400" b="1" dirty="0" smtClean="0">
                <a:sym typeface="Wingdings" pitchFamily="2" charset="2"/>
              </a:rPr>
              <a:t>bij </a:t>
            </a:r>
            <a:r>
              <a:rPr lang="nl-NL" sz="1400" b="1" dirty="0" smtClean="0"/>
              <a:t>elke P komt nu 10 erbij (naar boven schuiven i.v.m. de leveringsbereidheid)</a:t>
            </a:r>
            <a:endParaRPr lang="nl-NL" sz="1400" dirty="0"/>
          </a:p>
          <a:p>
            <a:pPr marL="0" lvl="1" indent="0">
              <a:buNone/>
            </a:pPr>
            <a:r>
              <a:rPr lang="nl-NL" sz="1800" dirty="0"/>
              <a:t>	P = ½Q + </a:t>
            </a:r>
            <a:r>
              <a:rPr lang="nl-NL" sz="1800" dirty="0" smtClean="0"/>
              <a:t>10 </a:t>
            </a:r>
            <a:r>
              <a:rPr lang="nl-NL" sz="1800" dirty="0" smtClean="0">
                <a:solidFill>
                  <a:srgbClr val="C00000"/>
                </a:solidFill>
              </a:rPr>
              <a:t>+ 10</a:t>
            </a: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sz="1400" b="1" dirty="0">
                <a:sym typeface="Wingdings" pitchFamily="2" charset="2"/>
              </a:rPr>
              <a:t> </a:t>
            </a:r>
            <a:r>
              <a:rPr lang="nl-NL" sz="1400" b="1" dirty="0" err="1"/>
              <a:t>Q</a:t>
            </a:r>
            <a:r>
              <a:rPr lang="nl-NL" sz="1400" b="1" baseline="-25000" dirty="0" err="1"/>
              <a:t>a</a:t>
            </a:r>
            <a:r>
              <a:rPr lang="nl-NL" sz="1400" b="1" dirty="0"/>
              <a:t> en P wisselen </a:t>
            </a:r>
            <a:r>
              <a:rPr lang="nl-NL" sz="1400" b="1" dirty="0" smtClean="0"/>
              <a:t>weer van </a:t>
            </a:r>
            <a:r>
              <a:rPr lang="nl-NL" sz="1400" b="1" dirty="0"/>
              <a:t>plek </a:t>
            </a:r>
            <a:r>
              <a:rPr lang="nl-NL" sz="1400" b="1" dirty="0" smtClean="0"/>
              <a:t>om er weer een aanbodfunctie van te maken</a:t>
            </a:r>
            <a:endParaRPr lang="nl-NL" sz="1400" b="1" dirty="0"/>
          </a:p>
          <a:p>
            <a:pPr marL="0" lvl="1" indent="0">
              <a:buNone/>
            </a:pPr>
            <a:r>
              <a:rPr lang="nl-NL" sz="1800" dirty="0"/>
              <a:t>	P = ½Q + </a:t>
            </a:r>
            <a:r>
              <a:rPr lang="nl-NL" sz="1800" dirty="0" smtClean="0"/>
              <a:t>20</a:t>
            </a:r>
          </a:p>
          <a:p>
            <a:pPr marL="0" lvl="1" indent="0"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/>
              <a:t>-½Q = -P + 20</a:t>
            </a:r>
          </a:p>
          <a:p>
            <a:pPr marL="0" lvl="1" indent="0"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err="1" smtClean="0"/>
              <a:t>Q’</a:t>
            </a:r>
            <a:r>
              <a:rPr lang="nl-NL" sz="1800" baseline="-25000" dirty="0" err="1" smtClean="0"/>
              <a:t>a</a:t>
            </a:r>
            <a:r>
              <a:rPr lang="nl-NL" sz="1800" dirty="0" smtClean="0"/>
              <a:t> </a:t>
            </a:r>
            <a:r>
              <a:rPr lang="nl-NL" sz="1800" dirty="0"/>
              <a:t>= 2P – </a:t>
            </a:r>
            <a:r>
              <a:rPr lang="nl-NL" sz="1800" dirty="0" smtClean="0"/>
              <a:t>40</a:t>
            </a:r>
            <a:endParaRPr lang="nl-NL" sz="1800" dirty="0"/>
          </a:p>
          <a:p>
            <a:pPr marL="0" lvl="1" indent="0">
              <a:buNone/>
            </a:pP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endParaRPr lang="nl-NL" sz="22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nl-NL" dirty="0" smtClean="0"/>
              <a:t>Heffing vast bedrag - wiskundig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1487606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6300192" y="273332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Q’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64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358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6300192" y="3439759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0" name="Rechte verbindingslijn 49"/>
          <p:cNvCxnSpPr/>
          <p:nvPr/>
        </p:nvCxnSpPr>
        <p:spPr>
          <a:xfrm>
            <a:off x="5292080" y="3487360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28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= ½P – 100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lvl="1" indent="0">
              <a:buFont typeface="Arial" pitchFamily="34" charset="0"/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Er komt een heffing van € 300 per stuk</a:t>
            </a:r>
          </a:p>
          <a:p>
            <a:pPr marL="0" indent="0">
              <a:buFont typeface="Arial" pitchFamily="34" charset="0"/>
              <a:buNone/>
            </a:pPr>
            <a:endParaRPr lang="nl-NL" sz="2200" dirty="0" smtClean="0"/>
          </a:p>
          <a:p>
            <a:pPr marL="0" indent="0">
              <a:buFont typeface="Arial" pitchFamily="34" charset="0"/>
              <a:buNone/>
            </a:pPr>
            <a:r>
              <a:rPr lang="nl-NL" sz="2200" dirty="0" smtClean="0"/>
              <a:t>Bereken: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 smtClean="0"/>
              <a:t>De nieuwe aanbodfunctie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 smtClean="0"/>
              <a:t>De oude en nieuwe evenwichtsprijs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 smtClean="0"/>
              <a:t>Het afwentelingspercentage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 smtClean="0"/>
              <a:t>Het verlies aan welvaart </a:t>
            </a:r>
            <a:r>
              <a:rPr lang="nl-NL" sz="2200" dirty="0"/>
              <a:t>(</a:t>
            </a:r>
            <a:r>
              <a:rPr lang="nl-NL" sz="2200" dirty="0" err="1"/>
              <a:t>Harberger</a:t>
            </a:r>
            <a:r>
              <a:rPr lang="nl-NL" sz="2200" dirty="0"/>
              <a:t>-driehoek</a:t>
            </a:r>
            <a:r>
              <a:rPr lang="nl-NL" sz="2200" dirty="0" smtClean="0"/>
              <a:t>)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indent="0">
              <a:buFont typeface="Arial" pitchFamily="34" charset="0"/>
              <a:buNone/>
            </a:pPr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166352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2764</TotalTime>
  <Words>1613</Words>
  <Application>Microsoft Office PowerPoint</Application>
  <PresentationFormat>Diavoorstelling (4:3)</PresentationFormat>
  <Paragraphs>740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Golfvorm</vt:lpstr>
      <vt:lpstr>Overheidsinterventie 1</vt:lpstr>
      <vt:lpstr>Volkomen concurrentie</vt:lpstr>
      <vt:lpstr>Belasting als vast bedrag p.prod.</vt:lpstr>
      <vt:lpstr>Belasting als vast bedrag p.prod.</vt:lpstr>
      <vt:lpstr>Grafisch aflezen gevolgen</vt:lpstr>
      <vt:lpstr>Grafisch aflezen gevolgen - 2</vt:lpstr>
      <vt:lpstr>Heffing vast bedrag - wiskundig</vt:lpstr>
      <vt:lpstr>Heffing vast bedrag - wiskundig</vt:lpstr>
      <vt:lpstr>Verwerkingsopgave</vt:lpstr>
      <vt:lpstr>Verwerkingsopgave</vt:lpstr>
      <vt:lpstr>Verwerkingsopgave</vt:lpstr>
      <vt:lpstr>Verwerkingsopgave</vt:lpstr>
      <vt:lpstr>Verwerkingsopgave</vt:lpstr>
      <vt:lpstr>Overheidsinterventie 2</vt:lpstr>
      <vt:lpstr>Volkomen concurrentie</vt:lpstr>
      <vt:lpstr>Heffing als percentage op prijs</vt:lpstr>
      <vt:lpstr>Belasting als vast bedrag p.prod.</vt:lpstr>
      <vt:lpstr>Grafisch aflezen gevolgen</vt:lpstr>
      <vt:lpstr>Grafisch aflezen gevolgen - 2</vt:lpstr>
      <vt:lpstr>Heffing in procenten - wiskundig</vt:lpstr>
      <vt:lpstr>Heffing vast bedrag - wiskundig</vt:lpstr>
      <vt:lpstr>Heffing vast bedrag - wiskundig</vt:lpstr>
      <vt:lpstr>Verwerkingsopgave</vt:lpstr>
      <vt:lpstr>Verwerkingsopgave</vt:lpstr>
      <vt:lpstr>Verwerkingsopgave</vt:lpstr>
      <vt:lpstr>Verwerkingsopgave</vt:lpstr>
      <vt:lpstr>Verwerkingsopgave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Consumentensurplus</dc:title>
  <dc:creator>Paul</dc:creator>
  <cp:lastModifiedBy>H Vermeulen</cp:lastModifiedBy>
  <cp:revision>58</cp:revision>
  <dcterms:created xsi:type="dcterms:W3CDTF">2011-11-07T19:45:01Z</dcterms:created>
  <dcterms:modified xsi:type="dcterms:W3CDTF">2013-11-26T19:45:34Z</dcterms:modified>
</cp:coreProperties>
</file>