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72" r:id="rId8"/>
    <p:sldId id="262" r:id="rId9"/>
    <p:sldId id="269" r:id="rId10"/>
    <p:sldId id="263" r:id="rId11"/>
    <p:sldId id="264" r:id="rId12"/>
    <p:sldId id="265" r:id="rId13"/>
    <p:sldId id="266" r:id="rId14"/>
    <p:sldId id="267" r:id="rId15"/>
    <p:sldId id="268" r:id="rId16"/>
    <p:sldId id="270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FF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05"/>
    <p:restoredTop sz="94698"/>
  </p:normalViewPr>
  <p:slideViewPr>
    <p:cSldViewPr snapToGrid="0" snapToObjects="1">
      <p:cViewPr varScale="1">
        <p:scale>
          <a:sx n="88" d="100"/>
          <a:sy n="88" d="100"/>
        </p:scale>
        <p:origin x="208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2AE5BC-A688-924E-ABE0-6D056A2FF166}" type="datetimeFigureOut">
              <a:rPr lang="nl-NL" smtClean="0"/>
              <a:t>12-05-19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23B06A-A171-2046-9908-53DA641EF2D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762802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23B06A-A171-2046-9908-53DA641EF2D7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19871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BC89A-4BB5-2F4E-BF27-25AA11E9E926}" type="datetime1">
              <a:rPr lang="nl-NL" smtClean="0"/>
              <a:t>12-05-19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Economie Integraal vwo (Hans Vermeulen)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973FE-9244-0745-A7A2-DE097F52164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318297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F02D7-95AD-BD47-8E0E-8F243B59BEA0}" type="datetime1">
              <a:rPr lang="nl-NL" smtClean="0"/>
              <a:t>12-05-19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Economie Integraal vwo (Hans Vermeulen)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973FE-9244-0745-A7A2-DE097F52164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225218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79383-370E-B34A-A934-9FCF014B500C}" type="datetime1">
              <a:rPr lang="nl-NL" smtClean="0"/>
              <a:t>12-05-19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Economie Integraal vwo (Hans Vermeulen)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973FE-9244-0745-A7A2-DE097F52164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787171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D1749-05E6-2F47-AD91-7FC47FD02BC3}" type="datetime1">
              <a:rPr lang="nl-NL" smtClean="0"/>
              <a:t>12-05-19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Economie Integraal vwo (Hans Vermeulen)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973FE-9244-0745-A7A2-DE097F521649}" type="slidenum">
              <a:rPr lang="nl-NL" smtClean="0"/>
              <a:t>‹nr.›</a:t>
            </a:fld>
            <a:endParaRPr lang="nl-NL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798490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E3FDA-3C93-094A-840A-CC2AEF1EA277}" type="datetime1">
              <a:rPr lang="nl-NL" smtClean="0"/>
              <a:t>12-05-19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Economie Integraal vwo (Hans Vermeulen)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973FE-9244-0745-A7A2-DE097F52164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881866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17DBD-DED9-5A43-A9CD-A9203A055716}" type="datetime1">
              <a:rPr lang="nl-NL" smtClean="0"/>
              <a:t>12-05-19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Economie Integraal vwo (Hans Vermeulen)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973FE-9244-0745-A7A2-DE097F52164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254355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Afbeelding-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DDC6B-B6E7-0C4B-9E14-436940B1D6C5}" type="datetime1">
              <a:rPr lang="nl-NL" smtClean="0"/>
              <a:t>12-05-19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Economie Integraal vwo (Hans Vermeulen)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973FE-9244-0745-A7A2-DE097F52164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509301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4138B-741B-6945-BC64-348EE2CD5FC5}" type="datetime1">
              <a:rPr lang="nl-NL" smtClean="0"/>
              <a:t>12-05-19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Economie Integraal vwo (Hans Vermeulen)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973FE-9244-0745-A7A2-DE097F52164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576539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9F0E2-46D1-3844-8F36-5E8160BDCCD9}" type="datetime1">
              <a:rPr lang="nl-NL" smtClean="0"/>
              <a:t>12-05-19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Economie Integraal vwo (Hans Vermeulen)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973FE-9244-0745-A7A2-DE097F52164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89766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E091D-78BC-A941-8CDA-465AE2D1AB0A}" type="datetime1">
              <a:rPr lang="nl-NL" smtClean="0"/>
              <a:t>12-05-19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Economie Integraal vwo (Hans Vermeulen)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973FE-9244-0745-A7A2-DE097F52164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98938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484A0-B2B8-8141-898A-1B11B9955DEB}" type="datetime1">
              <a:rPr lang="nl-NL" smtClean="0"/>
              <a:t>12-05-19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Economie Integraal vwo (Hans Vermeulen)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973FE-9244-0745-A7A2-DE097F52164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9683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E7A4B-5EB9-6144-89C3-0B7385041F1A}" type="datetime1">
              <a:rPr lang="nl-NL" smtClean="0"/>
              <a:t>12-05-19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Economie Integraal vwo (Hans Vermeulen)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973FE-9244-0745-A7A2-DE097F52164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09910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6DCE0-9D55-F14D-9F48-15E81788DDFF}" type="datetime1">
              <a:rPr lang="nl-NL" smtClean="0"/>
              <a:t>12-05-19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Economie Integraal vwo (Hans Vermeulen)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973FE-9244-0745-A7A2-DE097F52164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42829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C310F-3521-854D-BB95-23FBA85E2C89}" type="datetime1">
              <a:rPr lang="nl-NL" smtClean="0"/>
              <a:t>12-05-19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Economie Integraal vwo (Hans Vermeulen)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973FE-9244-0745-A7A2-DE097F52164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7934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A59C8-ABD8-2542-9EAF-24C32C81E0E6}" type="datetime1">
              <a:rPr lang="nl-NL" smtClean="0"/>
              <a:t>12-05-19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Economie Integraal vwo (Hans Vermeulen)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973FE-9244-0745-A7A2-DE097F52164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071522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CCBAE-E5BF-DA4D-A57B-B978FE53B1D5}" type="datetime1">
              <a:rPr lang="nl-NL" smtClean="0"/>
              <a:t>12-05-19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Economie Integraal vwo (Hans Vermeulen)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973FE-9244-0745-A7A2-DE097F52164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87381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0D199-AF40-BE42-BF00-EB77353D4D5D}" type="datetime1">
              <a:rPr lang="nl-NL" smtClean="0"/>
              <a:t>12-05-19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Economie Integraal vwo (Hans Vermeulen)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973FE-9244-0745-A7A2-DE097F52164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87131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6FFAD"/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13CEE0A0-3E25-EF4C-804E-AACD3852C7C9}" type="datetime1">
              <a:rPr lang="nl-NL" smtClean="0"/>
              <a:t>12-05-19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nl-NL"/>
              <a:t>Economie Integraal vwo (Hans Vermeulen)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E9D973FE-9244-0745-A7A2-DE097F52164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87605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8.png"/><Relationship Id="rId7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21.png"/><Relationship Id="rId4" Type="http://schemas.openxmlformats.org/officeDocument/2006/relationships/image" Target="../media/image19.png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7.png"/><Relationship Id="rId7" Type="http://schemas.openxmlformats.org/officeDocument/2006/relationships/image" Target="../media/image15.png"/><Relationship Id="rId12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CD4E798-1ED0-284B-9281-0580D6961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911" y="6143735"/>
            <a:ext cx="1689725" cy="365125"/>
          </a:xfrm>
        </p:spPr>
        <p:txBody>
          <a:bodyPr/>
          <a:lstStyle/>
          <a:p>
            <a:r>
              <a:rPr lang="nl-NL" dirty="0"/>
              <a:t>Economie Integraal vwo (Hans Vermeulen)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DF2A888-5BE7-F14B-BBF9-97BBEEFDB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973FE-9244-0745-A7A2-DE097F521649}" type="slidenum">
              <a:rPr lang="nl-NL" smtClean="0"/>
              <a:t>1</a:t>
            </a:fld>
            <a:endParaRPr lang="nl-NL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268BEE9E-7B48-7244-8453-54A9613C58CD}"/>
              </a:ext>
            </a:extLst>
          </p:cNvPr>
          <p:cNvSpPr txBox="1">
            <a:spLocks/>
          </p:cNvSpPr>
          <p:nvPr/>
        </p:nvSpPr>
        <p:spPr>
          <a:xfrm>
            <a:off x="3700130" y="935666"/>
            <a:ext cx="4887468" cy="53277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altLang="nl-NL" sz="2800" dirty="0"/>
              <a:t>Huren of kopen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CCDAFCBC-3C03-8440-8C1C-79A587D017C9}"/>
              </a:ext>
            </a:extLst>
          </p:cNvPr>
          <p:cNvSpPr txBox="1">
            <a:spLocks/>
          </p:cNvSpPr>
          <p:nvPr/>
        </p:nvSpPr>
        <p:spPr bwMode="auto">
          <a:xfrm>
            <a:off x="1504434" y="1754740"/>
            <a:ext cx="4887468" cy="464288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381000" indent="-381000">
              <a:lnSpc>
                <a:spcPct val="90000"/>
              </a:lnSpc>
              <a:buFont typeface="Symbol" pitchFamily="18" charset="2"/>
              <a:buNone/>
            </a:pPr>
            <a:r>
              <a:rPr lang="nl-NL" altLang="nl-NL" sz="2400" cap="none" dirty="0"/>
              <a:t>	Voordelen van huren:</a:t>
            </a:r>
          </a:p>
          <a:p>
            <a:pPr marL="381000" indent="-381000">
              <a:lnSpc>
                <a:spcPct val="90000"/>
              </a:lnSpc>
              <a:buFont typeface="Symbol" pitchFamily="18" charset="2"/>
              <a:buAutoNum type="arabicPeriod"/>
            </a:pPr>
            <a:r>
              <a:rPr lang="nl-NL" altLang="nl-NL" sz="2400" cap="none" dirty="0"/>
              <a:t>Geen zorgen over groot onderhoud. Dat betaalt de huisbaas. </a:t>
            </a:r>
          </a:p>
          <a:p>
            <a:pPr marL="381000" indent="-381000">
              <a:lnSpc>
                <a:spcPct val="90000"/>
              </a:lnSpc>
              <a:buFont typeface="Symbol" pitchFamily="18" charset="2"/>
              <a:buAutoNum type="arabicPeriod"/>
            </a:pPr>
            <a:r>
              <a:rPr lang="nl-NL" altLang="nl-NL" sz="2400" cap="none" dirty="0"/>
              <a:t>Je bent veel mobieler, je kunt bij wijze van spreken van de ene op de andere dag verhuizen en </a:t>
            </a:r>
          </a:p>
          <a:p>
            <a:pPr marL="381000" indent="-381000">
              <a:lnSpc>
                <a:spcPct val="90000"/>
              </a:lnSpc>
              <a:buFont typeface="Symbol" pitchFamily="18" charset="2"/>
              <a:buAutoNum type="arabicPeriod"/>
            </a:pPr>
            <a:r>
              <a:rPr lang="nl-NL" altLang="nl-NL" sz="2400" cap="none" dirty="0"/>
              <a:t>De woonlasten volstrekt voorspelbaar. </a:t>
            </a:r>
          </a:p>
          <a:p>
            <a:pPr marL="381000" indent="-381000">
              <a:lnSpc>
                <a:spcPct val="90000"/>
              </a:lnSpc>
              <a:buFont typeface="Symbol" pitchFamily="18" charset="2"/>
              <a:buAutoNum type="arabicPeriod"/>
            </a:pPr>
            <a:r>
              <a:rPr lang="nl-NL" altLang="nl-NL" sz="2400" cap="none" dirty="0"/>
              <a:t>En ook als je geen vast inkomen of vermogen hebt, zit er meestal niets anders op dan te huren.</a:t>
            </a: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1A5C4761-B71C-1547-B3A0-4C3648B6BD2B}"/>
              </a:ext>
            </a:extLst>
          </p:cNvPr>
          <p:cNvSpPr txBox="1">
            <a:spLocks/>
          </p:cNvSpPr>
          <p:nvPr/>
        </p:nvSpPr>
        <p:spPr bwMode="auto">
          <a:xfrm>
            <a:off x="6478586" y="1784349"/>
            <a:ext cx="4799640" cy="36169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381000" indent="-381000">
              <a:lnSpc>
                <a:spcPct val="90000"/>
              </a:lnSpc>
              <a:buFont typeface="Symbol" pitchFamily="18" charset="2"/>
              <a:buNone/>
            </a:pPr>
            <a:r>
              <a:rPr lang="nl-NL" altLang="nl-NL" sz="2400" cap="none" dirty="0"/>
              <a:t>	Voordelen van kopen:</a:t>
            </a:r>
          </a:p>
          <a:p>
            <a:pPr marL="381000" indent="-381000">
              <a:lnSpc>
                <a:spcPct val="90000"/>
              </a:lnSpc>
              <a:buFont typeface="Symbol" pitchFamily="18" charset="2"/>
              <a:buAutoNum type="arabicPeriod"/>
            </a:pPr>
            <a:r>
              <a:rPr lang="nl-NL" altLang="nl-NL" sz="2400" cap="none" dirty="0"/>
              <a:t>Je bent bezig met een vorm van vermogensopbouw (sparen)</a:t>
            </a:r>
          </a:p>
          <a:p>
            <a:pPr marL="381000" indent="-381000">
              <a:lnSpc>
                <a:spcPct val="90000"/>
              </a:lnSpc>
              <a:buFont typeface="Symbol" pitchFamily="18" charset="2"/>
              <a:buAutoNum type="arabicPeriod"/>
            </a:pPr>
            <a:r>
              <a:rPr lang="nl-NL" altLang="nl-NL" sz="2400" cap="none" dirty="0"/>
              <a:t>Het is vaak goedkoper dan huren mede doordat de betaalde rente aftrekbaar is van de belasting.</a:t>
            </a:r>
          </a:p>
          <a:p>
            <a:pPr marL="381000" indent="-381000">
              <a:lnSpc>
                <a:spcPct val="90000"/>
              </a:lnSpc>
              <a:buFont typeface="Symbol" pitchFamily="18" charset="2"/>
              <a:buAutoNum type="arabicPeriod"/>
            </a:pPr>
            <a:r>
              <a:rPr lang="nl-NL" altLang="nl-NL" sz="2400" cap="none" dirty="0"/>
              <a:t>Je kunt gemakkelijker gewenste veranderingen aanbrengen aan het huis, het is jouw eigendom.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AC4D491D-CAB4-5B4F-A864-F95D35487E17}"/>
              </a:ext>
            </a:extLst>
          </p:cNvPr>
          <p:cNvSpPr txBox="1"/>
          <p:nvPr/>
        </p:nvSpPr>
        <p:spPr>
          <a:xfrm>
            <a:off x="4869712" y="0"/>
            <a:ext cx="3444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/>
              <a:t>9.3 Kopen of huren</a:t>
            </a:r>
          </a:p>
        </p:txBody>
      </p:sp>
    </p:spTree>
    <p:extLst>
      <p:ext uri="{BB962C8B-B14F-4D97-AF65-F5344CB8AC3E}">
        <p14:creationId xmlns:p14="http://schemas.microsoft.com/office/powerpoint/2010/main" val="418074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BF07BB35-6A9A-FB40-B4AE-BB267D42A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Economie Integraal vwo (Hans Vermeulen)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9C886124-B668-0740-8809-1C92710E7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973FE-9244-0745-A7A2-DE097F521649}" type="slidenum">
              <a:rPr lang="nl-NL" smtClean="0"/>
              <a:t>10</a:t>
            </a:fld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7DF38F33-D564-6947-8732-8EB736583C30}"/>
              </a:ext>
            </a:extLst>
          </p:cNvPr>
          <p:cNvSpPr txBox="1"/>
          <p:nvPr/>
        </p:nvSpPr>
        <p:spPr>
          <a:xfrm>
            <a:off x="4550735" y="148856"/>
            <a:ext cx="42104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/>
              <a:t>9.4 Oudedagsvoorziening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FE7A664D-1AF8-CC4E-B756-DFB596DDA90E}"/>
              </a:ext>
            </a:extLst>
          </p:cNvPr>
          <p:cNvSpPr txBox="1">
            <a:spLocks/>
          </p:cNvSpPr>
          <p:nvPr/>
        </p:nvSpPr>
        <p:spPr>
          <a:xfrm>
            <a:off x="2319853" y="1064305"/>
            <a:ext cx="8229600" cy="70717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altLang="nl-NL" sz="2800" dirty="0"/>
              <a:t>AOW, het basispensioen</a:t>
            </a:r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1FA69CCC-9640-714A-9636-2DEFF6B96F14}"/>
              </a:ext>
            </a:extLst>
          </p:cNvPr>
          <p:cNvSpPr txBox="1">
            <a:spLocks/>
          </p:cNvSpPr>
          <p:nvPr/>
        </p:nvSpPr>
        <p:spPr>
          <a:xfrm>
            <a:off x="4021462" y="2065161"/>
            <a:ext cx="6492549" cy="17089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altLang="nl-NL" sz="2800" cap="none" dirty="0"/>
              <a:t>Financiering met </a:t>
            </a:r>
            <a:r>
              <a:rPr lang="nl-NL" altLang="nl-NL" sz="2800" b="1" cap="none" dirty="0"/>
              <a:t>omslagstelsel</a:t>
            </a:r>
            <a:r>
              <a:rPr lang="nl-NL" altLang="nl-NL" sz="2800" cap="none" dirty="0"/>
              <a:t>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altLang="nl-NL" sz="2800" cap="none" dirty="0"/>
              <a:t>Werkenden betalen in lopend jaar via belasting de uitkering van de ouderen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BCAFFFC3-02D5-3A43-AD3F-FA39E41C9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3892" y="5318008"/>
            <a:ext cx="681038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9460CC28-7928-3245-95CF-0E30DC9E7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/>
          </a:blip>
          <a:srcRect/>
          <a:stretch>
            <a:fillRect/>
          </a:stretch>
        </p:blipFill>
        <p:spPr bwMode="auto">
          <a:xfrm>
            <a:off x="8915224" y="4873551"/>
            <a:ext cx="610182" cy="844867"/>
          </a:xfrm>
          <a:prstGeom prst="ellipse">
            <a:avLst/>
          </a:prstGeom>
          <a:ln w="9525">
            <a:noFill/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/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E3BE4031-B200-7244-B94D-1F2C548F0D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2570" y="5298956"/>
            <a:ext cx="810816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>
            <a:extLst>
              <a:ext uri="{FF2B5EF4-FFF2-40B4-BE49-F238E27FC236}">
                <a16:creationId xmlns:a16="http://schemas.microsoft.com/office/drawing/2014/main" id="{D9D6448B-19E5-DE43-A0C9-1CDADD4DE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113" y="5143383"/>
            <a:ext cx="701279" cy="93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A9C8CA0C-1197-5645-A9A4-63976A41E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745" y="5318008"/>
            <a:ext cx="701279" cy="93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59FA393-71E5-1446-8AE8-B6FF367F5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163" y="4559183"/>
            <a:ext cx="701279" cy="93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1">
            <a:extLst>
              <a:ext uri="{FF2B5EF4-FFF2-40B4-BE49-F238E27FC236}">
                <a16:creationId xmlns:a16="http://schemas.microsoft.com/office/drawing/2014/main" id="{E382AAFE-AE57-6041-89AD-7681FFD78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745" y="4073408"/>
            <a:ext cx="701279" cy="93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">
            <a:extLst>
              <a:ext uri="{FF2B5EF4-FFF2-40B4-BE49-F238E27FC236}">
                <a16:creationId xmlns:a16="http://schemas.microsoft.com/office/drawing/2014/main" id="{BA2A8DB3-AC55-184C-A228-9D424BEB5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611" y="4429008"/>
            <a:ext cx="1328738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Ingekeepte PIJL-RECHTS 4">
            <a:extLst>
              <a:ext uri="{FF2B5EF4-FFF2-40B4-BE49-F238E27FC236}">
                <a16:creationId xmlns:a16="http://schemas.microsoft.com/office/drawing/2014/main" id="{DBCD9EB4-09C8-EC4D-9CD9-9B1B535A278F}"/>
              </a:ext>
            </a:extLst>
          </p:cNvPr>
          <p:cNvSpPr/>
          <p:nvPr/>
        </p:nvSpPr>
        <p:spPr>
          <a:xfrm>
            <a:off x="5209295" y="4905696"/>
            <a:ext cx="3186354" cy="474201"/>
          </a:xfrm>
          <a:prstGeom prst="notched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pic>
        <p:nvPicPr>
          <p:cNvPr id="16" name="Picture 14">
            <a:extLst>
              <a:ext uri="{FF2B5EF4-FFF2-40B4-BE49-F238E27FC236}">
                <a16:creationId xmlns:a16="http://schemas.microsoft.com/office/drawing/2014/main" id="{C7B9FCE9-A8A5-EA41-B7A0-9AC8639D2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331" y="4917956"/>
            <a:ext cx="1116806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0447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7A45961A-CBA6-064F-A832-449C7F43B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Economie Integraal vwo (Hans Vermeulen)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87984E49-F09A-194D-8624-744456CF7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973FE-9244-0745-A7A2-DE097F521649}" type="slidenum">
              <a:rPr lang="nl-NL" smtClean="0"/>
              <a:t>11</a:t>
            </a:fld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2FFE98E5-1383-CB40-8B56-9B0657255B2E}"/>
              </a:ext>
            </a:extLst>
          </p:cNvPr>
          <p:cNvSpPr txBox="1"/>
          <p:nvPr/>
        </p:nvSpPr>
        <p:spPr>
          <a:xfrm>
            <a:off x="4550735" y="148856"/>
            <a:ext cx="42104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/>
              <a:t>9.4 Oudedagsvoorziening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5C1660DD-7C16-1841-B3CA-C822B979CF76}"/>
              </a:ext>
            </a:extLst>
          </p:cNvPr>
          <p:cNvSpPr txBox="1">
            <a:spLocks/>
          </p:cNvSpPr>
          <p:nvPr/>
        </p:nvSpPr>
        <p:spPr>
          <a:xfrm>
            <a:off x="2541181" y="846701"/>
            <a:ext cx="8229600" cy="58380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altLang="nl-NL" sz="2800" cap="none" dirty="0" err="1"/>
              <a:t>Aow</a:t>
            </a:r>
            <a:r>
              <a:rPr lang="nl-NL" altLang="nl-NL" sz="2800" cap="none" dirty="0"/>
              <a:t>-probleem: vergrijzing</a:t>
            </a:r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EA433D12-AE42-6F45-93E3-F5F052FBE586}"/>
              </a:ext>
            </a:extLst>
          </p:cNvPr>
          <p:cNvSpPr txBox="1">
            <a:spLocks/>
          </p:cNvSpPr>
          <p:nvPr/>
        </p:nvSpPr>
        <p:spPr>
          <a:xfrm>
            <a:off x="3500161" y="1785937"/>
            <a:ext cx="7270620" cy="21918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altLang="nl-NL" sz="2800" cap="none" dirty="0"/>
              <a:t>Er komen méér ouderen en (in verhouding) minder werkenden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altLang="nl-NL" sz="2800" cap="none" dirty="0"/>
              <a:t>Daardoor moet elke werkende méér gaan betalen!</a:t>
            </a:r>
          </a:p>
        </p:txBody>
      </p:sp>
      <p:pic>
        <p:nvPicPr>
          <p:cNvPr id="7" name="Picture 10">
            <a:extLst>
              <a:ext uri="{FF2B5EF4-FFF2-40B4-BE49-F238E27FC236}">
                <a16:creationId xmlns:a16="http://schemas.microsoft.com/office/drawing/2014/main" id="{6D388469-5637-534B-9C41-E1F9AC238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161" y="5087937"/>
            <a:ext cx="810816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DFF171D4-7CFF-DF49-8B8A-1C48EF4BA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704" y="4932364"/>
            <a:ext cx="701279" cy="93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56B60706-B266-1144-8590-4C7CD88EE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336" y="5106989"/>
            <a:ext cx="701279" cy="93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>
            <a:extLst>
              <a:ext uri="{FF2B5EF4-FFF2-40B4-BE49-F238E27FC236}">
                <a16:creationId xmlns:a16="http://schemas.microsoft.com/office/drawing/2014/main" id="{2919D6AA-CC8D-0741-99E3-574926AC2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754" y="4348164"/>
            <a:ext cx="701279" cy="93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28A6F4C6-33B9-254E-BBDA-913D171199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336" y="3862389"/>
            <a:ext cx="701279" cy="93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">
            <a:extLst>
              <a:ext uri="{FF2B5EF4-FFF2-40B4-BE49-F238E27FC236}">
                <a16:creationId xmlns:a16="http://schemas.microsoft.com/office/drawing/2014/main" id="{606AB2DC-02F0-FB42-B81D-BB18EEC1C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202" y="4217989"/>
            <a:ext cx="1328738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0EFAC4D7-3F7C-AA4A-A787-34753923B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4430" y="4881562"/>
            <a:ext cx="1125141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>
            <a:extLst>
              <a:ext uri="{FF2B5EF4-FFF2-40B4-BE49-F238E27FC236}">
                <a16:creationId xmlns:a16="http://schemas.microsoft.com/office/drawing/2014/main" id="{417158A8-96B2-3549-9133-C9639A7A01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6986" y="4486275"/>
            <a:ext cx="682229" cy="88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D44BA346-161C-BD41-B35C-B19C178CA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/>
          </a:blip>
          <a:srcRect/>
          <a:stretch>
            <a:fillRect/>
          </a:stretch>
        </p:blipFill>
        <p:spPr bwMode="auto">
          <a:xfrm>
            <a:off x="9483812" y="4409619"/>
            <a:ext cx="610182" cy="844867"/>
          </a:xfrm>
          <a:prstGeom prst="ellipse">
            <a:avLst/>
          </a:prstGeom>
          <a:ln w="9525">
            <a:noFill/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/>
        </p:spPr>
      </p:pic>
      <p:pic>
        <p:nvPicPr>
          <p:cNvPr id="16" name="Picture 7">
            <a:extLst>
              <a:ext uri="{FF2B5EF4-FFF2-40B4-BE49-F238E27FC236}">
                <a16:creationId xmlns:a16="http://schemas.microsoft.com/office/drawing/2014/main" id="{81937D74-41FD-D646-A41F-C4E711A1D4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8715" y="5446714"/>
            <a:ext cx="682228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7">
            <a:extLst>
              <a:ext uri="{FF2B5EF4-FFF2-40B4-BE49-F238E27FC236}">
                <a16:creationId xmlns:a16="http://schemas.microsoft.com/office/drawing/2014/main" id="{B41CC876-E592-824D-9CDE-FCE7F9BDA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5783" y="5259389"/>
            <a:ext cx="681038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8">
            <a:extLst>
              <a:ext uri="{FF2B5EF4-FFF2-40B4-BE49-F238E27FC236}">
                <a16:creationId xmlns:a16="http://schemas.microsoft.com/office/drawing/2014/main" id="{2CB09F01-3751-264D-AE10-ACB68BFD8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/>
          </a:blip>
          <a:srcRect/>
          <a:stretch>
            <a:fillRect/>
          </a:stretch>
        </p:blipFill>
        <p:spPr bwMode="auto">
          <a:xfrm>
            <a:off x="9157115" y="4814932"/>
            <a:ext cx="610182" cy="844867"/>
          </a:xfrm>
          <a:prstGeom prst="ellipse">
            <a:avLst/>
          </a:prstGeom>
          <a:ln w="9525">
            <a:noFill/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/>
        </p:spPr>
      </p:pic>
      <p:sp>
        <p:nvSpPr>
          <p:cNvPr id="19" name="Ingekeepte PIJL-RECHTS 23">
            <a:extLst>
              <a:ext uri="{FF2B5EF4-FFF2-40B4-BE49-F238E27FC236}">
                <a16:creationId xmlns:a16="http://schemas.microsoft.com/office/drawing/2014/main" id="{63BE7070-0A9F-9D4E-AE83-AC4B020BA6A1}"/>
              </a:ext>
            </a:extLst>
          </p:cNvPr>
          <p:cNvSpPr/>
          <p:nvPr/>
        </p:nvSpPr>
        <p:spPr>
          <a:xfrm>
            <a:off x="5336886" y="4694677"/>
            <a:ext cx="3186354" cy="474201"/>
          </a:xfrm>
          <a:prstGeom prst="notched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pic>
        <p:nvPicPr>
          <p:cNvPr id="20" name="Picture 14">
            <a:extLst>
              <a:ext uri="{FF2B5EF4-FFF2-40B4-BE49-F238E27FC236}">
                <a16:creationId xmlns:a16="http://schemas.microsoft.com/office/drawing/2014/main" id="{4B63E634-1729-554C-8424-861C9BE19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500" y="4681537"/>
            <a:ext cx="1116806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4">
            <a:extLst>
              <a:ext uri="{FF2B5EF4-FFF2-40B4-BE49-F238E27FC236}">
                <a16:creationId xmlns:a16="http://schemas.microsoft.com/office/drawing/2014/main" id="{B4D1BDAC-477D-854C-80E4-163B89890E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453" y="4608512"/>
            <a:ext cx="1116806" cy="99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4">
            <a:extLst>
              <a:ext uri="{FF2B5EF4-FFF2-40B4-BE49-F238E27FC236}">
                <a16:creationId xmlns:a16="http://schemas.microsoft.com/office/drawing/2014/main" id="{AF1DBE71-A2A1-E845-8DCE-26486050A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193" y="4759325"/>
            <a:ext cx="1116806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1020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500"/>
                            </p:stCondLst>
                            <p:childTnLst>
                              <p:par>
                                <p:cTn id="3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9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F2485EB2-EF8E-3C43-9813-6635CFE00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Economie Integraal vwo (Hans Vermeulen)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5DD60603-4EEA-8C40-B46B-82CF43ACD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973FE-9244-0745-A7A2-DE097F521649}" type="slidenum">
              <a:rPr lang="nl-NL" smtClean="0"/>
              <a:t>12</a:t>
            </a:fld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EA5C4B4A-8B25-8F43-BE2D-7586B79E5BE5}"/>
              </a:ext>
            </a:extLst>
          </p:cNvPr>
          <p:cNvSpPr txBox="1"/>
          <p:nvPr/>
        </p:nvSpPr>
        <p:spPr>
          <a:xfrm>
            <a:off x="4550735" y="148856"/>
            <a:ext cx="42104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/>
              <a:t>9.4 Oudedagsvoorziening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F398142D-C2CA-4447-9546-71EFFF30ABFA}"/>
              </a:ext>
            </a:extLst>
          </p:cNvPr>
          <p:cNvSpPr txBox="1">
            <a:spLocks/>
          </p:cNvSpPr>
          <p:nvPr/>
        </p:nvSpPr>
        <p:spPr>
          <a:xfrm>
            <a:off x="3892708" y="672076"/>
            <a:ext cx="5408945" cy="43845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altLang="nl-NL" sz="2800" cap="none" dirty="0"/>
              <a:t>Vergrijzing = verandering i/a-ratio</a:t>
            </a:r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148C5364-61EE-BA45-ADE0-E953E74A62A4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485900" y="1124744"/>
            <a:ext cx="6172200" cy="1944216"/>
          </a:xfrm>
          <a:prstGeom prst="rect">
            <a:avLst/>
          </a:prstGeom>
          <a:blipFill rotWithShape="1">
            <a:blip r:embed="rId2"/>
            <a:stretch>
              <a:fillRect l="-1111" t="-2201"/>
            </a:stretch>
          </a:blipFill>
          <a:ln>
            <a:miter lim="800000"/>
            <a:headEnd/>
            <a:tailEnd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charset="0"/>
              <a:buChar char="•"/>
              <a:defRPr/>
            </a:pPr>
            <a:r>
              <a:rPr lang="nl-NL" sz="3200">
                <a:noFill/>
                <a:latin typeface="Arial" pitchFamily="34" charset="0"/>
                <a:cs typeface="Arial" pitchFamily="34" charset="0"/>
              </a:rPr>
              <a:t> </a:t>
            </a:r>
          </a:p>
        </p:txBody>
      </p:sp>
      <p:pic>
        <p:nvPicPr>
          <p:cNvPr id="7" name="Picture 10">
            <a:extLst>
              <a:ext uri="{FF2B5EF4-FFF2-40B4-BE49-F238E27FC236}">
                <a16:creationId xmlns:a16="http://schemas.microsoft.com/office/drawing/2014/main" id="{D8D3B219-0546-E646-818A-4A2CEA9BA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836" y="5564187"/>
            <a:ext cx="810816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14BB1E04-29B8-7242-A8C9-3B4C9FF8D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379" y="5408614"/>
            <a:ext cx="701279" cy="93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D5243532-4E8C-DD4B-9BA7-11C16EB72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011" y="5583239"/>
            <a:ext cx="701279" cy="93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>
            <a:extLst>
              <a:ext uri="{FF2B5EF4-FFF2-40B4-BE49-F238E27FC236}">
                <a16:creationId xmlns:a16="http://schemas.microsoft.com/office/drawing/2014/main" id="{946CE942-24A2-BB40-B63D-40FA05CD42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429" y="4824414"/>
            <a:ext cx="701279" cy="93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E9ADF723-FF3C-3B47-9543-7DC2398A8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011" y="4338639"/>
            <a:ext cx="701279" cy="93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">
            <a:extLst>
              <a:ext uri="{FF2B5EF4-FFF2-40B4-BE49-F238E27FC236}">
                <a16:creationId xmlns:a16="http://schemas.microsoft.com/office/drawing/2014/main" id="{59C4E876-016E-A945-8102-21F9C12D7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8877" y="4694239"/>
            <a:ext cx="1328738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DE59B4B0-CD06-F04B-A4B3-7D0DC830E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8105" y="5357812"/>
            <a:ext cx="1125141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>
            <a:extLst>
              <a:ext uri="{FF2B5EF4-FFF2-40B4-BE49-F238E27FC236}">
                <a16:creationId xmlns:a16="http://schemas.microsoft.com/office/drawing/2014/main" id="{19D507BE-647F-FA46-B454-BB486A15B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0661" y="4962525"/>
            <a:ext cx="682229" cy="88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63C0C48C-D41C-454B-8505-54EBF2684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/>
          </a:blip>
          <a:srcRect/>
          <a:stretch>
            <a:fillRect/>
          </a:stretch>
        </p:blipFill>
        <p:spPr bwMode="auto">
          <a:xfrm>
            <a:off x="9301653" y="4779389"/>
            <a:ext cx="610182" cy="844867"/>
          </a:xfrm>
          <a:prstGeom prst="ellipse">
            <a:avLst/>
          </a:prstGeom>
          <a:ln w="9525">
            <a:noFill/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/>
        </p:spPr>
      </p:pic>
      <p:pic>
        <p:nvPicPr>
          <p:cNvPr id="16" name="Picture 7">
            <a:extLst>
              <a:ext uri="{FF2B5EF4-FFF2-40B4-BE49-F238E27FC236}">
                <a16:creationId xmlns:a16="http://schemas.microsoft.com/office/drawing/2014/main" id="{D4CAFD3C-4A79-1641-A1F2-C018C8B05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2390" y="5922964"/>
            <a:ext cx="682228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7">
            <a:extLst>
              <a:ext uri="{FF2B5EF4-FFF2-40B4-BE49-F238E27FC236}">
                <a16:creationId xmlns:a16="http://schemas.microsoft.com/office/drawing/2014/main" id="{F3A01ABD-7599-4A4F-908D-C8CCF7FEC8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458" y="5735639"/>
            <a:ext cx="681038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8">
            <a:extLst>
              <a:ext uri="{FF2B5EF4-FFF2-40B4-BE49-F238E27FC236}">
                <a16:creationId xmlns:a16="http://schemas.microsoft.com/office/drawing/2014/main" id="{7502B197-004F-DD47-9A5E-062FC1DFAD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/>
          </a:blip>
          <a:srcRect/>
          <a:stretch>
            <a:fillRect/>
          </a:stretch>
        </p:blipFill>
        <p:spPr bwMode="auto">
          <a:xfrm>
            <a:off x="9050790" y="5291182"/>
            <a:ext cx="610182" cy="844867"/>
          </a:xfrm>
          <a:prstGeom prst="ellipse">
            <a:avLst/>
          </a:prstGeom>
          <a:ln w="9525">
            <a:noFill/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/>
        </p:spPr>
      </p:pic>
      <p:sp>
        <p:nvSpPr>
          <p:cNvPr id="19" name="Tekstvak 18">
            <a:extLst>
              <a:ext uri="{FF2B5EF4-FFF2-40B4-BE49-F238E27FC236}">
                <a16:creationId xmlns:a16="http://schemas.microsoft.com/office/drawing/2014/main" id="{B16DB506-609E-B548-8CC2-DF70636985F7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591636" y="2924366"/>
            <a:ext cx="2386298" cy="986296"/>
          </a:xfrm>
          <a:prstGeom prst="rect">
            <a:avLst/>
          </a:prstGeom>
          <a:blipFill rotWithShape="1">
            <a:blip r:embed="rId10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nl-NL">
                <a:noFill/>
              </a:rPr>
              <a:t> </a:t>
            </a:r>
          </a:p>
        </p:txBody>
      </p:sp>
      <p:sp>
        <p:nvSpPr>
          <p:cNvPr id="20" name="Ingekeepte PIJL-RECHTS 23">
            <a:extLst>
              <a:ext uri="{FF2B5EF4-FFF2-40B4-BE49-F238E27FC236}">
                <a16:creationId xmlns:a16="http://schemas.microsoft.com/office/drawing/2014/main" id="{6A229141-0EE3-FC41-BFF0-E755673DC11B}"/>
              </a:ext>
            </a:extLst>
          </p:cNvPr>
          <p:cNvSpPr/>
          <p:nvPr/>
        </p:nvSpPr>
        <p:spPr>
          <a:xfrm>
            <a:off x="5230561" y="5170927"/>
            <a:ext cx="3186354" cy="474201"/>
          </a:xfrm>
          <a:prstGeom prst="notched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pic>
        <p:nvPicPr>
          <p:cNvPr id="21" name="Picture 14">
            <a:extLst>
              <a:ext uri="{FF2B5EF4-FFF2-40B4-BE49-F238E27FC236}">
                <a16:creationId xmlns:a16="http://schemas.microsoft.com/office/drawing/2014/main" id="{A0FC3FC2-388A-024A-ABBD-01BF56A5F3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353" y="5072062"/>
            <a:ext cx="1116806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4">
            <a:extLst>
              <a:ext uri="{FF2B5EF4-FFF2-40B4-BE49-F238E27FC236}">
                <a16:creationId xmlns:a16="http://schemas.microsoft.com/office/drawing/2014/main" id="{83C9F40A-598A-5748-9BDD-D55AE0229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116" y="5000625"/>
            <a:ext cx="1116806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4">
            <a:extLst>
              <a:ext uri="{FF2B5EF4-FFF2-40B4-BE49-F238E27FC236}">
                <a16:creationId xmlns:a16="http://schemas.microsoft.com/office/drawing/2014/main" id="{CA0C5645-91E5-0B48-B331-E1A4E0481E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856" y="5149850"/>
            <a:ext cx="1116806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hthoek 23">
            <a:extLst>
              <a:ext uri="{FF2B5EF4-FFF2-40B4-BE49-F238E27FC236}">
                <a16:creationId xmlns:a16="http://schemas.microsoft.com/office/drawing/2014/main" id="{00202EB7-9B5B-E64D-807B-0DCD37620EDA}"/>
              </a:ext>
            </a:extLst>
          </p:cNvPr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063615" y="2924946"/>
            <a:ext cx="2339994" cy="991105"/>
          </a:xfrm>
          <a:prstGeom prst="rect">
            <a:avLst/>
          </a:prstGeom>
          <a:blipFill rotWithShape="1">
            <a:blip r:embed="rId12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nl-NL">
                <a:noFill/>
              </a:rPr>
              <a:t> </a:t>
            </a:r>
          </a:p>
        </p:txBody>
      </p:sp>
      <p:sp>
        <p:nvSpPr>
          <p:cNvPr id="25" name="Tekstvak 24">
            <a:extLst>
              <a:ext uri="{FF2B5EF4-FFF2-40B4-BE49-F238E27FC236}">
                <a16:creationId xmlns:a16="http://schemas.microsoft.com/office/drawing/2014/main" id="{401AC791-0496-0141-8430-FDF9CEE80F88}"/>
              </a:ext>
            </a:extLst>
          </p:cNvPr>
          <p:cNvSpPr txBox="1"/>
          <p:nvPr/>
        </p:nvSpPr>
        <p:spPr>
          <a:xfrm>
            <a:off x="5167868" y="4708527"/>
            <a:ext cx="4269054" cy="33855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nl-NL" sz="1600" dirty="0"/>
              <a:t>1 actieve moet dus méér inactieven gaan betalen</a:t>
            </a:r>
          </a:p>
        </p:txBody>
      </p:sp>
    </p:spTree>
    <p:extLst>
      <p:ext uri="{BB962C8B-B14F-4D97-AF65-F5344CB8AC3E}">
        <p14:creationId xmlns:p14="http://schemas.microsoft.com/office/powerpoint/2010/main" val="2322009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C681DED4-AA1B-7B45-961C-147FBDA4B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Economie Integraal vwo (Hans Vermeulen)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A1F96892-7517-D348-B120-8ADCB2BA6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973FE-9244-0745-A7A2-DE097F521649}" type="slidenum">
              <a:rPr lang="nl-NL" smtClean="0"/>
              <a:t>13</a:t>
            </a:fld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B69698B0-CA14-004A-B5E7-90E43149CD79}"/>
              </a:ext>
            </a:extLst>
          </p:cNvPr>
          <p:cNvSpPr txBox="1"/>
          <p:nvPr/>
        </p:nvSpPr>
        <p:spPr>
          <a:xfrm>
            <a:off x="4550735" y="148856"/>
            <a:ext cx="42104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/>
              <a:t>9.4 Oudedagsvoorziening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D449AB7B-5E72-124B-A600-309B827685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694" y="2004385"/>
            <a:ext cx="2043112" cy="147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151D1441-1BBE-DA40-B432-A9F40B3072EC}"/>
              </a:ext>
            </a:extLst>
          </p:cNvPr>
          <p:cNvSpPr txBox="1">
            <a:spLocks/>
          </p:cNvSpPr>
          <p:nvPr/>
        </p:nvSpPr>
        <p:spPr>
          <a:xfrm>
            <a:off x="4094922" y="963550"/>
            <a:ext cx="5253934" cy="70988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altLang="nl-NL" sz="2800" cap="none" dirty="0"/>
              <a:t>Het bedrijfspensioen</a:t>
            </a:r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683F36B7-EBBC-4342-93A0-C032778BA5C9}"/>
              </a:ext>
            </a:extLst>
          </p:cNvPr>
          <p:cNvSpPr txBox="1">
            <a:spLocks/>
          </p:cNvSpPr>
          <p:nvPr/>
        </p:nvSpPr>
        <p:spPr>
          <a:xfrm>
            <a:off x="2560707" y="3906210"/>
            <a:ext cx="8434388" cy="18057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Symbol" pitchFamily="18" charset="2"/>
              <a:buNone/>
            </a:pPr>
            <a:r>
              <a:rPr lang="nl-NL" altLang="nl-NL" sz="2800" cap="none" dirty="0"/>
              <a:t>Financiering met </a:t>
            </a:r>
            <a:r>
              <a:rPr lang="nl-NL" altLang="nl-NL" sz="2800" b="1" cap="none" dirty="0"/>
              <a:t>kapitaaldekkingsstelsel</a:t>
            </a:r>
            <a:r>
              <a:rPr lang="nl-NL" altLang="nl-NL" sz="2800" cap="none" dirty="0"/>
              <a:t>:</a:t>
            </a:r>
          </a:p>
          <a:p>
            <a:pPr marL="0" indent="0">
              <a:lnSpc>
                <a:spcPct val="100000"/>
              </a:lnSpc>
              <a:buFont typeface="Symbol" pitchFamily="18" charset="2"/>
              <a:buNone/>
            </a:pPr>
            <a:r>
              <a:rPr lang="nl-NL" altLang="nl-NL" sz="2800" cap="none" dirty="0"/>
              <a:t>Voordeel: geen last van vergrijzing  (stijgen i/a-ratio)</a:t>
            </a:r>
          </a:p>
          <a:p>
            <a:pPr marL="0" indent="0">
              <a:lnSpc>
                <a:spcPct val="100000"/>
              </a:lnSpc>
              <a:buFont typeface="Symbol" pitchFamily="18" charset="2"/>
              <a:buNone/>
            </a:pPr>
            <a:r>
              <a:rPr lang="nl-NL" altLang="nl-NL" sz="2800" cap="none" dirty="0"/>
              <a:t>Nadeel: onzekerheid over opbrengst beleggingen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1FD0E49E-46B5-F946-884C-81703DD87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7955" y="5873123"/>
            <a:ext cx="1471613" cy="97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4037E758-6FD6-FA4A-8AC3-8410015B1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784" y="5818860"/>
            <a:ext cx="139382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85562E1A-FFA7-5E47-92E5-0EEA3240D0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331" y="2110748"/>
            <a:ext cx="1268413" cy="126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C6080803-7A9E-924F-AC5F-6213937CB6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744" y="2077410"/>
            <a:ext cx="2016125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Ingekeepte PIJL-RECHTS 3">
            <a:extLst>
              <a:ext uri="{FF2B5EF4-FFF2-40B4-BE49-F238E27FC236}">
                <a16:creationId xmlns:a16="http://schemas.microsoft.com/office/drawing/2014/main" id="{F114A95B-4D0F-8346-AF0B-65E2861BA32A}"/>
              </a:ext>
            </a:extLst>
          </p:cNvPr>
          <p:cNvSpPr/>
          <p:nvPr/>
        </p:nvSpPr>
        <p:spPr>
          <a:xfrm>
            <a:off x="4618334" y="2564244"/>
            <a:ext cx="1080120" cy="369116"/>
          </a:xfrm>
          <a:prstGeom prst="notched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/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19579230-9CF6-8E44-9A94-92B6EF227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CFEFB"/>
              </a:clrFrom>
              <a:clrTo>
                <a:srgbClr val="FCFEFB">
                  <a:alpha val="0"/>
                </a:srgbClr>
              </a:clrTo>
            </a:clrChange>
            <a:extLst/>
          </a:blip>
          <a:srcRect/>
          <a:stretch>
            <a:fillRect/>
          </a:stretch>
        </p:blipFill>
        <p:spPr bwMode="auto">
          <a:xfrm>
            <a:off x="4956468" y="2272770"/>
            <a:ext cx="407027" cy="407028"/>
          </a:xfrm>
          <a:prstGeom prst="ellipse">
            <a:avLst/>
          </a:prstGeom>
          <a:ln w="9525">
            <a:noFill/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/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21A0491D-D68D-3546-9D7C-375D0019A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4244" y="2077410"/>
            <a:ext cx="1546225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Ingekeepte PIJL-RECHTS 11">
            <a:extLst>
              <a:ext uri="{FF2B5EF4-FFF2-40B4-BE49-F238E27FC236}">
                <a16:creationId xmlns:a16="http://schemas.microsoft.com/office/drawing/2014/main" id="{3E78918F-DC79-8740-AC0F-8C97A762A1FB}"/>
              </a:ext>
            </a:extLst>
          </p:cNvPr>
          <p:cNvSpPr/>
          <p:nvPr/>
        </p:nvSpPr>
        <p:spPr>
          <a:xfrm>
            <a:off x="8113760" y="2559679"/>
            <a:ext cx="1080120" cy="369116"/>
          </a:xfrm>
          <a:prstGeom prst="notched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/>
          </a:p>
        </p:txBody>
      </p:sp>
      <p:pic>
        <p:nvPicPr>
          <p:cNvPr id="16" name="Picture 9">
            <a:extLst>
              <a:ext uri="{FF2B5EF4-FFF2-40B4-BE49-F238E27FC236}">
                <a16:creationId xmlns:a16="http://schemas.microsoft.com/office/drawing/2014/main" id="{FC5F95C6-D815-BA41-A5D1-A7BD3147F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/>
          </a:blip>
          <a:srcRect/>
          <a:stretch>
            <a:fillRect/>
          </a:stretch>
        </p:blipFill>
        <p:spPr bwMode="auto">
          <a:xfrm>
            <a:off x="8366069" y="2077309"/>
            <a:ext cx="575502" cy="575502"/>
          </a:xfrm>
          <a:prstGeom prst="ellipse">
            <a:avLst/>
          </a:prstGeom>
          <a:ln w="76200">
            <a:noFill/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/>
        </p:spPr>
      </p:pic>
      <p:sp>
        <p:nvSpPr>
          <p:cNvPr id="17" name="Tekstvak 16">
            <a:extLst>
              <a:ext uri="{FF2B5EF4-FFF2-40B4-BE49-F238E27FC236}">
                <a16:creationId xmlns:a16="http://schemas.microsoft.com/office/drawing/2014/main" id="{C1ABF9C9-6F80-5B48-AC0D-F9FF7BF21C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0706" y="3507748"/>
            <a:ext cx="1955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9pPr>
          </a:lstStyle>
          <a:p>
            <a:r>
              <a:rPr lang="nl-NL" altLang="nl-NL">
                <a:latin typeface="Calibri" pitchFamily="34" charset="0"/>
              </a:rPr>
              <a:t>premie werkenden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0B31ACE9-7905-3847-88DC-00EEC0B209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2069" y="3498223"/>
            <a:ext cx="2206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9pPr>
          </a:lstStyle>
          <a:p>
            <a:r>
              <a:rPr lang="nl-NL" altLang="nl-NL">
                <a:latin typeface="Calibri" pitchFamily="34" charset="0"/>
              </a:rPr>
              <a:t>pensioenfonds belegt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9D5DA052-C861-C74C-9D04-BFE91FFFF5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9456" y="3507748"/>
            <a:ext cx="19256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9pPr>
          </a:lstStyle>
          <a:p>
            <a:r>
              <a:rPr lang="nl-NL" altLang="nl-NL">
                <a:latin typeface="Calibri" pitchFamily="34" charset="0"/>
              </a:rPr>
              <a:t>uitkering pensioen</a:t>
            </a:r>
          </a:p>
        </p:txBody>
      </p:sp>
    </p:spTree>
    <p:extLst>
      <p:ext uri="{BB962C8B-B14F-4D97-AF65-F5344CB8AC3E}">
        <p14:creationId xmlns:p14="http://schemas.microsoft.com/office/powerpoint/2010/main" val="960490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25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17" grpId="0"/>
      <p:bldP spid="18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6FD36B78-0D00-9145-B339-5DC2A9D2B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6228" y="6316233"/>
            <a:ext cx="2954537" cy="461665"/>
          </a:xfrm>
        </p:spPr>
        <p:txBody>
          <a:bodyPr/>
          <a:lstStyle/>
          <a:p>
            <a:r>
              <a:rPr lang="nl-NL"/>
              <a:t>Economie Integraal vwo (Hans Vermeulen)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4E02FD71-056D-4446-B881-39B785C3C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973FE-9244-0745-A7A2-DE097F521649}" type="slidenum">
              <a:rPr lang="nl-NL" smtClean="0"/>
              <a:t>14</a:t>
            </a:fld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37DCA968-4F32-2E4B-B82D-8304DB919BA4}"/>
              </a:ext>
            </a:extLst>
          </p:cNvPr>
          <p:cNvSpPr txBox="1"/>
          <p:nvPr/>
        </p:nvSpPr>
        <p:spPr>
          <a:xfrm>
            <a:off x="4550735" y="148856"/>
            <a:ext cx="42104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/>
              <a:t>9.4 Oudedagsvoorziening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7A413829-2C91-0948-9CA4-D571F351E5CC}"/>
              </a:ext>
            </a:extLst>
          </p:cNvPr>
          <p:cNvSpPr txBox="1">
            <a:spLocks/>
          </p:cNvSpPr>
          <p:nvPr/>
        </p:nvSpPr>
        <p:spPr>
          <a:xfrm>
            <a:off x="3592995" y="854944"/>
            <a:ext cx="6172200" cy="52322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 fontScale="90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altLang="nl-NL" dirty="0"/>
              <a:t>Kapitaaldekkingsstelsel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EC104627-C963-B048-B242-50C3D36FBC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40765" y="1738203"/>
            <a:ext cx="3132228" cy="4235708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732026E3-C556-8A4D-BBD8-55B7938A7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19055" y="1738203"/>
            <a:ext cx="4194956" cy="4243980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5C3B9A2D-E75F-584A-BF6A-45B621F5D193}"/>
              </a:ext>
            </a:extLst>
          </p:cNvPr>
          <p:cNvSpPr txBox="1"/>
          <p:nvPr/>
        </p:nvSpPr>
        <p:spPr>
          <a:xfrm>
            <a:off x="3788531" y="6111389"/>
            <a:ext cx="5976664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l-NL" sz="2400" dirty="0"/>
              <a:t>Het raadsel van de vijver en de waterlelies</a:t>
            </a:r>
          </a:p>
        </p:txBody>
      </p:sp>
    </p:spTree>
    <p:extLst>
      <p:ext uri="{BB962C8B-B14F-4D97-AF65-F5344CB8AC3E}">
        <p14:creationId xmlns:p14="http://schemas.microsoft.com/office/powerpoint/2010/main" val="1984993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06CCFEEB-4A4B-B144-8E6B-72FEA15E0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Economie Integraal vwo (Hans Vermeulen)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E6BAB059-116D-2041-A2F9-8985D0717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973FE-9244-0745-A7A2-DE097F521649}" type="slidenum">
              <a:rPr lang="nl-NL" smtClean="0"/>
              <a:t>15</a:t>
            </a:fld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03DB201E-9FF0-D945-9213-C4B7B5FC91BD}"/>
              </a:ext>
            </a:extLst>
          </p:cNvPr>
          <p:cNvSpPr txBox="1"/>
          <p:nvPr/>
        </p:nvSpPr>
        <p:spPr>
          <a:xfrm>
            <a:off x="4550735" y="148856"/>
            <a:ext cx="42104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/>
              <a:t>9.4 Oudedagsvoorziening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2B66BA16-B23C-C940-9C85-516753438D35}"/>
              </a:ext>
            </a:extLst>
          </p:cNvPr>
          <p:cNvSpPr txBox="1">
            <a:spLocks/>
          </p:cNvSpPr>
          <p:nvPr/>
        </p:nvSpPr>
        <p:spPr>
          <a:xfrm>
            <a:off x="5171199" y="943612"/>
            <a:ext cx="2415462" cy="79187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altLang="nl-NL" sz="2800" cap="none" dirty="0"/>
              <a:t>Indexering</a:t>
            </a:r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B5F26A12-9AA1-754C-BB0F-A78FF548B0DB}"/>
              </a:ext>
            </a:extLst>
          </p:cNvPr>
          <p:cNvSpPr txBox="1">
            <a:spLocks/>
          </p:cNvSpPr>
          <p:nvPr/>
        </p:nvSpPr>
        <p:spPr>
          <a:xfrm>
            <a:off x="1987827" y="2007020"/>
            <a:ext cx="9024730" cy="42413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l-NL" altLang="nl-NL" sz="2800" cap="none" dirty="0"/>
              <a:t>Indexering = aanpassen hoogte pensioenuitkering</a:t>
            </a:r>
          </a:p>
          <a:p>
            <a:pPr marL="361950" indent="-361950">
              <a:lnSpc>
                <a:spcPct val="100000"/>
              </a:lnSpc>
              <a:buFont typeface="Wingdings" pitchFamily="2" charset="2"/>
              <a:buChar char="Ø"/>
            </a:pPr>
            <a:r>
              <a:rPr lang="nl-NL" altLang="nl-NL" sz="2800" b="1" cap="none" dirty="0"/>
              <a:t>Welvaartsvast: </a:t>
            </a:r>
            <a:r>
              <a:rPr lang="nl-NL" altLang="nl-NL" sz="2800" cap="none" dirty="0"/>
              <a:t>uitkeringen stijgen mee met de lonen, zodat de welvaart </a:t>
            </a:r>
            <a:r>
              <a:rPr lang="nl-NL" altLang="nl-NL" sz="2800" cap="none" dirty="0" err="1"/>
              <a:t>t.O.V.</a:t>
            </a:r>
            <a:r>
              <a:rPr lang="nl-NL" altLang="nl-NL" sz="2800" cap="none" dirty="0"/>
              <a:t> De rest van de bevolking gelijk blijft</a:t>
            </a:r>
          </a:p>
          <a:p>
            <a:pPr marL="361950" indent="-361950">
              <a:lnSpc>
                <a:spcPct val="100000"/>
              </a:lnSpc>
              <a:buFont typeface="Wingdings" pitchFamily="2" charset="2"/>
              <a:buChar char="Ø"/>
            </a:pPr>
            <a:r>
              <a:rPr lang="nl-NL" altLang="nl-NL" sz="2800" b="1" cap="none" dirty="0"/>
              <a:t>Waardevast: </a:t>
            </a:r>
            <a:r>
              <a:rPr lang="nl-NL" altLang="nl-NL" sz="2800" cap="none" dirty="0"/>
              <a:t>uitkeringen worden aangepast aan de inflatie, zodat de koopkracht gelijk blijft</a:t>
            </a:r>
          </a:p>
          <a:p>
            <a:pPr marL="361950" indent="-361950">
              <a:lnSpc>
                <a:spcPct val="100000"/>
              </a:lnSpc>
              <a:buFont typeface="Wingdings" pitchFamily="2" charset="2"/>
              <a:buChar char="Ø"/>
            </a:pPr>
            <a:r>
              <a:rPr lang="nl-NL" altLang="nl-NL" sz="2800" b="1" cap="none" dirty="0"/>
              <a:t>Bevriezen: </a:t>
            </a:r>
            <a:r>
              <a:rPr lang="nl-NL" altLang="nl-NL" sz="2800" cap="none" dirty="0"/>
              <a:t>er komt niets bij, het bedrag blijft hetzelfde</a:t>
            </a:r>
          </a:p>
          <a:p>
            <a:pPr marL="361950" indent="-361950">
              <a:lnSpc>
                <a:spcPct val="100000"/>
              </a:lnSpc>
              <a:buFont typeface="Wingdings" pitchFamily="2" charset="2"/>
              <a:buChar char="Ø"/>
            </a:pPr>
            <a:r>
              <a:rPr lang="nl-NL" altLang="nl-NL" sz="2800" b="1" cap="none" dirty="0"/>
              <a:t>Korten: </a:t>
            </a:r>
            <a:r>
              <a:rPr lang="nl-NL" altLang="nl-NL" sz="2800" cap="none" dirty="0"/>
              <a:t>als er écht geld tekort is kunnen de pensioenen zelfs worden verlaagd</a:t>
            </a:r>
            <a:endParaRPr lang="nl-NL" altLang="nl-NL" sz="2800" b="1" cap="none" dirty="0"/>
          </a:p>
        </p:txBody>
      </p:sp>
    </p:spTree>
    <p:extLst>
      <p:ext uri="{BB962C8B-B14F-4D97-AF65-F5344CB8AC3E}">
        <p14:creationId xmlns:p14="http://schemas.microsoft.com/office/powerpoint/2010/main" val="3023093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BB802DEF-7333-FC49-9A64-9B7D0F2C6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8148" y="6065837"/>
            <a:ext cx="1531251" cy="520053"/>
          </a:xfrm>
        </p:spPr>
        <p:txBody>
          <a:bodyPr/>
          <a:lstStyle/>
          <a:p>
            <a:r>
              <a:rPr lang="nl-NL" dirty="0"/>
              <a:t>Economie integraal vwo (hans </a:t>
            </a:r>
            <a:r>
              <a:rPr lang="nl-NL" dirty="0" err="1"/>
              <a:t>vermeulen</a:t>
            </a:r>
            <a:r>
              <a:rPr lang="nl-NL" sz="2400" dirty="0"/>
              <a:t>)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DD63146E-4AEB-1C4A-91E3-06CB12E12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96118" y="6065837"/>
            <a:ext cx="764215" cy="365125"/>
          </a:xfrm>
        </p:spPr>
        <p:txBody>
          <a:bodyPr/>
          <a:lstStyle/>
          <a:p>
            <a:fld id="{E9D973FE-9244-0745-A7A2-DE097F521649}" type="slidenum">
              <a:rPr lang="nl-NL" smtClean="0"/>
              <a:t>16</a:t>
            </a:fld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8653C778-1444-0040-8B66-4B0275DD1A06}"/>
              </a:ext>
            </a:extLst>
          </p:cNvPr>
          <p:cNvSpPr txBox="1"/>
          <p:nvPr/>
        </p:nvSpPr>
        <p:spPr>
          <a:xfrm>
            <a:off x="4550735" y="148856"/>
            <a:ext cx="4210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9.4 Oudedagsvoorziening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3AA8B81A-43EB-F348-B2C7-0FC1B32F4B62}"/>
              </a:ext>
            </a:extLst>
          </p:cNvPr>
          <p:cNvSpPr txBox="1"/>
          <p:nvPr/>
        </p:nvSpPr>
        <p:spPr>
          <a:xfrm>
            <a:off x="1053548" y="859188"/>
            <a:ext cx="10224678" cy="83099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 sz="2400" dirty="0"/>
              <a:t>Dekkingsgraad is de verhouding tussen de huidige waarde van de belegde middelen en de contante waarde van de toekomstige verplichtingen</a:t>
            </a:r>
          </a:p>
        </p:txBody>
      </p:sp>
      <p:pic>
        <p:nvPicPr>
          <p:cNvPr id="6" name="Pensioenen - Dekkingsgraad.mp4">
            <a:hlinkClick r:id="" action="ppaction://media"/>
            <a:extLst>
              <a:ext uri="{FF2B5EF4-FFF2-40B4-BE49-F238E27FC236}">
                <a16:creationId xmlns:a16="http://schemas.microsoft.com/office/drawing/2014/main" id="{0F9240F5-2B03-2D4A-BA5B-AA6DF4CDCB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70013" y="1765771"/>
            <a:ext cx="8359265" cy="4702087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8A8098CD-B6F7-D94A-A966-D484BBBFE1CB}"/>
              </a:ext>
            </a:extLst>
          </p:cNvPr>
          <p:cNvSpPr txBox="1"/>
          <p:nvPr/>
        </p:nvSpPr>
        <p:spPr>
          <a:xfrm>
            <a:off x="1945977" y="330383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2594817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B2D7736C-907D-5D4D-B681-3E806A582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Economie Integraal vwo (Hans Vermeulen)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DBB7714B-4249-E84B-8451-46B15F5F6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973FE-9244-0745-A7A2-DE097F521649}" type="slidenum">
              <a:rPr lang="nl-NL" smtClean="0"/>
              <a:t>2</a:t>
            </a:fld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D9D20516-05E0-DE40-A101-96EE42F41FAC}"/>
              </a:ext>
            </a:extLst>
          </p:cNvPr>
          <p:cNvSpPr txBox="1"/>
          <p:nvPr/>
        </p:nvSpPr>
        <p:spPr>
          <a:xfrm>
            <a:off x="5886009" y="809870"/>
            <a:ext cx="2016224" cy="40011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l-NL" sz="2000" dirty="0"/>
              <a:t>Woningmarkt</a:t>
            </a:r>
          </a:p>
        </p:txBody>
      </p:sp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52F63BAA-F562-BB45-837B-327396DADA3B}"/>
              </a:ext>
            </a:extLst>
          </p:cNvPr>
          <p:cNvCxnSpPr/>
          <p:nvPr/>
        </p:nvCxnSpPr>
        <p:spPr>
          <a:xfrm>
            <a:off x="3285338" y="2345591"/>
            <a:ext cx="0" cy="295232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098F08F6-70CD-8B41-842B-931E33F1F201}"/>
              </a:ext>
            </a:extLst>
          </p:cNvPr>
          <p:cNvCxnSpPr/>
          <p:nvPr/>
        </p:nvCxnSpPr>
        <p:spPr>
          <a:xfrm>
            <a:off x="3285338" y="5297919"/>
            <a:ext cx="302433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63EB82A4-E295-374C-B9BE-063A253CAB6A}"/>
              </a:ext>
            </a:extLst>
          </p:cNvPr>
          <p:cNvCxnSpPr/>
          <p:nvPr/>
        </p:nvCxnSpPr>
        <p:spPr>
          <a:xfrm>
            <a:off x="3285338" y="2633623"/>
            <a:ext cx="2232248" cy="266429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0B76C7F4-0F3E-D84A-88DD-717A1E559D14}"/>
              </a:ext>
            </a:extLst>
          </p:cNvPr>
          <p:cNvCxnSpPr/>
          <p:nvPr/>
        </p:nvCxnSpPr>
        <p:spPr>
          <a:xfrm flipV="1">
            <a:off x="3285338" y="2610624"/>
            <a:ext cx="2376264" cy="2255247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Tekstvak 8">
            <a:extLst>
              <a:ext uri="{FF2B5EF4-FFF2-40B4-BE49-F238E27FC236}">
                <a16:creationId xmlns:a16="http://schemas.microsoft.com/office/drawing/2014/main" id="{10BCBD73-AF2D-9F45-A3BE-BB1FC7AEB647}"/>
              </a:ext>
            </a:extLst>
          </p:cNvPr>
          <p:cNvSpPr txBox="1"/>
          <p:nvPr/>
        </p:nvSpPr>
        <p:spPr>
          <a:xfrm>
            <a:off x="2853290" y="1770308"/>
            <a:ext cx="144016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l-NL" dirty="0"/>
              <a:t>Prijs of huur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213BE011-ED5B-9549-B0A4-9D70F543098F}"/>
              </a:ext>
            </a:extLst>
          </p:cNvPr>
          <p:cNvSpPr txBox="1"/>
          <p:nvPr/>
        </p:nvSpPr>
        <p:spPr>
          <a:xfrm>
            <a:off x="4941522" y="5513943"/>
            <a:ext cx="18002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l-NL" dirty="0"/>
              <a:t>Aantal woningen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040EAEFF-D69C-1148-BD13-2FAEC45C0A7D}"/>
              </a:ext>
            </a:extLst>
          </p:cNvPr>
          <p:cNvSpPr txBox="1"/>
          <p:nvPr/>
        </p:nvSpPr>
        <p:spPr>
          <a:xfrm>
            <a:off x="3465358" y="2269940"/>
            <a:ext cx="936104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l-NL" dirty="0"/>
              <a:t>Vraag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8B5A5916-944B-D841-BCA6-E067EC943425}"/>
              </a:ext>
            </a:extLst>
          </p:cNvPr>
          <p:cNvSpPr txBox="1"/>
          <p:nvPr/>
        </p:nvSpPr>
        <p:spPr>
          <a:xfrm>
            <a:off x="5661602" y="2787794"/>
            <a:ext cx="936104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l-NL" dirty="0"/>
              <a:t>Aanbod</a:t>
            </a:r>
          </a:p>
        </p:txBody>
      </p: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66914815-8B15-554D-9E63-2B825C803A58}"/>
              </a:ext>
            </a:extLst>
          </p:cNvPr>
          <p:cNvCxnSpPr/>
          <p:nvPr/>
        </p:nvCxnSpPr>
        <p:spPr>
          <a:xfrm>
            <a:off x="3285338" y="3857759"/>
            <a:ext cx="1008112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Rechte verbindingslijn 13">
            <a:extLst>
              <a:ext uri="{FF2B5EF4-FFF2-40B4-BE49-F238E27FC236}">
                <a16:creationId xmlns:a16="http://schemas.microsoft.com/office/drawing/2014/main" id="{5B3C559A-F63A-7F49-B24A-36BE3147B7E6}"/>
              </a:ext>
            </a:extLst>
          </p:cNvPr>
          <p:cNvCxnSpPr/>
          <p:nvPr/>
        </p:nvCxnSpPr>
        <p:spPr>
          <a:xfrm>
            <a:off x="3897406" y="2610624"/>
            <a:ext cx="2232248" cy="266429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Ovaal 14">
            <a:extLst>
              <a:ext uri="{FF2B5EF4-FFF2-40B4-BE49-F238E27FC236}">
                <a16:creationId xmlns:a16="http://schemas.microsoft.com/office/drawing/2014/main" id="{FAA06073-DF21-9442-A2BA-4DD14F63124C}"/>
              </a:ext>
            </a:extLst>
          </p:cNvPr>
          <p:cNvSpPr/>
          <p:nvPr/>
        </p:nvSpPr>
        <p:spPr>
          <a:xfrm>
            <a:off x="4293450" y="3821755"/>
            <a:ext cx="108012" cy="1210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CB5218EB-25B0-9543-A7B8-3CE66EC4945B}"/>
              </a:ext>
            </a:extLst>
          </p:cNvPr>
          <p:cNvSpPr txBox="1"/>
          <p:nvPr/>
        </p:nvSpPr>
        <p:spPr>
          <a:xfrm>
            <a:off x="6894121" y="1626564"/>
            <a:ext cx="4384105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l-NL" dirty="0"/>
              <a:t>Factoren die vraag en aanbod beïnvloeden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F9D768CC-3DE0-0847-A4CE-769BA609CEC1}"/>
              </a:ext>
            </a:extLst>
          </p:cNvPr>
          <p:cNvSpPr txBox="1"/>
          <p:nvPr/>
        </p:nvSpPr>
        <p:spPr>
          <a:xfrm>
            <a:off x="6894121" y="2156295"/>
            <a:ext cx="4140623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l-NL" dirty="0"/>
              <a:t>1. Groei van de bevolking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2CEB4FFF-F2D7-9B41-A5BC-5D9A1AB588A7}"/>
              </a:ext>
            </a:extLst>
          </p:cNvPr>
          <p:cNvSpPr txBox="1"/>
          <p:nvPr/>
        </p:nvSpPr>
        <p:spPr>
          <a:xfrm>
            <a:off x="6866665" y="2655350"/>
            <a:ext cx="4168079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l-NL" dirty="0"/>
              <a:t>2. Veranderende wooneisen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C3FB7CBE-1E9F-7F40-B002-068DCAFA7E74}"/>
              </a:ext>
            </a:extLst>
          </p:cNvPr>
          <p:cNvSpPr txBox="1"/>
          <p:nvPr/>
        </p:nvSpPr>
        <p:spPr>
          <a:xfrm>
            <a:off x="6850121" y="3142293"/>
            <a:ext cx="4168079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l-NL" dirty="0"/>
              <a:t>3. Te kort aan huurwoningen / hoge huren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23D2F6D6-47D9-C84C-954C-4FBE27A13AE4}"/>
              </a:ext>
            </a:extLst>
          </p:cNvPr>
          <p:cNvSpPr txBox="1"/>
          <p:nvPr/>
        </p:nvSpPr>
        <p:spPr>
          <a:xfrm>
            <a:off x="6838859" y="3601656"/>
            <a:ext cx="4168079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l-NL" dirty="0"/>
              <a:t>4. belasting- en subsidiebeleid overheid</a:t>
            </a:r>
          </a:p>
        </p:txBody>
      </p:sp>
      <p:cxnSp>
        <p:nvCxnSpPr>
          <p:cNvPr id="21" name="Rechte verbindingslijn 20">
            <a:extLst>
              <a:ext uri="{FF2B5EF4-FFF2-40B4-BE49-F238E27FC236}">
                <a16:creationId xmlns:a16="http://schemas.microsoft.com/office/drawing/2014/main" id="{0C0437E6-72EF-EF4F-876C-67B0E1D25D7A}"/>
              </a:ext>
            </a:extLst>
          </p:cNvPr>
          <p:cNvCxnSpPr/>
          <p:nvPr/>
        </p:nvCxnSpPr>
        <p:spPr>
          <a:xfrm flipH="1">
            <a:off x="3285338" y="3511625"/>
            <a:ext cx="1368152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" name="PIJL-OMHOOG 4">
            <a:extLst>
              <a:ext uri="{FF2B5EF4-FFF2-40B4-BE49-F238E27FC236}">
                <a16:creationId xmlns:a16="http://schemas.microsoft.com/office/drawing/2014/main" id="{C0CC2AB9-37E8-7D4E-8514-396070948EC1}"/>
              </a:ext>
            </a:extLst>
          </p:cNvPr>
          <p:cNvSpPr/>
          <p:nvPr/>
        </p:nvSpPr>
        <p:spPr>
          <a:xfrm>
            <a:off x="3429354" y="3601656"/>
            <a:ext cx="144016" cy="22009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8EF3D98A-4BBA-9646-AF96-E746B1627770}"/>
              </a:ext>
            </a:extLst>
          </p:cNvPr>
          <p:cNvSpPr txBox="1"/>
          <p:nvPr/>
        </p:nvSpPr>
        <p:spPr>
          <a:xfrm>
            <a:off x="4869712" y="0"/>
            <a:ext cx="3444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/>
              <a:t>9.3 Kopen of huren</a:t>
            </a:r>
          </a:p>
        </p:txBody>
      </p:sp>
    </p:spTree>
    <p:extLst>
      <p:ext uri="{BB962C8B-B14F-4D97-AF65-F5344CB8AC3E}">
        <p14:creationId xmlns:p14="http://schemas.microsoft.com/office/powerpoint/2010/main" val="3450906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44444E-6 L 0.03542 -0.04885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1" y="-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C333E8A5-F8B7-3C43-95A8-89DB0C2EE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Economie Integraal vwo (Hans Vermeulen)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2515548D-BC9B-8044-BF93-DA2A5F0E0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973FE-9244-0745-A7A2-DE097F521649}" type="slidenum">
              <a:rPr lang="nl-NL" smtClean="0"/>
              <a:t>3</a:t>
            </a:fld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74646893-2A40-4644-B408-DA6103C207FE}"/>
              </a:ext>
            </a:extLst>
          </p:cNvPr>
          <p:cNvSpPr txBox="1"/>
          <p:nvPr/>
        </p:nvSpPr>
        <p:spPr>
          <a:xfrm>
            <a:off x="4869712" y="0"/>
            <a:ext cx="3444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/>
              <a:t>9.3 Kopen of huren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9D8E106F-0C16-794F-96A1-4E8CEFF2478D}"/>
              </a:ext>
            </a:extLst>
          </p:cNvPr>
          <p:cNvSpPr txBox="1">
            <a:spLocks/>
          </p:cNvSpPr>
          <p:nvPr/>
        </p:nvSpPr>
        <p:spPr>
          <a:xfrm>
            <a:off x="2344036" y="673530"/>
            <a:ext cx="8496300" cy="52322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altLang="nl-NL" sz="3200" cap="none" dirty="0"/>
              <a:t>Waar let je op bij het kopen van een huis?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EE13BBE0-408D-8B4D-B25E-703435F9AD7E}"/>
              </a:ext>
            </a:extLst>
          </p:cNvPr>
          <p:cNvSpPr txBox="1">
            <a:spLocks/>
          </p:cNvSpPr>
          <p:nvPr/>
        </p:nvSpPr>
        <p:spPr>
          <a:xfrm>
            <a:off x="1800316" y="1430668"/>
            <a:ext cx="9477909" cy="445260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914400" lvl="1" indent="-457200">
              <a:lnSpc>
                <a:spcPct val="100000"/>
              </a:lnSpc>
            </a:pPr>
            <a:r>
              <a:rPr lang="nl-NL" altLang="nl-NL" sz="2200" cap="none" dirty="0"/>
              <a:t>Hoeveel budget heb ik tot mijn beschikking?</a:t>
            </a:r>
          </a:p>
          <a:p>
            <a:pPr marL="914400" lvl="1" indent="-457200">
              <a:lnSpc>
                <a:spcPct val="100000"/>
              </a:lnSpc>
            </a:pPr>
            <a:r>
              <a:rPr lang="nl-NL" altLang="nl-NL" sz="2200" cap="none" dirty="0"/>
              <a:t>Laat ik het huis keuren, voordat ik een openingsbod doe?</a:t>
            </a:r>
          </a:p>
          <a:p>
            <a:pPr marL="914400" lvl="1" indent="-457200">
              <a:lnSpc>
                <a:spcPct val="100000"/>
              </a:lnSpc>
            </a:pPr>
            <a:r>
              <a:rPr lang="nl-NL" altLang="nl-NL" sz="2200" cap="none" dirty="0"/>
              <a:t>Op welke wijze ga ik onderhandelen over de prijs?</a:t>
            </a:r>
          </a:p>
          <a:p>
            <a:pPr marL="914400" lvl="1" indent="-457200">
              <a:lnSpc>
                <a:spcPct val="100000"/>
              </a:lnSpc>
            </a:pPr>
            <a:r>
              <a:rPr lang="nl-NL" altLang="nl-NL" sz="2200" cap="none" dirty="0"/>
              <a:t>Heb ik daarbij hulp nodig (makelaar = transactiekosten)?</a:t>
            </a:r>
          </a:p>
          <a:p>
            <a:pPr marL="914400" lvl="1" indent="-457200">
              <a:lnSpc>
                <a:spcPct val="100000"/>
              </a:lnSpc>
            </a:pPr>
            <a:r>
              <a:rPr lang="nl-NL" altLang="nl-NL" sz="2200" cap="none" dirty="0"/>
              <a:t>Hoe lang heb ik bedenktijd als ik een “optie” op het huis neem?</a:t>
            </a:r>
          </a:p>
          <a:p>
            <a:pPr marL="914400" lvl="1" indent="-457200">
              <a:lnSpc>
                <a:spcPct val="100000"/>
              </a:lnSpc>
            </a:pPr>
            <a:r>
              <a:rPr lang="nl-NL" altLang="nl-NL" sz="2200" cap="none" dirty="0"/>
              <a:t>Wanneer teken ik een voorlopig koopcontract?</a:t>
            </a:r>
          </a:p>
          <a:p>
            <a:pPr marL="914400" lvl="1" indent="-457200">
              <a:lnSpc>
                <a:spcPct val="100000"/>
              </a:lnSpc>
            </a:pPr>
            <a:r>
              <a:rPr lang="nl-NL" altLang="nl-NL" sz="2200" cap="none" dirty="0"/>
              <a:t>Welke notaris wil ik voor het “passeren” van het definitieve koopcontract?</a:t>
            </a:r>
          </a:p>
          <a:p>
            <a:pPr marL="914400" lvl="1" indent="-457200">
              <a:lnSpc>
                <a:spcPct val="100000"/>
              </a:lnSpc>
            </a:pPr>
            <a:r>
              <a:rPr lang="nl-NL" altLang="nl-NL" sz="2200" cap="none" dirty="0"/>
              <a:t>Bij welke bank wil ik geld lenen?</a:t>
            </a:r>
          </a:p>
          <a:p>
            <a:pPr marL="914400" lvl="1" indent="-457200">
              <a:lnSpc>
                <a:spcPct val="100000"/>
              </a:lnSpc>
            </a:pPr>
            <a:r>
              <a:rPr lang="nl-NL" altLang="nl-NL" sz="2200" cap="none" dirty="0"/>
              <a:t>Moet ik dan eerst het huis laten taxeren?</a:t>
            </a:r>
          </a:p>
          <a:p>
            <a:pPr marL="914400" lvl="1" indent="-457200">
              <a:lnSpc>
                <a:spcPct val="100000"/>
              </a:lnSpc>
            </a:pPr>
            <a:r>
              <a:rPr lang="nl-NL" altLang="nl-NL" sz="2200" cap="none" dirty="0"/>
              <a:t>Welke hypotheekvorm wil ik?</a:t>
            </a:r>
          </a:p>
          <a:p>
            <a:pPr marL="914400" lvl="1" indent="-457200">
              <a:lnSpc>
                <a:spcPct val="100000"/>
              </a:lnSpc>
            </a:pPr>
            <a:r>
              <a:rPr lang="nl-NL" altLang="nl-NL" sz="2200" cap="none" dirty="0"/>
              <a:t>Welke verzekeringen heb ik nodig?</a:t>
            </a:r>
          </a:p>
        </p:txBody>
      </p:sp>
    </p:spTree>
    <p:extLst>
      <p:ext uri="{BB962C8B-B14F-4D97-AF65-F5344CB8AC3E}">
        <p14:creationId xmlns:p14="http://schemas.microsoft.com/office/powerpoint/2010/main" val="747177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6C6DD2EB-B7F8-9147-9AD8-0CC152AF6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3332" y="6065837"/>
            <a:ext cx="1627408" cy="365125"/>
          </a:xfrm>
        </p:spPr>
        <p:txBody>
          <a:bodyPr/>
          <a:lstStyle/>
          <a:p>
            <a:r>
              <a:rPr lang="nl-NL" dirty="0"/>
              <a:t>Economie Integraal vwo (Hans Vermeulen)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1152B872-8395-9843-854E-F93815C6C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973FE-9244-0745-A7A2-DE097F521649}" type="slidenum">
              <a:rPr lang="nl-NL" smtClean="0"/>
              <a:t>4</a:t>
            </a:fld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25447E96-C156-9847-AD8B-732C283610B6}"/>
              </a:ext>
            </a:extLst>
          </p:cNvPr>
          <p:cNvSpPr txBox="1"/>
          <p:nvPr/>
        </p:nvSpPr>
        <p:spPr>
          <a:xfrm>
            <a:off x="4869712" y="0"/>
            <a:ext cx="3444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/>
              <a:t>9.3 Kopen of huren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143703C-5186-FC42-B8A3-315657016F8E}"/>
              </a:ext>
            </a:extLst>
          </p:cNvPr>
          <p:cNvSpPr txBox="1">
            <a:spLocks/>
          </p:cNvSpPr>
          <p:nvPr/>
        </p:nvSpPr>
        <p:spPr>
          <a:xfrm>
            <a:off x="2541182" y="880320"/>
            <a:ext cx="8229600" cy="70809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rmAutofit fontScale="90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altLang="nl-NL" sz="2800" cap="none" dirty="0"/>
              <a:t>Hypotheeknemer of hypotheekgever</a:t>
            </a:r>
            <a:br>
              <a:rPr lang="nl-NL" altLang="nl-NL" sz="2800" cap="none" dirty="0"/>
            </a:br>
            <a:r>
              <a:rPr lang="nl-NL" altLang="nl-NL" sz="2800" cap="none" dirty="0"/>
              <a:t>de hypotheek is het onderpand (het huis)</a:t>
            </a:r>
          </a:p>
        </p:txBody>
      </p:sp>
      <p:pic>
        <p:nvPicPr>
          <p:cNvPr id="6" name="Picture 4" descr="À">
            <a:extLst>
              <a:ext uri="{FF2B5EF4-FFF2-40B4-BE49-F238E27FC236}">
                <a16:creationId xmlns:a16="http://schemas.microsoft.com/office/drawing/2014/main" id="{33C5C2CB-B4A9-DD4B-8E1D-6CFB9EB617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86782" y="4472761"/>
            <a:ext cx="9081982" cy="1775638"/>
          </a:xfrm>
          <a:prstGeom prst="rect">
            <a:avLst/>
          </a:prstGeom>
          <a:ln/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B851A283-583A-F44B-89DD-467DD6298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782" y="2048107"/>
            <a:ext cx="3853638" cy="1945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A71DEDEB-2847-7244-A78B-61D825517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7293" y="2014421"/>
            <a:ext cx="2591471" cy="1945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468DCAFA-74D3-864B-BE91-ACB91BA69A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420" y="2101347"/>
            <a:ext cx="2636873" cy="1858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8165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F055A96A-F8EF-7149-A99A-904FAC066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876" y="5883275"/>
            <a:ext cx="1561040" cy="547687"/>
          </a:xfrm>
        </p:spPr>
        <p:txBody>
          <a:bodyPr/>
          <a:lstStyle/>
          <a:p>
            <a:r>
              <a:rPr lang="nl-NL" dirty="0"/>
              <a:t>Economie Integraal vwo (Hans Vermeulen)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E4982D59-F783-754E-85E2-9C8E53311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973FE-9244-0745-A7A2-DE097F521649}" type="slidenum">
              <a:rPr lang="nl-NL" smtClean="0"/>
              <a:t>5</a:t>
            </a:fld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590FAB2-6294-A84E-8B23-FF77C7E743CA}"/>
              </a:ext>
            </a:extLst>
          </p:cNvPr>
          <p:cNvSpPr txBox="1"/>
          <p:nvPr/>
        </p:nvSpPr>
        <p:spPr>
          <a:xfrm>
            <a:off x="4869712" y="0"/>
            <a:ext cx="3444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/>
              <a:t>9.3 Kopen of huren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EDF50457-A1D1-2C4A-AE04-CD126EF1A292}"/>
              </a:ext>
            </a:extLst>
          </p:cNvPr>
          <p:cNvSpPr txBox="1"/>
          <p:nvPr/>
        </p:nvSpPr>
        <p:spPr>
          <a:xfrm>
            <a:off x="4869712" y="609600"/>
            <a:ext cx="3006334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l-NL" sz="2400" dirty="0"/>
              <a:t>    Hypotheekvormen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450C31E7-B613-7743-82E9-C0C8E52438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424" y="1737446"/>
            <a:ext cx="2788402" cy="1803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01FAE316-DBEB-3242-9729-74DF0EE430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372" y="1701804"/>
            <a:ext cx="2870674" cy="1803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AAEC322A-E572-AA42-B79A-35089C3051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072" y="1737446"/>
            <a:ext cx="2790652" cy="1890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7DB8B251-E9F0-644A-B9E5-4AE0FC005982}"/>
              </a:ext>
            </a:extLst>
          </p:cNvPr>
          <p:cNvSpPr txBox="1"/>
          <p:nvPr/>
        </p:nvSpPr>
        <p:spPr>
          <a:xfrm>
            <a:off x="2267509" y="1230786"/>
            <a:ext cx="2088232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l-NL" dirty="0"/>
              <a:t>Lineaire hypotheek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EBBA2BCB-47DB-2C4E-BF24-96A7F37F39AD}"/>
              </a:ext>
            </a:extLst>
          </p:cNvPr>
          <p:cNvSpPr txBox="1"/>
          <p:nvPr/>
        </p:nvSpPr>
        <p:spPr>
          <a:xfrm>
            <a:off x="5200830" y="1236466"/>
            <a:ext cx="2479757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l-NL" dirty="0"/>
              <a:t>Annuïteitenhypotheek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27A76CAD-7ED9-004C-A68D-AB68B6DAADDC}"/>
              </a:ext>
            </a:extLst>
          </p:cNvPr>
          <p:cNvSpPr txBox="1"/>
          <p:nvPr/>
        </p:nvSpPr>
        <p:spPr>
          <a:xfrm>
            <a:off x="8111846" y="1236466"/>
            <a:ext cx="2790652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l-NL" dirty="0"/>
              <a:t>Aflossingsvrije hypotheek</a:t>
            </a: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FB4DFED8-7F65-2C46-995B-E9967D95D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401" y="3761529"/>
            <a:ext cx="5619186" cy="2709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C1EE3F6F-CD43-6E4F-9C93-3D0EA3224D17}"/>
              </a:ext>
            </a:extLst>
          </p:cNvPr>
          <p:cNvSpPr txBox="1"/>
          <p:nvPr/>
        </p:nvSpPr>
        <p:spPr>
          <a:xfrm>
            <a:off x="8110072" y="3972770"/>
            <a:ext cx="2664296" cy="40011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l-NL" sz="2000" dirty="0"/>
              <a:t>Bruto- en </a:t>
            </a:r>
            <a:r>
              <a:rPr lang="nl-NL" sz="2000" dirty="0" err="1"/>
              <a:t>nettorente</a:t>
            </a:r>
            <a:endParaRPr lang="nl-NL" sz="2000" dirty="0"/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52BB1762-2576-0A44-8138-5AEF2ABD7E5A}"/>
              </a:ext>
            </a:extLst>
          </p:cNvPr>
          <p:cNvSpPr txBox="1"/>
          <p:nvPr/>
        </p:nvSpPr>
        <p:spPr>
          <a:xfrm>
            <a:off x="8110072" y="4548834"/>
            <a:ext cx="2664296" cy="70788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l-NL" sz="2000" dirty="0"/>
              <a:t>Nationale hypotheek garantie (lagere rente)</a:t>
            </a:r>
          </a:p>
        </p:txBody>
      </p:sp>
    </p:spTree>
    <p:extLst>
      <p:ext uri="{BB962C8B-B14F-4D97-AF65-F5344CB8AC3E}">
        <p14:creationId xmlns:p14="http://schemas.microsoft.com/office/powerpoint/2010/main" val="2265084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D39759FE-C96C-BC41-9A40-276BAA2AE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411" y="6065837"/>
            <a:ext cx="1510449" cy="365125"/>
          </a:xfrm>
        </p:spPr>
        <p:txBody>
          <a:bodyPr/>
          <a:lstStyle/>
          <a:p>
            <a:r>
              <a:rPr lang="nl-NL"/>
              <a:t>Economie Integraal vwo (Hans Vermeulen)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3C384DCD-38F7-5849-A11C-F4E6E7DA4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973FE-9244-0745-A7A2-DE097F521649}" type="slidenum">
              <a:rPr lang="nl-NL" smtClean="0"/>
              <a:t>6</a:t>
            </a:fld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6BD14CEE-80DF-F441-93BC-018F6F7328CB}"/>
              </a:ext>
            </a:extLst>
          </p:cNvPr>
          <p:cNvSpPr txBox="1"/>
          <p:nvPr/>
        </p:nvSpPr>
        <p:spPr>
          <a:xfrm>
            <a:off x="4869712" y="0"/>
            <a:ext cx="3444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/>
              <a:t>9.3 Kopen of huren</a:t>
            </a:r>
          </a:p>
        </p:txBody>
      </p:sp>
      <p:pic>
        <p:nvPicPr>
          <p:cNvPr id="5" name="Helder over hypotheekrente aftrek.mp4">
            <a:hlinkClick r:id="" action="ppaction://media"/>
            <a:extLst>
              <a:ext uri="{FF2B5EF4-FFF2-40B4-BE49-F238E27FC236}">
                <a16:creationId xmlns:a16="http://schemas.microsoft.com/office/drawing/2014/main" id="{903EDF5A-5969-B549-9927-D71EC3BF72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96097" y="1254642"/>
            <a:ext cx="9101437" cy="5401339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7C5DAA31-551D-9F4C-BF29-F5CF931AF18D}"/>
              </a:ext>
            </a:extLst>
          </p:cNvPr>
          <p:cNvSpPr txBox="1"/>
          <p:nvPr/>
        </p:nvSpPr>
        <p:spPr>
          <a:xfrm>
            <a:off x="4316819" y="523220"/>
            <a:ext cx="4493096" cy="5232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 sz="2800" dirty="0"/>
              <a:t>Hypotheekrenteaftrek</a:t>
            </a:r>
          </a:p>
        </p:txBody>
      </p:sp>
    </p:spTree>
    <p:extLst>
      <p:ext uri="{BB962C8B-B14F-4D97-AF65-F5344CB8AC3E}">
        <p14:creationId xmlns:p14="http://schemas.microsoft.com/office/powerpoint/2010/main" val="3611495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50943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4655841" y="441376"/>
            <a:ext cx="4306303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l-NL" b="1" dirty="0"/>
              <a:t>Aankoop</a:t>
            </a:r>
            <a:r>
              <a:rPr lang="nl-NL" dirty="0"/>
              <a:t> (kosten koper of vrij op naam)</a:t>
            </a:r>
          </a:p>
          <a:p>
            <a:pPr marL="285750" indent="-285750">
              <a:buFontTx/>
              <a:buChar char="-"/>
            </a:pPr>
            <a:r>
              <a:rPr lang="nl-NL" i="1" dirty="0"/>
              <a:t>Makelaar </a:t>
            </a:r>
            <a:r>
              <a:rPr lang="nl-NL" dirty="0"/>
              <a:t>(taxatie, bemiddeling)</a:t>
            </a:r>
          </a:p>
          <a:p>
            <a:pPr marL="285750" indent="-285750">
              <a:buFontTx/>
              <a:buChar char="-"/>
            </a:pPr>
            <a:r>
              <a:rPr lang="nl-NL" i="1" dirty="0"/>
              <a:t>Notaris</a:t>
            </a:r>
            <a:r>
              <a:rPr lang="nl-NL" dirty="0"/>
              <a:t> (passeren acte)</a:t>
            </a:r>
          </a:p>
          <a:p>
            <a:pPr marL="285750" indent="-285750">
              <a:buFontTx/>
              <a:buChar char="-"/>
            </a:pPr>
            <a:r>
              <a:rPr lang="nl-NL" i="1" dirty="0"/>
              <a:t>Kadaster</a:t>
            </a:r>
            <a:r>
              <a:rPr lang="nl-NL" dirty="0"/>
              <a:t> 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1919536" y="4765794"/>
            <a:ext cx="2880320" cy="175432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l-NL" b="1" dirty="0"/>
              <a:t>Lenen en inflatie</a:t>
            </a:r>
          </a:p>
          <a:p>
            <a:r>
              <a:rPr lang="nl-NL" dirty="0"/>
              <a:t>Inflatie is gunstig voor mensen met schulden.</a:t>
            </a:r>
          </a:p>
          <a:p>
            <a:r>
              <a:rPr lang="nl-NL" dirty="0"/>
              <a:t>Een huis stijgt in waarde met de inflatie, maar de schuld blijft gelijk)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7176120" y="4716552"/>
            <a:ext cx="3312368" cy="203132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l-NL" b="1" dirty="0"/>
              <a:t>Fiscale aspecten</a:t>
            </a:r>
          </a:p>
          <a:p>
            <a:pPr marL="285750" indent="-285750">
              <a:buFontTx/>
              <a:buChar char="-"/>
            </a:pPr>
            <a:r>
              <a:rPr lang="nl-NL" dirty="0"/>
              <a:t>Overdrachtsbelasting</a:t>
            </a:r>
          </a:p>
          <a:p>
            <a:pPr marL="285750" indent="-285750">
              <a:buFontTx/>
              <a:buChar char="-"/>
            </a:pPr>
            <a:r>
              <a:rPr lang="nl-NL" dirty="0"/>
              <a:t>Onroerende zaak belasting (WOZ)</a:t>
            </a:r>
          </a:p>
          <a:p>
            <a:pPr marL="285750" indent="-285750">
              <a:buFontTx/>
              <a:buChar char="-"/>
            </a:pPr>
            <a:r>
              <a:rPr lang="nl-NL" dirty="0"/>
              <a:t>Hypotheekrente aftrek (bruto- en </a:t>
            </a:r>
            <a:r>
              <a:rPr lang="nl-NL" dirty="0" err="1"/>
              <a:t>nettorente</a:t>
            </a:r>
            <a:endParaRPr lang="nl-NL" dirty="0"/>
          </a:p>
          <a:p>
            <a:pPr marL="285750" indent="-285750">
              <a:buFontTx/>
              <a:buChar char="-"/>
            </a:pPr>
            <a:r>
              <a:rPr lang="nl-NL" dirty="0"/>
              <a:t>BTW (v.o.n. = vrij op naam)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1703512" y="1926124"/>
            <a:ext cx="3096344" cy="230832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l-NL" b="1" dirty="0"/>
              <a:t>Eigendomsrechten</a:t>
            </a:r>
          </a:p>
          <a:p>
            <a:r>
              <a:rPr lang="nl-NL" dirty="0"/>
              <a:t>(erfdienstbaarheid?)</a:t>
            </a:r>
          </a:p>
          <a:p>
            <a:r>
              <a:rPr lang="nl-NL" i="1" dirty="0"/>
              <a:t>Onroerende zaak </a:t>
            </a:r>
            <a:r>
              <a:rPr lang="nl-NL" dirty="0"/>
              <a:t>of ook wel registergoed </a:t>
            </a:r>
          </a:p>
          <a:p>
            <a:r>
              <a:rPr lang="nl-NL" i="1" dirty="0"/>
              <a:t>Voorlopig koopcontract </a:t>
            </a:r>
            <a:r>
              <a:rPr lang="nl-NL" dirty="0"/>
              <a:t>(ontbindende </a:t>
            </a:r>
            <a:r>
              <a:rPr lang="nl-NL" dirty="0" err="1"/>
              <a:t>vorowaarden</a:t>
            </a:r>
            <a:r>
              <a:rPr lang="nl-NL" dirty="0"/>
              <a:t>)</a:t>
            </a:r>
          </a:p>
          <a:p>
            <a:r>
              <a:rPr lang="nl-NL" i="1" dirty="0"/>
              <a:t>Transportacte</a:t>
            </a:r>
            <a:r>
              <a:rPr lang="nl-NL" dirty="0"/>
              <a:t> (</a:t>
            </a:r>
            <a:r>
              <a:rPr lang="nl-NL" dirty="0" err="1"/>
              <a:t>officiéle</a:t>
            </a:r>
            <a:r>
              <a:rPr lang="nl-NL" dirty="0"/>
              <a:t> koopacte)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8184232" y="2782669"/>
            <a:ext cx="2304256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l-NL" b="1" dirty="0"/>
              <a:t>Financiering</a:t>
            </a:r>
          </a:p>
          <a:p>
            <a:r>
              <a:rPr lang="nl-NL" dirty="0"/>
              <a:t>Hypothecaire lening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937" y="2515008"/>
            <a:ext cx="1801191" cy="1827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hthoek 10"/>
          <p:cNvSpPr/>
          <p:nvPr/>
        </p:nvSpPr>
        <p:spPr>
          <a:xfrm>
            <a:off x="7321128" y="2941787"/>
            <a:ext cx="863105" cy="1640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hthoek 11"/>
          <p:cNvSpPr/>
          <p:nvPr/>
        </p:nvSpPr>
        <p:spPr>
          <a:xfrm>
            <a:off x="6240016" y="1641705"/>
            <a:ext cx="144016" cy="8733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hthoek 12"/>
          <p:cNvSpPr/>
          <p:nvPr/>
        </p:nvSpPr>
        <p:spPr>
          <a:xfrm>
            <a:off x="7321128" y="3861049"/>
            <a:ext cx="647081" cy="964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hthoek 13"/>
          <p:cNvSpPr/>
          <p:nvPr/>
        </p:nvSpPr>
        <p:spPr>
          <a:xfrm>
            <a:off x="7752680" y="3957449"/>
            <a:ext cx="215529" cy="7591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Rechthoek 14"/>
          <p:cNvSpPr/>
          <p:nvPr/>
        </p:nvSpPr>
        <p:spPr>
          <a:xfrm>
            <a:off x="5807968" y="4337000"/>
            <a:ext cx="144016" cy="12567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Rechthoek 15"/>
          <p:cNvSpPr/>
          <p:nvPr/>
        </p:nvSpPr>
        <p:spPr>
          <a:xfrm>
            <a:off x="4799856" y="5445224"/>
            <a:ext cx="1008112" cy="1484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Rechthoek 16"/>
          <p:cNvSpPr/>
          <p:nvPr/>
        </p:nvSpPr>
        <p:spPr>
          <a:xfrm>
            <a:off x="4799856" y="3023809"/>
            <a:ext cx="720080" cy="82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02501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09B87552-9A7A-9B4D-BEA0-766E7A933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0568" y="5883275"/>
            <a:ext cx="1106412" cy="531517"/>
          </a:xfrm>
        </p:spPr>
        <p:txBody>
          <a:bodyPr/>
          <a:lstStyle/>
          <a:p>
            <a:r>
              <a:rPr lang="nl-NL"/>
              <a:t>Economie Integraal vwo (Hans Vermeulen)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204156AA-1586-6C45-9D57-39937E25A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973FE-9244-0745-A7A2-DE097F521649}" type="slidenum">
              <a:rPr lang="nl-NL" smtClean="0"/>
              <a:t>8</a:t>
            </a:fld>
            <a:endParaRPr lang="nl-NL"/>
          </a:p>
        </p:txBody>
      </p:sp>
      <p:graphicFrame>
        <p:nvGraphicFramePr>
          <p:cNvPr id="4" name="Tabel 3">
            <a:extLst>
              <a:ext uri="{FF2B5EF4-FFF2-40B4-BE49-F238E27FC236}">
                <a16:creationId xmlns:a16="http://schemas.microsoft.com/office/drawing/2014/main" id="{84370BE1-DF85-1C41-9AAB-1996F39ABE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6957640"/>
              </p:ext>
            </p:extLst>
          </p:nvPr>
        </p:nvGraphicFramePr>
        <p:xfrm>
          <a:off x="2183149" y="831872"/>
          <a:ext cx="8712969" cy="558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043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043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043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Huurwoning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Koopwoning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76213" indent="-176213"/>
                      <a:r>
                        <a:rPr lang="nl-NL" b="1" i="1" dirty="0"/>
                        <a:t>Rechten en plichten</a:t>
                      </a:r>
                    </a:p>
                    <a:p>
                      <a:pPr marL="176213" indent="-176213"/>
                      <a:r>
                        <a:rPr lang="nl-NL" dirty="0"/>
                        <a:t>* Betalen</a:t>
                      </a:r>
                    </a:p>
                    <a:p>
                      <a:pPr marL="176213" indent="-176213"/>
                      <a:r>
                        <a:rPr lang="nl-NL" dirty="0"/>
                        <a:t>* Kosten notaris, makelaar ,   bank en kadaster</a:t>
                      </a:r>
                    </a:p>
                    <a:p>
                      <a:pPr marL="176213" indent="-176213"/>
                      <a:r>
                        <a:rPr lang="nl-NL" dirty="0"/>
                        <a:t>* Oplevering bij</a:t>
                      </a:r>
                      <a:r>
                        <a:rPr lang="nl-NL" baseline="0" dirty="0"/>
                        <a:t> vertrek</a:t>
                      </a:r>
                      <a:endParaRPr lang="nl-NL" dirty="0"/>
                    </a:p>
                    <a:p>
                      <a:pPr marL="176213" indent="-176213"/>
                      <a:r>
                        <a:rPr lang="nl-NL" dirty="0"/>
                        <a:t>* Opzegtermijn huurder</a:t>
                      </a:r>
                      <a:r>
                        <a:rPr lang="nl-NL" baseline="0" dirty="0"/>
                        <a:t> </a:t>
                      </a:r>
                      <a:r>
                        <a:rPr lang="nl-NL" dirty="0"/>
                        <a:t>Verbouwen</a:t>
                      </a:r>
                    </a:p>
                    <a:p>
                      <a:pPr marL="176213" indent="-176213"/>
                      <a:r>
                        <a:rPr lang="nl-NL" dirty="0"/>
                        <a:t>* Groot onderhoud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/>
                    </a:p>
                    <a:p>
                      <a:r>
                        <a:rPr lang="nl-NL" dirty="0"/>
                        <a:t>* Huur</a:t>
                      </a:r>
                    </a:p>
                    <a:p>
                      <a:r>
                        <a:rPr lang="nl-NL" dirty="0"/>
                        <a:t>* n.v.t.</a:t>
                      </a:r>
                    </a:p>
                    <a:p>
                      <a:endParaRPr lang="nl-NL" dirty="0"/>
                    </a:p>
                    <a:p>
                      <a:r>
                        <a:rPr lang="nl-NL" dirty="0"/>
                        <a:t>* In oorspronkelijke staat</a:t>
                      </a:r>
                    </a:p>
                    <a:p>
                      <a:r>
                        <a:rPr lang="nl-NL" dirty="0"/>
                        <a:t>* Meestal</a:t>
                      </a:r>
                      <a:r>
                        <a:rPr lang="nl-NL" baseline="0" dirty="0"/>
                        <a:t> een maand</a:t>
                      </a:r>
                      <a:endParaRPr lang="nl-NL" dirty="0"/>
                    </a:p>
                    <a:p>
                      <a:r>
                        <a:rPr lang="nl-NL" dirty="0"/>
                        <a:t>* Na toestemming eigenaar</a:t>
                      </a:r>
                    </a:p>
                    <a:p>
                      <a:r>
                        <a:rPr lang="nl-NL" dirty="0"/>
                        <a:t>* Voor rekening verhuurder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6213" indent="-176213"/>
                      <a:endParaRPr lang="nl-NL" dirty="0"/>
                    </a:p>
                    <a:p>
                      <a:pPr marL="176213" indent="-176213"/>
                      <a:r>
                        <a:rPr lang="nl-NL" dirty="0"/>
                        <a:t>* Koopsom + rente</a:t>
                      </a:r>
                    </a:p>
                    <a:p>
                      <a:pPr marL="176213" indent="-176213"/>
                      <a:r>
                        <a:rPr lang="nl-NL" dirty="0"/>
                        <a:t>* Akten</a:t>
                      </a:r>
                      <a:r>
                        <a:rPr lang="nl-NL" baseline="0" dirty="0"/>
                        <a:t>, courtage, advieskosten</a:t>
                      </a:r>
                    </a:p>
                    <a:p>
                      <a:pPr marL="176213" indent="-176213"/>
                      <a:r>
                        <a:rPr lang="nl-NL" baseline="0" dirty="0"/>
                        <a:t>* Geen regels</a:t>
                      </a:r>
                    </a:p>
                    <a:p>
                      <a:pPr marL="176213" indent="-176213"/>
                      <a:r>
                        <a:rPr lang="nl-NL" baseline="0" dirty="0"/>
                        <a:t>* Volgens afspraak</a:t>
                      </a:r>
                    </a:p>
                    <a:p>
                      <a:pPr marL="176213" indent="-176213"/>
                      <a:r>
                        <a:rPr lang="nl-NL" baseline="0" dirty="0"/>
                        <a:t>* Eigen inzicht</a:t>
                      </a:r>
                    </a:p>
                    <a:p>
                      <a:pPr marL="176213" indent="-176213"/>
                      <a:r>
                        <a:rPr lang="nl-NL" baseline="0" dirty="0"/>
                        <a:t>* Voor rekening eigenaar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b="1" i="1" dirty="0"/>
                        <a:t>Belastingen en subsidies</a:t>
                      </a:r>
                    </a:p>
                    <a:p>
                      <a:r>
                        <a:rPr lang="nl-NL" dirty="0"/>
                        <a:t>* Onroerende</a:t>
                      </a:r>
                      <a:r>
                        <a:rPr lang="nl-NL" baseline="0" dirty="0"/>
                        <a:t> zaak belasting</a:t>
                      </a:r>
                      <a:endParaRPr lang="nl-NL" dirty="0"/>
                    </a:p>
                    <a:p>
                      <a:r>
                        <a:rPr lang="nl-NL" dirty="0"/>
                        <a:t>* Inkomstenbelasting</a:t>
                      </a:r>
                    </a:p>
                    <a:p>
                      <a:r>
                        <a:rPr lang="nl-NL" dirty="0"/>
                        <a:t>* BTW</a:t>
                      </a:r>
                    </a:p>
                    <a:p>
                      <a:r>
                        <a:rPr lang="nl-NL" dirty="0"/>
                        <a:t>* Overdrachtsbelasting</a:t>
                      </a:r>
                    </a:p>
                    <a:p>
                      <a:r>
                        <a:rPr lang="nl-NL" dirty="0"/>
                        <a:t>* Huurtoeslag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/>
                    </a:p>
                    <a:p>
                      <a:r>
                        <a:rPr lang="nl-NL" dirty="0"/>
                        <a:t>* Huurder betaalt die niet</a:t>
                      </a:r>
                    </a:p>
                    <a:p>
                      <a:r>
                        <a:rPr lang="nl-NL" dirty="0"/>
                        <a:t>* Huur is niet aftrekbaar</a:t>
                      </a:r>
                    </a:p>
                    <a:p>
                      <a:r>
                        <a:rPr lang="nl-NL" dirty="0"/>
                        <a:t>* n.v.t.</a:t>
                      </a:r>
                    </a:p>
                    <a:p>
                      <a:r>
                        <a:rPr lang="nl-NL" dirty="0"/>
                        <a:t>* n.v.t.</a:t>
                      </a:r>
                    </a:p>
                    <a:p>
                      <a:r>
                        <a:rPr lang="nl-NL" dirty="0"/>
                        <a:t>*Huurders met laag inkomen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/>
                    </a:p>
                    <a:p>
                      <a:r>
                        <a:rPr lang="nl-NL" dirty="0"/>
                        <a:t>* Eigenaar betaalt</a:t>
                      </a:r>
                    </a:p>
                    <a:p>
                      <a:r>
                        <a:rPr lang="nl-NL" dirty="0"/>
                        <a:t>* Hypotheekrente aftrekbaar</a:t>
                      </a:r>
                    </a:p>
                    <a:p>
                      <a:r>
                        <a:rPr lang="nl-NL" dirty="0"/>
                        <a:t>* Bij </a:t>
                      </a:r>
                      <a:r>
                        <a:rPr lang="nl-NL" baseline="0" dirty="0"/>
                        <a:t>nieuwbouw</a:t>
                      </a:r>
                    </a:p>
                    <a:p>
                      <a:r>
                        <a:rPr lang="nl-NL" baseline="0" dirty="0"/>
                        <a:t>* Bij bestaande woningen</a:t>
                      </a:r>
                    </a:p>
                    <a:p>
                      <a:r>
                        <a:rPr lang="nl-NL" baseline="0" dirty="0"/>
                        <a:t>* n.v.t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b="1" i="1" dirty="0"/>
                        <a:t>Verzekeringen</a:t>
                      </a:r>
                    </a:p>
                    <a:p>
                      <a:r>
                        <a:rPr lang="nl-NL" dirty="0"/>
                        <a:t>* Opstalverzekering</a:t>
                      </a:r>
                    </a:p>
                    <a:p>
                      <a:r>
                        <a:rPr lang="nl-NL" dirty="0"/>
                        <a:t>*Inboedelverzekering</a:t>
                      </a:r>
                    </a:p>
                    <a:p>
                      <a:r>
                        <a:rPr lang="nl-NL" dirty="0"/>
                        <a:t>*Levensverzekering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/>
                    </a:p>
                    <a:p>
                      <a:r>
                        <a:rPr lang="nl-NL" dirty="0"/>
                        <a:t>* Voor rekening verhuurder</a:t>
                      </a:r>
                    </a:p>
                    <a:p>
                      <a:r>
                        <a:rPr lang="nl-NL" dirty="0"/>
                        <a:t>* Voor</a:t>
                      </a:r>
                      <a:r>
                        <a:rPr lang="nl-NL" baseline="0" dirty="0"/>
                        <a:t> rekening huurder</a:t>
                      </a:r>
                    </a:p>
                    <a:p>
                      <a:r>
                        <a:rPr lang="nl-NL" baseline="0" dirty="0"/>
                        <a:t>*Vrijwillig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* Voor rekening eigenaar</a:t>
                      </a:r>
                    </a:p>
                    <a:p>
                      <a:r>
                        <a:rPr lang="nl-NL" dirty="0"/>
                        <a:t>* Voor rekening eigenaar</a:t>
                      </a:r>
                    </a:p>
                    <a:p>
                      <a:pPr marL="176213" indent="-176213"/>
                      <a:r>
                        <a:rPr lang="nl-NL" dirty="0"/>
                        <a:t>* Meestal</a:t>
                      </a:r>
                      <a:r>
                        <a:rPr lang="nl-NL" baseline="0" dirty="0"/>
                        <a:t> verplicht door bank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Tekstvak 4">
            <a:extLst>
              <a:ext uri="{FF2B5EF4-FFF2-40B4-BE49-F238E27FC236}">
                <a16:creationId xmlns:a16="http://schemas.microsoft.com/office/drawing/2014/main" id="{A643AD02-1359-DF4D-9E00-E75533173863}"/>
              </a:ext>
            </a:extLst>
          </p:cNvPr>
          <p:cNvSpPr txBox="1"/>
          <p:nvPr/>
        </p:nvSpPr>
        <p:spPr>
          <a:xfrm>
            <a:off x="4869712" y="0"/>
            <a:ext cx="3444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/>
              <a:t>9.3 Kopen of huren</a:t>
            </a:r>
          </a:p>
        </p:txBody>
      </p:sp>
    </p:spTree>
    <p:extLst>
      <p:ext uri="{BB962C8B-B14F-4D97-AF65-F5344CB8AC3E}">
        <p14:creationId xmlns:p14="http://schemas.microsoft.com/office/powerpoint/2010/main" val="3378065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00BB7513-14E3-ED48-96B9-89DC8362E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Economie Integraal vwo (Hans Vermeulen)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CBDB8BAC-3020-F54F-A0AA-B8EB1E7DF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973FE-9244-0745-A7A2-DE097F521649}" type="slidenum">
              <a:rPr lang="nl-NL" smtClean="0"/>
              <a:t>9</a:t>
            </a:fld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54695A67-8E39-144D-98A9-79743F9B47C7}"/>
              </a:ext>
            </a:extLst>
          </p:cNvPr>
          <p:cNvSpPr txBox="1"/>
          <p:nvPr/>
        </p:nvSpPr>
        <p:spPr>
          <a:xfrm>
            <a:off x="4550735" y="148856"/>
            <a:ext cx="42104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/>
              <a:t>9.4 Oudedagsvoorziening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44A1CCCD-B83E-5042-9419-22DD0971E923}"/>
              </a:ext>
            </a:extLst>
          </p:cNvPr>
          <p:cNvSpPr txBox="1">
            <a:spLocks/>
          </p:cNvSpPr>
          <p:nvPr/>
        </p:nvSpPr>
        <p:spPr>
          <a:xfrm>
            <a:off x="2932028" y="762327"/>
            <a:ext cx="5366264" cy="82550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altLang="nl-NL" sz="2800" dirty="0"/>
              <a:t>Pensioenopbouw (3 pijlers)</a:t>
            </a:r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FE75171D-DD2D-A342-959B-72D7D34CE7FB}"/>
              </a:ext>
            </a:extLst>
          </p:cNvPr>
          <p:cNvSpPr txBox="1">
            <a:spLocks/>
          </p:cNvSpPr>
          <p:nvPr/>
        </p:nvSpPr>
        <p:spPr>
          <a:xfrm>
            <a:off x="221732" y="1834943"/>
            <a:ext cx="5018775" cy="4048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342900" indent="-342900"/>
            <a:r>
              <a:rPr lang="nl-NL" altLang="nl-NL" sz="2800" cap="none" dirty="0"/>
              <a:t>Laag 1: AOW</a:t>
            </a:r>
          </a:p>
          <a:p>
            <a:pPr marL="742950" lvl="1" indent="-285750"/>
            <a:r>
              <a:rPr lang="nl-NL" altLang="nl-NL" sz="2800" cap="none" dirty="0"/>
              <a:t>Voor alle mensen die in </a:t>
            </a:r>
            <a:r>
              <a:rPr lang="nl-NL" altLang="nl-NL" sz="2800" cap="none" dirty="0" err="1"/>
              <a:t>nederland</a:t>
            </a:r>
            <a:r>
              <a:rPr lang="nl-NL" altLang="nl-NL" sz="2800" cap="none" dirty="0"/>
              <a:t> wonen</a:t>
            </a:r>
          </a:p>
          <a:p>
            <a:pPr marL="342900" indent="-342900"/>
            <a:r>
              <a:rPr lang="nl-NL" altLang="nl-NL" sz="2800" cap="none" dirty="0"/>
              <a:t>Laag 2: bedrijfspensioen</a:t>
            </a:r>
          </a:p>
          <a:p>
            <a:pPr marL="742950" lvl="1" indent="-285750"/>
            <a:r>
              <a:rPr lang="nl-NL" altLang="nl-NL" sz="2800" cap="none" dirty="0"/>
              <a:t>Meestal verplicht deelname via werkgever</a:t>
            </a:r>
          </a:p>
          <a:p>
            <a:pPr marL="342900" indent="-342900"/>
            <a:r>
              <a:rPr lang="nl-NL" altLang="nl-NL" sz="2800" cap="none" dirty="0"/>
              <a:t>Laag 3: individueel</a:t>
            </a:r>
          </a:p>
        </p:txBody>
      </p:sp>
      <p:sp>
        <p:nvSpPr>
          <p:cNvPr id="7" name="Cilinder 3">
            <a:extLst>
              <a:ext uri="{FF2B5EF4-FFF2-40B4-BE49-F238E27FC236}">
                <a16:creationId xmlns:a16="http://schemas.microsoft.com/office/drawing/2014/main" id="{80F68DFF-4B9B-0A46-AC03-1A0D6A75519A}"/>
              </a:ext>
            </a:extLst>
          </p:cNvPr>
          <p:cNvSpPr/>
          <p:nvPr/>
        </p:nvSpPr>
        <p:spPr>
          <a:xfrm>
            <a:off x="5764679" y="4269322"/>
            <a:ext cx="3240881" cy="1366838"/>
          </a:xfrm>
          <a:prstGeom prst="can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dirty="0"/>
              <a:t>Algemene Ouderdomswet (AOW)</a:t>
            </a:r>
          </a:p>
        </p:txBody>
      </p:sp>
      <p:sp>
        <p:nvSpPr>
          <p:cNvPr id="8" name="Cilinder 4">
            <a:extLst>
              <a:ext uri="{FF2B5EF4-FFF2-40B4-BE49-F238E27FC236}">
                <a16:creationId xmlns:a16="http://schemas.microsoft.com/office/drawing/2014/main" id="{DFB8E5D5-D2AC-4F45-B73B-A02CD90964E5}"/>
              </a:ext>
            </a:extLst>
          </p:cNvPr>
          <p:cNvSpPr/>
          <p:nvPr/>
        </p:nvSpPr>
        <p:spPr>
          <a:xfrm>
            <a:off x="6122163" y="3089017"/>
            <a:ext cx="2448272" cy="1439863"/>
          </a:xfrm>
          <a:prstGeom prst="can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dirty="0"/>
              <a:t>Bedrijfspensioen</a:t>
            </a:r>
          </a:p>
        </p:txBody>
      </p:sp>
      <p:sp>
        <p:nvSpPr>
          <p:cNvPr id="9" name="Cilinder 5">
            <a:extLst>
              <a:ext uri="{FF2B5EF4-FFF2-40B4-BE49-F238E27FC236}">
                <a16:creationId xmlns:a16="http://schemas.microsoft.com/office/drawing/2014/main" id="{2B20D6AD-2A49-664C-86E3-690786704E45}"/>
              </a:ext>
            </a:extLst>
          </p:cNvPr>
          <p:cNvSpPr/>
          <p:nvPr/>
        </p:nvSpPr>
        <p:spPr>
          <a:xfrm>
            <a:off x="6626220" y="2380593"/>
            <a:ext cx="1584176" cy="935038"/>
          </a:xfrm>
          <a:prstGeom prst="can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dirty="0"/>
              <a:t>Individuele</a:t>
            </a:r>
          </a:p>
          <a:p>
            <a:pPr algn="ctr">
              <a:defRPr/>
            </a:pPr>
            <a:r>
              <a:rPr lang="nl-NL" dirty="0"/>
              <a:t>besparingen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454C2CC9-77CB-D841-B9CB-ED11FC7AD7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205" y="866134"/>
            <a:ext cx="2006942" cy="379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670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  <p:bldP spid="7" grpId="0" animBg="1"/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Druppel">
  <a:themeElements>
    <a:clrScheme name="Druppel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uppel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uppel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{588A6C3D-7FF5-1143-9EB2-F3893E7F9256}tf10001073</Template>
  <TotalTime>58</TotalTime>
  <Words>833</Words>
  <Application>Microsoft Macintosh PowerPoint</Application>
  <PresentationFormat>Breedbeeld</PresentationFormat>
  <Paragraphs>194</Paragraphs>
  <Slides>16</Slides>
  <Notes>1</Notes>
  <HiddenSlides>0</HiddenSlides>
  <MMClips>2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16</vt:i4>
      </vt:variant>
    </vt:vector>
  </HeadingPairs>
  <TitlesOfParts>
    <vt:vector size="22" baseType="lpstr">
      <vt:lpstr>Arial</vt:lpstr>
      <vt:lpstr>Calibri</vt:lpstr>
      <vt:lpstr>Symbol</vt:lpstr>
      <vt:lpstr>Tw Cen MT</vt:lpstr>
      <vt:lpstr>Wingdings</vt:lpstr>
      <vt:lpstr>Druppel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Microsoft Office User</dc:creator>
  <cp:lastModifiedBy>Microsoft Office User</cp:lastModifiedBy>
  <cp:revision>7</cp:revision>
  <dcterms:created xsi:type="dcterms:W3CDTF">2019-05-12T12:19:25Z</dcterms:created>
  <dcterms:modified xsi:type="dcterms:W3CDTF">2019-05-12T13:18:59Z</dcterms:modified>
</cp:coreProperties>
</file>