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9"/>
  </p:notesMasterIdLst>
  <p:sldIdLst>
    <p:sldId id="257" r:id="rId2"/>
    <p:sldId id="260" r:id="rId3"/>
    <p:sldId id="256" r:id="rId4"/>
    <p:sldId id="261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58"/>
  </p:normalViewPr>
  <p:slideViewPr>
    <p:cSldViewPr snapToGrid="0" snapToObjects="1">
      <p:cViewPr>
        <p:scale>
          <a:sx n="74" d="100"/>
          <a:sy n="74" d="100"/>
        </p:scale>
        <p:origin x="14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245B9-3D1F-8845-958F-2FB48C0FDEF9}" type="datetimeFigureOut">
              <a:rPr lang="nl-NL" smtClean="0"/>
              <a:t>24-04-19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6CAAB-06C8-C647-947C-D2FA11970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37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6FAB-3D24-6C44-9DFD-0930508E7C08}" type="datetime1">
              <a:rPr lang="nl-NL" smtClean="0"/>
              <a:t>24-04-19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6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F0D2-18EE-0447-A1A2-AA6DFF844E30}" type="datetime1">
              <a:rPr lang="nl-NL" smtClean="0"/>
              <a:t>24-04-19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3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A7F1-1E65-FF44-BA89-EC7299553906}" type="datetime1">
              <a:rPr lang="nl-NL" smtClean="0"/>
              <a:t>24-04-19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84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95CD-AE7D-6E4B-A663-EAA7E30CCABA}" type="datetime1">
              <a:rPr lang="nl-NL" smtClean="0"/>
              <a:t>24-04-19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72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22A7-3D38-164D-82D2-A662E49EACA0}" type="datetime1">
              <a:rPr lang="nl-NL" smtClean="0"/>
              <a:t>24-04-19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8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16AE-4C5F-AA45-9F2C-C928F5EA3C4B}" type="datetime1">
              <a:rPr lang="nl-NL" smtClean="0"/>
              <a:t>24-04-19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02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A6D1-7E39-3149-B507-BD6E8B9FE84F}" type="datetime1">
              <a:rPr lang="nl-NL" smtClean="0"/>
              <a:t>24-04-19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99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28A-D5DF-1C46-895F-1F4252D17600}" type="datetime1">
              <a:rPr lang="nl-NL" smtClean="0"/>
              <a:t>24-04-19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31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BE04-D3A7-0F40-9F82-E628FC3C1D97}" type="datetime1">
              <a:rPr lang="nl-NL" smtClean="0"/>
              <a:t>24-04-19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7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4C6E-C91B-F749-970B-71687DB11DCB}" type="datetime1">
              <a:rPr lang="nl-NL" smtClean="0"/>
              <a:t>24-04-19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0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1CAB-076E-AF46-95C5-22047ACB6CD8}" type="datetime1">
              <a:rPr lang="nl-NL" smtClean="0"/>
              <a:t>24-04-19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6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34DE-555A-534A-8309-CC6561541893}" type="datetime1">
              <a:rPr lang="nl-NL" smtClean="0"/>
              <a:t>24-04-19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21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890C-F631-7646-A113-222BAE12FAAB}" type="datetime1">
              <a:rPr lang="nl-NL" smtClean="0"/>
              <a:t>24-04-19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9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45D1-BD46-1244-B779-A122D027FE9D}" type="datetime1">
              <a:rPr lang="nl-NL" smtClean="0"/>
              <a:t>24-04-19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14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733A-9756-0240-A172-6855EAE6CD08}" type="datetime1">
              <a:rPr lang="nl-NL" smtClean="0"/>
              <a:t>24-04-19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92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9C43-5B7D-8148-94BC-A28A069859BA}" type="datetime1">
              <a:rPr lang="nl-NL" smtClean="0"/>
              <a:t>24-04-19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38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77B6-F20B-FA42-8C19-5313FBA4F716}" type="datetime1">
              <a:rPr lang="nl-NL" smtClean="0"/>
              <a:t>24-04-19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77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FB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C6D2C8-E2C8-8446-B224-6AD0A80DFAC3}" type="datetime1">
              <a:rPr lang="nl-NL" smtClean="0"/>
              <a:t>24-04-19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BDA0F7-6D02-964D-92CD-EE7894DDC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7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342E98F-3755-DA41-AB4B-1D0BE74C1D5B}"/>
              </a:ext>
            </a:extLst>
          </p:cNvPr>
          <p:cNvSpPr txBox="1"/>
          <p:nvPr/>
        </p:nvSpPr>
        <p:spPr>
          <a:xfrm>
            <a:off x="3657600" y="1905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Marktevenwicht en bedrijfsevenwicht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79AD6C-2ABF-7549-9A04-71ED3702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5883275"/>
            <a:ext cx="3283148" cy="365125"/>
          </a:xfrm>
        </p:spPr>
        <p:txBody>
          <a:bodyPr/>
          <a:lstStyle/>
          <a:p>
            <a:r>
              <a:rPr lang="nl-NL" dirty="0"/>
              <a:t>Economie Integraal vwo</a:t>
            </a:r>
          </a:p>
          <a:p>
            <a:r>
              <a:rPr lang="nl-NL" dirty="0"/>
              <a:t>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81F8A8-0D8F-7B44-BA3F-5B0F85BF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E2CCB00-C6D6-F149-A5F0-B1E964838C1D}"/>
              </a:ext>
            </a:extLst>
          </p:cNvPr>
          <p:cNvSpPr txBox="1">
            <a:spLocks/>
          </p:cNvSpPr>
          <p:nvPr/>
        </p:nvSpPr>
        <p:spPr>
          <a:xfrm>
            <a:off x="495300" y="652165"/>
            <a:ext cx="8229600" cy="56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Maximale winst: MO = MK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6E07ECD-3D11-4E4F-94B3-E9DE3A5BEFC8}"/>
              </a:ext>
            </a:extLst>
          </p:cNvPr>
          <p:cNvSpPr txBox="1">
            <a:spLocks/>
          </p:cNvSpPr>
          <p:nvPr/>
        </p:nvSpPr>
        <p:spPr>
          <a:xfrm>
            <a:off x="1034852" y="4737646"/>
            <a:ext cx="3283148" cy="51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85F9DB8-0DB5-314C-80CC-253BC956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26" y="4919960"/>
            <a:ext cx="4086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2F2D7F8-8BCC-8D41-85E1-B7547D29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61" y="1379587"/>
            <a:ext cx="5737466" cy="351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3C9BD7C-F207-6645-8537-6459B73ACE10}"/>
              </a:ext>
            </a:extLst>
          </p:cNvPr>
          <p:cNvSpPr txBox="1"/>
          <p:nvPr/>
        </p:nvSpPr>
        <p:spPr>
          <a:xfrm>
            <a:off x="1429470" y="4853572"/>
            <a:ext cx="124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Conclusie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ABC4703-D440-E140-8473-CE4EE7A8921F}"/>
              </a:ext>
            </a:extLst>
          </p:cNvPr>
          <p:cNvSpPr txBox="1"/>
          <p:nvPr/>
        </p:nvSpPr>
        <p:spPr>
          <a:xfrm>
            <a:off x="8724900" y="1379587"/>
            <a:ext cx="3467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Maar wat als er geen snijpunt MO=MK aanwezig is?</a:t>
            </a:r>
          </a:p>
          <a:p>
            <a:endParaRPr lang="nl-NL" sz="2400" dirty="0"/>
          </a:p>
          <a:p>
            <a:r>
              <a:rPr lang="nl-NL" sz="2400" dirty="0"/>
              <a:t>Dan heeft een bedrijf de maximale winst (of minimaal verlies bij de hoogst mogelijke productie</a:t>
            </a:r>
          </a:p>
        </p:txBody>
      </p:sp>
    </p:spTree>
    <p:extLst>
      <p:ext uri="{BB962C8B-B14F-4D97-AF65-F5344CB8AC3E}">
        <p14:creationId xmlns:p14="http://schemas.microsoft.com/office/powerpoint/2010/main" val="20523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A88DCF7-6EE9-D84D-87F1-AC988100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1600827" cy="461665"/>
          </a:xfrm>
        </p:spPr>
        <p:txBody>
          <a:bodyPr/>
          <a:lstStyle/>
          <a:p>
            <a:r>
              <a:rPr lang="nl-NL" dirty="0"/>
              <a:t>Economie Integraal vwo</a:t>
            </a:r>
          </a:p>
          <a:p>
            <a:r>
              <a:rPr lang="nl-NL" dirty="0"/>
              <a:t>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EFBCE05-6C41-C648-A6FE-B3E57E27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2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551ADC-5544-3B49-8DAC-3CE04B48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609600"/>
            <a:ext cx="4991100" cy="5168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3B8294-199E-754E-A3B5-C626513D8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0" y="609600"/>
            <a:ext cx="4814889" cy="51689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7CE2E64-F35E-5C4E-A199-7F003359EE6C}"/>
              </a:ext>
            </a:extLst>
          </p:cNvPr>
          <p:cNvSpPr txBox="1"/>
          <p:nvPr/>
        </p:nvSpPr>
        <p:spPr>
          <a:xfrm>
            <a:off x="4038600" y="-19050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Marktevenwicht en bedrijfsevenwicht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0466A7-0E49-884F-A270-A9BB94BD511F}"/>
              </a:ext>
            </a:extLst>
          </p:cNvPr>
          <p:cNvSpPr txBox="1"/>
          <p:nvPr/>
        </p:nvSpPr>
        <p:spPr>
          <a:xfrm>
            <a:off x="3429000" y="5740400"/>
            <a:ext cx="624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Bedrijfsevenwicht ook wel rentabiliteitsoptimum</a:t>
            </a:r>
          </a:p>
        </p:txBody>
      </p:sp>
    </p:spTree>
    <p:extLst>
      <p:ext uri="{BB962C8B-B14F-4D97-AF65-F5344CB8AC3E}">
        <p14:creationId xmlns:p14="http://schemas.microsoft.com/office/powerpoint/2010/main" val="4747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BF3D729-D16E-7344-8A93-D6CC2D642810}"/>
              </a:ext>
            </a:extLst>
          </p:cNvPr>
          <p:cNvSpPr txBox="1"/>
          <p:nvPr/>
        </p:nvSpPr>
        <p:spPr>
          <a:xfrm>
            <a:off x="5143500" y="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Marktevenwicht en bedrijfsevenwicht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E954F5-024B-C34B-B128-47BDBE8B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892" y="6324840"/>
            <a:ext cx="2502518" cy="342660"/>
          </a:xfrm>
        </p:spPr>
        <p:txBody>
          <a:bodyPr/>
          <a:lstStyle/>
          <a:p>
            <a:r>
              <a:rPr lang="nl-NL" dirty="0"/>
              <a:t>Economie Integraal vwo </a:t>
            </a:r>
          </a:p>
          <a:p>
            <a:r>
              <a:rPr lang="nl-NL" dirty="0"/>
              <a:t>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457185-506A-1D4A-BA87-0964AB74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281171"/>
            <a:ext cx="764215" cy="365125"/>
          </a:xfrm>
        </p:spPr>
        <p:txBody>
          <a:bodyPr/>
          <a:lstStyle/>
          <a:p>
            <a:fld id="{09BDA0F7-6D02-964D-92CD-EE7894DDC5BE}" type="slidenum">
              <a:rPr lang="nl-NL" smtClean="0"/>
              <a:t>3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0731D8-1F0A-DF43-A083-F3BADEC6144E}"/>
              </a:ext>
            </a:extLst>
          </p:cNvPr>
          <p:cNvSpPr txBox="1"/>
          <p:nvPr/>
        </p:nvSpPr>
        <p:spPr>
          <a:xfrm>
            <a:off x="4975498" y="499217"/>
            <a:ext cx="30963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Volkomen concurrentie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E54E7C-881E-134E-BFD5-6F3C7F37271C}"/>
              </a:ext>
            </a:extLst>
          </p:cNvPr>
          <p:cNvSpPr txBox="1"/>
          <p:nvPr/>
        </p:nvSpPr>
        <p:spPr>
          <a:xfrm>
            <a:off x="2599234" y="2443433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Transparante markt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34753A9-6A23-6A44-B5EF-089A540C5EE6}"/>
              </a:ext>
            </a:extLst>
          </p:cNvPr>
          <p:cNvSpPr txBox="1"/>
          <p:nvPr/>
        </p:nvSpPr>
        <p:spPr>
          <a:xfrm>
            <a:off x="2599234" y="2011385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Vrije toetreding en uittreding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A0359F9-7572-CD4C-96FA-C4F97139F869}"/>
              </a:ext>
            </a:extLst>
          </p:cNvPr>
          <p:cNvSpPr txBox="1"/>
          <p:nvPr/>
        </p:nvSpPr>
        <p:spPr>
          <a:xfrm>
            <a:off x="2599234" y="1579337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Veel aanbieders/vragers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0706D1-91D7-B149-B56D-022F6E09E4E7}"/>
              </a:ext>
            </a:extLst>
          </p:cNvPr>
          <p:cNvSpPr txBox="1"/>
          <p:nvPr/>
        </p:nvSpPr>
        <p:spPr>
          <a:xfrm>
            <a:off x="2599234" y="1147289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Homogeen product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A3AF846-7248-4040-993E-B073C66A867E}"/>
              </a:ext>
            </a:extLst>
          </p:cNvPr>
          <p:cNvSpPr txBox="1"/>
          <p:nvPr/>
        </p:nvSpPr>
        <p:spPr>
          <a:xfrm>
            <a:off x="2599234" y="2875481"/>
            <a:ext cx="309634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>
                <a:latin typeface="Arial" pitchFamily="34" charset="0"/>
                <a:cs typeface="Arial" pitchFamily="34" charset="0"/>
              </a:rPr>
              <a:t>Hoeveelheidaanpasser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DE1FB06-22C1-8849-A4E1-38CBC94B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34" y="3682754"/>
            <a:ext cx="18573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6CADA316-390D-CF4A-8827-0E907DAD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72" y="3641253"/>
            <a:ext cx="18573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2154FCE5-141F-914F-B26A-81EF02831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30" y="3618976"/>
            <a:ext cx="18192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CF0A7BF8-AF99-974C-B3FE-2F3AD214C7CF}"/>
              </a:ext>
            </a:extLst>
          </p:cNvPr>
          <p:cNvCxnSpPr/>
          <p:nvPr/>
        </p:nvCxnSpPr>
        <p:spPr>
          <a:xfrm>
            <a:off x="7783810" y="1147289"/>
            <a:ext cx="0" cy="19442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2439E34-21F1-6240-AD48-95D63CDB1CA7}"/>
              </a:ext>
            </a:extLst>
          </p:cNvPr>
          <p:cNvCxnSpPr/>
          <p:nvPr/>
        </p:nvCxnSpPr>
        <p:spPr>
          <a:xfrm flipH="1">
            <a:off x="7783810" y="3091505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Vrije vorm 17">
            <a:extLst>
              <a:ext uri="{FF2B5EF4-FFF2-40B4-BE49-F238E27FC236}">
                <a16:creationId xmlns:a16="http://schemas.microsoft.com/office/drawing/2014/main" id="{282F0AA9-86DD-A642-9623-07675EC39B0E}"/>
              </a:ext>
            </a:extLst>
          </p:cNvPr>
          <p:cNvSpPr/>
          <p:nvPr/>
        </p:nvSpPr>
        <p:spPr>
          <a:xfrm>
            <a:off x="8043141" y="1384056"/>
            <a:ext cx="1717964" cy="1026540"/>
          </a:xfrm>
          <a:custGeom>
            <a:avLst/>
            <a:gdLst>
              <a:gd name="connsiteX0" fmla="*/ 0 w 1717964"/>
              <a:gd name="connsiteY0" fmla="*/ 0 h 1026540"/>
              <a:gd name="connsiteX1" fmla="*/ 184727 w 1717964"/>
              <a:gd name="connsiteY1" fmla="*/ 360218 h 1026540"/>
              <a:gd name="connsiteX2" fmla="*/ 665018 w 1717964"/>
              <a:gd name="connsiteY2" fmla="*/ 951346 h 1026540"/>
              <a:gd name="connsiteX3" fmla="*/ 1052945 w 1717964"/>
              <a:gd name="connsiteY3" fmla="*/ 988291 h 1026540"/>
              <a:gd name="connsiteX4" fmla="*/ 1440873 w 1717964"/>
              <a:gd name="connsiteY4" fmla="*/ 674255 h 1026540"/>
              <a:gd name="connsiteX5" fmla="*/ 1717964 w 1717964"/>
              <a:gd name="connsiteY5" fmla="*/ 9237 h 1026540"/>
              <a:gd name="connsiteX6" fmla="*/ 1717964 w 1717964"/>
              <a:gd name="connsiteY6" fmla="*/ 9237 h 102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964" h="1026540">
                <a:moveTo>
                  <a:pt x="0" y="0"/>
                </a:moveTo>
                <a:cubicBezTo>
                  <a:pt x="36945" y="100830"/>
                  <a:pt x="73891" y="201661"/>
                  <a:pt x="184727" y="360218"/>
                </a:cubicBezTo>
                <a:cubicBezTo>
                  <a:pt x="295563" y="518775"/>
                  <a:pt x="520315" y="846667"/>
                  <a:pt x="665018" y="951346"/>
                </a:cubicBezTo>
                <a:cubicBezTo>
                  <a:pt x="809721" y="1056025"/>
                  <a:pt x="923636" y="1034473"/>
                  <a:pt x="1052945" y="988291"/>
                </a:cubicBezTo>
                <a:cubicBezTo>
                  <a:pt x="1182254" y="942109"/>
                  <a:pt x="1330037" y="837431"/>
                  <a:pt x="1440873" y="674255"/>
                </a:cubicBezTo>
                <a:cubicBezTo>
                  <a:pt x="1551710" y="511079"/>
                  <a:pt x="1717964" y="9237"/>
                  <a:pt x="1717964" y="9237"/>
                </a:cubicBezTo>
                <a:lnTo>
                  <a:pt x="1717964" y="92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597916BA-3565-C047-A1B2-4451E2E3CD1C}"/>
              </a:ext>
            </a:extLst>
          </p:cNvPr>
          <p:cNvCxnSpPr/>
          <p:nvPr/>
        </p:nvCxnSpPr>
        <p:spPr>
          <a:xfrm>
            <a:off x="7783810" y="1723353"/>
            <a:ext cx="1460058" cy="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3CC51ED6-CBAD-6D45-985C-14B6877DAF92}"/>
              </a:ext>
            </a:extLst>
          </p:cNvPr>
          <p:cNvCxnSpPr/>
          <p:nvPr/>
        </p:nvCxnSpPr>
        <p:spPr>
          <a:xfrm>
            <a:off x="7783810" y="2011385"/>
            <a:ext cx="1349222" cy="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30ABF6B-E411-5C46-B144-D6496749E266}"/>
              </a:ext>
            </a:extLst>
          </p:cNvPr>
          <p:cNvCxnSpPr/>
          <p:nvPr/>
        </p:nvCxnSpPr>
        <p:spPr>
          <a:xfrm>
            <a:off x="7829992" y="2417607"/>
            <a:ext cx="1072131" cy="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Vrije vorm 21">
            <a:extLst>
              <a:ext uri="{FF2B5EF4-FFF2-40B4-BE49-F238E27FC236}">
                <a16:creationId xmlns:a16="http://schemas.microsoft.com/office/drawing/2014/main" id="{CFF4FC17-BCC3-9B42-A48A-F5B41DD57DBD}"/>
              </a:ext>
            </a:extLst>
          </p:cNvPr>
          <p:cNvSpPr/>
          <p:nvPr/>
        </p:nvSpPr>
        <p:spPr>
          <a:xfrm>
            <a:off x="7950777" y="1306498"/>
            <a:ext cx="1373203" cy="1491363"/>
          </a:xfrm>
          <a:custGeom>
            <a:avLst/>
            <a:gdLst>
              <a:gd name="connsiteX0" fmla="*/ 0 w 1373203"/>
              <a:gd name="connsiteY0" fmla="*/ 511667 h 1491363"/>
              <a:gd name="connsiteX1" fmla="*/ 64655 w 1373203"/>
              <a:gd name="connsiteY1" fmla="*/ 788758 h 1491363"/>
              <a:gd name="connsiteX2" fmla="*/ 129309 w 1373203"/>
              <a:gd name="connsiteY2" fmla="*/ 1047376 h 1491363"/>
              <a:gd name="connsiteX3" fmla="*/ 323273 w 1373203"/>
              <a:gd name="connsiteY3" fmla="*/ 1333704 h 1491363"/>
              <a:gd name="connsiteX4" fmla="*/ 554182 w 1373203"/>
              <a:gd name="connsiteY4" fmla="*/ 1490722 h 1491363"/>
              <a:gd name="connsiteX5" fmla="*/ 803564 w 1373203"/>
              <a:gd name="connsiteY5" fmla="*/ 1278286 h 1491363"/>
              <a:gd name="connsiteX6" fmla="*/ 1136073 w 1373203"/>
              <a:gd name="connsiteY6" fmla="*/ 862649 h 1491363"/>
              <a:gd name="connsiteX7" fmla="*/ 1302328 w 1373203"/>
              <a:gd name="connsiteY7" fmla="*/ 400831 h 1491363"/>
              <a:gd name="connsiteX8" fmla="*/ 1366982 w 1373203"/>
              <a:gd name="connsiteY8" fmla="*/ 22140 h 1491363"/>
              <a:gd name="connsiteX9" fmla="*/ 1366982 w 1373203"/>
              <a:gd name="connsiteY9" fmla="*/ 77558 h 14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3203" h="1491363">
                <a:moveTo>
                  <a:pt x="0" y="511667"/>
                </a:moveTo>
                <a:cubicBezTo>
                  <a:pt x="21552" y="605570"/>
                  <a:pt x="43104" y="699473"/>
                  <a:pt x="64655" y="788758"/>
                </a:cubicBezTo>
                <a:cubicBezTo>
                  <a:pt x="86206" y="878043"/>
                  <a:pt x="86206" y="956552"/>
                  <a:pt x="129309" y="1047376"/>
                </a:cubicBezTo>
                <a:cubicBezTo>
                  <a:pt x="172412" y="1138200"/>
                  <a:pt x="252461" y="1259813"/>
                  <a:pt x="323273" y="1333704"/>
                </a:cubicBezTo>
                <a:cubicBezTo>
                  <a:pt x="394085" y="1407595"/>
                  <a:pt x="474134" y="1499958"/>
                  <a:pt x="554182" y="1490722"/>
                </a:cubicBezTo>
                <a:cubicBezTo>
                  <a:pt x="634230" y="1481486"/>
                  <a:pt x="706582" y="1382965"/>
                  <a:pt x="803564" y="1278286"/>
                </a:cubicBezTo>
                <a:cubicBezTo>
                  <a:pt x="900546" y="1173607"/>
                  <a:pt x="1052946" y="1008891"/>
                  <a:pt x="1136073" y="862649"/>
                </a:cubicBezTo>
                <a:cubicBezTo>
                  <a:pt x="1219200" y="716407"/>
                  <a:pt x="1263843" y="540916"/>
                  <a:pt x="1302328" y="400831"/>
                </a:cubicBezTo>
                <a:cubicBezTo>
                  <a:pt x="1340813" y="260746"/>
                  <a:pt x="1356206" y="76019"/>
                  <a:pt x="1366982" y="22140"/>
                </a:cubicBezTo>
                <a:cubicBezTo>
                  <a:pt x="1377758" y="-31739"/>
                  <a:pt x="1372370" y="22909"/>
                  <a:pt x="1366982" y="775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74C2315-F1B9-E74A-BA08-20D111C24C3B}"/>
              </a:ext>
            </a:extLst>
          </p:cNvPr>
          <p:cNvCxnSpPr/>
          <p:nvPr/>
        </p:nvCxnSpPr>
        <p:spPr>
          <a:xfrm>
            <a:off x="9231324" y="1723353"/>
            <a:ext cx="9236" cy="1385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13B95E0-8365-A147-9237-58661DEEF680}"/>
              </a:ext>
            </a:extLst>
          </p:cNvPr>
          <p:cNvCxnSpPr/>
          <p:nvPr/>
        </p:nvCxnSpPr>
        <p:spPr>
          <a:xfrm>
            <a:off x="9151962" y="2011385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A3C8AAB-4C63-E646-83AC-7D1C73DCE09B}"/>
              </a:ext>
            </a:extLst>
          </p:cNvPr>
          <p:cNvCxnSpPr/>
          <p:nvPr/>
        </p:nvCxnSpPr>
        <p:spPr>
          <a:xfrm>
            <a:off x="8863930" y="2443433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90B1F562-CA23-854A-9687-021DC019C2FB}"/>
              </a:ext>
            </a:extLst>
          </p:cNvPr>
          <p:cNvSpPr txBox="1"/>
          <p:nvPr/>
        </p:nvSpPr>
        <p:spPr>
          <a:xfrm>
            <a:off x="8745740" y="310994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Arial" pitchFamily="34" charset="0"/>
                <a:cs typeface="Arial" pitchFamily="34" charset="0"/>
              </a:rPr>
              <a:t>3     2 1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585CC9E-1F65-564E-A9B0-8FD17D617A1A}"/>
              </a:ext>
            </a:extLst>
          </p:cNvPr>
          <p:cNvSpPr txBox="1"/>
          <p:nvPr/>
        </p:nvSpPr>
        <p:spPr>
          <a:xfrm>
            <a:off x="7207746" y="150732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  </a:t>
            </a:r>
            <a:r>
              <a:rPr lang="nl-NL" sz="1200" dirty="0">
                <a:latin typeface="Arial" pitchFamily="34" charset="0"/>
                <a:cs typeface="Arial" pitchFamily="34" charset="0"/>
              </a:rPr>
              <a:t>P1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ACAE452-9EFA-584E-A3C1-9708476FC78F}"/>
              </a:ext>
            </a:extLst>
          </p:cNvPr>
          <p:cNvSpPr txBox="1"/>
          <p:nvPr/>
        </p:nvSpPr>
        <p:spPr>
          <a:xfrm>
            <a:off x="7207746" y="18673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  </a:t>
            </a:r>
            <a:r>
              <a:rPr lang="nl-NL" sz="1200" dirty="0">
                <a:latin typeface="Arial" pitchFamily="34" charset="0"/>
                <a:cs typeface="Arial" pitchFamily="34" charset="0"/>
              </a:rPr>
              <a:t>P2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BE42131-72DF-CC4B-8F1A-12AA0FE1A260}"/>
              </a:ext>
            </a:extLst>
          </p:cNvPr>
          <p:cNvSpPr txBox="1"/>
          <p:nvPr/>
        </p:nvSpPr>
        <p:spPr>
          <a:xfrm>
            <a:off x="7207746" y="22274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itchFamily="34" charset="0"/>
                <a:cs typeface="Arial" pitchFamily="34" charset="0"/>
              </a:rPr>
              <a:t>  </a:t>
            </a:r>
            <a:r>
              <a:rPr lang="nl-NL" sz="1200" dirty="0">
                <a:latin typeface="Arial" pitchFamily="34" charset="0"/>
                <a:cs typeface="Arial" pitchFamily="34" charset="0"/>
              </a:rPr>
              <a:t>P3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AA9A70CC-FB4B-3543-A67F-ED948DDA8E1A}"/>
              </a:ext>
            </a:extLst>
          </p:cNvPr>
          <p:cNvSpPr/>
          <p:nvPr/>
        </p:nvSpPr>
        <p:spPr>
          <a:xfrm flipV="1">
            <a:off x="9151962" y="165134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712CE7CE-5F53-A342-B46D-E40E03AF754A}"/>
              </a:ext>
            </a:extLst>
          </p:cNvPr>
          <p:cNvSpPr/>
          <p:nvPr/>
        </p:nvSpPr>
        <p:spPr>
          <a:xfrm flipV="1">
            <a:off x="9079954" y="193937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D2E240E-E5A2-E947-91FB-95B7160E1FD0}"/>
              </a:ext>
            </a:extLst>
          </p:cNvPr>
          <p:cNvSpPr/>
          <p:nvPr/>
        </p:nvSpPr>
        <p:spPr>
          <a:xfrm flipV="1">
            <a:off x="8814835" y="233945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688B7EC-7A17-C041-B9AE-A85B2DD3358F}"/>
              </a:ext>
            </a:extLst>
          </p:cNvPr>
          <p:cNvSpPr txBox="1"/>
          <p:nvPr/>
        </p:nvSpPr>
        <p:spPr>
          <a:xfrm>
            <a:off x="9295978" y="107528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MK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4F8F48E-1915-DB4B-853D-C9270563C0D2}"/>
              </a:ext>
            </a:extLst>
          </p:cNvPr>
          <p:cNvSpPr txBox="1"/>
          <p:nvPr/>
        </p:nvSpPr>
        <p:spPr>
          <a:xfrm>
            <a:off x="9641032" y="1579337"/>
            <a:ext cx="73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GTK 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34A10586-4545-0640-814E-8E58BF9030C0}"/>
              </a:ext>
            </a:extLst>
          </p:cNvPr>
          <p:cNvSpPr/>
          <p:nvPr/>
        </p:nvSpPr>
        <p:spPr>
          <a:xfrm flipV="1">
            <a:off x="9223970" y="2227409"/>
            <a:ext cx="63624" cy="8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5E648127-C32A-694B-986C-9B894B5AD719}"/>
              </a:ext>
            </a:extLst>
          </p:cNvPr>
          <p:cNvSpPr/>
          <p:nvPr/>
        </p:nvSpPr>
        <p:spPr>
          <a:xfrm flipV="1">
            <a:off x="9115017" y="2308653"/>
            <a:ext cx="63624" cy="8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0D07FBFA-385B-3446-B430-3DD14CD6DABF}"/>
              </a:ext>
            </a:extLst>
          </p:cNvPr>
          <p:cNvCxnSpPr/>
          <p:nvPr/>
        </p:nvCxnSpPr>
        <p:spPr>
          <a:xfrm flipH="1">
            <a:off x="9321804" y="222740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22EA21C0-D3F8-764A-97B3-A3272A06C494}"/>
              </a:ext>
            </a:extLst>
          </p:cNvPr>
          <p:cNvCxnSpPr/>
          <p:nvPr/>
        </p:nvCxnSpPr>
        <p:spPr>
          <a:xfrm flipH="1" flipV="1">
            <a:off x="9178641" y="2416080"/>
            <a:ext cx="343908" cy="143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77D8F51-602B-BC4B-8D8F-F9B42DF5DB25}"/>
              </a:ext>
            </a:extLst>
          </p:cNvPr>
          <p:cNvCxnSpPr/>
          <p:nvPr/>
        </p:nvCxnSpPr>
        <p:spPr>
          <a:xfrm>
            <a:off x="2239194" y="3682754"/>
            <a:ext cx="0" cy="1956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ADFD2573-B32E-F749-8312-6DD07089F81D}"/>
              </a:ext>
            </a:extLst>
          </p:cNvPr>
          <p:cNvCxnSpPr/>
          <p:nvPr/>
        </p:nvCxnSpPr>
        <p:spPr>
          <a:xfrm flipH="1">
            <a:off x="2239194" y="4315641"/>
            <a:ext cx="2520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FE8F9FA5-88F5-CF4B-A56E-D75E4BBA5392}"/>
              </a:ext>
            </a:extLst>
          </p:cNvPr>
          <p:cNvCxnSpPr/>
          <p:nvPr/>
        </p:nvCxnSpPr>
        <p:spPr>
          <a:xfrm flipH="1">
            <a:off x="2239194" y="4531665"/>
            <a:ext cx="4752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7CB3109D-E1C5-C049-85CF-1D05744F42E4}"/>
              </a:ext>
            </a:extLst>
          </p:cNvPr>
          <p:cNvCxnSpPr/>
          <p:nvPr/>
        </p:nvCxnSpPr>
        <p:spPr>
          <a:xfrm flipH="1">
            <a:off x="2239194" y="5035721"/>
            <a:ext cx="68047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ACBDC162-270C-B44D-91B1-2E5457690E8E}"/>
              </a:ext>
            </a:extLst>
          </p:cNvPr>
          <p:cNvCxnSpPr/>
          <p:nvPr/>
        </p:nvCxnSpPr>
        <p:spPr>
          <a:xfrm>
            <a:off x="2455218" y="3955601"/>
            <a:ext cx="1692188" cy="1512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2F4519C3-B179-C949-8090-0D329DFE9920}"/>
              </a:ext>
            </a:extLst>
          </p:cNvPr>
          <p:cNvCxnSpPr/>
          <p:nvPr/>
        </p:nvCxnSpPr>
        <p:spPr>
          <a:xfrm flipV="1">
            <a:off x="2455218" y="3955601"/>
            <a:ext cx="738082" cy="7920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DCD36239-56F4-E247-BF87-5D994EF618D1}"/>
              </a:ext>
            </a:extLst>
          </p:cNvPr>
          <p:cNvCxnSpPr/>
          <p:nvPr/>
        </p:nvCxnSpPr>
        <p:spPr>
          <a:xfrm flipV="1">
            <a:off x="2653240" y="3739577"/>
            <a:ext cx="1080120" cy="12241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BE3EC527-2D27-0948-8408-DCA2334E1587}"/>
              </a:ext>
            </a:extLst>
          </p:cNvPr>
          <p:cNvCxnSpPr/>
          <p:nvPr/>
        </p:nvCxnSpPr>
        <p:spPr>
          <a:xfrm flipV="1">
            <a:off x="3301312" y="4711685"/>
            <a:ext cx="594066" cy="7560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179D6B22-306B-C749-9AF0-BE2C2E642148}"/>
              </a:ext>
            </a:extLst>
          </p:cNvPr>
          <p:cNvCxnSpPr/>
          <p:nvPr/>
        </p:nvCxnSpPr>
        <p:spPr>
          <a:xfrm>
            <a:off x="2239194" y="5639548"/>
            <a:ext cx="19082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831D1E07-0B1C-164E-89E7-CE38BF5F3DEF}"/>
              </a:ext>
            </a:extLst>
          </p:cNvPr>
          <p:cNvSpPr txBox="1"/>
          <p:nvPr/>
        </p:nvSpPr>
        <p:spPr>
          <a:xfrm>
            <a:off x="2095178" y="33410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33E6A759-42BB-8541-849A-88B8A60FE2BA}"/>
              </a:ext>
            </a:extLst>
          </p:cNvPr>
          <p:cNvSpPr txBox="1"/>
          <p:nvPr/>
        </p:nvSpPr>
        <p:spPr>
          <a:xfrm>
            <a:off x="3598345" y="565183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800869F5-A531-4F4A-BD9D-FAB01AB6267D}"/>
              </a:ext>
            </a:extLst>
          </p:cNvPr>
          <p:cNvSpPr txBox="1"/>
          <p:nvPr/>
        </p:nvSpPr>
        <p:spPr>
          <a:xfrm>
            <a:off x="2530634" y="3554911"/>
            <a:ext cx="4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V1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D1575E5C-57B1-D74C-9655-430204C704B4}"/>
              </a:ext>
            </a:extLst>
          </p:cNvPr>
          <p:cNvSpPr txBox="1"/>
          <p:nvPr/>
        </p:nvSpPr>
        <p:spPr>
          <a:xfrm>
            <a:off x="2990469" y="3586269"/>
            <a:ext cx="40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A1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872CD164-AEAC-F848-A6FA-3D9FDEBFD726}"/>
              </a:ext>
            </a:extLst>
          </p:cNvPr>
          <p:cNvSpPr txBox="1"/>
          <p:nvPr/>
        </p:nvSpPr>
        <p:spPr>
          <a:xfrm>
            <a:off x="3598344" y="3376762"/>
            <a:ext cx="54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A2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29BCA8E-3030-CC49-95DE-21789CF18BAA}"/>
              </a:ext>
            </a:extLst>
          </p:cNvPr>
          <p:cNvSpPr txBox="1"/>
          <p:nvPr/>
        </p:nvSpPr>
        <p:spPr>
          <a:xfrm>
            <a:off x="3778365" y="4683544"/>
            <a:ext cx="54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A3</a:t>
            </a:r>
          </a:p>
        </p:txBody>
      </p:sp>
      <p:sp>
        <p:nvSpPr>
          <p:cNvPr id="54" name="PIJL-RECHTS 2073">
            <a:extLst>
              <a:ext uri="{FF2B5EF4-FFF2-40B4-BE49-F238E27FC236}">
                <a16:creationId xmlns:a16="http://schemas.microsoft.com/office/drawing/2014/main" id="{76C52978-02F1-A841-8B80-85E6C2F0B936}"/>
              </a:ext>
            </a:extLst>
          </p:cNvPr>
          <p:cNvSpPr/>
          <p:nvPr/>
        </p:nvSpPr>
        <p:spPr>
          <a:xfrm>
            <a:off x="3193300" y="3955601"/>
            <a:ext cx="20283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PIJL-RECHTS 2074">
            <a:extLst>
              <a:ext uri="{FF2B5EF4-FFF2-40B4-BE49-F238E27FC236}">
                <a16:creationId xmlns:a16="http://schemas.microsoft.com/office/drawing/2014/main" id="{C8C412DB-0CEC-064A-B65D-9779B88148DF}"/>
              </a:ext>
            </a:extLst>
          </p:cNvPr>
          <p:cNvSpPr/>
          <p:nvPr/>
        </p:nvSpPr>
        <p:spPr>
          <a:xfrm>
            <a:off x="2959274" y="4806704"/>
            <a:ext cx="639071" cy="157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994DC707-4351-4F47-B51B-1DD1589307AE}"/>
              </a:ext>
            </a:extLst>
          </p:cNvPr>
          <p:cNvSpPr txBox="1"/>
          <p:nvPr/>
        </p:nvSpPr>
        <p:spPr>
          <a:xfrm>
            <a:off x="4467492" y="6021169"/>
            <a:ext cx="530607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Aanbodlijn = MK-lijn boven de GVK-lijn in verband met de dekkingsbijdrage die positief moet zijn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529DB699-030F-A54A-8705-1612D6B01AAF}"/>
              </a:ext>
            </a:extLst>
          </p:cNvPr>
          <p:cNvSpPr txBox="1"/>
          <p:nvPr/>
        </p:nvSpPr>
        <p:spPr>
          <a:xfrm>
            <a:off x="1809750" y="6079630"/>
            <a:ext cx="233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3x MARKTEVENWICHT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6E7CE336-2E87-B741-9624-F7EA9D32B602}"/>
              </a:ext>
            </a:extLst>
          </p:cNvPr>
          <p:cNvSpPr txBox="1"/>
          <p:nvPr/>
        </p:nvSpPr>
        <p:spPr>
          <a:xfrm>
            <a:off x="8863930" y="3554911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bedrijfsevenwicht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A888B686-4706-2B4E-ACD7-2DC7E4FD801A}"/>
              </a:ext>
            </a:extLst>
          </p:cNvPr>
          <p:cNvSpPr txBox="1"/>
          <p:nvPr/>
        </p:nvSpPr>
        <p:spPr>
          <a:xfrm>
            <a:off x="7829992" y="3351775"/>
            <a:ext cx="264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3x BEDRIJFSEVENWICHT</a:t>
            </a:r>
          </a:p>
        </p:txBody>
      </p:sp>
    </p:spTree>
    <p:extLst>
      <p:ext uri="{BB962C8B-B14F-4D97-AF65-F5344CB8AC3E}">
        <p14:creationId xmlns:p14="http://schemas.microsoft.com/office/powerpoint/2010/main" val="12338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2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B383C1F-2546-284A-BABB-6FACF119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5802319"/>
            <a:ext cx="1708656" cy="446081"/>
          </a:xfrm>
        </p:spPr>
        <p:txBody>
          <a:bodyPr/>
          <a:lstStyle/>
          <a:p>
            <a:r>
              <a:rPr lang="nl-NL" dirty="0"/>
              <a:t>Economie Integraal vwo</a:t>
            </a:r>
          </a:p>
          <a:p>
            <a:r>
              <a:rPr lang="nl-NL" dirty="0"/>
              <a:t>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41FB02-521B-A140-BB61-7DBEFFF1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4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203510-FCDA-1D49-88F3-4B08256EFF07}"/>
              </a:ext>
            </a:extLst>
          </p:cNvPr>
          <p:cNvSpPr txBox="1"/>
          <p:nvPr/>
        </p:nvSpPr>
        <p:spPr>
          <a:xfrm>
            <a:off x="3657600" y="190500"/>
            <a:ext cx="641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Optimale welvaart bij volkomen concurrentie</a:t>
            </a:r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3432EEBA-67EA-1347-BA0F-F10DC5B12568}"/>
              </a:ext>
            </a:extLst>
          </p:cNvPr>
          <p:cNvSpPr/>
          <p:nvPr/>
        </p:nvSpPr>
        <p:spPr>
          <a:xfrm>
            <a:off x="6924675" y="1576386"/>
            <a:ext cx="1604963" cy="1560513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F2447D17-578B-724C-9D86-5927A24D7C2B}"/>
              </a:ext>
            </a:extLst>
          </p:cNvPr>
          <p:cNvSpPr/>
          <p:nvPr/>
        </p:nvSpPr>
        <p:spPr>
          <a:xfrm rot="5400000">
            <a:off x="7087394" y="2961480"/>
            <a:ext cx="1306512" cy="1657350"/>
          </a:xfrm>
          <a:prstGeom prst="rtTriangl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19419A5-CD72-F84D-BB56-A73A2EA5FCE5}"/>
              </a:ext>
            </a:extLst>
          </p:cNvPr>
          <p:cNvSpPr txBox="1">
            <a:spLocks/>
          </p:cNvSpPr>
          <p:nvPr/>
        </p:nvSpPr>
        <p:spPr>
          <a:xfrm>
            <a:off x="1795768" y="652165"/>
            <a:ext cx="3822700" cy="32245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 pitchFamily="2" charset="2"/>
              <a:buChar char="ü"/>
              <a:defRPr/>
            </a:pPr>
            <a:r>
              <a:rPr lang="nl-NL" sz="1600" dirty="0"/>
              <a:t>Teken: </a:t>
            </a: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-4P + 100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nl-NL" sz="1600" dirty="0"/>
              <a:t>Teken: </a:t>
            </a:r>
            <a:r>
              <a:rPr lang="nl-NL" sz="1600" dirty="0" err="1"/>
              <a:t>Q</a:t>
            </a:r>
            <a:r>
              <a:rPr lang="nl-NL" sz="1600" baseline="-25000" dirty="0" err="1"/>
              <a:t>a</a:t>
            </a:r>
            <a:r>
              <a:rPr lang="nl-NL" sz="1600" dirty="0"/>
              <a:t> = 5P - 25</a:t>
            </a:r>
          </a:p>
          <a:p>
            <a:pPr marL="0" lvl="1" indent="0">
              <a:buFont typeface="Symbol" pitchFamily="18" charset="2"/>
              <a:buNone/>
              <a:defRPr/>
            </a:pPr>
            <a:endParaRPr lang="nl-NL" sz="1600" dirty="0"/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nl-NL" sz="1600" dirty="0"/>
              <a:t>Arceer het consumenten- en producentensurplus</a:t>
            </a:r>
          </a:p>
          <a:p>
            <a:pPr marL="274320" indent="-274320">
              <a:buFont typeface="Wingdings" pitchFamily="2" charset="2"/>
              <a:buChar char="ü"/>
              <a:defRPr/>
            </a:pPr>
            <a:endParaRPr lang="nl-NL" sz="1600" dirty="0"/>
          </a:p>
          <a:p>
            <a:pPr marL="274320" indent="-274320">
              <a:buFont typeface="Wingdings" pitchFamily="2" charset="2"/>
              <a:buChar char="ü"/>
              <a:defRPr/>
            </a:pPr>
            <a:r>
              <a:rPr lang="nl-NL" sz="1600" dirty="0"/>
              <a:t>Bereken de omvang van resp. het consumenten- en producentensurplus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6313AFD-38A3-084B-914D-BA3D7228F078}"/>
              </a:ext>
            </a:extLst>
          </p:cNvPr>
          <p:cNvCxnSpPr/>
          <p:nvPr/>
        </p:nvCxnSpPr>
        <p:spPr>
          <a:xfrm>
            <a:off x="6911975" y="1562099"/>
            <a:ext cx="0" cy="352901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DAD9971-C9AD-6F42-9998-09DDA0BA61F4}"/>
              </a:ext>
            </a:extLst>
          </p:cNvPr>
          <p:cNvCxnSpPr/>
          <p:nvPr/>
        </p:nvCxnSpPr>
        <p:spPr>
          <a:xfrm flipH="1">
            <a:off x="6911975" y="5091111"/>
            <a:ext cx="359251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6F3C9C8-15B8-7A48-9352-2E3AF098CE44}"/>
              </a:ext>
            </a:extLst>
          </p:cNvPr>
          <p:cNvCxnSpPr/>
          <p:nvPr/>
        </p:nvCxnSpPr>
        <p:spPr>
          <a:xfrm>
            <a:off x="6911975" y="1562099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6C9827A-0890-D840-99CF-9AD26515187A}"/>
              </a:ext>
            </a:extLst>
          </p:cNvPr>
          <p:cNvCxnSpPr/>
          <p:nvPr/>
        </p:nvCxnSpPr>
        <p:spPr>
          <a:xfrm>
            <a:off x="6911975" y="2282824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BDD3899-A84F-B543-876E-DDE60B808A48}"/>
              </a:ext>
            </a:extLst>
          </p:cNvPr>
          <p:cNvCxnSpPr/>
          <p:nvPr/>
        </p:nvCxnSpPr>
        <p:spPr>
          <a:xfrm>
            <a:off x="6911975" y="3001961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8074135-3EB5-3643-989A-E8BD93CDA649}"/>
              </a:ext>
            </a:extLst>
          </p:cNvPr>
          <p:cNvCxnSpPr/>
          <p:nvPr/>
        </p:nvCxnSpPr>
        <p:spPr>
          <a:xfrm>
            <a:off x="6911975" y="3722686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56D83E42-816F-F14C-840A-FA1ABAB573B4}"/>
              </a:ext>
            </a:extLst>
          </p:cNvPr>
          <p:cNvCxnSpPr/>
          <p:nvPr/>
        </p:nvCxnSpPr>
        <p:spPr>
          <a:xfrm>
            <a:off x="6911975" y="4443411"/>
            <a:ext cx="3592513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2518152-194E-6E42-B76E-21B9E7B2C131}"/>
              </a:ext>
            </a:extLst>
          </p:cNvPr>
          <p:cNvCxnSpPr/>
          <p:nvPr/>
        </p:nvCxnSpPr>
        <p:spPr>
          <a:xfrm>
            <a:off x="7632700" y="1562099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D1236C0-7302-A849-A75D-FDF556C91174}"/>
              </a:ext>
            </a:extLst>
          </p:cNvPr>
          <p:cNvCxnSpPr/>
          <p:nvPr/>
        </p:nvCxnSpPr>
        <p:spPr>
          <a:xfrm>
            <a:off x="8351838" y="1562099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7EF7A29-DF1D-584A-A2F0-AB63E85E1A85}"/>
              </a:ext>
            </a:extLst>
          </p:cNvPr>
          <p:cNvCxnSpPr/>
          <p:nvPr/>
        </p:nvCxnSpPr>
        <p:spPr>
          <a:xfrm>
            <a:off x="9072563" y="1562099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6BBF16A9-599B-ED46-9AF3-86166937FC2B}"/>
              </a:ext>
            </a:extLst>
          </p:cNvPr>
          <p:cNvCxnSpPr/>
          <p:nvPr/>
        </p:nvCxnSpPr>
        <p:spPr>
          <a:xfrm>
            <a:off x="9793288" y="1562099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201898C9-D86C-9648-9B0B-9A4002E4ADF0}"/>
              </a:ext>
            </a:extLst>
          </p:cNvPr>
          <p:cNvCxnSpPr/>
          <p:nvPr/>
        </p:nvCxnSpPr>
        <p:spPr>
          <a:xfrm>
            <a:off x="10512425" y="1562099"/>
            <a:ext cx="0" cy="35290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16">
            <a:extLst>
              <a:ext uri="{FF2B5EF4-FFF2-40B4-BE49-F238E27FC236}">
                <a16:creationId xmlns:a16="http://schemas.microsoft.com/office/drawing/2014/main" id="{22ED54A4-EE04-FF47-9EA0-76F81CE1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5529261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hoeveelheid × 1.000</a:t>
            </a:r>
          </a:p>
        </p:txBody>
      </p:sp>
      <p:sp>
        <p:nvSpPr>
          <p:cNvPr id="22" name="Tekstvak 17">
            <a:extLst>
              <a:ext uri="{FF2B5EF4-FFF2-40B4-BE49-F238E27FC236}">
                <a16:creationId xmlns:a16="http://schemas.microsoft.com/office/drawing/2014/main" id="{B11FA0AA-7D12-BA49-BC90-4F5990E58D7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047582" y="1766092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prijs</a:t>
            </a:r>
          </a:p>
        </p:txBody>
      </p:sp>
      <p:sp>
        <p:nvSpPr>
          <p:cNvPr id="23" name="Tekstvak 18">
            <a:extLst>
              <a:ext uri="{FF2B5EF4-FFF2-40B4-BE49-F238E27FC236}">
                <a16:creationId xmlns:a16="http://schemas.microsoft.com/office/drawing/2014/main" id="{F2D79F6C-0F5A-9741-9D8D-17291C3F0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4227511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5</a:t>
            </a:r>
          </a:p>
        </p:txBody>
      </p:sp>
      <p:sp>
        <p:nvSpPr>
          <p:cNvPr id="24" name="Tekstvak 19">
            <a:extLst>
              <a:ext uri="{FF2B5EF4-FFF2-40B4-BE49-F238E27FC236}">
                <a16:creationId xmlns:a16="http://schemas.microsoft.com/office/drawing/2014/main" id="{90C4B5B0-18FF-F34C-8F60-2EFD56D2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506786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10</a:t>
            </a:r>
          </a:p>
        </p:txBody>
      </p:sp>
      <p:sp>
        <p:nvSpPr>
          <p:cNvPr id="25" name="Tekstvak 20">
            <a:extLst>
              <a:ext uri="{FF2B5EF4-FFF2-40B4-BE49-F238E27FC236}">
                <a16:creationId xmlns:a16="http://schemas.microsoft.com/office/drawing/2014/main" id="{8772FAC2-F50C-EF43-A05C-A53F8C7C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2859086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15</a:t>
            </a:r>
          </a:p>
        </p:txBody>
      </p:sp>
      <p:sp>
        <p:nvSpPr>
          <p:cNvPr id="26" name="Tekstvak 21">
            <a:extLst>
              <a:ext uri="{FF2B5EF4-FFF2-40B4-BE49-F238E27FC236}">
                <a16:creationId xmlns:a16="http://schemas.microsoft.com/office/drawing/2014/main" id="{B948F4E0-C446-C14E-A9D0-0F7640CB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2128836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20</a:t>
            </a:r>
          </a:p>
        </p:txBody>
      </p:sp>
      <p:sp>
        <p:nvSpPr>
          <p:cNvPr id="27" name="Tekstvak 22">
            <a:extLst>
              <a:ext uri="{FF2B5EF4-FFF2-40B4-BE49-F238E27FC236}">
                <a16:creationId xmlns:a16="http://schemas.microsoft.com/office/drawing/2014/main" id="{CF8ED689-F83A-8040-A69B-8367FEE59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1419224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25</a:t>
            </a:r>
          </a:p>
        </p:txBody>
      </p:sp>
      <p:sp>
        <p:nvSpPr>
          <p:cNvPr id="28" name="Tekstvak 23">
            <a:extLst>
              <a:ext uri="{FF2B5EF4-FFF2-40B4-BE49-F238E27FC236}">
                <a16:creationId xmlns:a16="http://schemas.microsoft.com/office/drawing/2014/main" id="{0915C90D-AE3A-DF41-839F-1DA04FB92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5162549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20</a:t>
            </a:r>
          </a:p>
        </p:txBody>
      </p:sp>
      <p:sp>
        <p:nvSpPr>
          <p:cNvPr id="29" name="Tekstvak 24">
            <a:extLst>
              <a:ext uri="{FF2B5EF4-FFF2-40B4-BE49-F238E27FC236}">
                <a16:creationId xmlns:a16="http://schemas.microsoft.com/office/drawing/2014/main" id="{5F04A28A-F3D9-0542-A7E0-7960C977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25" y="5162549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40</a:t>
            </a:r>
          </a:p>
        </p:txBody>
      </p:sp>
      <p:sp>
        <p:nvSpPr>
          <p:cNvPr id="30" name="Tekstvak 25">
            <a:extLst>
              <a:ext uri="{FF2B5EF4-FFF2-40B4-BE49-F238E27FC236}">
                <a16:creationId xmlns:a16="http://schemas.microsoft.com/office/drawing/2014/main" id="{3B058D1F-29A4-D046-93D5-E1DFC40CF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363" y="5162549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60</a:t>
            </a:r>
          </a:p>
        </p:txBody>
      </p:sp>
      <p:sp>
        <p:nvSpPr>
          <p:cNvPr id="31" name="Tekstvak 26">
            <a:extLst>
              <a:ext uri="{FF2B5EF4-FFF2-40B4-BE49-F238E27FC236}">
                <a16:creationId xmlns:a16="http://schemas.microsoft.com/office/drawing/2014/main" id="{6F56E6BE-7F2F-D84E-933C-808130B8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5162549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80</a:t>
            </a:r>
          </a:p>
        </p:txBody>
      </p:sp>
      <p:sp>
        <p:nvSpPr>
          <p:cNvPr id="32" name="Tekstvak 27">
            <a:extLst>
              <a:ext uri="{FF2B5EF4-FFF2-40B4-BE49-F238E27FC236}">
                <a16:creationId xmlns:a16="http://schemas.microsoft.com/office/drawing/2014/main" id="{61E0CD6F-F9B7-294F-BC55-522FE4FA2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788" y="5162549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100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3B94800-DD54-634B-B3F3-303C9B95E398}"/>
              </a:ext>
            </a:extLst>
          </p:cNvPr>
          <p:cNvGrpSpPr>
            <a:grpSpLocks/>
          </p:cNvGrpSpPr>
          <p:nvPr/>
        </p:nvGrpSpPr>
        <p:grpSpPr bwMode="auto">
          <a:xfrm>
            <a:off x="6911975" y="1562099"/>
            <a:ext cx="3600450" cy="3529012"/>
            <a:chOff x="5255112" y="1710100"/>
            <a:chExt cx="3600400" cy="3528392"/>
          </a:xfrm>
        </p:grpSpPr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3E5CB392-3FD9-CE46-A6AF-07D5067C75A6}"/>
                </a:ext>
              </a:extLst>
            </p:cNvPr>
            <p:cNvCxnSpPr/>
            <p:nvPr/>
          </p:nvCxnSpPr>
          <p:spPr>
            <a:xfrm>
              <a:off x="5255112" y="1710100"/>
              <a:ext cx="3600400" cy="352839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C628DFB-96FF-E04F-A075-6189F6C6D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7421" y="1741975"/>
              <a:ext cx="409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r>
                <a:rPr lang="nl-NL" altLang="nl-NL"/>
                <a:t>Q</a:t>
              </a:r>
              <a:r>
                <a:rPr lang="nl-NL" altLang="nl-NL" baseline="-25000"/>
                <a:t>v</a:t>
              </a:r>
              <a:endParaRPr lang="nl-NL" altLang="nl-NL"/>
            </a:p>
          </p:txBody>
        </p:sp>
      </p:grpSp>
      <p:sp>
        <p:nvSpPr>
          <p:cNvPr id="36" name="Tekstvak 35">
            <a:extLst>
              <a:ext uri="{FF2B5EF4-FFF2-40B4-BE49-F238E27FC236}">
                <a16:creationId xmlns:a16="http://schemas.microsoft.com/office/drawing/2014/main" id="{D26961A0-1C9A-3140-A0FD-8AB185F0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021011"/>
            <a:ext cx="1176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 b="1"/>
              <a:t>Prijs 13,89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D25BA10-1974-844C-8BB1-3CADCEA48EF4}"/>
              </a:ext>
            </a:extLst>
          </p:cNvPr>
          <p:cNvSpPr txBox="1"/>
          <p:nvPr/>
        </p:nvSpPr>
        <p:spPr>
          <a:xfrm>
            <a:off x="1745456" y="4868205"/>
            <a:ext cx="4781550" cy="6617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½ × basis × hoogte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½ × 45.000 × € 8,89 = € 200.025</a:t>
            </a:r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F2926960-34AE-DE42-B226-63D89661E38D}"/>
              </a:ext>
            </a:extLst>
          </p:cNvPr>
          <p:cNvCxnSpPr/>
          <p:nvPr/>
        </p:nvCxnSpPr>
        <p:spPr>
          <a:xfrm flipV="1">
            <a:off x="6912462" y="1562461"/>
            <a:ext cx="3592016" cy="28803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BB8655E6-C128-624C-BC49-34FBFACB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038" y="1873249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r>
              <a:rPr lang="nl-NL" altLang="nl-NL"/>
              <a:t>Q</a:t>
            </a:r>
            <a:r>
              <a:rPr lang="nl-NL" altLang="nl-NL" baseline="-25000"/>
              <a:t>a</a:t>
            </a:r>
            <a:endParaRPr lang="nl-NL" altLang="nl-NL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26406080-E71F-7140-81CB-66721363DD9F}"/>
              </a:ext>
            </a:extLst>
          </p:cNvPr>
          <p:cNvCxnSpPr>
            <a:endCxn id="6" idx="0"/>
          </p:cNvCxnSpPr>
          <p:nvPr/>
        </p:nvCxnSpPr>
        <p:spPr>
          <a:xfrm>
            <a:off x="6912461" y="3137345"/>
            <a:ext cx="1656185" cy="3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6CE7B8E5-2A89-D742-A0D1-DDF62F80B6AF}"/>
              </a:ext>
            </a:extLst>
          </p:cNvPr>
          <p:cNvSpPr txBox="1"/>
          <p:nvPr/>
        </p:nvSpPr>
        <p:spPr>
          <a:xfrm>
            <a:off x="7096947" y="3065337"/>
            <a:ext cx="4635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</a:t>
            </a:r>
            <a:endParaRPr lang="nl-NL" sz="4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81D3183-04CD-724D-99A8-64E7C32920DD}"/>
              </a:ext>
            </a:extLst>
          </p:cNvPr>
          <p:cNvSpPr txBox="1"/>
          <p:nvPr/>
        </p:nvSpPr>
        <p:spPr>
          <a:xfrm>
            <a:off x="7063508" y="2201241"/>
            <a:ext cx="4619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</a:t>
            </a:r>
            <a:endParaRPr lang="nl-NL" sz="4000" b="1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89556A46-1881-B546-A043-19D94F19E8FC}"/>
              </a:ext>
            </a:extLst>
          </p:cNvPr>
          <p:cNvSpPr txBox="1"/>
          <p:nvPr/>
        </p:nvSpPr>
        <p:spPr>
          <a:xfrm>
            <a:off x="1772129" y="4118767"/>
            <a:ext cx="3255956" cy="6617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½ × basis × hoogte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½ × 45.000 × € 11,11 = € 249.975</a:t>
            </a:r>
          </a:p>
        </p:txBody>
      </p:sp>
    </p:spTree>
    <p:extLst>
      <p:ext uri="{BB962C8B-B14F-4D97-AF65-F5344CB8AC3E}">
        <p14:creationId xmlns:p14="http://schemas.microsoft.com/office/powerpoint/2010/main" val="13786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6" grpId="0"/>
      <p:bldP spid="37" grpId="0" animBg="1"/>
      <p:bldP spid="39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761A038-9464-2F43-86D0-CEE3B336F302}"/>
              </a:ext>
            </a:extLst>
          </p:cNvPr>
          <p:cNvSpPr txBox="1"/>
          <p:nvPr/>
        </p:nvSpPr>
        <p:spPr>
          <a:xfrm>
            <a:off x="3657600" y="190500"/>
            <a:ext cx="641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Optimale welvaart bij volkomen concurrentie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00AA4D-E9CD-DC4B-AD17-9D8D10BC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945187"/>
            <a:ext cx="6672887" cy="365125"/>
          </a:xfrm>
        </p:spPr>
        <p:txBody>
          <a:bodyPr/>
          <a:lstStyle/>
          <a:p>
            <a:r>
              <a:rPr lang="nl-NL" dirty="0"/>
              <a:t>Economie Integraal vwo</a:t>
            </a:r>
          </a:p>
          <a:p>
            <a:r>
              <a:rPr lang="nl-NL" dirty="0"/>
              <a:t>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2C469E-1FE4-ED4D-BF74-76C6BB71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5</a:t>
            </a:fld>
            <a:endParaRPr 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D1D3CF-4B1E-2441-A7DC-8ADB74ED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28900"/>
            <a:ext cx="45291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C2D50F6-7FB1-1E4D-BB1A-3D204352F88F}"/>
              </a:ext>
            </a:extLst>
          </p:cNvPr>
          <p:cNvSpPr txBox="1">
            <a:spLocks/>
          </p:cNvSpPr>
          <p:nvPr/>
        </p:nvSpPr>
        <p:spPr>
          <a:xfrm>
            <a:off x="1970088" y="555675"/>
            <a:ext cx="8229600" cy="4616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400" dirty="0"/>
              <a:t>Pareto-optimaal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5548D76-17BA-6243-BDE1-B51A3E2100A6}"/>
              </a:ext>
            </a:extLst>
          </p:cNvPr>
          <p:cNvSpPr txBox="1">
            <a:spLocks/>
          </p:cNvSpPr>
          <p:nvPr/>
        </p:nvSpPr>
        <p:spPr>
          <a:xfrm>
            <a:off x="1981200" y="1138237"/>
            <a:ext cx="8291513" cy="1495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Font typeface="Symbol" pitchFamily="18" charset="2"/>
              <a:buNone/>
              <a:defRPr/>
            </a:pPr>
            <a:r>
              <a:rPr lang="nl-NL" dirty="0"/>
              <a:t>Pareto-optimaal: de som van consumenten- en </a:t>
            </a:r>
            <a:r>
              <a:rPr lang="nl-NL" dirty="0" err="1"/>
              <a:t>producentensuplus</a:t>
            </a:r>
            <a:r>
              <a:rPr lang="nl-NL" dirty="0"/>
              <a:t> is maximaal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nl-NL" dirty="0"/>
              <a:t>D.w.z. dat niemand zijn positie kan verbeteren zonder dat dit ten koste gaat van de ander.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EA19DA48-1D5E-F44A-8B94-DD8ED8D4F947}"/>
              </a:ext>
            </a:extLst>
          </p:cNvPr>
          <p:cNvSpPr txBox="1">
            <a:spLocks/>
          </p:cNvSpPr>
          <p:nvPr/>
        </p:nvSpPr>
        <p:spPr>
          <a:xfrm>
            <a:off x="1919288" y="2849562"/>
            <a:ext cx="4038600" cy="11525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nl-NL" dirty="0"/>
              <a:t>Bij perfect werkende markten is de uitkomst </a:t>
            </a:r>
            <a:r>
              <a:rPr lang="nl-NL" dirty="0" err="1"/>
              <a:t>pareto</a:t>
            </a:r>
            <a:r>
              <a:rPr lang="nl-NL" dirty="0"/>
              <a:t>-efficiënt.</a:t>
            </a:r>
          </a:p>
          <a:p>
            <a:pPr marL="0" indent="0">
              <a:buFont typeface="Symbol" pitchFamily="18" charset="2"/>
              <a:buNone/>
              <a:defRPr/>
            </a:pPr>
            <a:endParaRPr lang="nl-NL" dirty="0"/>
          </a:p>
          <a:p>
            <a:pPr marL="0" indent="0">
              <a:buFont typeface="Symbol" pitchFamily="18" charset="2"/>
              <a:buNone/>
              <a:defRPr/>
            </a:pPr>
            <a:endParaRPr lang="nl-NL" dirty="0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7FEF0392-B6F0-1E4B-9C28-A5D8BEC2CCAA}"/>
              </a:ext>
            </a:extLst>
          </p:cNvPr>
          <p:cNvSpPr/>
          <p:nvPr/>
        </p:nvSpPr>
        <p:spPr>
          <a:xfrm>
            <a:off x="7148513" y="2814637"/>
            <a:ext cx="885825" cy="89058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3B67B7A-CB83-8441-8D9C-DE54B1FABAB2}"/>
              </a:ext>
            </a:extLst>
          </p:cNvPr>
          <p:cNvSpPr/>
          <p:nvPr/>
        </p:nvSpPr>
        <p:spPr>
          <a:xfrm>
            <a:off x="8007108" y="3653006"/>
            <a:ext cx="105116" cy="1051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B0D79FBF-596F-FF4A-9955-1BA5ED9C7366}"/>
              </a:ext>
            </a:extLst>
          </p:cNvPr>
          <p:cNvSpPr txBox="1">
            <a:spLocks/>
          </p:cNvSpPr>
          <p:nvPr/>
        </p:nvSpPr>
        <p:spPr>
          <a:xfrm>
            <a:off x="1919287" y="4146550"/>
            <a:ext cx="4073527" cy="1573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100" dirty="0"/>
              <a:t>Een hogere prijs zoals bij niet perfecte markten gaat ten koste van het totale surplus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100" dirty="0"/>
              <a:t>(evenals een lagere prijs)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100" dirty="0"/>
              <a:t>Welvaartsdaling is zwarte driehoek (</a:t>
            </a:r>
            <a:r>
              <a:rPr lang="nl-NL" sz="2100" dirty="0" err="1"/>
              <a:t>Harbergerdriehoek</a:t>
            </a:r>
            <a:r>
              <a:rPr lang="nl-NL" sz="2100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5D542FB-EC58-1E46-AA6D-FD29C09F3F73}"/>
              </a:ext>
            </a:extLst>
          </p:cNvPr>
          <p:cNvSpPr/>
          <p:nvPr/>
        </p:nvSpPr>
        <p:spPr>
          <a:xfrm>
            <a:off x="7148513" y="3705565"/>
            <a:ext cx="899117" cy="882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35DD939-A984-9E4E-BD5C-5EBA000128CB}"/>
              </a:ext>
            </a:extLst>
          </p:cNvPr>
          <p:cNvCxnSpPr/>
          <p:nvPr/>
        </p:nvCxnSpPr>
        <p:spPr>
          <a:xfrm>
            <a:off x="7118350" y="3705225"/>
            <a:ext cx="9017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hthoekige driehoek 13">
            <a:extLst>
              <a:ext uri="{FF2B5EF4-FFF2-40B4-BE49-F238E27FC236}">
                <a16:creationId xmlns:a16="http://schemas.microsoft.com/office/drawing/2014/main" id="{BF9ABFAE-122D-0948-97EE-2A3E2C902371}"/>
              </a:ext>
            </a:extLst>
          </p:cNvPr>
          <p:cNvSpPr/>
          <p:nvPr/>
        </p:nvSpPr>
        <p:spPr>
          <a:xfrm rot="5400000">
            <a:off x="7241959" y="4498810"/>
            <a:ext cx="713217" cy="89058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EE0C566-0FD2-7E4A-ACA2-57C4B8D5EA93}"/>
              </a:ext>
            </a:extLst>
          </p:cNvPr>
          <p:cNvCxnSpPr/>
          <p:nvPr/>
        </p:nvCxnSpPr>
        <p:spPr>
          <a:xfrm flipV="1">
            <a:off x="8058150" y="3757612"/>
            <a:ext cx="0" cy="218757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Vrije vorm 15">
            <a:extLst>
              <a:ext uri="{FF2B5EF4-FFF2-40B4-BE49-F238E27FC236}">
                <a16:creationId xmlns:a16="http://schemas.microsoft.com/office/drawing/2014/main" id="{DFAD576B-E5C5-6A4F-B9F1-E9FA9FEE292F}"/>
              </a:ext>
            </a:extLst>
          </p:cNvPr>
          <p:cNvSpPr/>
          <p:nvPr/>
        </p:nvSpPr>
        <p:spPr>
          <a:xfrm>
            <a:off x="8072438" y="3748088"/>
            <a:ext cx="461963" cy="838200"/>
          </a:xfrm>
          <a:custGeom>
            <a:avLst/>
            <a:gdLst>
              <a:gd name="connsiteX0" fmla="*/ 4763 w 461963"/>
              <a:gd name="connsiteY0" fmla="*/ 838200 h 838200"/>
              <a:gd name="connsiteX1" fmla="*/ 0 w 461963"/>
              <a:gd name="connsiteY1" fmla="*/ 0 h 838200"/>
              <a:gd name="connsiteX2" fmla="*/ 461963 w 461963"/>
              <a:gd name="connsiteY2" fmla="*/ 447675 h 838200"/>
              <a:gd name="connsiteX3" fmla="*/ 4763 w 461963"/>
              <a:gd name="connsiteY3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63" h="838200">
                <a:moveTo>
                  <a:pt x="4763" y="838200"/>
                </a:moveTo>
                <a:cubicBezTo>
                  <a:pt x="3175" y="558800"/>
                  <a:pt x="1588" y="279400"/>
                  <a:pt x="0" y="0"/>
                </a:cubicBezTo>
                <a:lnTo>
                  <a:pt x="461963" y="447675"/>
                </a:lnTo>
                <a:lnTo>
                  <a:pt x="4763" y="838200"/>
                </a:lnTo>
                <a:close/>
              </a:path>
            </a:pathLst>
          </a:custGeom>
          <a:solidFill>
            <a:schemeClr val="tx1"/>
          </a:soli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7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958998C-04A3-9640-808F-6E84F147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5699081"/>
            <a:ext cx="1639645" cy="549320"/>
          </a:xfrm>
        </p:spPr>
        <p:txBody>
          <a:bodyPr/>
          <a:lstStyle/>
          <a:p>
            <a:r>
              <a:rPr lang="nl-NL" dirty="0"/>
              <a:t>Economie Integraal vwo </a:t>
            </a:r>
          </a:p>
          <a:p>
            <a:r>
              <a:rPr lang="nl-NL" dirty="0"/>
              <a:t>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54BCB73-B415-EF4D-8668-E9C079EC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6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0FA33B-0DA9-5A44-B89F-03403623F5AF}"/>
              </a:ext>
            </a:extLst>
          </p:cNvPr>
          <p:cNvSpPr txBox="1"/>
          <p:nvPr/>
        </p:nvSpPr>
        <p:spPr>
          <a:xfrm>
            <a:off x="3657600" y="190500"/>
            <a:ext cx="641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Optimale welvaart bij volkomen concurrentie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037500-5C64-2646-A076-052F096D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0" y="2440297"/>
            <a:ext cx="86534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7C07F1-C830-4349-A74C-E359D2162D6C}"/>
              </a:ext>
            </a:extLst>
          </p:cNvPr>
          <p:cNvSpPr txBox="1"/>
          <p:nvPr/>
        </p:nvSpPr>
        <p:spPr>
          <a:xfrm>
            <a:off x="3426444" y="999517"/>
            <a:ext cx="259228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Weinig concurrentie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97B56C7-C475-7C43-A190-580948B2FD6B}"/>
              </a:ext>
            </a:extLst>
          </p:cNvPr>
          <p:cNvSpPr txBox="1"/>
          <p:nvPr/>
        </p:nvSpPr>
        <p:spPr>
          <a:xfrm>
            <a:off x="9331100" y="999517"/>
            <a:ext cx="21602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Veel concurrentie</a:t>
            </a:r>
          </a:p>
        </p:txBody>
      </p:sp>
      <p:sp>
        <p:nvSpPr>
          <p:cNvPr id="8" name="PIJL-RECHTS 2">
            <a:extLst>
              <a:ext uri="{FF2B5EF4-FFF2-40B4-BE49-F238E27FC236}">
                <a16:creationId xmlns:a16="http://schemas.microsoft.com/office/drawing/2014/main" id="{F88D3D5B-83CA-1B4E-A5CF-68B2D81B450F}"/>
              </a:ext>
            </a:extLst>
          </p:cNvPr>
          <p:cNvSpPr/>
          <p:nvPr/>
        </p:nvSpPr>
        <p:spPr>
          <a:xfrm>
            <a:off x="6306764" y="999517"/>
            <a:ext cx="2880320" cy="3693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54A7E26-B1AC-A34A-A7CF-A99B27377E86}"/>
              </a:ext>
            </a:extLst>
          </p:cNvPr>
          <p:cNvSpPr txBox="1"/>
          <p:nvPr/>
        </p:nvSpPr>
        <p:spPr>
          <a:xfrm>
            <a:off x="3419469" y="1501638"/>
            <a:ext cx="144713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Prijszetter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2255E2F-6615-334D-8625-F87E0CCBA4C9}"/>
              </a:ext>
            </a:extLst>
          </p:cNvPr>
          <p:cNvSpPr txBox="1"/>
          <p:nvPr/>
        </p:nvSpPr>
        <p:spPr>
          <a:xfrm>
            <a:off x="9331100" y="1492278"/>
            <a:ext cx="259228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Hoeveelheid </a:t>
            </a:r>
            <a:r>
              <a:rPr lang="nl-NL" dirty="0" err="1"/>
              <a:t>aanpasser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B2FE844-86D8-D641-A08A-AD11850B4098}"/>
              </a:ext>
            </a:extLst>
          </p:cNvPr>
          <p:cNvSpPr txBox="1"/>
          <p:nvPr/>
        </p:nvSpPr>
        <p:spPr>
          <a:xfrm>
            <a:off x="222069" y="1267097"/>
            <a:ext cx="28085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Optimale allocatie</a:t>
            </a:r>
            <a:r>
              <a:rPr lang="nl-NL" dirty="0"/>
              <a:t>:</a:t>
            </a:r>
          </a:p>
          <a:p>
            <a:pPr marL="342900" indent="-342900">
              <a:buAutoNum type="arabicPeriod"/>
            </a:pPr>
            <a:r>
              <a:rPr lang="nl-NL" dirty="0"/>
              <a:t>Som van consumenten- en producentensurplus maximaal</a:t>
            </a:r>
          </a:p>
          <a:p>
            <a:pPr marL="342900" indent="-342900">
              <a:buAutoNum type="arabicPeriod"/>
            </a:pPr>
            <a:r>
              <a:rPr lang="nl-NL" dirty="0"/>
              <a:t>Een zo hoog mogelijke productie tegen zo laag mogelijke prijzen</a:t>
            </a:r>
          </a:p>
          <a:p>
            <a:pPr marL="342900" indent="-342900">
              <a:buAutoNum type="arabicPeriod"/>
            </a:pPr>
            <a:r>
              <a:rPr lang="nl-NL" dirty="0"/>
              <a:t>De productiefactoren worden gebruikt voor de consumentenvraag naar goederen</a:t>
            </a:r>
          </a:p>
          <a:p>
            <a:pPr marL="342900" indent="-342900">
              <a:buAutoNum type="arabicPeriod"/>
            </a:pPr>
            <a:r>
              <a:rPr lang="nl-NL" dirty="0"/>
              <a:t>De marktprijs komt overeen met de MK van de aanbieders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850DDF0-44FF-B346-BCB1-D81C7C1F2B26}"/>
              </a:ext>
            </a:extLst>
          </p:cNvPr>
          <p:cNvSpPr txBox="1"/>
          <p:nvPr/>
        </p:nvSpPr>
        <p:spPr>
          <a:xfrm>
            <a:off x="9486900" y="5237415"/>
            <a:ext cx="243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Pareto optimum</a:t>
            </a:r>
          </a:p>
        </p:txBody>
      </p:sp>
    </p:spTree>
    <p:extLst>
      <p:ext uri="{BB962C8B-B14F-4D97-AF65-F5344CB8AC3E}">
        <p14:creationId xmlns:p14="http://schemas.microsoft.com/office/powerpoint/2010/main" val="29672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DD6FC15-D316-3242-A8A0-B942EA42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5883275"/>
            <a:ext cx="1818314" cy="365125"/>
          </a:xfrm>
        </p:spPr>
        <p:txBody>
          <a:bodyPr/>
          <a:lstStyle/>
          <a:p>
            <a:r>
              <a:rPr lang="nl-NL"/>
              <a:t>Economie Integraal vwo </a:t>
            </a:r>
          </a:p>
          <a:p>
            <a:r>
              <a:rPr lang="nl-NL"/>
              <a:t>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8CAC8C-A87E-BC4E-999D-5E37210C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0F7-6D02-964D-92CD-EE7894DDC5BE}" type="slidenum">
              <a:rPr lang="nl-NL" smtClean="0"/>
              <a:t>7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F39123-5634-A640-9A64-C5D8580B902F}"/>
              </a:ext>
            </a:extLst>
          </p:cNvPr>
          <p:cNvSpPr txBox="1"/>
          <p:nvPr/>
        </p:nvSpPr>
        <p:spPr>
          <a:xfrm>
            <a:off x="3657600" y="190500"/>
            <a:ext cx="641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Optimale welvaart bij volkomen concurrentie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2F16610B-E2E1-EA45-96F0-F168AAA2D284}"/>
              </a:ext>
            </a:extLst>
          </p:cNvPr>
          <p:cNvSpPr txBox="1">
            <a:spLocks/>
          </p:cNvSpPr>
          <p:nvPr/>
        </p:nvSpPr>
        <p:spPr>
          <a:xfrm>
            <a:off x="2732088" y="2314575"/>
            <a:ext cx="7345362" cy="4352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i="1" dirty="0"/>
              <a:t>vraag en aanbod kunnen leiden tot te hoge consumentenprijzen</a:t>
            </a:r>
          </a:p>
          <a:p>
            <a:r>
              <a:rPr lang="nl-NL" altLang="nl-NL" i="1" dirty="0"/>
              <a:t>het marktproces geen oog heeft voor Milieuaspecten</a:t>
            </a:r>
          </a:p>
          <a:p>
            <a:r>
              <a:rPr lang="nl-NL" altLang="nl-NL" i="1" dirty="0"/>
              <a:t>het marktproces houdt geen rekening met de wens om de inkomensverschillen te beperken</a:t>
            </a:r>
          </a:p>
          <a:p>
            <a:r>
              <a:rPr lang="nl-NL" altLang="nl-NL" i="1" dirty="0"/>
              <a:t>het marktmechanisme is niet in staat om essentiële goederen als wegen, dijken, sportvelden, recreatieterreinen, politie en straatverlichting voort te brengen (collectieve goederen, free </a:t>
            </a:r>
            <a:r>
              <a:rPr lang="nl-NL" altLang="nl-NL" i="1" dirty="0" err="1"/>
              <a:t>riders</a:t>
            </a:r>
            <a:r>
              <a:rPr lang="nl-NL" altLang="nl-NL" i="1" dirty="0"/>
              <a:t> </a:t>
            </a:r>
            <a:r>
              <a:rPr lang="nl-NL" altLang="nl-NL" i="1" dirty="0" err="1"/>
              <a:t>problem</a:t>
            </a:r>
            <a:r>
              <a:rPr lang="nl-NL" altLang="nl-NL" i="1" dirty="0"/>
              <a:t> (meeliftgedrag en </a:t>
            </a:r>
            <a:r>
              <a:rPr lang="nl-NL" altLang="nl-NL" i="1" dirty="0" err="1"/>
              <a:t>prisonersdilemma</a:t>
            </a:r>
            <a:r>
              <a:rPr lang="nl-NL" altLang="nl-NL" i="1" dirty="0"/>
              <a:t>)</a:t>
            </a:r>
          </a:p>
          <a:p>
            <a:endParaRPr lang="nl-NL" altLang="nl-NL" i="1" dirty="0"/>
          </a:p>
          <a:p>
            <a:endParaRPr lang="nl-NL" alt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7A8C12-924C-8E4E-B496-418E0557DC8D}"/>
              </a:ext>
            </a:extLst>
          </p:cNvPr>
          <p:cNvSpPr txBox="1"/>
          <p:nvPr/>
        </p:nvSpPr>
        <p:spPr>
          <a:xfrm>
            <a:off x="2647950" y="652165"/>
            <a:ext cx="718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kenmerken van een optimale allocatie horen bij een perfect werkend marktmechanisme (volkomen concurrentie)</a:t>
            </a:r>
          </a:p>
          <a:p>
            <a:r>
              <a:rPr lang="nl-NL" sz="2400" dirty="0"/>
              <a:t>Nadelen marktmechanisme</a:t>
            </a:r>
          </a:p>
        </p:txBody>
      </p:sp>
    </p:spTree>
    <p:extLst>
      <p:ext uri="{BB962C8B-B14F-4D97-AF65-F5344CB8AC3E}">
        <p14:creationId xmlns:p14="http://schemas.microsoft.com/office/powerpoint/2010/main" val="31526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104</TotalTime>
  <Words>464</Words>
  <Application>Microsoft Macintosh PowerPoint</Application>
  <PresentationFormat>Breedbeeld</PresentationFormat>
  <Paragraphs>111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Candara</vt:lpstr>
      <vt:lpstr>Symbol</vt:lpstr>
      <vt:lpstr>Tw Cen MT</vt:lpstr>
      <vt:lpstr>Wingdings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9</cp:revision>
  <dcterms:created xsi:type="dcterms:W3CDTF">2019-04-23T19:53:26Z</dcterms:created>
  <dcterms:modified xsi:type="dcterms:W3CDTF">2019-04-24T06:58:44Z</dcterms:modified>
</cp:coreProperties>
</file>