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83" r:id="rId6"/>
    <p:sldId id="259" r:id="rId7"/>
    <p:sldId id="284" r:id="rId8"/>
    <p:sldId id="277" r:id="rId9"/>
    <p:sldId id="262" r:id="rId10"/>
    <p:sldId id="263" r:id="rId11"/>
    <p:sldId id="278" r:id="rId12"/>
    <p:sldId id="279" r:id="rId13"/>
    <p:sldId id="281" r:id="rId14"/>
    <p:sldId id="282" r:id="rId15"/>
    <p:sldId id="264" r:id="rId16"/>
    <p:sldId id="260" r:id="rId17"/>
    <p:sldId id="276" r:id="rId1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20715-F056-46A0-BA07-8EBD312F54E8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09AB6-DD7E-42B0-B987-F38F3325644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D0EEC-CC90-43D7-B167-85E8C69AE158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26DA-17F7-4608-80AB-988F5CEB56F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D494-CFDA-4ED4-8164-D7721C6797C3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86BB-D66F-4508-BD7A-9939147B34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0BD-08CC-45F9-9686-4819F62BB4A3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D428-D03D-4B5F-8F37-0CA3BA8717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ACA3D-FC45-46AE-96C8-1B77AD9C7383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D0BA7-A932-4FFE-A058-8965E8E22C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C0B7A-45AF-436B-B5D3-329DA61944FB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C58A-CAA2-4ED3-B4A7-D0D811542A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A8451-91A1-430C-9C13-6567838B70BA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F3D75-A813-411F-B3E3-BF297C0674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21852-1851-4496-AEAA-0CAFC345CB19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3A850-A6A5-41B8-93F1-AE07E4733D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E04D4-07ED-4055-BEE5-0D112A2B7C2A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97714-6C26-4A5F-8330-671C735B43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D02AC-FEA8-4D2B-87A4-610BC787F318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EF67-93F8-45E9-A6E5-A357F4965F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52C6-3F2A-4A77-A1D6-6D4499361E39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2B0D-1A7D-46C6-808B-600210F79C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7651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765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415AA0-9D78-4BDA-B613-7E6EE72EF493}" type="datetimeFigureOut">
              <a:rPr lang="nl-NL"/>
              <a:pPr>
                <a:defRPr/>
              </a:pPr>
              <a:t>31-12-18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3A122F-179B-4D21-A34A-DA3AD710F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76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684213" y="115888"/>
            <a:ext cx="7772400" cy="7921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Goede tijden slechte tijden (1)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6400800" cy="5399087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Goede tijden zijn bijvoorbeeld: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het hebben van een baan en daarmee een vast inkomen;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als je weinig schade hoeft te claimen bij verzekeringsmaatschappijen;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het </a:t>
            </a:r>
            <a:r>
              <a:rPr lang="nl-NL" dirty="0" smtClean="0">
                <a:solidFill>
                  <a:schemeClr val="tx1"/>
                </a:solidFill>
              </a:rPr>
              <a:t>afwezig zijn van </a:t>
            </a:r>
            <a:r>
              <a:rPr lang="nl-NL" dirty="0">
                <a:solidFill>
                  <a:schemeClr val="tx1"/>
                </a:solidFill>
              </a:rPr>
              <a:t>inflatie, waardoor de koopkracht van je geld behouden blijft;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een politiek en economisch stabiel Europa;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een goed en betrouwbaar werkend geldstelsel;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een lage rentestand, waardoor de woonlasten dalen;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een overheid die haar financiën beheersbaar houdt;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als je aandelen, obligaties en huis in waarde blijven stijgen;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als je geld hebt om een grote reis te maken;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/>
                </a:solidFill>
              </a:rPr>
              <a:t>• als Nederlandse bedrijven een goede (internationale) concurrentiepositie hebben, enz.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052736"/>
            <a:ext cx="8756173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253468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6207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Bestrijding conjunctuurwerkloosheid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888523" cy="356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002080" y="4869160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Instrumenten die EV en daarmee Av beïnvloeden:</a:t>
            </a:r>
          </a:p>
          <a:p>
            <a:r>
              <a:rPr lang="nl-NL" sz="2000" dirty="0" smtClean="0"/>
              <a:t>Rentepolitiek </a:t>
            </a:r>
            <a:r>
              <a:rPr lang="nl-NL" sz="2000" dirty="0" smtClean="0">
                <a:sym typeface="Wingdings" panose="05000000000000000000" pitchFamily="2" charset="2"/>
              </a:rPr>
              <a:t> Investeringen en consumptie (C + I)</a:t>
            </a:r>
            <a:endParaRPr lang="nl-NL" sz="2000" dirty="0" smtClean="0"/>
          </a:p>
          <a:p>
            <a:r>
              <a:rPr lang="nl-NL" sz="2000" dirty="0" smtClean="0"/>
              <a:t>Belastingpolitiek </a:t>
            </a:r>
            <a:r>
              <a:rPr lang="nl-NL" sz="2000" dirty="0" smtClean="0">
                <a:sym typeface="Wingdings" panose="05000000000000000000" pitchFamily="2" charset="2"/>
              </a:rPr>
              <a:t> Investeringen en consumptie (C + I)</a:t>
            </a:r>
            <a:endParaRPr lang="nl-NL" sz="2000" dirty="0" smtClean="0"/>
          </a:p>
          <a:p>
            <a:r>
              <a:rPr lang="nl-NL" sz="2000" dirty="0" smtClean="0"/>
              <a:t>Prijspolitiek </a:t>
            </a:r>
            <a:r>
              <a:rPr lang="nl-NL" sz="2000" dirty="0" smtClean="0">
                <a:sym typeface="Wingdings" panose="05000000000000000000" pitchFamily="2" charset="2"/>
              </a:rPr>
              <a:t> Internationale concurrentiepositie (E en M)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Loonpolitiek  Consumptie</a:t>
            </a:r>
            <a:endParaRPr lang="nl-NL" sz="2000" dirty="0"/>
          </a:p>
        </p:txBody>
      </p:sp>
      <p:pic>
        <p:nvPicPr>
          <p:cNvPr id="2048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600" y="90044"/>
            <a:ext cx="8838799" cy="641860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36815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Verkeersvergelijking van Fisher</a:t>
            </a:r>
            <a:br>
              <a:rPr lang="nl-NL" dirty="0" smtClean="0"/>
            </a:br>
            <a:r>
              <a:rPr lang="nl-NL" dirty="0" smtClean="0"/>
              <a:t>M x V = P x 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560840" cy="35283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Vraag naar goederen hangt af van de hoeveelheid geld (M).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V is de omloopsnelheid (afhankelijk van betalingsgewoonten en vertrouwen in de economie. Op korte termijn is V constant.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P = prijsniveau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T = aantal transacties, de geproduceerde hoeveelheid (</a:t>
            </a:r>
            <a:r>
              <a:rPr lang="nl-NL" dirty="0" err="1" smtClean="0">
                <a:solidFill>
                  <a:schemeClr val="tx1"/>
                </a:solidFill>
              </a:rPr>
              <a:t>Yr</a:t>
            </a:r>
            <a:r>
              <a:rPr lang="nl-NL" dirty="0" smtClean="0">
                <a:solidFill>
                  <a:schemeClr val="tx1"/>
                </a:solidFill>
              </a:rPr>
              <a:t>) 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Waarbij je  </a:t>
            </a:r>
            <a:r>
              <a:rPr lang="nl-NL" dirty="0" err="1" smtClean="0">
                <a:solidFill>
                  <a:schemeClr val="tx1"/>
                </a:solidFill>
              </a:rPr>
              <a:t>Yr</a:t>
            </a:r>
            <a:r>
              <a:rPr lang="nl-NL" dirty="0" smtClean="0">
                <a:solidFill>
                  <a:schemeClr val="tx1"/>
                </a:solidFill>
              </a:rPr>
              <a:t> ook wel het reëel nationaal inkomen noemt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P x T = nominaal nationaal inkomen (Y)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66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484784"/>
            <a:ext cx="7408333" cy="4248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 smtClean="0"/>
              <a:t>M x V = P x T</a:t>
            </a:r>
          </a:p>
          <a:p>
            <a:pPr marL="0" indent="0">
              <a:buNone/>
            </a:pPr>
            <a:r>
              <a:rPr lang="nl-NL" sz="2000" dirty="0" smtClean="0"/>
              <a:t>M = geldhoeveelheid (€ 200 miljard)</a:t>
            </a:r>
          </a:p>
          <a:p>
            <a:pPr marL="0" indent="0">
              <a:buNone/>
            </a:pPr>
            <a:r>
              <a:rPr lang="nl-NL" sz="2000" dirty="0" smtClean="0"/>
              <a:t>V = omloopsnelheid van geld (4) (hangt af van economische situatie en de mate van  oppotten en </a:t>
            </a:r>
            <a:r>
              <a:rPr lang="nl-NL" sz="2000" dirty="0" err="1" smtClean="0"/>
              <a:t>ontpotten</a:t>
            </a:r>
            <a:r>
              <a:rPr lang="nl-NL" sz="2000" dirty="0" smtClean="0"/>
              <a:t>)</a:t>
            </a:r>
          </a:p>
          <a:p>
            <a:pPr marL="0" indent="0">
              <a:buNone/>
            </a:pPr>
            <a:r>
              <a:rPr lang="nl-NL" sz="2000" dirty="0" smtClean="0"/>
              <a:t>P = prijsniveau</a:t>
            </a:r>
          </a:p>
          <a:p>
            <a:pPr marL="0" indent="0">
              <a:buNone/>
            </a:pPr>
            <a:r>
              <a:rPr lang="nl-NL" sz="2000" dirty="0" smtClean="0"/>
              <a:t>T = aantal transacties (reëel nationaal product)</a:t>
            </a:r>
          </a:p>
          <a:p>
            <a:pPr marL="0" indent="0">
              <a:buNone/>
            </a:pPr>
            <a:r>
              <a:rPr lang="nl-NL" sz="2000" dirty="0" smtClean="0"/>
              <a:t>P x T = nominaal nationaal product (inkomen) = € 800 miljard)</a:t>
            </a:r>
          </a:p>
          <a:p>
            <a:pPr marL="0" indent="0">
              <a:buNone/>
            </a:pPr>
            <a:r>
              <a:rPr lang="nl-NL" sz="2000" dirty="0" smtClean="0"/>
              <a:t>Als M stijgt naar 220 </a:t>
            </a:r>
            <a:r>
              <a:rPr lang="nl-NL" sz="2000" dirty="0" smtClean="0">
                <a:sym typeface="Wingdings" panose="05000000000000000000" pitchFamily="2" charset="2"/>
              </a:rPr>
              <a:t> stijgt (P x T) 4 x 220 = 880 	</a:t>
            </a:r>
          </a:p>
          <a:p>
            <a:pPr marL="0" indent="0">
              <a:buNone/>
            </a:pPr>
            <a:r>
              <a:rPr lang="nl-NL" sz="2000" dirty="0" smtClean="0">
                <a:sym typeface="Wingdings" panose="05000000000000000000" pitchFamily="2" charset="2"/>
              </a:rPr>
              <a:t>Maar stijgt dan P of stijgt dan T of stijgen zij allebei</a:t>
            </a:r>
          </a:p>
          <a:p>
            <a:pPr marL="0" indent="0">
              <a:buNone/>
            </a:pPr>
            <a:r>
              <a:rPr lang="nl-NL" sz="2000" dirty="0" smtClean="0">
                <a:sym typeface="Wingdings" panose="05000000000000000000" pitchFamily="2" charset="2"/>
              </a:rPr>
              <a:t>Bij een maximale bezetting van de productiecapaciteit kan T niet meer stijgen. Gevolg is dan dat P stijgt  bestedingsinflatie</a:t>
            </a:r>
            <a:r>
              <a:rPr lang="nl-NL" sz="2000" dirty="0" smtClean="0"/>
              <a:t> 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200" dirty="0" smtClean="0"/>
              <a:t>Verkeersvergelijking van Fisher </a:t>
            </a:r>
            <a:br>
              <a:rPr lang="nl-NL" sz="3200" dirty="0" smtClean="0"/>
            </a:br>
            <a:r>
              <a:rPr lang="nl-NL" sz="3200" dirty="0" smtClean="0"/>
              <a:t>getallenvoorbeeld</a:t>
            </a:r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1420150" y="5967693"/>
                <a:ext cx="6336704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="" xmlns:m="http://schemas.openxmlformats.org/officeDocument/2006/math">
                    <m:r>
                      <a:rPr lang="nl-NL" sz="2400" b="0" i="1" smtClean="0">
                        <a:latin typeface="Cambria Math"/>
                      </a:rPr>
                      <m:t>𝑁𝐿𝑄</m:t>
                    </m:r>
                    <m:r>
                      <a:rPr lang="nl-NL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/>
                          </a:rPr>
                          <m:t>𝑀</m:t>
                        </m:r>
                        <m:r>
                          <a:rPr lang="nl-NL" sz="2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nl-NL" sz="2400" b="0" i="1" smtClean="0">
                            <a:latin typeface="Cambria Math"/>
                          </a:rPr>
                          <m:t>𝑌</m:t>
                        </m:r>
                      </m:den>
                    </m:f>
                  </m:oMath>
                </a14:m>
                <a:r>
                  <a:rPr lang="nl-NL" sz="2400" dirty="0" smtClean="0"/>
                  <a:t> x 100% = </a:t>
                </a:r>
                <a14:m>
                  <m:oMath xmlns="" xmlns:m="http://schemas.openxmlformats.org/officeDocument/2006/math">
                    <m:r>
                      <a:rPr lang="nl-NL" sz="2400" i="1">
                        <a:latin typeface="Cambria Math"/>
                      </a:rPr>
                      <m:t>𝑁𝐿𝑄</m:t>
                    </m:r>
                    <m:r>
                      <a:rPr lang="nl-NL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/>
                          </a:rPr>
                          <m:t>200</m:t>
                        </m:r>
                      </m:num>
                      <m:den>
                        <m:r>
                          <a:rPr lang="nl-NL" sz="2400" b="0" i="1" smtClean="0">
                            <a:latin typeface="Cambria Math"/>
                          </a:rPr>
                          <m:t>800</m:t>
                        </m:r>
                      </m:den>
                    </m:f>
                  </m:oMath>
                </a14:m>
                <a:r>
                  <a:rPr lang="nl-NL" sz="2400" dirty="0"/>
                  <a:t> x 100</a:t>
                </a:r>
                <a:r>
                  <a:rPr lang="nl-NL" sz="2400" dirty="0" smtClean="0"/>
                  <a:t>% = 25% </a:t>
                </a:r>
                <a:endParaRPr lang="nl-NL" sz="2400" dirty="0"/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150" y="5967693"/>
                <a:ext cx="6336704" cy="617157"/>
              </a:xfrm>
              <a:prstGeom prst="rect">
                <a:avLst/>
              </a:prstGeom>
              <a:blipFill rotWithShape="1">
                <a:blip r:embed="rId2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48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763688" y="2420888"/>
            <a:ext cx="0" cy="27363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1763688" y="5157192"/>
            <a:ext cx="34563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763688" y="2924944"/>
            <a:ext cx="2232248" cy="22322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411760" y="2924944"/>
            <a:ext cx="2016224" cy="194421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63688" y="391527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771800" y="3915278"/>
            <a:ext cx="0" cy="12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3419872" y="3915278"/>
            <a:ext cx="0" cy="12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JL-RECHTS 15"/>
          <p:cNvSpPr/>
          <p:nvPr/>
        </p:nvSpPr>
        <p:spPr>
          <a:xfrm>
            <a:off x="2411760" y="321297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1331640" y="202949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3635896" y="5215660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Gevraagde hoeveelheid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043608" y="102381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Verband tussen de prijs en de gevraagde hoeveelheid</a:t>
            </a:r>
            <a:endParaRPr lang="nl-NL" sz="2400" dirty="0"/>
          </a:p>
        </p:txBody>
      </p:sp>
      <p:sp>
        <p:nvSpPr>
          <p:cNvPr id="21" name="Tekstvak 20"/>
          <p:cNvSpPr txBox="1"/>
          <p:nvPr/>
        </p:nvSpPr>
        <p:spPr>
          <a:xfrm>
            <a:off x="683568" y="36717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481566" y="5170917"/>
            <a:ext cx="53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3116312" y="5170917"/>
            <a:ext cx="52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Q2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211960" y="274027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Een stijging van M doet de vraag naar goederen toenemen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211960" y="347796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elke prijs wordt er dan meer gevraagd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1151620" y="377176"/>
            <a:ext cx="6948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Grafische voorstelling van het monetaire beleid</a:t>
            </a:r>
            <a:endParaRPr lang="nl-NL" sz="2400" dirty="0"/>
          </a:p>
        </p:txBody>
      </p:sp>
      <p:sp>
        <p:nvSpPr>
          <p:cNvPr id="27" name="Tekstvak 26"/>
          <p:cNvSpPr txBox="1"/>
          <p:nvPr/>
        </p:nvSpPr>
        <p:spPr>
          <a:xfrm>
            <a:off x="4211960" y="412429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Maar stijgt de productie  dan ook altijd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230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95736" y="613080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Grafische voorstelling van het monetaire beleid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259632" y="2132856"/>
            <a:ext cx="0" cy="2808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259632" y="4941168"/>
            <a:ext cx="31683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259632" y="4365104"/>
            <a:ext cx="12961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2555776" y="3537012"/>
            <a:ext cx="1224136" cy="8280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3779912" y="2276872"/>
            <a:ext cx="0" cy="12601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539552" y="209220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663788" y="521310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Geproduceerde</a:t>
            </a:r>
          </a:p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1043608" y="50210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</a:t>
            </a:r>
            <a:r>
              <a:rPr lang="nl-NL" dirty="0" smtClean="0"/>
              <a:t>                       A              B </a:t>
            </a:r>
            <a:endParaRPr lang="nl-NL" dirty="0"/>
          </a:p>
        </p:txBody>
      </p:sp>
      <p:cxnSp>
        <p:nvCxnSpPr>
          <p:cNvPr id="21" name="Rechte verbindingslijn 20"/>
          <p:cNvCxnSpPr/>
          <p:nvPr/>
        </p:nvCxnSpPr>
        <p:spPr>
          <a:xfrm>
            <a:off x="2555776" y="436510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3779912" y="3537012"/>
            <a:ext cx="0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4211959" y="4032885"/>
            <a:ext cx="5043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Groter dan B – alle sectoren hebben hun productiecapaciteit bereikt</a:t>
            </a:r>
            <a:endParaRPr lang="nl-NL" sz="2000" dirty="0"/>
          </a:p>
        </p:txBody>
      </p:sp>
      <p:sp>
        <p:nvSpPr>
          <p:cNvPr id="26" name="Tekstvak 25"/>
          <p:cNvSpPr txBox="1"/>
          <p:nvPr/>
        </p:nvSpPr>
        <p:spPr>
          <a:xfrm>
            <a:off x="2247151" y="1170383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Kan de productie altijd aan de vraag voldoen?</a:t>
            </a:r>
            <a:endParaRPr lang="nl-NL" sz="2000" dirty="0"/>
          </a:p>
        </p:txBody>
      </p:sp>
      <p:sp>
        <p:nvSpPr>
          <p:cNvPr id="27" name="Tekstvak 26"/>
          <p:cNvSpPr txBox="1"/>
          <p:nvPr/>
        </p:nvSpPr>
        <p:spPr>
          <a:xfrm>
            <a:off x="4238009" y="2360876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OA – alle sectoren hebben productiecapaciteit over.</a:t>
            </a:r>
            <a:endParaRPr lang="nl-NL" sz="2000" dirty="0"/>
          </a:p>
        </p:txBody>
      </p:sp>
      <p:sp>
        <p:nvSpPr>
          <p:cNvPr id="28" name="Tekstvak 27"/>
          <p:cNvSpPr txBox="1"/>
          <p:nvPr/>
        </p:nvSpPr>
        <p:spPr>
          <a:xfrm>
            <a:off x="4232827" y="3183069"/>
            <a:ext cx="4685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AB – in steeds meer sectoren begint de productiecapaciteit bereikt te worden</a:t>
            </a:r>
            <a:endParaRPr lang="nl-NL" sz="2000" dirty="0"/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1543279" y="3951058"/>
            <a:ext cx="504056" cy="6202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1799692" y="3951058"/>
            <a:ext cx="504056" cy="6202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2749648" y="3771731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2749648" y="3381218"/>
            <a:ext cx="670224" cy="8578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3527884" y="2604215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3547794" y="2275429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1907704" y="436510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2195736" y="4386828"/>
            <a:ext cx="0" cy="554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3001676" y="4081856"/>
            <a:ext cx="0" cy="859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3253704" y="3951058"/>
            <a:ext cx="0" cy="99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1259632" y="4081856"/>
            <a:ext cx="1742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1259632" y="3951058"/>
            <a:ext cx="1994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1259632" y="2906942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1259632" y="2585554"/>
            <a:ext cx="2520280" cy="1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IJL-RECHTS 52"/>
          <p:cNvSpPr/>
          <p:nvPr/>
        </p:nvSpPr>
        <p:spPr>
          <a:xfrm>
            <a:off x="1907704" y="4653136"/>
            <a:ext cx="304554" cy="213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PIJL-RECHTS 53"/>
          <p:cNvSpPr/>
          <p:nvPr/>
        </p:nvSpPr>
        <p:spPr>
          <a:xfrm>
            <a:off x="3001676" y="4571309"/>
            <a:ext cx="252028" cy="2258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PIJL-OMHOOG 54"/>
          <p:cNvSpPr/>
          <p:nvPr/>
        </p:nvSpPr>
        <p:spPr>
          <a:xfrm>
            <a:off x="2130654" y="3890955"/>
            <a:ext cx="173094" cy="1909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PIJL-OMHOOG 55"/>
          <p:cNvSpPr/>
          <p:nvPr/>
        </p:nvSpPr>
        <p:spPr>
          <a:xfrm>
            <a:off x="2303748" y="2604215"/>
            <a:ext cx="252028" cy="2914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945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5" grpId="0"/>
      <p:bldP spid="26" grpId="0"/>
      <p:bldP spid="27" grpId="0"/>
      <p:bldP spid="28" grpId="0"/>
      <p:bldP spid="53" grpId="0" animBg="1"/>
      <p:bldP spid="54" grpId="0" animBg="1"/>
      <p:bldP spid="55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6514" y="1916832"/>
            <a:ext cx="7990972" cy="3922414"/>
          </a:xfrm>
        </p:spPr>
      </p:pic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Bestrijding structuurwerkloosheid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jdelijke aanduiding voor inhoud 2"/>
          <p:cNvSpPr>
            <a:spLocks noGrp="1"/>
          </p:cNvSpPr>
          <p:nvPr>
            <p:ph idx="1"/>
          </p:nvPr>
        </p:nvSpPr>
        <p:spPr>
          <a:xfrm>
            <a:off x="871538" y="1700808"/>
            <a:ext cx="7408862" cy="4425355"/>
          </a:xfrm>
        </p:spPr>
        <p:txBody>
          <a:bodyPr/>
          <a:lstStyle/>
          <a:p>
            <a:r>
              <a:rPr lang="nl-NL" dirty="0" smtClean="0"/>
              <a:t>Werkloosheid (slechte tijden) kan regionaal of per sector sterk verschillen</a:t>
            </a:r>
          </a:p>
          <a:p>
            <a:r>
              <a:rPr lang="nl-NL" dirty="0" smtClean="0"/>
              <a:t>Oplossen van deze kwalitatieve structuurwerkloosheid door:</a:t>
            </a:r>
          </a:p>
          <a:p>
            <a:r>
              <a:rPr lang="nl-NL" dirty="0" smtClean="0"/>
              <a:t>Bijscholing/omscholing</a:t>
            </a:r>
          </a:p>
          <a:p>
            <a:r>
              <a:rPr lang="nl-NL" dirty="0" smtClean="0"/>
              <a:t>Verhuiskostenregelingen, </a:t>
            </a:r>
          </a:p>
          <a:p>
            <a:r>
              <a:rPr lang="nl-NL" dirty="0" smtClean="0"/>
              <a:t>Belastingvoordeel voor verhuizers</a:t>
            </a:r>
          </a:p>
          <a:p>
            <a:r>
              <a:rPr lang="nl-NL" dirty="0" smtClean="0"/>
              <a:t>Beter openbaar vervoer</a:t>
            </a:r>
          </a:p>
        </p:txBody>
      </p:sp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Mobiliteit op de arbeidsmarkt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el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nl-NL" sz="8800" smtClean="0"/>
              <a:t>EINDE</a:t>
            </a:r>
          </a:p>
        </p:txBody>
      </p:sp>
      <p:sp>
        <p:nvSpPr>
          <p:cNvPr id="29698" name="Ondertitel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1538" y="2060848"/>
            <a:ext cx="7408862" cy="406531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2200" dirty="0" smtClean="0"/>
              <a:t>Is de neiging van mensen om over geld in nominale, en niet in reële termen te denken. </a:t>
            </a:r>
          </a:p>
          <a:p>
            <a:pPr marL="742950" lvl="1" indent="-285750"/>
            <a:r>
              <a:rPr lang="nl-NL" dirty="0" smtClean="0"/>
              <a:t>VB1 - Wat vind je eerlijker? In een land met een hoge werkloosheid en geen inflatie besluit de regering de lonen met 6% te verlagen, waardoor de arbeidskosten afnemen, de concurrentiepositie verbetert en de economie weer kan aantrekken. </a:t>
            </a:r>
          </a:p>
          <a:p>
            <a:pPr marL="742950" lvl="1" indent="-285750"/>
            <a:r>
              <a:rPr lang="nl-NL" dirty="0" smtClean="0"/>
              <a:t>De regering van een ander land waar ook een hoge werkloosheid voorkomt, maar tevens een hoge inflatie van 12%, besluit de lonen met 4% te laten stijgen.</a:t>
            </a: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geldillusie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3429000"/>
            <a:ext cx="7408862" cy="2808312"/>
          </a:xfrm>
        </p:spPr>
        <p:txBody>
          <a:bodyPr/>
          <a:lstStyle/>
          <a:p>
            <a:r>
              <a:rPr lang="nl-NL" dirty="0" smtClean="0"/>
              <a:t>De gestelde vraag heeft men voorgelegd aan een grote groep mensen en het blijkt dat 60% van de mensen de eerste maatregel oneerlijk vindt, terwijl maar 20% van de mensen de tweede maatregel oneerlijk vindt. In feite leidt de eerste maatregel tot een koopkracht verlies van ongeveer 6% en de tweede tot een koopkrachtverlies van 8%.</a:t>
            </a:r>
          </a:p>
        </p:txBody>
      </p:sp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457200" y="338139"/>
            <a:ext cx="8229600" cy="93062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Uitleg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501" y="1412776"/>
            <a:ext cx="32099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340768"/>
            <a:ext cx="7408862" cy="5328592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Een Nederlander, een Belg en een Duitser hebben ieder een huis gekocht voor € 150.000. Een </a:t>
            </a:r>
            <a:r>
              <a:rPr lang="nl-NL" dirty="0" smtClean="0"/>
              <a:t>jaar later </a:t>
            </a:r>
            <a:r>
              <a:rPr lang="nl-NL" dirty="0"/>
              <a:t>verkochten zij het weer. Ieder deed dit echter onder andere omstandigheden.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• In Nederland heerste een deflatie van 25% en de Nederlander verkocht het huis voor € 115.500</a:t>
            </a:r>
            <a:r>
              <a:rPr lang="nl-NL" dirty="0" smtClean="0"/>
              <a:t>; dat </a:t>
            </a:r>
            <a:r>
              <a:rPr lang="nl-NL" dirty="0"/>
              <a:t>is 23% minder dan hij ervoor betaalde.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• In België was er geen inflatie of deflatie. De Belg verkocht zijn huis voor € 148.500; dat is 1</a:t>
            </a:r>
            <a:r>
              <a:rPr lang="nl-NL" dirty="0" smtClean="0"/>
              <a:t>% minder </a:t>
            </a:r>
            <a:r>
              <a:rPr lang="nl-NL" dirty="0"/>
              <a:t>dan de aankoopprijs.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• In Duitsland bedroeg de inflatie 25% en de Duitser verkocht zijn huis voor € 184.500; dat </a:t>
            </a:r>
            <a:r>
              <a:rPr lang="nl-NL" dirty="0" smtClean="0"/>
              <a:t>is 23</a:t>
            </a:r>
            <a:r>
              <a:rPr lang="nl-NL" dirty="0"/>
              <a:t>% meer dan wat hij er voor had betaald.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 smtClean="0"/>
              <a:t>Wie </a:t>
            </a:r>
            <a:r>
              <a:rPr lang="nl-NL" dirty="0"/>
              <a:t>heeft het beste gehandeld op de huizenmarkt</a:t>
            </a:r>
            <a:r>
              <a:rPr lang="nl-NL" dirty="0" smtClean="0"/>
              <a:t>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 smtClean="0"/>
              <a:t>Antwoord: de Nederlander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Voorbeeld 2 - geldillusie</a:t>
            </a:r>
            <a:endParaRPr lang="nl-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75656" y="692696"/>
            <a:ext cx="67687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•"/>
            </a:pPr>
            <a:r>
              <a:rPr lang="nl-NL" sz="2000" dirty="0" smtClean="0"/>
              <a:t>Prijspeil </a:t>
            </a:r>
            <a:r>
              <a:rPr lang="nl-NL" sz="2000" dirty="0"/>
              <a:t>of </a:t>
            </a:r>
            <a:r>
              <a:rPr lang="nl-NL" sz="2000" dirty="0" smtClean="0"/>
              <a:t>koopkracht moeilijk te metenbepalen</a:t>
            </a:r>
            <a:r>
              <a:rPr lang="nl-NL" sz="2000" dirty="0"/>
              <a:t>. </a:t>
            </a:r>
            <a:endParaRPr lang="nl-NL" sz="2000" dirty="0" smtClean="0"/>
          </a:p>
          <a:p>
            <a:pPr marL="285750" indent="-285750">
              <a:buFontTx/>
              <a:buChar char="•"/>
            </a:pPr>
            <a:r>
              <a:rPr lang="nl-NL" sz="2000" dirty="0" smtClean="0"/>
              <a:t>Geen maateenheid voor prijspeil en </a:t>
            </a:r>
            <a:r>
              <a:rPr lang="nl-NL" sz="2000" dirty="0"/>
              <a:t>koopkracht</a:t>
            </a:r>
            <a:r>
              <a:rPr lang="nl-NL" sz="2000" dirty="0" smtClean="0"/>
              <a:t>.</a:t>
            </a:r>
          </a:p>
          <a:p>
            <a:pPr marL="285750" indent="-285750">
              <a:buFontTx/>
              <a:buChar char="•"/>
            </a:pPr>
            <a:r>
              <a:rPr lang="nl-NL" sz="2000" dirty="0" smtClean="0"/>
              <a:t>Het </a:t>
            </a:r>
            <a:r>
              <a:rPr lang="nl-NL" sz="2000" dirty="0"/>
              <a:t>enige dat we kunnen doen is de prijs of koopkracht op een bepaald </a:t>
            </a:r>
            <a:r>
              <a:rPr lang="nl-NL" sz="2000" dirty="0" smtClean="0"/>
              <a:t>moment vergelijken </a:t>
            </a:r>
            <a:r>
              <a:rPr lang="nl-NL" sz="2000" dirty="0"/>
              <a:t>met die van een eerder moment. </a:t>
            </a:r>
            <a:endParaRPr lang="nl-NL" sz="2000" dirty="0" smtClean="0"/>
          </a:p>
          <a:p>
            <a:pPr marL="285750" indent="-285750">
              <a:buFontTx/>
              <a:buChar char="•"/>
            </a:pPr>
            <a:r>
              <a:rPr lang="nl-NL" sz="2000" dirty="0" smtClean="0"/>
              <a:t>Daarvoor </a:t>
            </a:r>
            <a:r>
              <a:rPr lang="nl-NL" sz="2000" dirty="0"/>
              <a:t>gebruiken we de </a:t>
            </a:r>
            <a:r>
              <a:rPr lang="nl-NL" sz="2000" dirty="0" smtClean="0"/>
              <a:t>techniek met </a:t>
            </a:r>
            <a:r>
              <a:rPr lang="nl-NL" sz="2000" dirty="0"/>
              <a:t>indexcijfers</a:t>
            </a:r>
            <a:r>
              <a:rPr lang="nl-NL" sz="2000" dirty="0" smtClean="0"/>
              <a:t>.</a:t>
            </a:r>
          </a:p>
          <a:p>
            <a:pPr marL="285750" indent="-285750">
              <a:buFontTx/>
              <a:buChar char="•"/>
            </a:pPr>
            <a:r>
              <a:rPr lang="nl-NL" sz="2000" dirty="0" smtClean="0"/>
              <a:t>Een </a:t>
            </a:r>
            <a:r>
              <a:rPr lang="nl-NL" sz="2000" dirty="0"/>
              <a:t>indexcijfer is een verhoudingsgetal waarmee je de waarde van een </a:t>
            </a:r>
            <a:r>
              <a:rPr lang="nl-NL" sz="2000" dirty="0" smtClean="0"/>
              <a:t>grootheid (</a:t>
            </a:r>
            <a:r>
              <a:rPr lang="nl-NL" sz="2000" dirty="0"/>
              <a:t>lopende waarde genoemd) vergelijkt met de waarde van diezelfde grootheid </a:t>
            </a:r>
            <a:r>
              <a:rPr lang="nl-NL" sz="2000" dirty="0" smtClean="0"/>
              <a:t>in een </a:t>
            </a:r>
            <a:r>
              <a:rPr lang="nl-NL" sz="2000" dirty="0"/>
              <a:t>uitgangssituatie. Je spreekt dan af, dat je de waarde in die </a:t>
            </a:r>
            <a:r>
              <a:rPr lang="nl-NL" sz="2000" dirty="0" smtClean="0"/>
              <a:t>uitgangssituatie gelijk </a:t>
            </a:r>
            <a:r>
              <a:rPr lang="nl-NL" sz="2000" dirty="0"/>
              <a:t>stelt aan 100. De uitgangssituatie noem je ook wel de basisperiode</a:t>
            </a:r>
            <a:r>
              <a:rPr lang="nl-NL" sz="2000" dirty="0" smtClean="0"/>
              <a:t>.</a:t>
            </a:r>
          </a:p>
          <a:p>
            <a:pPr marL="285750" indent="-285750">
              <a:buFontTx/>
              <a:buChar char="•"/>
            </a:pPr>
            <a:r>
              <a:rPr lang="nl-NL" sz="2000" dirty="0" smtClean="0"/>
              <a:t>In </a:t>
            </a:r>
            <a:r>
              <a:rPr lang="nl-NL" sz="2000" dirty="0"/>
              <a:t>formule</a:t>
            </a:r>
            <a:r>
              <a:rPr lang="nl-NL" sz="2000" dirty="0" smtClean="0"/>
              <a:t>:</a:t>
            </a:r>
          </a:p>
        </p:txBody>
      </p:sp>
      <p:pic>
        <p:nvPicPr>
          <p:cNvPr id="5" name="Afbeelding 4" descr="Schermafbeelding 2018-12-31 om 11.31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725144"/>
            <a:ext cx="59309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77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1) doordat bedrijven veelal prijszetters zijn</a:t>
            </a:r>
            <a:r>
              <a:rPr lang="nl-NL" dirty="0" smtClean="0"/>
              <a:t>. Volkomen </a:t>
            </a:r>
            <a:r>
              <a:rPr lang="nl-NL" dirty="0"/>
              <a:t>concurrentie komt in de praktijk niet veel voor. Vooral bij </a:t>
            </a:r>
            <a:r>
              <a:rPr lang="nl-NL" dirty="0" err="1"/>
              <a:t>oligopolisten</a:t>
            </a:r>
            <a:r>
              <a:rPr lang="nl-NL" dirty="0"/>
              <a:t> komt </a:t>
            </a:r>
            <a:r>
              <a:rPr lang="nl-NL" dirty="0" smtClean="0"/>
              <a:t>als gevolg </a:t>
            </a:r>
            <a:r>
              <a:rPr lang="nl-NL" dirty="0"/>
              <a:t>van de geknikte </a:t>
            </a:r>
            <a:r>
              <a:rPr lang="nl-NL" dirty="0" err="1"/>
              <a:t>prijsafzetlijn</a:t>
            </a:r>
            <a:r>
              <a:rPr lang="nl-NL" dirty="0"/>
              <a:t> prijsstarheid voor (zie ook hoofdstuk 4).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2) door de aanwezigheid van contractuele verplichtingen</a:t>
            </a:r>
            <a:r>
              <a:rPr lang="nl-NL" dirty="0" smtClean="0"/>
              <a:t>. Huurwijzigingen </a:t>
            </a:r>
            <a:r>
              <a:rPr lang="nl-NL" dirty="0"/>
              <a:t>en veranderingen van de energieprijzen vinden maar één of twee keer </a:t>
            </a:r>
            <a:r>
              <a:rPr lang="nl-NL" dirty="0" smtClean="0"/>
              <a:t>per jaar </a:t>
            </a:r>
            <a:r>
              <a:rPr lang="nl-NL" dirty="0"/>
              <a:t>plaats.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3) door de wens van een solide reputatie</a:t>
            </a:r>
            <a:r>
              <a:rPr lang="nl-NL" dirty="0" smtClean="0"/>
              <a:t>. Bedrijven </a:t>
            </a:r>
            <a:r>
              <a:rPr lang="nl-NL" dirty="0"/>
              <a:t>zullen de verandering in de vraag zo min mogelijk willen opvangen door prijsveranderingen</a:t>
            </a:r>
            <a:r>
              <a:rPr lang="nl-NL" dirty="0" smtClean="0"/>
              <a:t>. Dit </a:t>
            </a:r>
            <a:r>
              <a:rPr lang="nl-NL" dirty="0"/>
              <a:t>kan de klantenbinding ook versterken.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4) door het voorkomen van het maken van extra kosten</a:t>
            </a:r>
            <a:r>
              <a:rPr lang="nl-NL" dirty="0" smtClean="0"/>
              <a:t>. Men </a:t>
            </a:r>
            <a:r>
              <a:rPr lang="nl-NL" dirty="0"/>
              <a:t>zal bij prijsveranderingen immers nieuwe prijskaartjes, nieuwe folders, brochures </a:t>
            </a:r>
            <a:r>
              <a:rPr lang="nl-NL" dirty="0" smtClean="0"/>
              <a:t>en dergelijke </a:t>
            </a:r>
            <a:r>
              <a:rPr lang="nl-NL" dirty="0"/>
              <a:t>moeten drukken.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dirty="0"/>
              <a:t>5) doordat bedrijven (verboden) prijsafspraken maken.</a:t>
            </a:r>
          </a:p>
        </p:txBody>
      </p:sp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sz="3200" dirty="0" smtClean="0"/>
              <a:t>Prijsrigiditeit = prijsstarheid (oorzaken)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chermafbeelding 2018-12-31 om 11.4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24744"/>
            <a:ext cx="8100392" cy="482453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987824" y="332656"/>
            <a:ext cx="3024336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 Arbeidsmobiliteit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914489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476672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Soorten werkloosheid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2951463" y="4914418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Structuur werkloosheid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3093368" y="4077072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Conjunctuur werkloosheid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3137613" y="3270629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Frictie werkloosheid</a:t>
            </a:r>
            <a:endParaRPr lang="nl-NL" sz="2800" dirty="0"/>
          </a:p>
        </p:txBody>
      </p:sp>
      <p:sp>
        <p:nvSpPr>
          <p:cNvPr id="6" name="Tekstvak 5"/>
          <p:cNvSpPr txBox="1"/>
          <p:nvPr/>
        </p:nvSpPr>
        <p:spPr>
          <a:xfrm>
            <a:off x="3122865" y="2437370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Seizoenwerkloosheid</a:t>
            </a:r>
            <a:endParaRPr lang="nl-NL" sz="2800" dirty="0"/>
          </a:p>
        </p:txBody>
      </p:sp>
      <p:cxnSp>
        <p:nvCxnSpPr>
          <p:cNvPr id="8" name="Rechte verbindingslijn 7"/>
          <p:cNvCxnSpPr/>
          <p:nvPr/>
        </p:nvCxnSpPr>
        <p:spPr>
          <a:xfrm flipV="1">
            <a:off x="2627784" y="999892"/>
            <a:ext cx="0" cy="41761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endCxn id="6" idx="1"/>
          </p:cNvCxnSpPr>
          <p:nvPr/>
        </p:nvCxnSpPr>
        <p:spPr>
          <a:xfrm>
            <a:off x="2627784" y="2698980"/>
            <a:ext cx="49508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2684433" y="4358372"/>
            <a:ext cx="49508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2627783" y="5171137"/>
            <a:ext cx="49508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627784" y="3532264"/>
            <a:ext cx="49508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farm4.staticflickr.com/3422/5824220926_8ed5e06e58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321603"/>
            <a:ext cx="2231534" cy="1115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pellenbouwer.files.wordpress.com/2013/05/solliciteren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38285"/>
            <a:ext cx="1709396" cy="145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797352" y="5605186"/>
            <a:ext cx="7950397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Structuurwerkloosheid ontstaat bij een tekort aan arbeidsplaatsen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797353" y="6334780"/>
            <a:ext cx="7950396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Conjunctuurwerkloosheid ontstaat door te weinig bestedingen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55613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Structuur en conjunctuurwerkloosheid</a:t>
            </a:r>
            <a:endParaRPr lang="nl-NL" dirty="0"/>
          </a:p>
        </p:txBody>
      </p:sp>
      <p:sp>
        <p:nvSpPr>
          <p:cNvPr id="19458" name="Tijdelijke aanduiding voor inhoud 5"/>
          <p:cNvSpPr>
            <a:spLocks noGrp="1"/>
          </p:cNvSpPr>
          <p:nvPr>
            <p:ph sz="quarter" idx="13"/>
          </p:nvPr>
        </p:nvSpPr>
        <p:spPr>
          <a:xfrm>
            <a:off x="323850" y="1844675"/>
            <a:ext cx="4535488" cy="4238625"/>
          </a:xfrm>
        </p:spPr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Av* = maximale werkgelegenheid</a:t>
            </a:r>
          </a:p>
          <a:p>
            <a:r>
              <a:rPr lang="nl-NL" dirty="0" smtClean="0"/>
              <a:t>Aa = beroepsbevolking</a:t>
            </a:r>
          </a:p>
          <a:p>
            <a:r>
              <a:rPr lang="nl-NL" dirty="0" smtClean="0"/>
              <a:t>PC = productiecapaciteit</a:t>
            </a:r>
          </a:p>
          <a:p>
            <a:r>
              <a:rPr lang="nl-NL" dirty="0" smtClean="0"/>
              <a:t>Av = werkgelegenheid</a:t>
            </a:r>
          </a:p>
          <a:p>
            <a:r>
              <a:rPr lang="nl-NL" dirty="0" smtClean="0"/>
              <a:t>EV = effectieve vraag</a:t>
            </a:r>
          </a:p>
          <a:p>
            <a:r>
              <a:rPr lang="nl-NL" dirty="0" err="1" smtClean="0"/>
              <a:t>Uc</a:t>
            </a:r>
            <a:r>
              <a:rPr lang="nl-NL" dirty="0" smtClean="0"/>
              <a:t> = conjunctuurwerkloosheid</a:t>
            </a:r>
          </a:p>
          <a:p>
            <a:r>
              <a:rPr lang="nl-NL" dirty="0" err="1" smtClean="0"/>
              <a:t>Us</a:t>
            </a:r>
            <a:r>
              <a:rPr lang="nl-NL" dirty="0" smtClean="0"/>
              <a:t> = Structuurwerkloosheid</a:t>
            </a:r>
          </a:p>
        </p:txBody>
      </p:sp>
      <p:sp>
        <p:nvSpPr>
          <p:cNvPr id="3" name="Rechthoek 2"/>
          <p:cNvSpPr/>
          <p:nvPr/>
        </p:nvSpPr>
        <p:spPr>
          <a:xfrm>
            <a:off x="5208240" y="4880560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8316416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797352" y="4877544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6797352" y="2348880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6832808" y="3645024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Av*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5220072" y="3645024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8267208" y="436510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IJL-OMHOOG en -OMLAAG 3"/>
          <p:cNvSpPr/>
          <p:nvPr/>
        </p:nvSpPr>
        <p:spPr>
          <a:xfrm>
            <a:off x="7164288" y="2924944"/>
            <a:ext cx="432048" cy="7200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OMHOOG en -OMLAAG 4"/>
          <p:cNvSpPr/>
          <p:nvPr/>
        </p:nvSpPr>
        <p:spPr>
          <a:xfrm>
            <a:off x="7164288" y="4221088"/>
            <a:ext cx="432048" cy="65645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6228184" y="5168592"/>
            <a:ext cx="5684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6228928" y="3951312"/>
            <a:ext cx="5684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inhoud 19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285</TotalTime>
  <Words>1076</Words>
  <Application>Microsoft Macintosh PowerPoint</Application>
  <PresentationFormat>Diavoorstelling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Golfvorm</vt:lpstr>
      <vt:lpstr>Goede tijden slechte tijden (1)</vt:lpstr>
      <vt:lpstr>geldillusie</vt:lpstr>
      <vt:lpstr>Uitleg</vt:lpstr>
      <vt:lpstr>Voorbeeld 2 - geldillusie</vt:lpstr>
      <vt:lpstr>PowerPoint-presentatie</vt:lpstr>
      <vt:lpstr>Prijsrigiditeit = prijsstarheid (oorzaken)</vt:lpstr>
      <vt:lpstr>PowerPoint-presentatie</vt:lpstr>
      <vt:lpstr>PowerPoint-presentatie</vt:lpstr>
      <vt:lpstr>Structuur en conjunctuurwerkloosheid</vt:lpstr>
      <vt:lpstr>Bestrijding conjunctuurwerkloosheid</vt:lpstr>
      <vt:lpstr>Verkeersvergelijking van Fisher M x V = P x T</vt:lpstr>
      <vt:lpstr>Verkeersvergelijking van Fisher  getallenvoorbeeld</vt:lpstr>
      <vt:lpstr>PowerPoint-presentatie</vt:lpstr>
      <vt:lpstr>PowerPoint-presentatie</vt:lpstr>
      <vt:lpstr>Bestrijding structuurwerkloosheid</vt:lpstr>
      <vt:lpstr>Mobiliteit op de arbeidsmarkt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Goede tijden slechte tijden</dc:title>
  <dc:creator>Vermeulen, H.</dc:creator>
  <cp:lastModifiedBy>Hans Vermeulen</cp:lastModifiedBy>
  <cp:revision>25</cp:revision>
  <dcterms:created xsi:type="dcterms:W3CDTF">2013-11-11T13:05:08Z</dcterms:created>
  <dcterms:modified xsi:type="dcterms:W3CDTF">2018-12-31T10:46:50Z</dcterms:modified>
</cp:coreProperties>
</file>