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2" r:id="rId2"/>
    <p:sldId id="263" r:id="rId3"/>
    <p:sldId id="258" r:id="rId4"/>
    <p:sldId id="259" r:id="rId5"/>
    <p:sldId id="267" r:id="rId6"/>
    <p:sldId id="261" r:id="rId7"/>
    <p:sldId id="264" r:id="rId8"/>
    <p:sldId id="260" r:id="rId9"/>
    <p:sldId id="265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/>
    <p:restoredTop sz="94666"/>
  </p:normalViewPr>
  <p:slideViewPr>
    <p:cSldViewPr snapToGrid="0" snapToObjects="1">
      <p:cViewPr varScale="1">
        <p:scale>
          <a:sx n="90" d="100"/>
          <a:sy n="90" d="100"/>
        </p:scale>
        <p:origin x="24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87F1-1E9F-F944-8286-A0056B19FA5D}" type="datetimeFigureOut">
              <a:rPr lang="nl-NL" smtClean="0"/>
              <a:t>18-08-19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7340E-E46C-1D41-89BB-F490E12273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13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BA44-3E81-4E40-B833-131A4B63B073}" type="datetime1">
              <a:rPr lang="nl-NL" smtClean="0"/>
              <a:t>18-08-19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8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43BF-0C51-6E4D-961D-446F1051398A}" type="datetime1">
              <a:rPr lang="nl-NL" smtClean="0"/>
              <a:t>18-08-19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28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47BD-2956-1A40-9775-9573A091C582}" type="datetime1">
              <a:rPr lang="nl-NL" smtClean="0"/>
              <a:t>18-08-19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251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3F8F-F974-9A48-9F02-A1AFCB10D12B}" type="datetime1">
              <a:rPr lang="nl-NL" smtClean="0"/>
              <a:t>18-08-19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68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F02C-3DDA-E441-8E0D-244487CBA3BA}" type="datetime1">
              <a:rPr lang="nl-NL" smtClean="0"/>
              <a:t>18-08-19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894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E34-7F33-EB4D-BBB9-E1C111AA551D}" type="datetime1">
              <a:rPr lang="nl-NL" smtClean="0"/>
              <a:t>18-08-19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04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D7A9-2754-3344-A3A6-ADE42A593F44}" type="datetime1">
              <a:rPr lang="nl-NL" smtClean="0"/>
              <a:t>18-08-19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998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2521-3264-824D-BB1D-B2DA320B34EE}" type="datetime1">
              <a:rPr lang="nl-NL" smtClean="0"/>
              <a:t>18-08-19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748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56AD-CFF0-AE4F-BA83-50CB026008B3}" type="datetime1">
              <a:rPr lang="nl-NL" smtClean="0"/>
              <a:t>18-08-19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28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1A49-6D21-8D47-B61F-AF14B8D3295C}" type="datetime1">
              <a:rPr lang="nl-NL" smtClean="0"/>
              <a:t>18-08-19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11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47F3-8CA8-A741-8CF8-EAE5FCC3E6CC}" type="datetime1">
              <a:rPr lang="nl-NL" smtClean="0"/>
              <a:t>18-08-19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3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B693-1E7E-1745-9FBA-140A759F42DC}" type="datetime1">
              <a:rPr lang="nl-NL" smtClean="0"/>
              <a:t>18-08-19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66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A4E4-8F7F-6145-91D6-4F34A6315812}" type="datetime1">
              <a:rPr lang="nl-NL" smtClean="0"/>
              <a:t>18-08-19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16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6A81-8CE7-724E-BA49-3CBFDF57850E}" type="datetime1">
              <a:rPr lang="nl-NL" smtClean="0"/>
              <a:t>18-08-19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64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C176-7F5F-FD48-B646-FFD01D2FAB64}" type="datetime1">
              <a:rPr lang="nl-NL" smtClean="0"/>
              <a:t>18-08-19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15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89AE-8604-F34B-872B-26CA421B1D8A}" type="datetime1">
              <a:rPr lang="nl-NL" smtClean="0"/>
              <a:t>18-08-19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46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5805-E9B2-FE4F-97C0-1747D25705C3}" type="datetime1">
              <a:rPr lang="nl-NL" smtClean="0"/>
              <a:t>18-08-19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38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FFB7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EB1AD40-20D5-F147-BD82-5CE998B1FAAF}" type="datetime1">
              <a:rPr lang="nl-NL" smtClean="0"/>
              <a:t>18-08-19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Economie Integraal vwo (VRM)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2407F1-4AAD-C44A-B888-A91251AF75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30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AB4F4A7-942B-9A49-8932-2537B0D7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155F804-DCF3-704F-B0B6-BDFD6541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1</a:t>
            </a:fld>
            <a:endParaRPr lang="nl-NL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DB8F959B-0D71-CD4D-BB48-5B628E5A1FA6}"/>
              </a:ext>
            </a:extLst>
          </p:cNvPr>
          <p:cNvCxnSpPr/>
          <p:nvPr/>
        </p:nvCxnSpPr>
        <p:spPr>
          <a:xfrm>
            <a:off x="3839156" y="1803526"/>
            <a:ext cx="0" cy="1872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2052817-2740-3845-ACAB-21243ACADB23}"/>
              </a:ext>
            </a:extLst>
          </p:cNvPr>
          <p:cNvCxnSpPr/>
          <p:nvPr/>
        </p:nvCxnSpPr>
        <p:spPr>
          <a:xfrm>
            <a:off x="7143360" y="3690592"/>
            <a:ext cx="2160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1E49EC26-E388-DB4E-B429-4C5408C22420}"/>
              </a:ext>
            </a:extLst>
          </p:cNvPr>
          <p:cNvCxnSpPr/>
          <p:nvPr/>
        </p:nvCxnSpPr>
        <p:spPr>
          <a:xfrm>
            <a:off x="7143360" y="1830587"/>
            <a:ext cx="0" cy="1872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D22AC08-24E8-2C47-BB46-FDED1A1DF3A1}"/>
              </a:ext>
            </a:extLst>
          </p:cNvPr>
          <p:cNvCxnSpPr/>
          <p:nvPr/>
        </p:nvCxnSpPr>
        <p:spPr>
          <a:xfrm>
            <a:off x="3857817" y="3891758"/>
            <a:ext cx="0" cy="1872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74184B33-42C0-1941-ACC3-C49A9CAD8037}"/>
              </a:ext>
            </a:extLst>
          </p:cNvPr>
          <p:cNvCxnSpPr/>
          <p:nvPr/>
        </p:nvCxnSpPr>
        <p:spPr>
          <a:xfrm>
            <a:off x="7143360" y="3891758"/>
            <a:ext cx="0" cy="1872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A8194B6C-5306-C54A-A967-B8F43E725B45}"/>
              </a:ext>
            </a:extLst>
          </p:cNvPr>
          <p:cNvCxnSpPr/>
          <p:nvPr/>
        </p:nvCxnSpPr>
        <p:spPr>
          <a:xfrm>
            <a:off x="3839156" y="3675734"/>
            <a:ext cx="2160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E2C119C-427E-6E4F-9480-9391EB87FBA0}"/>
              </a:ext>
            </a:extLst>
          </p:cNvPr>
          <p:cNvCxnSpPr/>
          <p:nvPr/>
        </p:nvCxnSpPr>
        <p:spPr>
          <a:xfrm>
            <a:off x="3839156" y="5763966"/>
            <a:ext cx="2160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03BBB32-1927-0A43-BD1C-032321842464}"/>
              </a:ext>
            </a:extLst>
          </p:cNvPr>
          <p:cNvCxnSpPr/>
          <p:nvPr/>
        </p:nvCxnSpPr>
        <p:spPr>
          <a:xfrm>
            <a:off x="7143360" y="5747198"/>
            <a:ext cx="2160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DA2146F-40B7-2F48-AC8E-36C1E500A0D7}"/>
              </a:ext>
            </a:extLst>
          </p:cNvPr>
          <p:cNvCxnSpPr/>
          <p:nvPr/>
        </p:nvCxnSpPr>
        <p:spPr>
          <a:xfrm>
            <a:off x="3857817" y="5187902"/>
            <a:ext cx="216024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2E7B861-ACE8-7F4D-8D06-342E9D1DAFAE}"/>
              </a:ext>
            </a:extLst>
          </p:cNvPr>
          <p:cNvCxnSpPr/>
          <p:nvPr/>
        </p:nvCxnSpPr>
        <p:spPr>
          <a:xfrm flipV="1">
            <a:off x="3839156" y="2235574"/>
            <a:ext cx="1728192" cy="14401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6074D24E-D02A-174E-967E-B1921AB33BBE}"/>
              </a:ext>
            </a:extLst>
          </p:cNvPr>
          <p:cNvCxnSpPr/>
          <p:nvPr/>
        </p:nvCxnSpPr>
        <p:spPr>
          <a:xfrm>
            <a:off x="7143360" y="4107782"/>
            <a:ext cx="2073728" cy="16394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25B5DCE-6357-AF43-9B08-677D41A00A2E}"/>
              </a:ext>
            </a:extLst>
          </p:cNvPr>
          <p:cNvCxnSpPr/>
          <p:nvPr/>
        </p:nvCxnSpPr>
        <p:spPr>
          <a:xfrm>
            <a:off x="9217088" y="3702795"/>
            <a:ext cx="0" cy="2044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B02B16D6-3F31-AD40-8C3B-E7D94BAFA769}"/>
              </a:ext>
            </a:extLst>
          </p:cNvPr>
          <p:cNvCxnSpPr/>
          <p:nvPr/>
        </p:nvCxnSpPr>
        <p:spPr>
          <a:xfrm>
            <a:off x="8163895" y="2359002"/>
            <a:ext cx="16329" cy="3388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B220D9D6-F596-494E-A947-707CD811AED3}"/>
              </a:ext>
            </a:extLst>
          </p:cNvPr>
          <p:cNvCxnSpPr/>
          <p:nvPr/>
        </p:nvCxnSpPr>
        <p:spPr>
          <a:xfrm>
            <a:off x="7143360" y="4107782"/>
            <a:ext cx="1036864" cy="16394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A36C6942-72B8-B247-9AB9-903DAB0D3EDE}"/>
              </a:ext>
            </a:extLst>
          </p:cNvPr>
          <p:cNvSpPr txBox="1"/>
          <p:nvPr/>
        </p:nvSpPr>
        <p:spPr>
          <a:xfrm>
            <a:off x="3407108" y="194754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14628ED-192B-4744-939E-659EAFEF8A99}"/>
              </a:ext>
            </a:extLst>
          </p:cNvPr>
          <p:cNvSpPr txBox="1"/>
          <p:nvPr/>
        </p:nvSpPr>
        <p:spPr>
          <a:xfrm>
            <a:off x="6647468" y="2019550"/>
            <a:ext cx="49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3832ADF-D06A-654F-921A-EFF557E4F5BE}"/>
              </a:ext>
            </a:extLst>
          </p:cNvPr>
          <p:cNvSpPr txBox="1"/>
          <p:nvPr/>
        </p:nvSpPr>
        <p:spPr>
          <a:xfrm>
            <a:off x="5135300" y="36350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Productie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746BD5E-30D6-BB47-9A22-C801CD7DA0FC}"/>
              </a:ext>
            </a:extLst>
          </p:cNvPr>
          <p:cNvSpPr txBox="1"/>
          <p:nvPr/>
        </p:nvSpPr>
        <p:spPr>
          <a:xfrm>
            <a:off x="8375660" y="36347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Productie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CFD7EF3-EDDB-AB40-8D8D-7A1D719CE1E5}"/>
              </a:ext>
            </a:extLst>
          </p:cNvPr>
          <p:cNvSpPr txBox="1"/>
          <p:nvPr/>
        </p:nvSpPr>
        <p:spPr>
          <a:xfrm>
            <a:off x="5135300" y="567755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Productie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FBD4667-B08E-2340-A084-53387A81A26D}"/>
              </a:ext>
            </a:extLst>
          </p:cNvPr>
          <p:cNvSpPr txBox="1"/>
          <p:nvPr/>
        </p:nvSpPr>
        <p:spPr>
          <a:xfrm>
            <a:off x="7799596" y="590798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Productie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D2DC283-33C6-AE47-8565-273B0A6AC414}"/>
              </a:ext>
            </a:extLst>
          </p:cNvPr>
          <p:cNvSpPr txBox="1"/>
          <p:nvPr/>
        </p:nvSpPr>
        <p:spPr>
          <a:xfrm>
            <a:off x="5235695" y="2406808"/>
            <a:ext cx="14117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TO = </a:t>
            </a:r>
            <a:r>
              <a:rPr lang="nl-NL" dirty="0" err="1"/>
              <a:t>PxQ</a:t>
            </a:r>
            <a:endParaRPr lang="nl-NL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3E126CA-08A0-0440-BB23-45D0D0133455}"/>
              </a:ext>
            </a:extLst>
          </p:cNvPr>
          <p:cNvSpPr txBox="1"/>
          <p:nvPr/>
        </p:nvSpPr>
        <p:spPr>
          <a:xfrm>
            <a:off x="8628955" y="23267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B7E579F2-6BA4-1C43-A603-6D5C6FF34E86}"/>
              </a:ext>
            </a:extLst>
          </p:cNvPr>
          <p:cNvSpPr txBox="1"/>
          <p:nvPr/>
        </p:nvSpPr>
        <p:spPr>
          <a:xfrm>
            <a:off x="5048641" y="4694218"/>
            <a:ext cx="1634831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/>
              <a:t>MO = GO = P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127B452-A4F1-E446-AABB-F16736BC9EE6}"/>
              </a:ext>
            </a:extLst>
          </p:cNvPr>
          <p:cNvSpPr txBox="1"/>
          <p:nvPr/>
        </p:nvSpPr>
        <p:spPr>
          <a:xfrm>
            <a:off x="8400507" y="4942800"/>
            <a:ext cx="1024589" cy="339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/>
              <a:t>P = GO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ED18FB9B-F125-D249-A6F2-AF109204BC8E}"/>
              </a:ext>
            </a:extLst>
          </p:cNvPr>
          <p:cNvSpPr txBox="1"/>
          <p:nvPr/>
        </p:nvSpPr>
        <p:spPr>
          <a:xfrm>
            <a:off x="7281644" y="4747098"/>
            <a:ext cx="517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MO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D1BB416-7F02-3142-8469-EA7AEBC73F90}"/>
              </a:ext>
            </a:extLst>
          </p:cNvPr>
          <p:cNvSpPr txBox="1"/>
          <p:nvPr/>
        </p:nvSpPr>
        <p:spPr>
          <a:xfrm>
            <a:off x="2903052" y="5979990"/>
            <a:ext cx="388843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/>
              <a:t>TO = 6Q </a:t>
            </a:r>
            <a:r>
              <a:rPr lang="nl-NL" sz="1600" dirty="0">
                <a:sym typeface="Wingdings" panose="05000000000000000000" pitchFamily="2" charset="2"/>
              </a:rPr>
              <a:t> GO = TO/Q = 6Q/Q = 6</a:t>
            </a:r>
          </a:p>
          <a:p>
            <a:r>
              <a:rPr lang="nl-NL" sz="1600" dirty="0">
                <a:sym typeface="Wingdings" panose="05000000000000000000" pitchFamily="2" charset="2"/>
              </a:rPr>
              <a:t>MO = TO’ (hellingshoek)  MO = 6</a:t>
            </a:r>
            <a:endParaRPr lang="nl-NL" sz="1600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1C19081-F772-A249-8DC7-9A7462F69A54}"/>
              </a:ext>
            </a:extLst>
          </p:cNvPr>
          <p:cNvSpPr txBox="1"/>
          <p:nvPr/>
        </p:nvSpPr>
        <p:spPr>
          <a:xfrm>
            <a:off x="8015620" y="576396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2,5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BEEB54DF-4FF2-7D4D-A02A-804CAD6AC8A4}"/>
              </a:ext>
            </a:extLst>
          </p:cNvPr>
          <p:cNvSpPr txBox="1"/>
          <p:nvPr/>
        </p:nvSpPr>
        <p:spPr>
          <a:xfrm>
            <a:off x="9059736" y="5739112"/>
            <a:ext cx="243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5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A3B2ECBB-BF81-0041-85E2-0436524CE80D}"/>
              </a:ext>
            </a:extLst>
          </p:cNvPr>
          <p:cNvSpPr txBox="1"/>
          <p:nvPr/>
        </p:nvSpPr>
        <p:spPr>
          <a:xfrm>
            <a:off x="6753604" y="399186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04690E54-9ADF-E846-8370-B12CBAAE62E4}"/>
              </a:ext>
            </a:extLst>
          </p:cNvPr>
          <p:cNvSpPr txBox="1"/>
          <p:nvPr/>
        </p:nvSpPr>
        <p:spPr>
          <a:xfrm>
            <a:off x="7799596" y="4143628"/>
            <a:ext cx="136815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400" dirty="0"/>
              <a:t>P = -2Q + 10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B6061311-69A5-DB4D-B721-8A1E993CBBB3}"/>
              </a:ext>
            </a:extLst>
          </p:cNvPr>
          <p:cNvSpPr txBox="1"/>
          <p:nvPr/>
        </p:nvSpPr>
        <p:spPr>
          <a:xfrm>
            <a:off x="9044676" y="2301159"/>
            <a:ext cx="17508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/>
              <a:t>= (-2Q + 10) x Q</a:t>
            </a:r>
          </a:p>
          <a:p>
            <a:r>
              <a:rPr lang="nl-NL" sz="1600" dirty="0"/>
              <a:t>= -2Q</a:t>
            </a:r>
            <a:r>
              <a:rPr lang="nl-NL" sz="1600" baseline="30000" dirty="0"/>
              <a:t>2</a:t>
            </a:r>
            <a:r>
              <a:rPr lang="nl-NL" sz="1600" dirty="0"/>
              <a:t> + 10Q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B70E141-56B5-FF41-9039-14C93DD109A8}"/>
              </a:ext>
            </a:extLst>
          </p:cNvPr>
          <p:cNvSpPr txBox="1"/>
          <p:nvPr/>
        </p:nvSpPr>
        <p:spPr>
          <a:xfrm>
            <a:off x="9455780" y="4827862"/>
            <a:ext cx="204230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/>
              <a:t>= TO/Q</a:t>
            </a:r>
          </a:p>
          <a:p>
            <a:r>
              <a:rPr lang="nl-NL" sz="1600" dirty="0"/>
              <a:t>= (-2Q</a:t>
            </a:r>
            <a:r>
              <a:rPr lang="nl-NL" sz="1600" baseline="30000" dirty="0"/>
              <a:t>2</a:t>
            </a:r>
            <a:r>
              <a:rPr lang="nl-NL" sz="1600" dirty="0"/>
              <a:t> + 10Q) / Q</a:t>
            </a:r>
          </a:p>
          <a:p>
            <a:r>
              <a:rPr lang="nl-NL" sz="1600" dirty="0"/>
              <a:t>= -2Q + 10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19943C49-2741-EA49-BE62-0F0D241CAB4C}"/>
              </a:ext>
            </a:extLst>
          </p:cNvPr>
          <p:cNvSpPr txBox="1"/>
          <p:nvPr/>
        </p:nvSpPr>
        <p:spPr>
          <a:xfrm>
            <a:off x="9447732" y="5677149"/>
            <a:ext cx="158265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/>
              <a:t>MO = TO’</a:t>
            </a:r>
          </a:p>
          <a:p>
            <a:r>
              <a:rPr lang="nl-NL" sz="1600" dirty="0"/>
              <a:t>MO = -4Q + 10</a:t>
            </a:r>
          </a:p>
          <a:p>
            <a:endParaRPr lang="nl-NL" sz="1600" dirty="0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60853971-43E0-A841-8387-D76718024844}"/>
              </a:ext>
            </a:extLst>
          </p:cNvPr>
          <p:cNvSpPr txBox="1"/>
          <p:nvPr/>
        </p:nvSpPr>
        <p:spPr>
          <a:xfrm>
            <a:off x="3525211" y="5018625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6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6DD864E-76FF-FA4A-A1F6-57FFCBC30D5C}"/>
              </a:ext>
            </a:extLst>
          </p:cNvPr>
          <p:cNvSpPr txBox="1"/>
          <p:nvPr/>
        </p:nvSpPr>
        <p:spPr>
          <a:xfrm>
            <a:off x="2759036" y="823212"/>
            <a:ext cx="314206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Hoeveelheidaanpasser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8BA30BD7-96A3-5144-BFF5-2930CB9EDFFD}"/>
              </a:ext>
            </a:extLst>
          </p:cNvPr>
          <p:cNvSpPr txBox="1"/>
          <p:nvPr/>
        </p:nvSpPr>
        <p:spPr>
          <a:xfrm>
            <a:off x="7120985" y="823212"/>
            <a:ext cx="277472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Prijszetter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70056F56-17DA-5E42-B239-CB271663FA51}"/>
              </a:ext>
            </a:extLst>
          </p:cNvPr>
          <p:cNvSpPr txBox="1"/>
          <p:nvPr/>
        </p:nvSpPr>
        <p:spPr>
          <a:xfrm>
            <a:off x="0" y="11327"/>
            <a:ext cx="3348373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  Opbrengstenplaatjes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D87A9B97-A3C8-7A45-9D17-A236C5A1D958}"/>
              </a:ext>
            </a:extLst>
          </p:cNvPr>
          <p:cNvSpPr txBox="1"/>
          <p:nvPr/>
        </p:nvSpPr>
        <p:spPr>
          <a:xfrm>
            <a:off x="2759036" y="1215942"/>
            <a:ext cx="431860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Heeft geen invloed op de prijs (p = </a:t>
            </a:r>
            <a:r>
              <a:rPr lang="nl-NL" sz="2000"/>
              <a:t>€ 6)</a:t>
            </a:r>
            <a:endParaRPr lang="nl-NL" sz="2000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472948BC-450D-1140-81CC-8EA32AD8EA6E}"/>
              </a:ext>
            </a:extLst>
          </p:cNvPr>
          <p:cNvSpPr txBox="1"/>
          <p:nvPr/>
        </p:nvSpPr>
        <p:spPr>
          <a:xfrm>
            <a:off x="7136254" y="1223931"/>
            <a:ext cx="274418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Heeft invloed op de prijs</a:t>
            </a:r>
          </a:p>
        </p:txBody>
      </p:sp>
      <p:sp>
        <p:nvSpPr>
          <p:cNvPr id="43" name="Vrije vorm 42">
            <a:extLst>
              <a:ext uri="{FF2B5EF4-FFF2-40B4-BE49-F238E27FC236}">
                <a16:creationId xmlns:a16="http://schemas.microsoft.com/office/drawing/2014/main" id="{76A805D4-298B-6446-9CF7-4A86E2FBE81A}"/>
              </a:ext>
            </a:extLst>
          </p:cNvPr>
          <p:cNvSpPr/>
          <p:nvPr/>
        </p:nvSpPr>
        <p:spPr>
          <a:xfrm>
            <a:off x="7137010" y="2368073"/>
            <a:ext cx="1030514" cy="1320800"/>
          </a:xfrm>
          <a:custGeom>
            <a:avLst/>
            <a:gdLst>
              <a:gd name="connsiteX0" fmla="*/ 1030514 w 1030514"/>
              <a:gd name="connsiteY0" fmla="*/ 0 h 1320800"/>
              <a:gd name="connsiteX1" fmla="*/ 711200 w 1030514"/>
              <a:gd name="connsiteY1" fmla="*/ 87086 h 1320800"/>
              <a:gd name="connsiteX2" fmla="*/ 319314 w 1030514"/>
              <a:gd name="connsiteY2" fmla="*/ 435429 h 1320800"/>
              <a:gd name="connsiteX3" fmla="*/ 101600 w 1030514"/>
              <a:gd name="connsiteY3" fmla="*/ 943429 h 1320800"/>
              <a:gd name="connsiteX4" fmla="*/ 0 w 1030514"/>
              <a:gd name="connsiteY4" fmla="*/ 1320800 h 1320800"/>
              <a:gd name="connsiteX5" fmla="*/ 0 w 1030514"/>
              <a:gd name="connsiteY5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514" h="1320800">
                <a:moveTo>
                  <a:pt x="1030514" y="0"/>
                </a:moveTo>
                <a:cubicBezTo>
                  <a:pt x="930123" y="7257"/>
                  <a:pt x="829733" y="14515"/>
                  <a:pt x="711200" y="87086"/>
                </a:cubicBezTo>
                <a:cubicBezTo>
                  <a:pt x="592667" y="159657"/>
                  <a:pt x="420914" y="292705"/>
                  <a:pt x="319314" y="435429"/>
                </a:cubicBezTo>
                <a:cubicBezTo>
                  <a:pt x="217714" y="578153"/>
                  <a:pt x="154819" y="795867"/>
                  <a:pt x="101600" y="943429"/>
                </a:cubicBezTo>
                <a:cubicBezTo>
                  <a:pt x="48381" y="1090991"/>
                  <a:pt x="0" y="1320800"/>
                  <a:pt x="0" y="1320800"/>
                </a:cubicBezTo>
                <a:lnTo>
                  <a:pt x="0" y="13208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Vrije vorm 43">
            <a:extLst>
              <a:ext uri="{FF2B5EF4-FFF2-40B4-BE49-F238E27FC236}">
                <a16:creationId xmlns:a16="http://schemas.microsoft.com/office/drawing/2014/main" id="{1EAD1100-D89C-5A45-9D51-71EBABEBA4B4}"/>
              </a:ext>
            </a:extLst>
          </p:cNvPr>
          <p:cNvSpPr/>
          <p:nvPr/>
        </p:nvSpPr>
        <p:spPr>
          <a:xfrm>
            <a:off x="8182038" y="2368073"/>
            <a:ext cx="1030515" cy="1320800"/>
          </a:xfrm>
          <a:custGeom>
            <a:avLst/>
            <a:gdLst>
              <a:gd name="connsiteX0" fmla="*/ 0 w 1030515"/>
              <a:gd name="connsiteY0" fmla="*/ 0 h 1320800"/>
              <a:gd name="connsiteX1" fmla="*/ 348343 w 1030515"/>
              <a:gd name="connsiteY1" fmla="*/ 101600 h 1320800"/>
              <a:gd name="connsiteX2" fmla="*/ 696686 w 1030515"/>
              <a:gd name="connsiteY2" fmla="*/ 420915 h 1320800"/>
              <a:gd name="connsiteX3" fmla="*/ 943429 w 1030515"/>
              <a:gd name="connsiteY3" fmla="*/ 870858 h 1320800"/>
              <a:gd name="connsiteX4" fmla="*/ 1030515 w 1030515"/>
              <a:gd name="connsiteY4" fmla="*/ 1320800 h 1320800"/>
              <a:gd name="connsiteX5" fmla="*/ 1030515 w 1030515"/>
              <a:gd name="connsiteY5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515" h="1320800">
                <a:moveTo>
                  <a:pt x="0" y="0"/>
                </a:moveTo>
                <a:cubicBezTo>
                  <a:pt x="116114" y="15724"/>
                  <a:pt x="232229" y="31448"/>
                  <a:pt x="348343" y="101600"/>
                </a:cubicBezTo>
                <a:cubicBezTo>
                  <a:pt x="464457" y="171752"/>
                  <a:pt x="597505" y="292705"/>
                  <a:pt x="696686" y="420915"/>
                </a:cubicBezTo>
                <a:cubicBezTo>
                  <a:pt x="795867" y="549125"/>
                  <a:pt x="887791" y="720877"/>
                  <a:pt x="943429" y="870858"/>
                </a:cubicBezTo>
                <a:cubicBezTo>
                  <a:pt x="999067" y="1020839"/>
                  <a:pt x="1030515" y="1320800"/>
                  <a:pt x="1030515" y="1320800"/>
                </a:cubicBezTo>
                <a:lnTo>
                  <a:pt x="1030515" y="13208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Pijl links 44">
            <a:extLst>
              <a:ext uri="{FF2B5EF4-FFF2-40B4-BE49-F238E27FC236}">
                <a16:creationId xmlns:a16="http://schemas.microsoft.com/office/drawing/2014/main" id="{B53DCA54-174F-F944-9E34-36D5EE208C7C}"/>
              </a:ext>
            </a:extLst>
          </p:cNvPr>
          <p:cNvSpPr/>
          <p:nvPr/>
        </p:nvSpPr>
        <p:spPr>
          <a:xfrm flipV="1">
            <a:off x="7223532" y="3099671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Pijl links 45">
            <a:extLst>
              <a:ext uri="{FF2B5EF4-FFF2-40B4-BE49-F238E27FC236}">
                <a16:creationId xmlns:a16="http://schemas.microsoft.com/office/drawing/2014/main" id="{B2C6BFCF-9ACB-BE42-8620-2160ED10BC25}"/>
              </a:ext>
            </a:extLst>
          </p:cNvPr>
          <p:cNvSpPr/>
          <p:nvPr/>
        </p:nvSpPr>
        <p:spPr>
          <a:xfrm flipV="1">
            <a:off x="7583572" y="2595614"/>
            <a:ext cx="360040" cy="2244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Pijl omhoog 46">
            <a:extLst>
              <a:ext uri="{FF2B5EF4-FFF2-40B4-BE49-F238E27FC236}">
                <a16:creationId xmlns:a16="http://schemas.microsoft.com/office/drawing/2014/main" id="{4DE7C6EF-22A2-404E-9366-40D008372CE7}"/>
              </a:ext>
            </a:extLst>
          </p:cNvPr>
          <p:cNvSpPr/>
          <p:nvPr/>
        </p:nvSpPr>
        <p:spPr>
          <a:xfrm>
            <a:off x="7511564" y="2811638"/>
            <a:ext cx="144016" cy="21602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Pijl omhoog 47">
            <a:extLst>
              <a:ext uri="{FF2B5EF4-FFF2-40B4-BE49-F238E27FC236}">
                <a16:creationId xmlns:a16="http://schemas.microsoft.com/office/drawing/2014/main" id="{03E621B1-3D71-9542-BAAE-3BA53F6FCC7B}"/>
              </a:ext>
            </a:extLst>
          </p:cNvPr>
          <p:cNvSpPr/>
          <p:nvPr/>
        </p:nvSpPr>
        <p:spPr>
          <a:xfrm>
            <a:off x="7871604" y="2451598"/>
            <a:ext cx="72008" cy="21602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B82CD6B5-EA67-B549-87B7-8E3847AA3618}"/>
              </a:ext>
            </a:extLst>
          </p:cNvPr>
          <p:cNvSpPr txBox="1"/>
          <p:nvPr/>
        </p:nvSpPr>
        <p:spPr>
          <a:xfrm>
            <a:off x="6074564" y="3067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16BE015D-6840-8A49-96DE-1EE624CB54B4}"/>
              </a:ext>
            </a:extLst>
          </p:cNvPr>
          <p:cNvSpPr txBox="1"/>
          <p:nvPr/>
        </p:nvSpPr>
        <p:spPr>
          <a:xfrm>
            <a:off x="4779023" y="1073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3.3 Maximale winst</a:t>
            </a:r>
          </a:p>
        </p:txBody>
      </p:sp>
    </p:spTree>
    <p:extLst>
      <p:ext uri="{BB962C8B-B14F-4D97-AF65-F5344CB8AC3E}">
        <p14:creationId xmlns:p14="http://schemas.microsoft.com/office/powerpoint/2010/main" val="23938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1287D66-3695-344A-A312-E971E504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043C320-D329-BD40-BD8C-B126034A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10</a:t>
            </a:fld>
            <a:endParaRPr lang="nl-NL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FE5197E-ACAC-864C-B1AD-AA620720146A}"/>
              </a:ext>
            </a:extLst>
          </p:cNvPr>
          <p:cNvCxnSpPr/>
          <p:nvPr/>
        </p:nvCxnSpPr>
        <p:spPr>
          <a:xfrm flipH="1">
            <a:off x="3916907" y="1282890"/>
            <a:ext cx="13648" cy="3575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375D72C-82FF-A146-9EB9-4BE34EDD171A}"/>
              </a:ext>
            </a:extLst>
          </p:cNvPr>
          <p:cNvCxnSpPr/>
          <p:nvPr/>
        </p:nvCxnSpPr>
        <p:spPr>
          <a:xfrm>
            <a:off x="3916907" y="4858603"/>
            <a:ext cx="43536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169CD79-943D-E142-ABBC-8383832BEAEA}"/>
              </a:ext>
            </a:extLst>
          </p:cNvPr>
          <p:cNvCxnSpPr/>
          <p:nvPr/>
        </p:nvCxnSpPr>
        <p:spPr>
          <a:xfrm flipV="1">
            <a:off x="3930555" y="2764514"/>
            <a:ext cx="406703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97FBED54-4F60-3444-A863-909C1D1CD4B3}"/>
              </a:ext>
            </a:extLst>
          </p:cNvPr>
          <p:cNvSpPr txBox="1"/>
          <p:nvPr/>
        </p:nvSpPr>
        <p:spPr>
          <a:xfrm>
            <a:off x="3609833" y="769836"/>
            <a:ext cx="46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06E6F0D-B944-1540-9F98-ED05C8C24F9A}"/>
              </a:ext>
            </a:extLst>
          </p:cNvPr>
          <p:cNvSpPr txBox="1"/>
          <p:nvPr/>
        </p:nvSpPr>
        <p:spPr>
          <a:xfrm>
            <a:off x="7983940" y="5049672"/>
            <a:ext cx="559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Qa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6F2584E-3A33-A849-BDA3-8A1A0F8EB9C9}"/>
              </a:ext>
            </a:extLst>
          </p:cNvPr>
          <p:cNvSpPr txBox="1"/>
          <p:nvPr/>
        </p:nvSpPr>
        <p:spPr>
          <a:xfrm>
            <a:off x="8270543" y="2565779"/>
            <a:ext cx="9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8213F8C-2AAA-8243-990F-A3E5F5D3FCDF}"/>
              </a:ext>
            </a:extLst>
          </p:cNvPr>
          <p:cNvSpPr/>
          <p:nvPr/>
        </p:nvSpPr>
        <p:spPr>
          <a:xfrm>
            <a:off x="4435522" y="3889612"/>
            <a:ext cx="491320" cy="96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2D21219-2AD6-9A4D-AF4F-BA1CE0258D21}"/>
              </a:ext>
            </a:extLst>
          </p:cNvPr>
          <p:cNvSpPr/>
          <p:nvPr/>
        </p:nvSpPr>
        <p:spPr>
          <a:xfrm>
            <a:off x="4926842" y="3429000"/>
            <a:ext cx="573206" cy="1429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5451D92-CF9A-5647-8632-E05C61C2BC4A}"/>
              </a:ext>
            </a:extLst>
          </p:cNvPr>
          <p:cNvSpPr/>
          <p:nvPr/>
        </p:nvSpPr>
        <p:spPr>
          <a:xfrm>
            <a:off x="5500048" y="2935111"/>
            <a:ext cx="593677" cy="1923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9B3ADFD-66D4-ED4D-AF60-15455A5E0577}"/>
              </a:ext>
            </a:extLst>
          </p:cNvPr>
          <p:cNvSpPr/>
          <p:nvPr/>
        </p:nvSpPr>
        <p:spPr>
          <a:xfrm>
            <a:off x="6093725" y="2442949"/>
            <a:ext cx="593678" cy="2415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BBF5344-3D81-7046-B4E3-D4A6251FFA31}"/>
              </a:ext>
            </a:extLst>
          </p:cNvPr>
          <p:cNvSpPr/>
          <p:nvPr/>
        </p:nvSpPr>
        <p:spPr>
          <a:xfrm>
            <a:off x="6687403" y="1856096"/>
            <a:ext cx="600501" cy="3002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B570E13-1555-A141-B7E6-C67D7F052DE7}"/>
              </a:ext>
            </a:extLst>
          </p:cNvPr>
          <p:cNvSpPr/>
          <p:nvPr/>
        </p:nvSpPr>
        <p:spPr>
          <a:xfrm>
            <a:off x="4435522" y="2750445"/>
            <a:ext cx="491320" cy="11391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FEBDD96-1D9E-D349-9AAB-02499EF57AB9}"/>
              </a:ext>
            </a:extLst>
          </p:cNvPr>
          <p:cNvSpPr/>
          <p:nvPr/>
        </p:nvSpPr>
        <p:spPr>
          <a:xfrm>
            <a:off x="4926842" y="2750444"/>
            <a:ext cx="573206" cy="6785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5E6DE43-084F-D744-8592-6F809C090121}"/>
              </a:ext>
            </a:extLst>
          </p:cNvPr>
          <p:cNvSpPr/>
          <p:nvPr/>
        </p:nvSpPr>
        <p:spPr>
          <a:xfrm>
            <a:off x="5500048" y="2750444"/>
            <a:ext cx="593677" cy="1846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D0CDD78-5E58-0A47-98E4-0B15125EC027}"/>
              </a:ext>
            </a:extLst>
          </p:cNvPr>
          <p:cNvSpPr txBox="1"/>
          <p:nvPr/>
        </p:nvSpPr>
        <p:spPr>
          <a:xfrm>
            <a:off x="4531057" y="4244454"/>
            <a:ext cx="39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DD5390C-01EE-F64C-A217-819DA6ED2375}"/>
              </a:ext>
            </a:extLst>
          </p:cNvPr>
          <p:cNvSpPr txBox="1"/>
          <p:nvPr/>
        </p:nvSpPr>
        <p:spPr>
          <a:xfrm>
            <a:off x="5022376" y="4244454"/>
            <a:ext cx="47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570B8CA-5C1D-1E41-842E-233FADFB2CD7}"/>
              </a:ext>
            </a:extLst>
          </p:cNvPr>
          <p:cNvSpPr txBox="1"/>
          <p:nvPr/>
        </p:nvSpPr>
        <p:spPr>
          <a:xfrm>
            <a:off x="5500048" y="4244454"/>
            <a:ext cx="45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C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DAF16CA-32C4-D841-A4C3-E172A4FE9203}"/>
              </a:ext>
            </a:extLst>
          </p:cNvPr>
          <p:cNvSpPr txBox="1"/>
          <p:nvPr/>
        </p:nvSpPr>
        <p:spPr>
          <a:xfrm>
            <a:off x="6096000" y="4244454"/>
            <a:ext cx="59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D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90EAA9B-F124-8C45-8900-988871A1FA28}"/>
              </a:ext>
            </a:extLst>
          </p:cNvPr>
          <p:cNvSpPr txBox="1"/>
          <p:nvPr/>
        </p:nvSpPr>
        <p:spPr>
          <a:xfrm>
            <a:off x="6687403" y="4244454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E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2E669ED-046A-1A41-8821-6AEC7ED1E6CA}"/>
              </a:ext>
            </a:extLst>
          </p:cNvPr>
          <p:cNvSpPr txBox="1"/>
          <p:nvPr/>
        </p:nvSpPr>
        <p:spPr>
          <a:xfrm>
            <a:off x="122831" y="696037"/>
            <a:ext cx="3330053" cy="48936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dirty="0"/>
              <a:t>Leveringsbereidheid</a:t>
            </a:r>
          </a:p>
          <a:p>
            <a:pPr marL="400050" lvl="1" indent="0">
              <a:buNone/>
            </a:pPr>
            <a:r>
              <a:rPr lang="nl-NL" dirty="0"/>
              <a:t>= de minimale prijs waarvoor de producent bereid is te </a:t>
            </a:r>
            <a:r>
              <a:rPr lang="nl-NL" dirty="0" err="1"/>
              <a:t>leverenbetalen</a:t>
            </a:r>
            <a:endParaRPr lang="nl-NL" dirty="0"/>
          </a:p>
          <a:p>
            <a:pPr marL="400050" lvl="1" indent="0">
              <a:buNone/>
            </a:pPr>
            <a:r>
              <a:rPr lang="nl-NL" sz="2000" dirty="0">
                <a:solidFill>
                  <a:schemeClr val="accent4">
                    <a:lumMod val="75000"/>
                  </a:schemeClr>
                </a:solidFill>
              </a:rPr>
              <a:t>Ik wil  minimaal € 300,- ontvangen voor mijn computers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Producentensurplus</a:t>
            </a:r>
          </a:p>
          <a:p>
            <a:pPr marL="400050" lvl="1" indent="0">
              <a:buNone/>
            </a:pPr>
            <a:r>
              <a:rPr lang="nl-NL" dirty="0"/>
              <a:t>= het bedrag dat de producent meer ontvangt dan waarvoor hij bereid was te leveren</a:t>
            </a:r>
          </a:p>
          <a:p>
            <a:pPr marL="400050" lvl="1" indent="0">
              <a:buNone/>
            </a:pPr>
            <a:r>
              <a:rPr lang="nl-NL" dirty="0">
                <a:solidFill>
                  <a:schemeClr val="accent4">
                    <a:lumMod val="75000"/>
                  </a:schemeClr>
                </a:solidFill>
              </a:rPr>
              <a:t>Als ik een computer kan verkopen voor € 500,- heb ik een producentensurplus van € 200,-</a:t>
            </a:r>
            <a:endParaRPr lang="nl-NL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D96E7CD-D767-BC40-BF32-8400BFB6BE30}"/>
              </a:ext>
            </a:extLst>
          </p:cNvPr>
          <p:cNvSpPr txBox="1"/>
          <p:nvPr/>
        </p:nvSpPr>
        <p:spPr>
          <a:xfrm>
            <a:off x="3425591" y="3959135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38FE64E-1F6B-0A4A-94E1-7BBACFC20643}"/>
              </a:ext>
            </a:extLst>
          </p:cNvPr>
          <p:cNvSpPr txBox="1"/>
          <p:nvPr/>
        </p:nvSpPr>
        <p:spPr>
          <a:xfrm>
            <a:off x="3425591" y="3302758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68126BDF-B9E3-5A48-AE11-AC87C888719A}"/>
              </a:ext>
            </a:extLst>
          </p:cNvPr>
          <p:cNvSpPr txBox="1"/>
          <p:nvPr/>
        </p:nvSpPr>
        <p:spPr>
          <a:xfrm>
            <a:off x="3452886" y="2593495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300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FC0E4EB-2D61-A544-A6C4-89482BA6C754}"/>
              </a:ext>
            </a:extLst>
          </p:cNvPr>
          <p:cNvSpPr txBox="1"/>
          <p:nvPr/>
        </p:nvSpPr>
        <p:spPr>
          <a:xfrm>
            <a:off x="3459709" y="1904706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400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C71C568-5F64-9A40-AAF2-5C83C5DC9D8F}"/>
              </a:ext>
            </a:extLst>
          </p:cNvPr>
          <p:cNvSpPr txBox="1"/>
          <p:nvPr/>
        </p:nvSpPr>
        <p:spPr>
          <a:xfrm>
            <a:off x="3473357" y="1160481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500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07189A00-926A-2643-A95B-19A061572B43}"/>
              </a:ext>
            </a:extLst>
          </p:cNvPr>
          <p:cNvCxnSpPr/>
          <p:nvPr/>
        </p:nvCxnSpPr>
        <p:spPr>
          <a:xfrm>
            <a:off x="9348716" y="1420210"/>
            <a:ext cx="13648" cy="3438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A8B254EB-5D69-8F46-9602-63A84380A683}"/>
              </a:ext>
            </a:extLst>
          </p:cNvPr>
          <p:cNvCxnSpPr/>
          <p:nvPr/>
        </p:nvCxnSpPr>
        <p:spPr>
          <a:xfrm>
            <a:off x="9362364" y="4858603"/>
            <a:ext cx="26613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50F59316-AB67-0141-8793-5D69249B4D98}"/>
              </a:ext>
            </a:extLst>
          </p:cNvPr>
          <p:cNvCxnSpPr/>
          <p:nvPr/>
        </p:nvCxnSpPr>
        <p:spPr>
          <a:xfrm flipV="1">
            <a:off x="9348716" y="1856096"/>
            <a:ext cx="2374711" cy="2287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25B3FEC3-A027-D542-9506-2FE9990A35E6}"/>
              </a:ext>
            </a:extLst>
          </p:cNvPr>
          <p:cNvCxnSpPr/>
          <p:nvPr/>
        </p:nvCxnSpPr>
        <p:spPr>
          <a:xfrm>
            <a:off x="9320016" y="2695853"/>
            <a:ext cx="25248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B572657C-F4AE-0941-8D59-5BBC0B2D4108}"/>
              </a:ext>
            </a:extLst>
          </p:cNvPr>
          <p:cNvSpPr txBox="1"/>
          <p:nvPr/>
        </p:nvSpPr>
        <p:spPr>
          <a:xfrm>
            <a:off x="9048465" y="1167306"/>
            <a:ext cx="31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77E502CD-C9A7-A84B-9D80-522A8F51B9FA}"/>
              </a:ext>
            </a:extLst>
          </p:cNvPr>
          <p:cNvSpPr txBox="1"/>
          <p:nvPr/>
        </p:nvSpPr>
        <p:spPr>
          <a:xfrm>
            <a:off x="11573301" y="5049672"/>
            <a:ext cx="45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Qa</a:t>
            </a:r>
            <a:endParaRPr lang="nl-NL" dirty="0"/>
          </a:p>
        </p:txBody>
      </p:sp>
      <p:sp>
        <p:nvSpPr>
          <p:cNvPr id="35" name="Gelijkbenige driehoek 42">
            <a:extLst>
              <a:ext uri="{FF2B5EF4-FFF2-40B4-BE49-F238E27FC236}">
                <a16:creationId xmlns:a16="http://schemas.microsoft.com/office/drawing/2014/main" id="{F3DD5093-F389-9C4E-8AD0-C2B6DE44E949}"/>
              </a:ext>
            </a:extLst>
          </p:cNvPr>
          <p:cNvSpPr/>
          <p:nvPr/>
        </p:nvSpPr>
        <p:spPr>
          <a:xfrm rot="18917256">
            <a:off x="8688469" y="2545462"/>
            <a:ext cx="2096994" cy="105326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DF4461DB-FE11-D743-A69C-5EA2020AAB30}"/>
              </a:ext>
            </a:extLst>
          </p:cNvPr>
          <p:cNvSpPr/>
          <p:nvPr/>
        </p:nvSpPr>
        <p:spPr>
          <a:xfrm>
            <a:off x="3930555" y="4143801"/>
            <a:ext cx="504967" cy="714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9C214381-6FF8-674F-B34E-F75225F5FFE6}"/>
              </a:ext>
            </a:extLst>
          </p:cNvPr>
          <p:cNvSpPr/>
          <p:nvPr/>
        </p:nvSpPr>
        <p:spPr>
          <a:xfrm>
            <a:off x="3916907" y="2778161"/>
            <a:ext cx="518615" cy="1365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F608C60C-4FF2-414E-8FB8-C7356BE49643}"/>
              </a:ext>
            </a:extLst>
          </p:cNvPr>
          <p:cNvSpPr txBox="1"/>
          <p:nvPr/>
        </p:nvSpPr>
        <p:spPr>
          <a:xfrm>
            <a:off x="8843749" y="3973332"/>
            <a:ext cx="63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01C70D41-A3BD-3B43-AF04-C7A89388275C}"/>
              </a:ext>
            </a:extLst>
          </p:cNvPr>
          <p:cNvSpPr txBox="1"/>
          <p:nvPr/>
        </p:nvSpPr>
        <p:spPr>
          <a:xfrm>
            <a:off x="8877869" y="2552131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300</a:t>
            </a: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9714674D-382F-F84E-8D8D-A25CB78E02D1}"/>
              </a:ext>
            </a:extLst>
          </p:cNvPr>
          <p:cNvCxnSpPr>
            <a:stCxn id="35" idx="4"/>
          </p:cNvCxnSpPr>
          <p:nvPr/>
        </p:nvCxnSpPr>
        <p:spPr>
          <a:xfrm>
            <a:off x="10852587" y="2708672"/>
            <a:ext cx="1" cy="2149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9E3390ED-B3AE-5C48-89AD-85C29B320166}"/>
              </a:ext>
            </a:extLst>
          </p:cNvPr>
          <p:cNvSpPr txBox="1"/>
          <p:nvPr/>
        </p:nvSpPr>
        <p:spPr>
          <a:xfrm>
            <a:off x="10582434" y="4865006"/>
            <a:ext cx="77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800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C3FAB58-FC18-7B46-9C8E-F0DF45CC4A91}"/>
              </a:ext>
            </a:extLst>
          </p:cNvPr>
          <p:cNvSpPr txBox="1"/>
          <p:nvPr/>
        </p:nvSpPr>
        <p:spPr>
          <a:xfrm>
            <a:off x="4681182" y="5506521"/>
            <a:ext cx="652363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Producentensurplus =- 0,5 x b x h = 0,5 x 800 x  € 200 = € 80.000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D8B8E681-0C58-2E40-AC93-2B81EDAF7934}"/>
              </a:ext>
            </a:extLst>
          </p:cNvPr>
          <p:cNvSpPr txBox="1"/>
          <p:nvPr/>
        </p:nvSpPr>
        <p:spPr>
          <a:xfrm>
            <a:off x="3746313" y="218595"/>
            <a:ext cx="562287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3.4 Prijs, aanbod en producentensurplus</a:t>
            </a:r>
          </a:p>
        </p:txBody>
      </p:sp>
    </p:spTree>
    <p:extLst>
      <p:ext uri="{BB962C8B-B14F-4D97-AF65-F5344CB8AC3E}">
        <p14:creationId xmlns:p14="http://schemas.microsoft.com/office/powerpoint/2010/main" val="27784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1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3F73DB8-F539-4946-B894-3F9C7B6F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CBC7FAD-CC57-4344-8104-316F0866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11</a:t>
            </a:fld>
            <a:endParaRPr lang="nl-NL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11EA604-F84F-A145-A5DD-24ABF1FF81AA}"/>
              </a:ext>
            </a:extLst>
          </p:cNvPr>
          <p:cNvCxnSpPr/>
          <p:nvPr/>
        </p:nvCxnSpPr>
        <p:spPr>
          <a:xfrm>
            <a:off x="3930555" y="2110853"/>
            <a:ext cx="0" cy="3111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341BAE3-6F69-0F40-B8CE-F5786DA120B9}"/>
              </a:ext>
            </a:extLst>
          </p:cNvPr>
          <p:cNvCxnSpPr/>
          <p:nvPr/>
        </p:nvCxnSpPr>
        <p:spPr>
          <a:xfrm>
            <a:off x="3930555" y="5222543"/>
            <a:ext cx="37121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A65B8F1-DA07-8A45-B14F-27BEF22ADAA4}"/>
              </a:ext>
            </a:extLst>
          </p:cNvPr>
          <p:cNvCxnSpPr/>
          <p:nvPr/>
        </p:nvCxnSpPr>
        <p:spPr>
          <a:xfrm flipV="1">
            <a:off x="3930555" y="2574877"/>
            <a:ext cx="2647666" cy="21836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E10D576-6C13-914F-8890-B93260AB9899}"/>
              </a:ext>
            </a:extLst>
          </p:cNvPr>
          <p:cNvCxnSpPr/>
          <p:nvPr/>
        </p:nvCxnSpPr>
        <p:spPr>
          <a:xfrm>
            <a:off x="3930555" y="2465695"/>
            <a:ext cx="3220872" cy="22928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977A245-F25F-A049-8CAC-E61D02E6ECFC}"/>
              </a:ext>
            </a:extLst>
          </p:cNvPr>
          <p:cNvCxnSpPr/>
          <p:nvPr/>
        </p:nvCxnSpPr>
        <p:spPr>
          <a:xfrm flipV="1">
            <a:off x="3930555" y="2342865"/>
            <a:ext cx="2165445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072E893-BD4B-9842-8E0C-29D5A84E2A47}"/>
              </a:ext>
            </a:extLst>
          </p:cNvPr>
          <p:cNvCxnSpPr/>
          <p:nvPr/>
        </p:nvCxnSpPr>
        <p:spPr>
          <a:xfrm flipH="1" flipV="1">
            <a:off x="3930555" y="3502925"/>
            <a:ext cx="1473958" cy="13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E91D1B77-55CC-3E48-9396-996CD2C03B50}"/>
              </a:ext>
            </a:extLst>
          </p:cNvPr>
          <p:cNvCxnSpPr/>
          <p:nvPr/>
        </p:nvCxnSpPr>
        <p:spPr>
          <a:xfrm flipH="1">
            <a:off x="3930555" y="3257265"/>
            <a:ext cx="1082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JL-OMHOOG 15">
            <a:extLst>
              <a:ext uri="{FF2B5EF4-FFF2-40B4-BE49-F238E27FC236}">
                <a16:creationId xmlns:a16="http://schemas.microsoft.com/office/drawing/2014/main" id="{C8991A90-B065-F84E-A466-AF0CFD9FEC1E}"/>
              </a:ext>
            </a:extLst>
          </p:cNvPr>
          <p:cNvSpPr/>
          <p:nvPr/>
        </p:nvSpPr>
        <p:spPr>
          <a:xfrm>
            <a:off x="5650173" y="2711355"/>
            <a:ext cx="136477" cy="5459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4602375-2A19-3D46-A5A9-4BEDBB0DB035}"/>
              </a:ext>
            </a:extLst>
          </p:cNvPr>
          <p:cNvSpPr txBox="1"/>
          <p:nvPr/>
        </p:nvSpPr>
        <p:spPr>
          <a:xfrm>
            <a:off x="5895833" y="2834185"/>
            <a:ext cx="105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Accijns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F54029D-E51E-E546-8A6A-7685674E0983}"/>
              </a:ext>
            </a:extLst>
          </p:cNvPr>
          <p:cNvSpPr txBox="1"/>
          <p:nvPr/>
        </p:nvSpPr>
        <p:spPr>
          <a:xfrm>
            <a:off x="6578221" y="2342865"/>
            <a:ext cx="88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Qa1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2A83C86-72DA-2148-B87E-0D524F349942}"/>
              </a:ext>
            </a:extLst>
          </p:cNvPr>
          <p:cNvSpPr txBox="1"/>
          <p:nvPr/>
        </p:nvSpPr>
        <p:spPr>
          <a:xfrm>
            <a:off x="5895833" y="1988024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Qa2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A0E11AC-C704-E841-9881-5AB1188B3987}"/>
              </a:ext>
            </a:extLst>
          </p:cNvPr>
          <p:cNvSpPr txBox="1"/>
          <p:nvPr/>
        </p:nvSpPr>
        <p:spPr>
          <a:xfrm>
            <a:off x="3603009" y="1810603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D0217B0-0688-C946-994D-C1CDB72CC77F}"/>
              </a:ext>
            </a:extLst>
          </p:cNvPr>
          <p:cNvSpPr txBox="1"/>
          <p:nvPr/>
        </p:nvSpPr>
        <p:spPr>
          <a:xfrm>
            <a:off x="6578221" y="5310832"/>
            <a:ext cx="146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Qv</a:t>
            </a:r>
            <a:r>
              <a:rPr lang="nl-NL" dirty="0"/>
              <a:t> en </a:t>
            </a:r>
            <a:r>
              <a:rPr lang="nl-NL" dirty="0" err="1"/>
              <a:t>Qa</a:t>
            </a:r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0817012-B793-C443-8B3B-A234C6FF89F8}"/>
              </a:ext>
            </a:extLst>
          </p:cNvPr>
          <p:cNvSpPr txBox="1"/>
          <p:nvPr/>
        </p:nvSpPr>
        <p:spPr>
          <a:xfrm>
            <a:off x="4176215" y="2342865"/>
            <a:ext cx="62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Qv</a:t>
            </a:r>
            <a:endParaRPr lang="nl-NL" dirty="0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B002301C-1FE9-1649-8942-2B02F78BCE74}"/>
              </a:ext>
            </a:extLst>
          </p:cNvPr>
          <p:cNvCxnSpPr/>
          <p:nvPr/>
        </p:nvCxnSpPr>
        <p:spPr>
          <a:xfrm>
            <a:off x="5404513" y="3516573"/>
            <a:ext cx="0" cy="1705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45762465-0EE6-6840-868F-591688BB9C11}"/>
              </a:ext>
            </a:extLst>
          </p:cNvPr>
          <p:cNvCxnSpPr/>
          <p:nvPr/>
        </p:nvCxnSpPr>
        <p:spPr>
          <a:xfrm>
            <a:off x="5013277" y="3257265"/>
            <a:ext cx="0" cy="1965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2EF743C5-A7D6-5340-B9B0-93DEB67761D5}"/>
              </a:ext>
            </a:extLst>
          </p:cNvPr>
          <p:cNvSpPr txBox="1"/>
          <p:nvPr/>
        </p:nvSpPr>
        <p:spPr>
          <a:xfrm>
            <a:off x="2674754" y="1025395"/>
            <a:ext cx="73288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De invloed van een accijns op het producentensurplus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334A6E8-6FBF-8242-8CA6-01D1EB241083}"/>
              </a:ext>
            </a:extLst>
          </p:cNvPr>
          <p:cNvSpPr txBox="1"/>
          <p:nvPr/>
        </p:nvSpPr>
        <p:spPr>
          <a:xfrm>
            <a:off x="3493827" y="3331907"/>
            <a:ext cx="43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P1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980BE10-204F-374F-829A-5EF743AF7ABF}"/>
              </a:ext>
            </a:extLst>
          </p:cNvPr>
          <p:cNvSpPr txBox="1"/>
          <p:nvPr/>
        </p:nvSpPr>
        <p:spPr>
          <a:xfrm>
            <a:off x="5199796" y="5222543"/>
            <a:ext cx="58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Q1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45A2799-8B5D-3D43-8465-A59FEE7CE4F9}"/>
              </a:ext>
            </a:extLst>
          </p:cNvPr>
          <p:cNvSpPr txBox="1"/>
          <p:nvPr/>
        </p:nvSpPr>
        <p:spPr>
          <a:xfrm>
            <a:off x="4831307" y="5222543"/>
            <a:ext cx="5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Q2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604CFAE-9AC0-5446-90D4-59A40DF7035A}"/>
              </a:ext>
            </a:extLst>
          </p:cNvPr>
          <p:cNvSpPr txBox="1"/>
          <p:nvPr/>
        </p:nvSpPr>
        <p:spPr>
          <a:xfrm>
            <a:off x="3493827" y="3018851"/>
            <a:ext cx="43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P2</a:t>
            </a:r>
          </a:p>
        </p:txBody>
      </p:sp>
      <p:sp>
        <p:nvSpPr>
          <p:cNvPr id="25" name="Rechthoekige driehoek 24">
            <a:extLst>
              <a:ext uri="{FF2B5EF4-FFF2-40B4-BE49-F238E27FC236}">
                <a16:creationId xmlns:a16="http://schemas.microsoft.com/office/drawing/2014/main" id="{3E1CD5D5-C856-DF49-9DA9-B9002767EA0E}"/>
              </a:ext>
            </a:extLst>
          </p:cNvPr>
          <p:cNvSpPr/>
          <p:nvPr/>
        </p:nvSpPr>
        <p:spPr>
          <a:xfrm rot="5400000">
            <a:off x="4031773" y="3779673"/>
            <a:ext cx="880284" cy="1082724"/>
          </a:xfrm>
          <a:prstGeom prst="rtTriangle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ige driehoek 25">
            <a:extLst>
              <a:ext uri="{FF2B5EF4-FFF2-40B4-BE49-F238E27FC236}">
                <a16:creationId xmlns:a16="http://schemas.microsoft.com/office/drawing/2014/main" id="{EFD8958A-80A4-6947-96B7-BFDB6A25C902}"/>
              </a:ext>
            </a:extLst>
          </p:cNvPr>
          <p:cNvSpPr/>
          <p:nvPr/>
        </p:nvSpPr>
        <p:spPr>
          <a:xfrm>
            <a:off x="3930555" y="2465695"/>
            <a:ext cx="1082722" cy="791570"/>
          </a:xfrm>
          <a:prstGeom prst="rtTriangle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D7EF8D5B-EFB7-E048-9ED8-1B595B1D4869}"/>
              </a:ext>
            </a:extLst>
          </p:cNvPr>
          <p:cNvSpPr/>
          <p:nvPr/>
        </p:nvSpPr>
        <p:spPr>
          <a:xfrm>
            <a:off x="3930555" y="3257265"/>
            <a:ext cx="1082722" cy="62097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Gelijkbenige driehoek 36">
            <a:extLst>
              <a:ext uri="{FF2B5EF4-FFF2-40B4-BE49-F238E27FC236}">
                <a16:creationId xmlns:a16="http://schemas.microsoft.com/office/drawing/2014/main" id="{B88EC824-5450-7D4D-8099-F736D17B5A5C}"/>
              </a:ext>
            </a:extLst>
          </p:cNvPr>
          <p:cNvSpPr/>
          <p:nvPr/>
        </p:nvSpPr>
        <p:spPr>
          <a:xfrm rot="5400000">
            <a:off x="4898409" y="3372133"/>
            <a:ext cx="620970" cy="3912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ige driehoek 28">
            <a:extLst>
              <a:ext uri="{FF2B5EF4-FFF2-40B4-BE49-F238E27FC236}">
                <a16:creationId xmlns:a16="http://schemas.microsoft.com/office/drawing/2014/main" id="{86D7CFD9-E064-2144-A75C-A9B1EC67DD93}"/>
              </a:ext>
            </a:extLst>
          </p:cNvPr>
          <p:cNvSpPr/>
          <p:nvPr/>
        </p:nvSpPr>
        <p:spPr>
          <a:xfrm rot="5400000">
            <a:off x="9124096" y="4616922"/>
            <a:ext cx="558419" cy="541362"/>
          </a:xfrm>
          <a:prstGeom prst="rtTriangle">
            <a:avLst/>
          </a:prstGeom>
          <a:solidFill>
            <a:schemeClr val="accent4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ige driehoek 29">
            <a:extLst>
              <a:ext uri="{FF2B5EF4-FFF2-40B4-BE49-F238E27FC236}">
                <a16:creationId xmlns:a16="http://schemas.microsoft.com/office/drawing/2014/main" id="{0C94F87B-FD34-FA4A-89A3-7BF4A9CAD494}"/>
              </a:ext>
            </a:extLst>
          </p:cNvPr>
          <p:cNvSpPr/>
          <p:nvPr/>
        </p:nvSpPr>
        <p:spPr>
          <a:xfrm>
            <a:off x="9132624" y="3878234"/>
            <a:ext cx="541363" cy="640311"/>
          </a:xfrm>
          <a:prstGeom prst="rtTriangle">
            <a:avLst/>
          </a:prstGeom>
          <a:solidFill>
            <a:srgbClr val="92D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8F18A85A-FDEF-9242-9F1D-4A48F7DB523C}"/>
              </a:ext>
            </a:extLst>
          </p:cNvPr>
          <p:cNvSpPr/>
          <p:nvPr/>
        </p:nvSpPr>
        <p:spPr>
          <a:xfrm>
            <a:off x="9132624" y="3257264"/>
            <a:ext cx="541361" cy="508379"/>
          </a:xfrm>
          <a:prstGeom prst="rect">
            <a:avLst/>
          </a:prstGeom>
          <a:solidFill>
            <a:schemeClr val="accent3">
              <a:lumMod val="60000"/>
              <a:lumOff val="4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Gelijkbenige driehoek 40">
            <a:extLst>
              <a:ext uri="{FF2B5EF4-FFF2-40B4-BE49-F238E27FC236}">
                <a16:creationId xmlns:a16="http://schemas.microsoft.com/office/drawing/2014/main" id="{EDFD0D72-C887-B54A-A669-C70C8BC62775}"/>
              </a:ext>
            </a:extLst>
          </p:cNvPr>
          <p:cNvSpPr/>
          <p:nvPr/>
        </p:nvSpPr>
        <p:spPr>
          <a:xfrm rot="5400000">
            <a:off x="9017756" y="2669694"/>
            <a:ext cx="620970" cy="39123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E1BEA8B9-9689-5940-BEF5-C86D3313798D}"/>
              </a:ext>
            </a:extLst>
          </p:cNvPr>
          <p:cNvSpPr txBox="1"/>
          <p:nvPr/>
        </p:nvSpPr>
        <p:spPr>
          <a:xfrm>
            <a:off x="9771797" y="4573855"/>
            <a:ext cx="151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Producenten-</a:t>
            </a:r>
          </a:p>
          <a:p>
            <a:r>
              <a:rPr lang="nl-NL" dirty="0"/>
              <a:t>surplus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B61B9C86-C4F7-D140-81E1-420A8D358C4A}"/>
              </a:ext>
            </a:extLst>
          </p:cNvPr>
          <p:cNvSpPr txBox="1"/>
          <p:nvPr/>
        </p:nvSpPr>
        <p:spPr>
          <a:xfrm>
            <a:off x="9771796" y="3880893"/>
            <a:ext cx="177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Consumenten-</a:t>
            </a:r>
          </a:p>
          <a:p>
            <a:r>
              <a:rPr lang="nl-NL" dirty="0"/>
              <a:t>surplus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FAFCFABF-4528-B141-AE73-F84B0264DFED}"/>
              </a:ext>
            </a:extLst>
          </p:cNvPr>
          <p:cNvSpPr txBox="1"/>
          <p:nvPr/>
        </p:nvSpPr>
        <p:spPr>
          <a:xfrm>
            <a:off x="9771797" y="3331907"/>
            <a:ext cx="151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Belasting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62419A9D-E5E6-BD41-BF42-9A5CBD646CF7}"/>
              </a:ext>
            </a:extLst>
          </p:cNvPr>
          <p:cNvSpPr txBox="1"/>
          <p:nvPr/>
        </p:nvSpPr>
        <p:spPr>
          <a:xfrm>
            <a:off x="9771797" y="2574877"/>
            <a:ext cx="191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Welvaartsverlies</a:t>
            </a:r>
          </a:p>
        </p:txBody>
      </p:sp>
      <p:sp>
        <p:nvSpPr>
          <p:cNvPr id="37" name="Rechthoekige driehoek 36">
            <a:extLst>
              <a:ext uri="{FF2B5EF4-FFF2-40B4-BE49-F238E27FC236}">
                <a16:creationId xmlns:a16="http://schemas.microsoft.com/office/drawing/2014/main" id="{E12A302E-9BD6-E344-800D-2DFC6CCC9759}"/>
              </a:ext>
            </a:extLst>
          </p:cNvPr>
          <p:cNvSpPr/>
          <p:nvPr/>
        </p:nvSpPr>
        <p:spPr>
          <a:xfrm>
            <a:off x="3957850" y="2465694"/>
            <a:ext cx="1405719" cy="1067937"/>
          </a:xfrm>
          <a:prstGeom prst="rtTriangle">
            <a:avLst/>
          </a:prstGeom>
          <a:solidFill>
            <a:srgbClr val="92D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ige driehoek 37">
            <a:extLst>
              <a:ext uri="{FF2B5EF4-FFF2-40B4-BE49-F238E27FC236}">
                <a16:creationId xmlns:a16="http://schemas.microsoft.com/office/drawing/2014/main" id="{16EE2592-0A8F-7C45-84B1-04A7434606C3}"/>
              </a:ext>
            </a:extLst>
          </p:cNvPr>
          <p:cNvSpPr/>
          <p:nvPr/>
        </p:nvSpPr>
        <p:spPr>
          <a:xfrm rot="5400000">
            <a:off x="4099447" y="3392034"/>
            <a:ext cx="1190766" cy="1473961"/>
          </a:xfrm>
          <a:prstGeom prst="rtTriangl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72C57F0E-5770-A44A-AD1E-2291EBD25E17}"/>
              </a:ext>
            </a:extLst>
          </p:cNvPr>
          <p:cNvSpPr txBox="1"/>
          <p:nvPr/>
        </p:nvSpPr>
        <p:spPr>
          <a:xfrm>
            <a:off x="229533" y="2359482"/>
            <a:ext cx="3228756" cy="3477875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Het gevolg van een accijns:</a:t>
            </a:r>
          </a:p>
          <a:p>
            <a:pPr marL="457200" indent="-457200">
              <a:buAutoNum type="arabicPeriod"/>
            </a:pPr>
            <a:r>
              <a:rPr lang="nl-NL" sz="2000" dirty="0"/>
              <a:t>Het producentensurplus daalt (-)</a:t>
            </a:r>
          </a:p>
          <a:p>
            <a:pPr marL="457200" indent="-457200">
              <a:buAutoNum type="arabicPeriod"/>
            </a:pPr>
            <a:r>
              <a:rPr lang="nl-NL" sz="2000" dirty="0"/>
              <a:t>Het consumentensurplus daalt (-)</a:t>
            </a:r>
          </a:p>
          <a:p>
            <a:pPr marL="457200" indent="-457200">
              <a:buAutoNum type="arabicPeriod"/>
            </a:pPr>
            <a:r>
              <a:rPr lang="nl-NL" sz="2000" dirty="0"/>
              <a:t>De belastingopbrengst stijgt (+)</a:t>
            </a:r>
          </a:p>
          <a:p>
            <a:pPr marL="457200" indent="-457200">
              <a:buAutoNum type="arabicPeriod"/>
            </a:pPr>
            <a:endParaRPr lang="nl-NL" sz="2000" dirty="0"/>
          </a:p>
          <a:p>
            <a:pPr marL="457200" indent="-457200">
              <a:buAutoNum type="arabicPeriod"/>
            </a:pPr>
            <a:r>
              <a:rPr lang="nl-NL" sz="2000" dirty="0"/>
              <a:t>Conclusie; De welvaart daalt</a:t>
            </a:r>
          </a:p>
          <a:p>
            <a:endParaRPr lang="nl-NL" sz="2000" dirty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267EB83D-AF49-D34A-8EDB-7F8B9FCF2A70}"/>
              </a:ext>
            </a:extLst>
          </p:cNvPr>
          <p:cNvSpPr txBox="1"/>
          <p:nvPr/>
        </p:nvSpPr>
        <p:spPr>
          <a:xfrm>
            <a:off x="3746313" y="218595"/>
            <a:ext cx="562287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3.4 Prijs, aanbod en producentensurplus</a:t>
            </a:r>
          </a:p>
        </p:txBody>
      </p:sp>
    </p:spTree>
    <p:extLst>
      <p:ext uri="{BB962C8B-B14F-4D97-AF65-F5344CB8AC3E}">
        <p14:creationId xmlns:p14="http://schemas.microsoft.com/office/powerpoint/2010/main" val="1469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06517ED-AF35-CA4D-AB8B-4E4E5837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7548" y="5890050"/>
            <a:ext cx="6672887" cy="365125"/>
          </a:xfrm>
        </p:spPr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7AC9876-0AEA-AF4A-94D7-17AE53A2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5890050"/>
            <a:ext cx="764215" cy="365125"/>
          </a:xfrm>
        </p:spPr>
        <p:txBody>
          <a:bodyPr/>
          <a:lstStyle/>
          <a:p>
            <a:fld id="{C12407F1-4AAD-C44A-B888-A91251AF752C}" type="slidenum">
              <a:rPr lang="nl-NL" smtClean="0"/>
              <a:t>2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2C6083-5C8C-0D47-B8D8-D91F645BC9F6}"/>
              </a:ext>
            </a:extLst>
          </p:cNvPr>
          <p:cNvSpPr txBox="1"/>
          <p:nvPr/>
        </p:nvSpPr>
        <p:spPr>
          <a:xfrm>
            <a:off x="1472777" y="2061495"/>
            <a:ext cx="2598107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TO = 8Q</a:t>
            </a:r>
          </a:p>
          <a:p>
            <a:r>
              <a:rPr lang="nl-NL" dirty="0"/>
              <a:t>TK = 2Q + 60</a:t>
            </a:r>
          </a:p>
          <a:p>
            <a:r>
              <a:rPr lang="nl-NL" dirty="0"/>
              <a:t>TW = 8Q – (2Q + 60)</a:t>
            </a:r>
          </a:p>
          <a:p>
            <a:r>
              <a:rPr lang="nl-NL" dirty="0"/>
              <a:t>TW = 6Q – 60</a:t>
            </a:r>
          </a:p>
          <a:p>
            <a:endParaRPr lang="nl-NL" dirty="0"/>
          </a:p>
          <a:p>
            <a:r>
              <a:rPr lang="nl-NL" dirty="0"/>
              <a:t>BEP = 60 / 6 = 10</a:t>
            </a:r>
          </a:p>
          <a:p>
            <a:endParaRPr lang="nl-NL" dirty="0"/>
          </a:p>
          <a:p>
            <a:r>
              <a:rPr lang="nl-NL" dirty="0"/>
              <a:t>GO = 8 = P</a:t>
            </a:r>
          </a:p>
          <a:p>
            <a:r>
              <a:rPr lang="nl-NL" dirty="0"/>
              <a:t>MO = 8</a:t>
            </a:r>
          </a:p>
          <a:p>
            <a:endParaRPr lang="nl-NL" dirty="0"/>
          </a:p>
          <a:p>
            <a:r>
              <a:rPr lang="nl-NL" dirty="0"/>
              <a:t>MK = 2 = GVK</a:t>
            </a:r>
          </a:p>
          <a:p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5AEF392-4F80-B843-A1D7-622311A5CF6F}"/>
              </a:ext>
            </a:extLst>
          </p:cNvPr>
          <p:cNvCxnSpPr/>
          <p:nvPr/>
        </p:nvCxnSpPr>
        <p:spPr>
          <a:xfrm>
            <a:off x="6633638" y="405626"/>
            <a:ext cx="0" cy="2952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7E59775-C3E3-2A4F-B75E-5812FB3408D2}"/>
              </a:ext>
            </a:extLst>
          </p:cNvPr>
          <p:cNvCxnSpPr/>
          <p:nvPr/>
        </p:nvCxnSpPr>
        <p:spPr>
          <a:xfrm>
            <a:off x="6633638" y="3357954"/>
            <a:ext cx="31683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5EE7A45-8C6B-0744-BEB3-E4A2AB9BA98C}"/>
              </a:ext>
            </a:extLst>
          </p:cNvPr>
          <p:cNvCxnSpPr/>
          <p:nvPr/>
        </p:nvCxnSpPr>
        <p:spPr>
          <a:xfrm>
            <a:off x="6561630" y="3790002"/>
            <a:ext cx="0" cy="23042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F0433A3-7567-ED48-BEA8-D7C818798402}"/>
              </a:ext>
            </a:extLst>
          </p:cNvPr>
          <p:cNvCxnSpPr/>
          <p:nvPr/>
        </p:nvCxnSpPr>
        <p:spPr>
          <a:xfrm>
            <a:off x="6633638" y="6094258"/>
            <a:ext cx="30963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42EB480-8337-9049-9E8A-B0813CD5A2CD}"/>
              </a:ext>
            </a:extLst>
          </p:cNvPr>
          <p:cNvCxnSpPr/>
          <p:nvPr/>
        </p:nvCxnSpPr>
        <p:spPr>
          <a:xfrm flipH="1">
            <a:off x="6633638" y="693658"/>
            <a:ext cx="2736304" cy="266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92AE521-160F-0741-8816-D2D23946BE9D}"/>
              </a:ext>
            </a:extLst>
          </p:cNvPr>
          <p:cNvCxnSpPr/>
          <p:nvPr/>
        </p:nvCxnSpPr>
        <p:spPr>
          <a:xfrm flipH="1">
            <a:off x="6633638" y="1989802"/>
            <a:ext cx="2664296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F2A807A-81F1-3748-A441-CA40E3ED4AED}"/>
              </a:ext>
            </a:extLst>
          </p:cNvPr>
          <p:cNvCxnSpPr/>
          <p:nvPr/>
        </p:nvCxnSpPr>
        <p:spPr>
          <a:xfrm flipH="1">
            <a:off x="7587744" y="2515699"/>
            <a:ext cx="1800200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E675FED-8F3E-5642-B41A-165753032717}"/>
              </a:ext>
            </a:extLst>
          </p:cNvPr>
          <p:cNvCxnSpPr/>
          <p:nvPr/>
        </p:nvCxnSpPr>
        <p:spPr>
          <a:xfrm>
            <a:off x="7569742" y="2421850"/>
            <a:ext cx="0" cy="3744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7D0D7DB-C6F8-424E-B8DD-2193F34A7EB0}"/>
              </a:ext>
            </a:extLst>
          </p:cNvPr>
          <p:cNvCxnSpPr/>
          <p:nvPr/>
        </p:nvCxnSpPr>
        <p:spPr>
          <a:xfrm flipH="1">
            <a:off x="6561630" y="5446186"/>
            <a:ext cx="2880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088CCB4-72E4-364B-9B7D-CE9DA755BE19}"/>
              </a:ext>
            </a:extLst>
          </p:cNvPr>
          <p:cNvCxnSpPr/>
          <p:nvPr/>
        </p:nvCxnSpPr>
        <p:spPr>
          <a:xfrm flipH="1">
            <a:off x="6561630" y="4438074"/>
            <a:ext cx="28083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DBD4286B-134A-F74A-A121-3D3389ED6194}"/>
              </a:ext>
            </a:extLst>
          </p:cNvPr>
          <p:cNvSpPr txBox="1"/>
          <p:nvPr/>
        </p:nvSpPr>
        <p:spPr>
          <a:xfrm>
            <a:off x="5841550" y="62165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</a:t>
            </a:r>
          </a:p>
          <a:p>
            <a:r>
              <a:rPr lang="nl-NL" dirty="0"/>
              <a:t>TK</a:t>
            </a:r>
          </a:p>
          <a:p>
            <a:r>
              <a:rPr lang="nl-NL" dirty="0"/>
              <a:t>TW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9C9B0AE-C14A-3248-806E-BBD1607B8B49}"/>
              </a:ext>
            </a:extLst>
          </p:cNvPr>
          <p:cNvSpPr txBox="1"/>
          <p:nvPr/>
        </p:nvSpPr>
        <p:spPr>
          <a:xfrm>
            <a:off x="9441950" y="33579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5281CE6-2F56-F740-8583-6F98CB05B9E4}"/>
              </a:ext>
            </a:extLst>
          </p:cNvPr>
          <p:cNvSpPr txBox="1"/>
          <p:nvPr/>
        </p:nvSpPr>
        <p:spPr>
          <a:xfrm>
            <a:off x="9441950" y="616626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8301056-B6E5-9F49-99FE-A7FC6004CEA4}"/>
              </a:ext>
            </a:extLst>
          </p:cNvPr>
          <p:cNvSpPr txBox="1"/>
          <p:nvPr/>
        </p:nvSpPr>
        <p:spPr>
          <a:xfrm>
            <a:off x="7353718" y="34121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CA7930D-9122-B14B-89BC-83375398E095}"/>
              </a:ext>
            </a:extLst>
          </p:cNvPr>
          <p:cNvSpPr txBox="1"/>
          <p:nvPr/>
        </p:nvSpPr>
        <p:spPr>
          <a:xfrm>
            <a:off x="7353718" y="62382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1663C88-98B2-F040-995F-FA57C81A6540}"/>
              </a:ext>
            </a:extLst>
          </p:cNvPr>
          <p:cNvSpPr txBox="1"/>
          <p:nvPr/>
        </p:nvSpPr>
        <p:spPr>
          <a:xfrm>
            <a:off x="6203060" y="252936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08E76DF-5647-F94D-96D4-95251B239A7D}"/>
              </a:ext>
            </a:extLst>
          </p:cNvPr>
          <p:cNvSpPr txBox="1"/>
          <p:nvPr/>
        </p:nvSpPr>
        <p:spPr>
          <a:xfrm>
            <a:off x="6201590" y="42220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27176AD-AFDB-444E-951D-89184F361980}"/>
              </a:ext>
            </a:extLst>
          </p:cNvPr>
          <p:cNvSpPr txBox="1"/>
          <p:nvPr/>
        </p:nvSpPr>
        <p:spPr>
          <a:xfrm>
            <a:off x="6245981" y="526840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884EFD5-01E1-FB4A-BF53-7658CA364D91}"/>
              </a:ext>
            </a:extLst>
          </p:cNvPr>
          <p:cNvSpPr txBox="1"/>
          <p:nvPr/>
        </p:nvSpPr>
        <p:spPr>
          <a:xfrm>
            <a:off x="9657973" y="5296060"/>
            <a:ext cx="14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GVK = MK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4C191C2-FC68-3441-8CE9-AB35A0BE3ABC}"/>
              </a:ext>
            </a:extLst>
          </p:cNvPr>
          <p:cNvSpPr txBox="1"/>
          <p:nvPr/>
        </p:nvSpPr>
        <p:spPr>
          <a:xfrm>
            <a:off x="9585966" y="422205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 = MO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CF98FDE6-B129-AA47-8D9E-ACD21689ECC7}"/>
              </a:ext>
            </a:extLst>
          </p:cNvPr>
          <p:cNvSpPr txBox="1"/>
          <p:nvPr/>
        </p:nvSpPr>
        <p:spPr>
          <a:xfrm>
            <a:off x="9585966" y="494213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GTK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D092DFCA-64FD-F949-A1E4-23B46C6F939A}"/>
              </a:ext>
            </a:extLst>
          </p:cNvPr>
          <p:cNvSpPr txBox="1"/>
          <p:nvPr/>
        </p:nvSpPr>
        <p:spPr>
          <a:xfrm>
            <a:off x="9513957" y="549642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 = 8Q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6FCBD54-05BD-4448-80D4-6B7527FDF433}"/>
              </a:ext>
            </a:extLst>
          </p:cNvPr>
          <p:cNvSpPr txBox="1"/>
          <p:nvPr/>
        </p:nvSpPr>
        <p:spPr>
          <a:xfrm>
            <a:off x="9585965" y="1717170"/>
            <a:ext cx="184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TK = 2Q + 60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2D533AA4-E76A-1640-A1C9-4B8A7F28A623}"/>
              </a:ext>
            </a:extLst>
          </p:cNvPr>
          <p:cNvSpPr txBox="1"/>
          <p:nvPr/>
        </p:nvSpPr>
        <p:spPr>
          <a:xfrm>
            <a:off x="9441949" y="2421850"/>
            <a:ext cx="17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TW = 6Q - 60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FB952E1F-B42B-7240-B34D-4CBF1FDAC412}"/>
              </a:ext>
            </a:extLst>
          </p:cNvPr>
          <p:cNvCxnSpPr/>
          <p:nvPr/>
        </p:nvCxnSpPr>
        <p:spPr>
          <a:xfrm>
            <a:off x="9081910" y="621650"/>
            <a:ext cx="0" cy="5472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F18E9CE8-5F5C-814F-8E44-53F9F52BDE85}"/>
              </a:ext>
            </a:extLst>
          </p:cNvPr>
          <p:cNvSpPr txBox="1"/>
          <p:nvPr/>
        </p:nvSpPr>
        <p:spPr>
          <a:xfrm>
            <a:off x="8433838" y="26161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productiecapaciteit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94145E9-17EC-084B-A6F5-51662E260A57}"/>
              </a:ext>
            </a:extLst>
          </p:cNvPr>
          <p:cNvSpPr txBox="1"/>
          <p:nvPr/>
        </p:nvSpPr>
        <p:spPr>
          <a:xfrm>
            <a:off x="8821751" y="6148476"/>
            <a:ext cx="76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PC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DBB95250-A2EA-E34F-8170-B9F6BBBE1C7C}"/>
              </a:ext>
            </a:extLst>
          </p:cNvPr>
          <p:cNvCxnSpPr/>
          <p:nvPr/>
        </p:nvCxnSpPr>
        <p:spPr>
          <a:xfrm flipH="1">
            <a:off x="6519159" y="5203285"/>
            <a:ext cx="2528167" cy="13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ECC620F5-E4EC-F84A-8E36-44CD326B3685}"/>
              </a:ext>
            </a:extLst>
          </p:cNvPr>
          <p:cNvSpPr txBox="1"/>
          <p:nvPr/>
        </p:nvSpPr>
        <p:spPr>
          <a:xfrm>
            <a:off x="5810502" y="5003617"/>
            <a:ext cx="679120" cy="379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GTK</a:t>
            </a:r>
          </a:p>
        </p:txBody>
      </p:sp>
      <p:sp>
        <p:nvSpPr>
          <p:cNvPr id="34" name="Pijl omhoog en omlaag 33">
            <a:extLst>
              <a:ext uri="{FF2B5EF4-FFF2-40B4-BE49-F238E27FC236}">
                <a16:creationId xmlns:a16="http://schemas.microsoft.com/office/drawing/2014/main" id="{FBBB2D4C-8FDC-9843-AC95-B031EDDBCC62}"/>
              </a:ext>
            </a:extLst>
          </p:cNvPr>
          <p:cNvSpPr/>
          <p:nvPr/>
        </p:nvSpPr>
        <p:spPr>
          <a:xfrm>
            <a:off x="8937894" y="2637874"/>
            <a:ext cx="288032" cy="72008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A4191869-C7FE-D245-AD45-A1BE50F46983}"/>
              </a:ext>
            </a:extLst>
          </p:cNvPr>
          <p:cNvSpPr/>
          <p:nvPr/>
        </p:nvSpPr>
        <p:spPr>
          <a:xfrm>
            <a:off x="6561630" y="4438074"/>
            <a:ext cx="2520280" cy="79208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Vrije vorm 35">
            <a:extLst>
              <a:ext uri="{FF2B5EF4-FFF2-40B4-BE49-F238E27FC236}">
                <a16:creationId xmlns:a16="http://schemas.microsoft.com/office/drawing/2014/main" id="{9E896313-784C-E440-993E-F71C2450C2A7}"/>
              </a:ext>
            </a:extLst>
          </p:cNvPr>
          <p:cNvSpPr/>
          <p:nvPr/>
        </p:nvSpPr>
        <p:spPr>
          <a:xfrm>
            <a:off x="7462996" y="4130939"/>
            <a:ext cx="2383239" cy="1165122"/>
          </a:xfrm>
          <a:custGeom>
            <a:avLst/>
            <a:gdLst>
              <a:gd name="connsiteX0" fmla="*/ 0 w 2286000"/>
              <a:gd name="connsiteY0" fmla="*/ 0 h 1165122"/>
              <a:gd name="connsiteX1" fmla="*/ 132735 w 2286000"/>
              <a:gd name="connsiteY1" fmla="*/ 353961 h 1165122"/>
              <a:gd name="connsiteX2" fmla="*/ 383458 w 2286000"/>
              <a:gd name="connsiteY2" fmla="*/ 693174 h 1165122"/>
              <a:gd name="connsiteX3" fmla="*/ 929148 w 2286000"/>
              <a:gd name="connsiteY3" fmla="*/ 958645 h 1165122"/>
              <a:gd name="connsiteX4" fmla="*/ 1578077 w 2286000"/>
              <a:gd name="connsiteY4" fmla="*/ 1091380 h 1165122"/>
              <a:gd name="connsiteX5" fmla="*/ 2286000 w 2286000"/>
              <a:gd name="connsiteY5" fmla="*/ 1165122 h 1165122"/>
              <a:gd name="connsiteX6" fmla="*/ 2286000 w 2286000"/>
              <a:gd name="connsiteY6" fmla="*/ 1165122 h 116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0" h="1165122">
                <a:moveTo>
                  <a:pt x="0" y="0"/>
                </a:moveTo>
                <a:cubicBezTo>
                  <a:pt x="34412" y="119216"/>
                  <a:pt x="68825" y="238432"/>
                  <a:pt x="132735" y="353961"/>
                </a:cubicBezTo>
                <a:cubicBezTo>
                  <a:pt x="196645" y="469490"/>
                  <a:pt x="250722" y="592393"/>
                  <a:pt x="383458" y="693174"/>
                </a:cubicBezTo>
                <a:cubicBezTo>
                  <a:pt x="516194" y="793955"/>
                  <a:pt x="730045" y="892277"/>
                  <a:pt x="929148" y="958645"/>
                </a:cubicBezTo>
                <a:cubicBezTo>
                  <a:pt x="1128251" y="1025013"/>
                  <a:pt x="1351935" y="1056967"/>
                  <a:pt x="1578077" y="1091380"/>
                </a:cubicBezTo>
                <a:cubicBezTo>
                  <a:pt x="1804219" y="1125793"/>
                  <a:pt x="2286000" y="1165122"/>
                  <a:pt x="2286000" y="1165122"/>
                </a:cubicBezTo>
                <a:lnTo>
                  <a:pt x="2286000" y="116512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6B198C19-EFFF-874F-BCA1-0822F6CCBFF4}"/>
              </a:ext>
            </a:extLst>
          </p:cNvPr>
          <p:cNvSpPr/>
          <p:nvPr/>
        </p:nvSpPr>
        <p:spPr>
          <a:xfrm>
            <a:off x="7497734" y="4383856"/>
            <a:ext cx="180020" cy="207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ACD0919B-EF68-E04B-8C54-8C789D48A5D6}"/>
              </a:ext>
            </a:extLst>
          </p:cNvPr>
          <p:cNvSpPr/>
          <p:nvPr/>
        </p:nvSpPr>
        <p:spPr>
          <a:xfrm flipH="1">
            <a:off x="9006469" y="5146873"/>
            <a:ext cx="144018" cy="169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6CD242C8-38D3-7745-93B2-1C745755B355}"/>
              </a:ext>
            </a:extLst>
          </p:cNvPr>
          <p:cNvSpPr/>
          <p:nvPr/>
        </p:nvSpPr>
        <p:spPr>
          <a:xfrm flipH="1">
            <a:off x="9024437" y="4353441"/>
            <a:ext cx="144018" cy="169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B9A7A6B-1816-9C40-ACBF-24534CA5FF39}"/>
              </a:ext>
            </a:extLst>
          </p:cNvPr>
          <p:cNvSpPr txBox="1"/>
          <p:nvPr/>
        </p:nvSpPr>
        <p:spPr>
          <a:xfrm>
            <a:off x="3492808" y="0"/>
            <a:ext cx="371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3.3 Maximale winst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7D610AE-4776-104A-98D2-3169E222DA52}"/>
              </a:ext>
            </a:extLst>
          </p:cNvPr>
          <p:cNvSpPr txBox="1"/>
          <p:nvPr/>
        </p:nvSpPr>
        <p:spPr>
          <a:xfrm>
            <a:off x="923320" y="784550"/>
            <a:ext cx="484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Bij constante fysieke meeropbrengsten en </a:t>
            </a:r>
            <a:r>
              <a:rPr lang="nl-NL" sz="2400" dirty="0" err="1"/>
              <a:t>hoeveelheidaanpassers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482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3" grpId="0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37AABC6-B3D9-8C44-857F-206EDED6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3798" y="6385535"/>
            <a:ext cx="6672887" cy="365125"/>
          </a:xfrm>
        </p:spPr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4666C6-181C-534E-A188-1FBE04BB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3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0F91B25-8D4A-7646-A537-D93216C9BEC2}"/>
              </a:ext>
            </a:extLst>
          </p:cNvPr>
          <p:cNvSpPr txBox="1"/>
          <p:nvPr/>
        </p:nvSpPr>
        <p:spPr>
          <a:xfrm>
            <a:off x="4779023" y="1073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3.3 Maximale winst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899A463-2113-8A4A-90F2-91BB19EC9FDB}"/>
              </a:ext>
            </a:extLst>
          </p:cNvPr>
          <p:cNvSpPr txBox="1"/>
          <p:nvPr/>
        </p:nvSpPr>
        <p:spPr>
          <a:xfrm>
            <a:off x="363492" y="540614"/>
            <a:ext cx="1146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Maar wat als de kosten niet lineair zijn maar je wel te maken hebt </a:t>
            </a:r>
            <a:r>
              <a:rPr lang="nl-NL" sz="2400" dirty="0" err="1"/>
              <a:t>hoeveelheidaanpassers</a:t>
            </a:r>
            <a:endParaRPr lang="nl-NL" sz="24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41780F1-CC69-644F-AB60-D7925095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54" y="5174275"/>
            <a:ext cx="3656688" cy="114311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01181A0-3AEE-8243-801B-729B14825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3834"/>
            <a:ext cx="4596279" cy="456842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3572B3-0F47-F84C-94B6-5E0607BF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92" y="957090"/>
            <a:ext cx="4289523" cy="4149037"/>
          </a:xfrm>
          <a:prstGeom prst="rect">
            <a:avLst/>
          </a:prstGeom>
        </p:spPr>
      </p:pic>
      <p:sp>
        <p:nvSpPr>
          <p:cNvPr id="14" name="Pijl omhoog en omlaag 13">
            <a:extLst>
              <a:ext uri="{FF2B5EF4-FFF2-40B4-BE49-F238E27FC236}">
                <a16:creationId xmlns:a16="http://schemas.microsoft.com/office/drawing/2014/main" id="{4FA1DD5D-B9C4-A44D-B60A-F570A7F952FF}"/>
              </a:ext>
            </a:extLst>
          </p:cNvPr>
          <p:cNvSpPr/>
          <p:nvPr/>
        </p:nvSpPr>
        <p:spPr>
          <a:xfrm>
            <a:off x="2743200" y="3204712"/>
            <a:ext cx="138545" cy="4300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74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018BE98-06FD-C846-BB2C-5DAFF278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106" y="6105155"/>
            <a:ext cx="6672887" cy="365125"/>
          </a:xfrm>
        </p:spPr>
        <p:txBody>
          <a:bodyPr/>
          <a:lstStyle/>
          <a:p>
            <a:r>
              <a:rPr lang="nl-NL" dirty="0"/>
              <a:t>Economie Integraal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FF227CA-191C-884C-B227-BCDB9F95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10971197" y="6113566"/>
            <a:ext cx="764215" cy="441340"/>
          </a:xfrm>
        </p:spPr>
        <p:txBody>
          <a:bodyPr/>
          <a:lstStyle/>
          <a:p>
            <a:fld id="{C12407F1-4AAD-C44A-B888-A91251AF752C}" type="slidenum">
              <a:rPr lang="nl-NL" smtClean="0"/>
              <a:t>4</a:t>
            </a:fld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F10BC0F2-5FDC-E840-A7D4-2981CEFEE593}"/>
              </a:ext>
            </a:extLst>
          </p:cNvPr>
          <p:cNvCxnSpPr/>
          <p:nvPr/>
        </p:nvCxnSpPr>
        <p:spPr>
          <a:xfrm>
            <a:off x="4850517" y="1185664"/>
            <a:ext cx="0" cy="2520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6E5E274-57B7-B14F-9EEB-7B9E999D058C}"/>
              </a:ext>
            </a:extLst>
          </p:cNvPr>
          <p:cNvCxnSpPr/>
          <p:nvPr/>
        </p:nvCxnSpPr>
        <p:spPr>
          <a:xfrm>
            <a:off x="4850517" y="4137992"/>
            <a:ext cx="0" cy="24482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CC89DCD-4536-134D-B331-8A7C1458A784}"/>
              </a:ext>
            </a:extLst>
          </p:cNvPr>
          <p:cNvCxnSpPr/>
          <p:nvPr/>
        </p:nvCxnSpPr>
        <p:spPr>
          <a:xfrm flipH="1">
            <a:off x="4850517" y="3705944"/>
            <a:ext cx="4176464" cy="83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04CF51E-50FE-4B4E-A8E8-0770E4504F8B}"/>
              </a:ext>
            </a:extLst>
          </p:cNvPr>
          <p:cNvCxnSpPr/>
          <p:nvPr/>
        </p:nvCxnSpPr>
        <p:spPr>
          <a:xfrm flipH="1">
            <a:off x="4850517" y="6586264"/>
            <a:ext cx="38884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Vrije vorm 7">
            <a:extLst>
              <a:ext uri="{FF2B5EF4-FFF2-40B4-BE49-F238E27FC236}">
                <a16:creationId xmlns:a16="http://schemas.microsoft.com/office/drawing/2014/main" id="{154F0F1A-F242-FC4C-85E1-1FBCE60ED010}"/>
              </a:ext>
            </a:extLst>
          </p:cNvPr>
          <p:cNvSpPr/>
          <p:nvPr/>
        </p:nvSpPr>
        <p:spPr>
          <a:xfrm>
            <a:off x="4857008" y="1542408"/>
            <a:ext cx="1771650" cy="2188029"/>
          </a:xfrm>
          <a:custGeom>
            <a:avLst/>
            <a:gdLst>
              <a:gd name="connsiteX0" fmla="*/ 1771650 w 1771650"/>
              <a:gd name="connsiteY0" fmla="*/ 0 h 2188029"/>
              <a:gd name="connsiteX1" fmla="*/ 1118508 w 1771650"/>
              <a:gd name="connsiteY1" fmla="*/ 342900 h 2188029"/>
              <a:gd name="connsiteX2" fmla="*/ 481693 w 1771650"/>
              <a:gd name="connsiteY2" fmla="*/ 1110343 h 2188029"/>
              <a:gd name="connsiteX3" fmla="*/ 0 w 1771650"/>
              <a:gd name="connsiteY3" fmla="*/ 2188029 h 2188029"/>
              <a:gd name="connsiteX4" fmla="*/ 0 w 1771650"/>
              <a:gd name="connsiteY4" fmla="*/ 2188029 h 218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1650" h="2188029">
                <a:moveTo>
                  <a:pt x="1771650" y="0"/>
                </a:moveTo>
                <a:cubicBezTo>
                  <a:pt x="1552575" y="78921"/>
                  <a:pt x="1333501" y="157843"/>
                  <a:pt x="1118508" y="342900"/>
                </a:cubicBezTo>
                <a:cubicBezTo>
                  <a:pt x="903515" y="527957"/>
                  <a:pt x="668111" y="802822"/>
                  <a:pt x="481693" y="1110343"/>
                </a:cubicBezTo>
                <a:cubicBezTo>
                  <a:pt x="295275" y="1417865"/>
                  <a:pt x="0" y="2188029"/>
                  <a:pt x="0" y="2188029"/>
                </a:cubicBezTo>
                <a:lnTo>
                  <a:pt x="0" y="2188029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33E667B1-62F3-C24B-BB33-96FFE7783CCA}"/>
              </a:ext>
            </a:extLst>
          </p:cNvPr>
          <p:cNvSpPr/>
          <p:nvPr/>
        </p:nvSpPr>
        <p:spPr>
          <a:xfrm>
            <a:off x="6644987" y="1542408"/>
            <a:ext cx="1812471" cy="2163536"/>
          </a:xfrm>
          <a:custGeom>
            <a:avLst/>
            <a:gdLst>
              <a:gd name="connsiteX0" fmla="*/ 0 w 1812471"/>
              <a:gd name="connsiteY0" fmla="*/ 0 h 2163536"/>
              <a:gd name="connsiteX1" fmla="*/ 702129 w 1812471"/>
              <a:gd name="connsiteY1" fmla="*/ 285750 h 2163536"/>
              <a:gd name="connsiteX2" fmla="*/ 1110343 w 1812471"/>
              <a:gd name="connsiteY2" fmla="*/ 742950 h 2163536"/>
              <a:gd name="connsiteX3" fmla="*/ 1510393 w 1812471"/>
              <a:gd name="connsiteY3" fmla="*/ 1445079 h 2163536"/>
              <a:gd name="connsiteX4" fmla="*/ 1812471 w 1812471"/>
              <a:gd name="connsiteY4" fmla="*/ 2163536 h 2163536"/>
              <a:gd name="connsiteX5" fmla="*/ 1812471 w 1812471"/>
              <a:gd name="connsiteY5" fmla="*/ 2163536 h 216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2471" h="2163536">
                <a:moveTo>
                  <a:pt x="0" y="0"/>
                </a:moveTo>
                <a:cubicBezTo>
                  <a:pt x="258536" y="80962"/>
                  <a:pt x="517072" y="161925"/>
                  <a:pt x="702129" y="285750"/>
                </a:cubicBezTo>
                <a:cubicBezTo>
                  <a:pt x="887186" y="409575"/>
                  <a:pt x="975632" y="549729"/>
                  <a:pt x="1110343" y="742950"/>
                </a:cubicBezTo>
                <a:cubicBezTo>
                  <a:pt x="1245054" y="936171"/>
                  <a:pt x="1393372" y="1208315"/>
                  <a:pt x="1510393" y="1445079"/>
                </a:cubicBezTo>
                <a:cubicBezTo>
                  <a:pt x="1627414" y="1681843"/>
                  <a:pt x="1812471" y="2163536"/>
                  <a:pt x="1812471" y="2163536"/>
                </a:cubicBezTo>
                <a:lnTo>
                  <a:pt x="1812471" y="2163536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D884C02-1465-C948-B3B8-1CE0972ACCC4}"/>
              </a:ext>
            </a:extLst>
          </p:cNvPr>
          <p:cNvCxnSpPr/>
          <p:nvPr/>
        </p:nvCxnSpPr>
        <p:spPr>
          <a:xfrm flipH="1" flipV="1">
            <a:off x="4850517" y="4426024"/>
            <a:ext cx="3600400" cy="2160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0DE94A0-DBE8-ED4F-A545-BC294CCD367D}"/>
              </a:ext>
            </a:extLst>
          </p:cNvPr>
          <p:cNvCxnSpPr/>
          <p:nvPr/>
        </p:nvCxnSpPr>
        <p:spPr>
          <a:xfrm flipH="1">
            <a:off x="4850517" y="2873035"/>
            <a:ext cx="4178441" cy="578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E0F98426-205A-F94D-8EC5-CF066812BDDC}"/>
              </a:ext>
            </a:extLst>
          </p:cNvPr>
          <p:cNvCxnSpPr>
            <a:endCxn id="8" idx="3"/>
          </p:cNvCxnSpPr>
          <p:nvPr/>
        </p:nvCxnSpPr>
        <p:spPr>
          <a:xfrm flipH="1">
            <a:off x="4857008" y="1977752"/>
            <a:ext cx="3809933" cy="17526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74D547D-9207-D346-BF0A-C38873E3485A}"/>
              </a:ext>
            </a:extLst>
          </p:cNvPr>
          <p:cNvCxnSpPr/>
          <p:nvPr/>
        </p:nvCxnSpPr>
        <p:spPr>
          <a:xfrm flipH="1">
            <a:off x="4850517" y="1257672"/>
            <a:ext cx="3384376" cy="16561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3146688-353E-E943-BD17-AC3ABFE8D385}"/>
              </a:ext>
            </a:extLst>
          </p:cNvPr>
          <p:cNvCxnSpPr/>
          <p:nvPr/>
        </p:nvCxnSpPr>
        <p:spPr>
          <a:xfrm flipH="1">
            <a:off x="4826024" y="1010461"/>
            <a:ext cx="280831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40AF0166-6BA8-B642-8586-A68EF3931640}"/>
              </a:ext>
            </a:extLst>
          </p:cNvPr>
          <p:cNvCxnSpPr/>
          <p:nvPr/>
        </p:nvCxnSpPr>
        <p:spPr>
          <a:xfrm>
            <a:off x="6318416" y="1664873"/>
            <a:ext cx="44269" cy="4921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4FC84B0-D7EB-7742-82A2-D9DEB8C0EC0A}"/>
              </a:ext>
            </a:extLst>
          </p:cNvPr>
          <p:cNvCxnSpPr/>
          <p:nvPr/>
        </p:nvCxnSpPr>
        <p:spPr>
          <a:xfrm>
            <a:off x="4850517" y="4426024"/>
            <a:ext cx="1872208" cy="21602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2F2A9E39-2011-7940-A056-C545B51E20AB}"/>
              </a:ext>
            </a:extLst>
          </p:cNvPr>
          <p:cNvCxnSpPr/>
          <p:nvPr/>
        </p:nvCxnSpPr>
        <p:spPr>
          <a:xfrm flipH="1">
            <a:off x="4850517" y="6154216"/>
            <a:ext cx="40324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A798D0C-8D95-8D46-B414-DE38E10637C4}"/>
              </a:ext>
            </a:extLst>
          </p:cNvPr>
          <p:cNvCxnSpPr/>
          <p:nvPr/>
        </p:nvCxnSpPr>
        <p:spPr>
          <a:xfrm>
            <a:off x="6650717" y="1545704"/>
            <a:ext cx="72008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3B526129-CE62-F648-A967-B440947B9D44}"/>
              </a:ext>
            </a:extLst>
          </p:cNvPr>
          <p:cNvCxnSpPr/>
          <p:nvPr/>
        </p:nvCxnSpPr>
        <p:spPr>
          <a:xfrm flipH="1">
            <a:off x="7226781" y="1761728"/>
            <a:ext cx="24494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B832D5FC-AEB5-4F40-9900-350600A4E0B2}"/>
              </a:ext>
            </a:extLst>
          </p:cNvPr>
          <p:cNvCxnSpPr/>
          <p:nvPr/>
        </p:nvCxnSpPr>
        <p:spPr>
          <a:xfrm>
            <a:off x="5321916" y="2705997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Vrije vorm 20">
            <a:extLst>
              <a:ext uri="{FF2B5EF4-FFF2-40B4-BE49-F238E27FC236}">
                <a16:creationId xmlns:a16="http://schemas.microsoft.com/office/drawing/2014/main" id="{06846963-AAB7-734C-BFE1-16010C089C70}"/>
              </a:ext>
            </a:extLst>
          </p:cNvPr>
          <p:cNvSpPr/>
          <p:nvPr/>
        </p:nvSpPr>
        <p:spPr>
          <a:xfrm>
            <a:off x="5330537" y="3207923"/>
            <a:ext cx="1012371" cy="481692"/>
          </a:xfrm>
          <a:custGeom>
            <a:avLst/>
            <a:gdLst>
              <a:gd name="connsiteX0" fmla="*/ 1012371 w 1012371"/>
              <a:gd name="connsiteY0" fmla="*/ 0 h 481692"/>
              <a:gd name="connsiteX1" fmla="*/ 775607 w 1012371"/>
              <a:gd name="connsiteY1" fmla="*/ 32657 h 481692"/>
              <a:gd name="connsiteX2" fmla="*/ 481693 w 1012371"/>
              <a:gd name="connsiteY2" fmla="*/ 138792 h 481692"/>
              <a:gd name="connsiteX3" fmla="*/ 138793 w 1012371"/>
              <a:gd name="connsiteY3" fmla="*/ 318407 h 481692"/>
              <a:gd name="connsiteX4" fmla="*/ 0 w 1012371"/>
              <a:gd name="connsiteY4" fmla="*/ 481692 h 481692"/>
              <a:gd name="connsiteX5" fmla="*/ 0 w 1012371"/>
              <a:gd name="connsiteY5" fmla="*/ 481692 h 48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371" h="481692">
                <a:moveTo>
                  <a:pt x="1012371" y="0"/>
                </a:moveTo>
                <a:cubicBezTo>
                  <a:pt x="938212" y="4762"/>
                  <a:pt x="864053" y="9525"/>
                  <a:pt x="775607" y="32657"/>
                </a:cubicBezTo>
                <a:cubicBezTo>
                  <a:pt x="687161" y="55789"/>
                  <a:pt x="587829" y="91167"/>
                  <a:pt x="481693" y="138792"/>
                </a:cubicBezTo>
                <a:cubicBezTo>
                  <a:pt x="375557" y="186417"/>
                  <a:pt x="219075" y="261257"/>
                  <a:pt x="138793" y="318407"/>
                </a:cubicBezTo>
                <a:cubicBezTo>
                  <a:pt x="58511" y="375557"/>
                  <a:pt x="0" y="481692"/>
                  <a:pt x="0" y="481692"/>
                </a:cubicBezTo>
                <a:lnTo>
                  <a:pt x="0" y="48169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Vrije vorm 21">
            <a:extLst>
              <a:ext uri="{FF2B5EF4-FFF2-40B4-BE49-F238E27FC236}">
                <a16:creationId xmlns:a16="http://schemas.microsoft.com/office/drawing/2014/main" id="{3591F8C9-C33D-3B42-9078-E949E758DEC1}"/>
              </a:ext>
            </a:extLst>
          </p:cNvPr>
          <p:cNvSpPr/>
          <p:nvPr/>
        </p:nvSpPr>
        <p:spPr>
          <a:xfrm>
            <a:off x="6334744" y="3204837"/>
            <a:ext cx="914400" cy="509271"/>
          </a:xfrm>
          <a:custGeom>
            <a:avLst/>
            <a:gdLst>
              <a:gd name="connsiteX0" fmla="*/ 0 w 914400"/>
              <a:gd name="connsiteY0" fmla="*/ 3086 h 509271"/>
              <a:gd name="connsiteX1" fmla="*/ 285750 w 914400"/>
              <a:gd name="connsiteY1" fmla="*/ 19414 h 509271"/>
              <a:gd name="connsiteX2" fmla="*/ 595993 w 914400"/>
              <a:gd name="connsiteY2" fmla="*/ 150043 h 509271"/>
              <a:gd name="connsiteX3" fmla="*/ 914400 w 914400"/>
              <a:gd name="connsiteY3" fmla="*/ 509271 h 509271"/>
              <a:gd name="connsiteX4" fmla="*/ 914400 w 914400"/>
              <a:gd name="connsiteY4" fmla="*/ 509271 h 50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509271">
                <a:moveTo>
                  <a:pt x="0" y="3086"/>
                </a:moveTo>
                <a:cubicBezTo>
                  <a:pt x="93209" y="-997"/>
                  <a:pt x="186418" y="-5079"/>
                  <a:pt x="285750" y="19414"/>
                </a:cubicBezTo>
                <a:cubicBezTo>
                  <a:pt x="385082" y="43907"/>
                  <a:pt x="491218" y="68400"/>
                  <a:pt x="595993" y="150043"/>
                </a:cubicBezTo>
                <a:cubicBezTo>
                  <a:pt x="700768" y="231686"/>
                  <a:pt x="914400" y="509271"/>
                  <a:pt x="914400" y="509271"/>
                </a:cubicBezTo>
                <a:lnTo>
                  <a:pt x="914400" y="509271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881CBA9-C5AA-F949-BCD8-D0552DE45A93}"/>
              </a:ext>
            </a:extLst>
          </p:cNvPr>
          <p:cNvSpPr txBox="1"/>
          <p:nvPr/>
        </p:nvSpPr>
        <p:spPr>
          <a:xfrm>
            <a:off x="4058429" y="1185664"/>
            <a:ext cx="72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</a:t>
            </a:r>
          </a:p>
          <a:p>
            <a:r>
              <a:rPr lang="nl-NL" dirty="0"/>
              <a:t>TK</a:t>
            </a:r>
          </a:p>
          <a:p>
            <a:r>
              <a:rPr lang="nl-NL" dirty="0"/>
              <a:t>TW</a:t>
            </a:r>
          </a:p>
          <a:p>
            <a:r>
              <a:rPr lang="nl-NL" dirty="0"/>
              <a:t>VK</a:t>
            </a:r>
          </a:p>
          <a:p>
            <a:r>
              <a:rPr lang="nl-NL" dirty="0"/>
              <a:t>CK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7C19A65-17D6-0541-A598-5ABE3F362B15}"/>
              </a:ext>
            </a:extLst>
          </p:cNvPr>
          <p:cNvSpPr txBox="1"/>
          <p:nvPr/>
        </p:nvSpPr>
        <p:spPr>
          <a:xfrm>
            <a:off x="9170997" y="34899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0D6E7CE-FA36-C841-ABC6-8B235C1F84D5}"/>
              </a:ext>
            </a:extLst>
          </p:cNvPr>
          <p:cNvSpPr txBox="1"/>
          <p:nvPr/>
        </p:nvSpPr>
        <p:spPr>
          <a:xfrm>
            <a:off x="8810957" y="63702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0382C89-689E-574D-9555-F9919CD67586}"/>
              </a:ext>
            </a:extLst>
          </p:cNvPr>
          <p:cNvSpPr txBox="1"/>
          <p:nvPr/>
        </p:nvSpPr>
        <p:spPr>
          <a:xfrm>
            <a:off x="8954973" y="59381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GVK = MK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CA48A79-736C-4143-920E-BB24D7BD9FC3}"/>
              </a:ext>
            </a:extLst>
          </p:cNvPr>
          <p:cNvSpPr txBox="1"/>
          <p:nvPr/>
        </p:nvSpPr>
        <p:spPr>
          <a:xfrm>
            <a:off x="8594933" y="57221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GTK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EE6C4EDE-5A54-E34A-904C-09095E06C34D}"/>
              </a:ext>
            </a:extLst>
          </p:cNvPr>
          <p:cNvSpPr txBox="1"/>
          <p:nvPr/>
        </p:nvSpPr>
        <p:spPr>
          <a:xfrm>
            <a:off x="6650717" y="61542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MO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A9CDBED-C9A1-2742-919A-F3BA9734259E}"/>
              </a:ext>
            </a:extLst>
          </p:cNvPr>
          <p:cNvSpPr txBox="1"/>
          <p:nvPr/>
        </p:nvSpPr>
        <p:spPr>
          <a:xfrm>
            <a:off x="9026981" y="271269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CK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F8687A86-7259-B546-9666-7ABF47CAC118}"/>
              </a:ext>
            </a:extLst>
          </p:cNvPr>
          <p:cNvSpPr txBox="1"/>
          <p:nvPr/>
        </p:nvSpPr>
        <p:spPr>
          <a:xfrm>
            <a:off x="8738949" y="17617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VK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7B38E4C9-2A4C-BC4F-AB83-1EAF02B86F90}"/>
              </a:ext>
            </a:extLst>
          </p:cNvPr>
          <p:cNvSpPr txBox="1"/>
          <p:nvPr/>
        </p:nvSpPr>
        <p:spPr>
          <a:xfrm>
            <a:off x="8234893" y="11136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TK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803C62D6-46C3-AC4C-A60D-97E8283C2C83}"/>
              </a:ext>
            </a:extLst>
          </p:cNvPr>
          <p:cNvSpPr txBox="1"/>
          <p:nvPr/>
        </p:nvSpPr>
        <p:spPr>
          <a:xfrm>
            <a:off x="6290677" y="11856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CFACF50-32AB-204D-A755-75DF96168CA4}"/>
              </a:ext>
            </a:extLst>
          </p:cNvPr>
          <p:cNvSpPr txBox="1"/>
          <p:nvPr/>
        </p:nvSpPr>
        <p:spPr>
          <a:xfrm>
            <a:off x="6578709" y="3273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TW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72772703-39CB-934C-9641-60796E678F85}"/>
              </a:ext>
            </a:extLst>
          </p:cNvPr>
          <p:cNvSpPr txBox="1"/>
          <p:nvPr/>
        </p:nvSpPr>
        <p:spPr>
          <a:xfrm>
            <a:off x="6218669" y="37779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827F3A88-0088-6D46-B6CD-3C41FBE527FD}"/>
              </a:ext>
            </a:extLst>
          </p:cNvPr>
          <p:cNvSpPr txBox="1"/>
          <p:nvPr/>
        </p:nvSpPr>
        <p:spPr>
          <a:xfrm>
            <a:off x="6218669" y="65458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</a:t>
            </a:r>
          </a:p>
        </p:txBody>
      </p:sp>
      <p:sp>
        <p:nvSpPr>
          <p:cNvPr id="36" name="Vrije vorm 35">
            <a:extLst>
              <a:ext uri="{FF2B5EF4-FFF2-40B4-BE49-F238E27FC236}">
                <a16:creationId xmlns:a16="http://schemas.microsoft.com/office/drawing/2014/main" id="{B87647E7-4CAB-1D4F-9D26-C101794969AB}"/>
              </a:ext>
            </a:extLst>
          </p:cNvPr>
          <p:cNvSpPr/>
          <p:nvPr/>
        </p:nvSpPr>
        <p:spPr>
          <a:xfrm>
            <a:off x="5199908" y="4293773"/>
            <a:ext cx="3367442" cy="1658424"/>
          </a:xfrm>
          <a:custGeom>
            <a:avLst/>
            <a:gdLst>
              <a:gd name="connsiteX0" fmla="*/ 0 w 3367442"/>
              <a:gd name="connsiteY0" fmla="*/ 0 h 1658424"/>
              <a:gd name="connsiteX1" fmla="*/ 130629 w 3367442"/>
              <a:gd name="connsiteY1" fmla="*/ 424542 h 1658424"/>
              <a:gd name="connsiteX2" fmla="*/ 400050 w 3367442"/>
              <a:gd name="connsiteY2" fmla="*/ 783771 h 1658424"/>
              <a:gd name="connsiteX3" fmla="*/ 996043 w 3367442"/>
              <a:gd name="connsiteY3" fmla="*/ 1273628 h 1658424"/>
              <a:gd name="connsiteX4" fmla="*/ 1551215 w 3367442"/>
              <a:gd name="connsiteY4" fmla="*/ 1477735 h 1658424"/>
              <a:gd name="connsiteX5" fmla="*/ 2155372 w 3367442"/>
              <a:gd name="connsiteY5" fmla="*/ 1575707 h 1658424"/>
              <a:gd name="connsiteX6" fmla="*/ 3208565 w 3367442"/>
              <a:gd name="connsiteY6" fmla="*/ 1649185 h 1658424"/>
              <a:gd name="connsiteX7" fmla="*/ 3347358 w 3367442"/>
              <a:gd name="connsiteY7" fmla="*/ 1657350 h 1658424"/>
              <a:gd name="connsiteX8" fmla="*/ 3363686 w 3367442"/>
              <a:gd name="connsiteY8" fmla="*/ 1649185 h 165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7442" h="1658424">
                <a:moveTo>
                  <a:pt x="0" y="0"/>
                </a:moveTo>
                <a:cubicBezTo>
                  <a:pt x="31977" y="146957"/>
                  <a:pt x="63954" y="293914"/>
                  <a:pt x="130629" y="424542"/>
                </a:cubicBezTo>
                <a:cubicBezTo>
                  <a:pt x="197304" y="555170"/>
                  <a:pt x="255814" y="642257"/>
                  <a:pt x="400050" y="783771"/>
                </a:cubicBezTo>
                <a:cubicBezTo>
                  <a:pt x="544286" y="925285"/>
                  <a:pt x="804182" y="1157967"/>
                  <a:pt x="996043" y="1273628"/>
                </a:cubicBezTo>
                <a:cubicBezTo>
                  <a:pt x="1187904" y="1389289"/>
                  <a:pt x="1357994" y="1427389"/>
                  <a:pt x="1551215" y="1477735"/>
                </a:cubicBezTo>
                <a:cubicBezTo>
                  <a:pt x="1744436" y="1528081"/>
                  <a:pt x="1879147" y="1547132"/>
                  <a:pt x="2155372" y="1575707"/>
                </a:cubicBezTo>
                <a:cubicBezTo>
                  <a:pt x="2431597" y="1604282"/>
                  <a:pt x="3208565" y="1649185"/>
                  <a:pt x="3208565" y="1649185"/>
                </a:cubicBezTo>
                <a:cubicBezTo>
                  <a:pt x="3407229" y="1662792"/>
                  <a:pt x="3321505" y="1657350"/>
                  <a:pt x="3347358" y="1657350"/>
                </a:cubicBezTo>
                <a:cubicBezTo>
                  <a:pt x="3373211" y="1657350"/>
                  <a:pt x="3368448" y="1653267"/>
                  <a:pt x="3363686" y="164918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D832C4F0-3FAF-9E4E-A284-E1A37160E8FD}"/>
              </a:ext>
            </a:extLst>
          </p:cNvPr>
          <p:cNvSpPr txBox="1"/>
          <p:nvPr/>
        </p:nvSpPr>
        <p:spPr>
          <a:xfrm>
            <a:off x="7451189" y="56585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</a:t>
            </a:r>
          </a:p>
        </p:txBody>
      </p: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BE049C3C-741D-244A-AB8A-4BCC2DBFA3A3}"/>
              </a:ext>
            </a:extLst>
          </p:cNvPr>
          <p:cNvCxnSpPr/>
          <p:nvPr/>
        </p:nvCxnSpPr>
        <p:spPr>
          <a:xfrm flipH="1" flipV="1">
            <a:off x="4840680" y="5355130"/>
            <a:ext cx="1522007" cy="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91122B0C-20F3-E349-9E67-C4D7282437F4}"/>
              </a:ext>
            </a:extLst>
          </p:cNvPr>
          <p:cNvCxnSpPr/>
          <p:nvPr/>
        </p:nvCxnSpPr>
        <p:spPr>
          <a:xfrm flipH="1" flipV="1">
            <a:off x="4850517" y="5650160"/>
            <a:ext cx="1522007" cy="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roomdiagram: Verbindingslijn 93">
            <a:extLst>
              <a:ext uri="{FF2B5EF4-FFF2-40B4-BE49-F238E27FC236}">
                <a16:creationId xmlns:a16="http://schemas.microsoft.com/office/drawing/2014/main" id="{072B4087-A57C-7244-8DA6-1F68BB596131}"/>
              </a:ext>
            </a:extLst>
          </p:cNvPr>
          <p:cNvSpPr/>
          <p:nvPr/>
        </p:nvSpPr>
        <p:spPr>
          <a:xfrm>
            <a:off x="6323334" y="56338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Stroomdiagram: Verbindingslijn 94">
            <a:extLst>
              <a:ext uri="{FF2B5EF4-FFF2-40B4-BE49-F238E27FC236}">
                <a16:creationId xmlns:a16="http://schemas.microsoft.com/office/drawing/2014/main" id="{8E575E91-5BB1-C246-AD25-9C275D26EE0D}"/>
              </a:ext>
            </a:extLst>
          </p:cNvPr>
          <p:cNvSpPr/>
          <p:nvPr/>
        </p:nvSpPr>
        <p:spPr>
          <a:xfrm>
            <a:off x="6312449" y="5320867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Stroomdiagram: Verbindingslijn 95">
            <a:extLst>
              <a:ext uri="{FF2B5EF4-FFF2-40B4-BE49-F238E27FC236}">
                <a16:creationId xmlns:a16="http://schemas.microsoft.com/office/drawing/2014/main" id="{08E8C5D0-95F6-2C43-A4D0-7774EC0EA9FF}"/>
              </a:ext>
            </a:extLst>
          </p:cNvPr>
          <p:cNvSpPr/>
          <p:nvPr/>
        </p:nvSpPr>
        <p:spPr>
          <a:xfrm>
            <a:off x="4818384" y="5329032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Stroomdiagram: Verbindingslijn 96">
            <a:extLst>
              <a:ext uri="{FF2B5EF4-FFF2-40B4-BE49-F238E27FC236}">
                <a16:creationId xmlns:a16="http://schemas.microsoft.com/office/drawing/2014/main" id="{F88AE5A1-7ADB-254B-ACE4-0B24F099B0F8}"/>
              </a:ext>
            </a:extLst>
          </p:cNvPr>
          <p:cNvSpPr/>
          <p:nvPr/>
        </p:nvSpPr>
        <p:spPr>
          <a:xfrm>
            <a:off x="4818384" y="5606617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Stroomdiagram: Verbindingslijn 97">
            <a:extLst>
              <a:ext uri="{FF2B5EF4-FFF2-40B4-BE49-F238E27FC236}">
                <a16:creationId xmlns:a16="http://schemas.microsoft.com/office/drawing/2014/main" id="{8B22B798-0B8D-AE42-AC94-B16953F4008E}"/>
              </a:ext>
            </a:extLst>
          </p:cNvPr>
          <p:cNvSpPr/>
          <p:nvPr/>
        </p:nvSpPr>
        <p:spPr>
          <a:xfrm>
            <a:off x="6287956" y="1630611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Stroomdiagram: Verbindingslijn 98">
            <a:extLst>
              <a:ext uri="{FF2B5EF4-FFF2-40B4-BE49-F238E27FC236}">
                <a16:creationId xmlns:a16="http://schemas.microsoft.com/office/drawing/2014/main" id="{A10F451B-9581-F243-BB01-DAA1F2686C24}"/>
              </a:ext>
            </a:extLst>
          </p:cNvPr>
          <p:cNvSpPr/>
          <p:nvPr/>
        </p:nvSpPr>
        <p:spPr>
          <a:xfrm>
            <a:off x="6312449" y="6096475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2488D4F-2202-2B44-AEFC-95780D43AFEB}"/>
              </a:ext>
            </a:extLst>
          </p:cNvPr>
          <p:cNvSpPr txBox="1"/>
          <p:nvPr/>
        </p:nvSpPr>
        <p:spPr>
          <a:xfrm>
            <a:off x="256983" y="2662292"/>
            <a:ext cx="2904694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Constante meeropbrengsten en een prijszetter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302CC0CB-5497-8D4F-9459-A14CAFBA92A8}"/>
              </a:ext>
            </a:extLst>
          </p:cNvPr>
          <p:cNvSpPr txBox="1"/>
          <p:nvPr/>
        </p:nvSpPr>
        <p:spPr>
          <a:xfrm>
            <a:off x="4058429" y="4282008"/>
            <a:ext cx="72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</a:t>
            </a:r>
          </a:p>
          <a:p>
            <a:r>
              <a:rPr lang="nl-NL" dirty="0"/>
              <a:t>MO</a:t>
            </a:r>
          </a:p>
          <a:p>
            <a:r>
              <a:rPr lang="nl-NL" dirty="0"/>
              <a:t>GTK</a:t>
            </a:r>
          </a:p>
          <a:p>
            <a:r>
              <a:rPr lang="nl-NL" dirty="0"/>
              <a:t>GVK</a:t>
            </a:r>
          </a:p>
          <a:p>
            <a:r>
              <a:rPr lang="nl-NL" dirty="0"/>
              <a:t>MK</a:t>
            </a: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CA449D2A-C082-FB43-9CAE-075FB45D1EC4}"/>
              </a:ext>
            </a:extLst>
          </p:cNvPr>
          <p:cNvSpPr/>
          <p:nvPr/>
        </p:nvSpPr>
        <p:spPr>
          <a:xfrm>
            <a:off x="4850517" y="5362128"/>
            <a:ext cx="1512168" cy="28803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12718BB6-9310-FA45-AF61-4D37F82BE706}"/>
              </a:ext>
            </a:extLst>
          </p:cNvPr>
          <p:cNvSpPr txBox="1"/>
          <p:nvPr/>
        </p:nvSpPr>
        <p:spPr>
          <a:xfrm>
            <a:off x="4656590" y="0"/>
            <a:ext cx="371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3.3 Maximale winst</a:t>
            </a:r>
          </a:p>
        </p:txBody>
      </p:sp>
    </p:spTree>
    <p:extLst>
      <p:ext uri="{BB962C8B-B14F-4D97-AF65-F5344CB8AC3E}">
        <p14:creationId xmlns:p14="http://schemas.microsoft.com/office/powerpoint/2010/main" val="41930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CF4F801-6C76-9643-A8E9-0513F9211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73C3BA-1F60-8247-A923-3B893B4F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4F6FC4-E544-C04C-B5F4-6B509E795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0" y="2209223"/>
            <a:ext cx="7835900" cy="3187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4C84630-2372-9840-8AE9-FC1F35454DDB}"/>
              </a:ext>
            </a:extLst>
          </p:cNvPr>
          <p:cNvSpPr txBox="1"/>
          <p:nvPr/>
        </p:nvSpPr>
        <p:spPr>
          <a:xfrm>
            <a:off x="2933138" y="0"/>
            <a:ext cx="632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3.4 Prijs, aanbod en producentensurplus</a:t>
            </a:r>
          </a:p>
        </p:txBody>
      </p:sp>
    </p:spTree>
    <p:extLst>
      <p:ext uri="{BB962C8B-B14F-4D97-AF65-F5344CB8AC3E}">
        <p14:creationId xmlns:p14="http://schemas.microsoft.com/office/powerpoint/2010/main" val="314263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3324FCA-5D1C-AD48-9095-DDD39A3F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765A562-B3C4-454F-9A97-F180571B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6</a:t>
            </a:fld>
            <a:endParaRPr lang="nl-NL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8DD91BD-BDE1-7742-BA53-67FBEFAF5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336936"/>
              </p:ext>
            </p:extLst>
          </p:nvPr>
        </p:nvGraphicFramePr>
        <p:xfrm>
          <a:off x="5870741" y="364674"/>
          <a:ext cx="6099587" cy="3551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33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Prijs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Aanb 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Aanb 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Aanb 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>
                          <a:effectLst/>
                        </a:rPr>
                        <a:t>Coll aanb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3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in €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x 1.000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x 1.000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x 1.000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u="none" strike="noStrike" dirty="0">
                          <a:effectLst/>
                        </a:rPr>
                        <a:t>x 1.000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411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015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5,5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3,3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10,8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15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6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5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3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10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015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4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2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2,4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8,4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015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2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2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1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5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2F870597-E0FA-F443-A44D-D11A92A96DE6}"/>
              </a:ext>
            </a:extLst>
          </p:cNvPr>
          <p:cNvSpPr txBox="1"/>
          <p:nvPr/>
        </p:nvSpPr>
        <p:spPr>
          <a:xfrm>
            <a:off x="406840" y="1562924"/>
            <a:ext cx="306999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Individuele - en collectieve aanbodlijn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05D478-492E-D342-8500-CA9A74EC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95" y="4127500"/>
            <a:ext cx="2234100" cy="2730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635FA38-EBC2-E545-AA01-3108BF664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011" y="4127500"/>
            <a:ext cx="1167825" cy="26543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7F7B8FC-F03B-3B44-AA91-C162F06DF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749" y="4159250"/>
            <a:ext cx="1472475" cy="25908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4ED1BE0-2B0D-B444-B6BF-F08C86324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145" y="4127500"/>
            <a:ext cx="3757351" cy="27178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8EA1F0E-D491-814B-B35F-ED7A7C4491E1}"/>
              </a:ext>
            </a:extLst>
          </p:cNvPr>
          <p:cNvSpPr txBox="1"/>
          <p:nvPr/>
        </p:nvSpPr>
        <p:spPr>
          <a:xfrm>
            <a:off x="373584" y="2422019"/>
            <a:ext cx="4485939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De collectieve prijsaanbodcurve geeft het verband weer tussen de prijs van een goed en de hoeveelheden die alle ondernemingen samen op de markt aanbieden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07EE18B-63AD-8843-9C21-848CEF90CE5F}"/>
              </a:ext>
            </a:extLst>
          </p:cNvPr>
          <p:cNvSpPr txBox="1"/>
          <p:nvPr/>
        </p:nvSpPr>
        <p:spPr>
          <a:xfrm>
            <a:off x="2933138" y="0"/>
            <a:ext cx="632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3.4 Prijs, aanbod en producentensurplus</a:t>
            </a:r>
          </a:p>
        </p:txBody>
      </p:sp>
    </p:spTree>
    <p:extLst>
      <p:ext uri="{BB962C8B-B14F-4D97-AF65-F5344CB8AC3E}">
        <p14:creationId xmlns:p14="http://schemas.microsoft.com/office/powerpoint/2010/main" val="17197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C1AC1C7-3B93-E048-8E83-CD9D7937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9950B55-1A1C-0347-9500-ABB9DC9A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7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DE63665-51E7-CC43-A1C9-C371F03D99C8}"/>
              </a:ext>
            </a:extLst>
          </p:cNvPr>
          <p:cNvSpPr txBox="1"/>
          <p:nvPr/>
        </p:nvSpPr>
        <p:spPr>
          <a:xfrm>
            <a:off x="4924429" y="523878"/>
            <a:ext cx="294957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dirty="0"/>
              <a:t>De aanbodfunctie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CB8410-7A3C-5E47-878D-49DFCE9E3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7" y="1522942"/>
            <a:ext cx="2754775" cy="5479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843BD21-4AE5-1943-A07E-5890837BE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2111"/>
            <a:ext cx="4738456" cy="17330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F8CA96E-83A3-1146-AE58-A32114CC5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787" y="1351655"/>
            <a:ext cx="6573856" cy="530315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8B928AA-C064-6A4E-8C87-F5765EB43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4" y="2070874"/>
            <a:ext cx="4843400" cy="892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787EAEA-BCD5-814C-A2FF-C695CC25F582}"/>
              </a:ext>
            </a:extLst>
          </p:cNvPr>
          <p:cNvSpPr txBox="1"/>
          <p:nvPr/>
        </p:nvSpPr>
        <p:spPr>
          <a:xfrm>
            <a:off x="2933138" y="0"/>
            <a:ext cx="632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3.4 Prijs, aanbod en producentensurplus</a:t>
            </a:r>
          </a:p>
        </p:txBody>
      </p:sp>
    </p:spTree>
    <p:extLst>
      <p:ext uri="{BB962C8B-B14F-4D97-AF65-F5344CB8AC3E}">
        <p14:creationId xmlns:p14="http://schemas.microsoft.com/office/powerpoint/2010/main" val="2441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A67C820-A723-A244-B10E-8E47C3DD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247E2AB-F2F8-4A4D-B26C-B81BC386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8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2E33D14-BE25-DA4F-8A55-879DD29B225F}"/>
              </a:ext>
            </a:extLst>
          </p:cNvPr>
          <p:cNvSpPr txBox="1"/>
          <p:nvPr/>
        </p:nvSpPr>
        <p:spPr>
          <a:xfrm>
            <a:off x="2933138" y="0"/>
            <a:ext cx="632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3.4 Prijs, aanbod en producentensurplus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F18A232-608B-F642-BA3B-E9E95DDB2925}"/>
              </a:ext>
            </a:extLst>
          </p:cNvPr>
          <p:cNvSpPr txBox="1"/>
          <p:nvPr/>
        </p:nvSpPr>
        <p:spPr>
          <a:xfrm>
            <a:off x="2684154" y="540119"/>
            <a:ext cx="769290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Verschuiving van of langs de aanbodlijn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89A5C8A-0F79-CA4F-B661-15C7AC6B9BC0}"/>
              </a:ext>
            </a:extLst>
          </p:cNvPr>
          <p:cNvCxnSpPr/>
          <p:nvPr/>
        </p:nvCxnSpPr>
        <p:spPr>
          <a:xfrm>
            <a:off x="2684154" y="1433149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64A99EF-85C8-C148-A121-499470EBD7C3}"/>
              </a:ext>
            </a:extLst>
          </p:cNvPr>
          <p:cNvCxnSpPr/>
          <p:nvPr/>
        </p:nvCxnSpPr>
        <p:spPr>
          <a:xfrm>
            <a:off x="6586687" y="1433155"/>
            <a:ext cx="32657" cy="3510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3509F529-C3C0-9642-9D6F-2608A59F54AF}"/>
              </a:ext>
            </a:extLst>
          </p:cNvPr>
          <p:cNvSpPr txBox="1"/>
          <p:nvPr/>
        </p:nvSpPr>
        <p:spPr>
          <a:xfrm>
            <a:off x="2684154" y="929653"/>
            <a:ext cx="769290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Langs										Van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AF33308-FC68-9F40-ABC9-A21FACFC4D2E}"/>
              </a:ext>
            </a:extLst>
          </p:cNvPr>
          <p:cNvSpPr txBox="1"/>
          <p:nvPr/>
        </p:nvSpPr>
        <p:spPr>
          <a:xfrm>
            <a:off x="2684159" y="1727069"/>
            <a:ext cx="2024743" cy="83099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Als de prijs zelf verandert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182273B-7668-5A4F-AFEB-A578385D2ED7}"/>
              </a:ext>
            </a:extLst>
          </p:cNvPr>
          <p:cNvSpPr txBox="1"/>
          <p:nvPr/>
        </p:nvSpPr>
        <p:spPr>
          <a:xfrm>
            <a:off x="6815287" y="1727066"/>
            <a:ext cx="4163785" cy="4678204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marL="179388" indent="-179388"/>
            <a:r>
              <a:rPr lang="nl-NL" sz="2000" dirty="0"/>
              <a:t>* Als de kosten toe- of afnemen (de winst verandert)</a:t>
            </a:r>
          </a:p>
          <a:p>
            <a:pPr marL="179388" indent="-179388"/>
            <a:r>
              <a:rPr lang="nl-NL" sz="2000" dirty="0"/>
              <a:t>* Bij een toename van het aantal producenten</a:t>
            </a:r>
          </a:p>
          <a:p>
            <a:pPr marL="179388" indent="-179388"/>
            <a:r>
              <a:rPr lang="nl-NL" sz="2000" dirty="0"/>
              <a:t>* Bij een verandering van de arbeidsproductiviteit</a:t>
            </a:r>
          </a:p>
          <a:p>
            <a:pPr marL="179388" indent="-179388"/>
            <a:r>
              <a:rPr lang="nl-NL" sz="2000" dirty="0"/>
              <a:t>* Bij mechanisatie, automatisering en robotisering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Bij een verandering van de rente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Door heffing van accijns of geven van subsidies</a:t>
            </a:r>
            <a:endParaRPr lang="nl-NL" dirty="0"/>
          </a:p>
          <a:p>
            <a:endParaRPr lang="nl-NL" dirty="0"/>
          </a:p>
          <a:p>
            <a:r>
              <a:rPr lang="nl-NL" sz="2000" dirty="0"/>
              <a:t>Conclusie: verandering van de winst is in feite de belangrijkste reden voor een verschuiving van de lijn zelf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1C62149-84E1-4F44-9F3D-C5CA04E8C2BE}"/>
              </a:ext>
            </a:extLst>
          </p:cNvPr>
          <p:cNvCxnSpPr/>
          <p:nvPr/>
        </p:nvCxnSpPr>
        <p:spPr>
          <a:xfrm flipH="1">
            <a:off x="1167774" y="3313112"/>
            <a:ext cx="10160" cy="26009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B4AFC2B-508A-7B4F-A8E0-B7000FB26AE4}"/>
              </a:ext>
            </a:extLst>
          </p:cNvPr>
          <p:cNvCxnSpPr/>
          <p:nvPr/>
        </p:nvCxnSpPr>
        <p:spPr>
          <a:xfrm flipV="1">
            <a:off x="1167774" y="5914072"/>
            <a:ext cx="2854960" cy="101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B0B8E924-E617-7945-90A1-85A41153C23A}"/>
              </a:ext>
            </a:extLst>
          </p:cNvPr>
          <p:cNvSpPr txBox="1"/>
          <p:nvPr/>
        </p:nvSpPr>
        <p:spPr>
          <a:xfrm>
            <a:off x="913774" y="3008315"/>
            <a:ext cx="72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ACEFC54-F317-0D4F-A765-9FC9F5C426F3}"/>
              </a:ext>
            </a:extLst>
          </p:cNvPr>
          <p:cNvSpPr txBox="1"/>
          <p:nvPr/>
        </p:nvSpPr>
        <p:spPr>
          <a:xfrm>
            <a:off x="3321695" y="6157915"/>
            <a:ext cx="138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Hoeveelheid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231732D-3AF9-CE49-A6BC-5801C2270984}"/>
              </a:ext>
            </a:extLst>
          </p:cNvPr>
          <p:cNvCxnSpPr/>
          <p:nvPr/>
        </p:nvCxnSpPr>
        <p:spPr>
          <a:xfrm flipV="1">
            <a:off x="1177934" y="3495992"/>
            <a:ext cx="2422861" cy="18019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3CFF43DF-D43C-9049-BFC9-7D61082ED216}"/>
              </a:ext>
            </a:extLst>
          </p:cNvPr>
          <p:cNvSpPr txBox="1"/>
          <p:nvPr/>
        </p:nvSpPr>
        <p:spPr>
          <a:xfrm>
            <a:off x="3745875" y="3031261"/>
            <a:ext cx="15955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P = </a:t>
            </a:r>
            <a:r>
              <a:rPr lang="nl-NL" dirty="0" err="1"/>
              <a:t>aQ</a:t>
            </a:r>
            <a:r>
              <a:rPr lang="nl-NL" dirty="0"/>
              <a:t> + b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7DB48B7A-580A-024F-AC16-AF1A664BEE18}"/>
              </a:ext>
            </a:extLst>
          </p:cNvPr>
          <p:cNvSpPr/>
          <p:nvPr/>
        </p:nvSpPr>
        <p:spPr>
          <a:xfrm>
            <a:off x="1700278" y="4813804"/>
            <a:ext cx="107576" cy="129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7F444D66-7A24-F64E-AED6-73D7823C0AE5}"/>
              </a:ext>
            </a:extLst>
          </p:cNvPr>
          <p:cNvCxnSpPr/>
          <p:nvPr/>
        </p:nvCxnSpPr>
        <p:spPr>
          <a:xfrm flipV="1">
            <a:off x="1167774" y="3495992"/>
            <a:ext cx="2433021" cy="18019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PIJL-RECHTS 39">
            <a:extLst>
              <a:ext uri="{FF2B5EF4-FFF2-40B4-BE49-F238E27FC236}">
                <a16:creationId xmlns:a16="http://schemas.microsoft.com/office/drawing/2014/main" id="{C400D2FE-FA40-254D-AFA9-A8A151F165C4}"/>
              </a:ext>
            </a:extLst>
          </p:cNvPr>
          <p:cNvSpPr/>
          <p:nvPr/>
        </p:nvSpPr>
        <p:spPr>
          <a:xfrm>
            <a:off x="2516069" y="4383504"/>
            <a:ext cx="286871" cy="197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5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07631 -0.099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1 -0.02894 L 0.03802 0.0328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FB26CE5-AB94-2945-9797-9E62E63A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(VRM)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21EB21-5E35-8D40-9F95-6AF93DD1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07F1-4AAD-C44A-B888-A91251AF752C}" type="slidenum">
              <a:rPr lang="nl-NL" smtClean="0"/>
              <a:t>9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3704A3C-3A7E-CF42-A74D-06334BE544B4}"/>
              </a:ext>
            </a:extLst>
          </p:cNvPr>
          <p:cNvSpPr txBox="1"/>
          <p:nvPr/>
        </p:nvSpPr>
        <p:spPr>
          <a:xfrm>
            <a:off x="798655" y="1562588"/>
            <a:ext cx="225706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VB 1</a:t>
            </a:r>
          </a:p>
          <a:p>
            <a:r>
              <a:rPr lang="nl-NL" dirty="0" err="1"/>
              <a:t>Qa</a:t>
            </a:r>
            <a:r>
              <a:rPr lang="nl-NL" dirty="0"/>
              <a:t> = 3P – 9</a:t>
            </a:r>
          </a:p>
          <a:p>
            <a:r>
              <a:rPr lang="nl-NL" dirty="0"/>
              <a:t>3P = </a:t>
            </a:r>
            <a:r>
              <a:rPr lang="nl-NL" dirty="0" err="1"/>
              <a:t>Qa</a:t>
            </a:r>
            <a:r>
              <a:rPr lang="nl-NL" dirty="0"/>
              <a:t> + 9</a:t>
            </a:r>
          </a:p>
          <a:p>
            <a:r>
              <a:rPr lang="nl-NL" dirty="0"/>
              <a:t>P = 1/3Qa + 3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F0CDBC2-A55B-1D45-AF54-C00A986E8ABE}"/>
              </a:ext>
            </a:extLst>
          </p:cNvPr>
          <p:cNvSpPr txBox="1"/>
          <p:nvPr/>
        </p:nvSpPr>
        <p:spPr>
          <a:xfrm>
            <a:off x="798657" y="2872457"/>
            <a:ext cx="225706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VB 2</a:t>
            </a:r>
          </a:p>
          <a:p>
            <a:r>
              <a:rPr lang="nl-NL" dirty="0" err="1"/>
              <a:t>Qa</a:t>
            </a:r>
            <a:r>
              <a:rPr lang="nl-NL" dirty="0"/>
              <a:t> = 0,5P + 10</a:t>
            </a:r>
          </a:p>
          <a:p>
            <a:r>
              <a:rPr lang="nl-NL" dirty="0"/>
              <a:t>0,5P = </a:t>
            </a:r>
            <a:r>
              <a:rPr lang="nl-NL" dirty="0" err="1"/>
              <a:t>Qa</a:t>
            </a:r>
            <a:r>
              <a:rPr lang="nl-NL" dirty="0"/>
              <a:t> - 10</a:t>
            </a:r>
          </a:p>
          <a:p>
            <a:r>
              <a:rPr lang="nl-NL" dirty="0"/>
              <a:t>P = 2Qa - 20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67FB1F-72C4-334B-87F3-A4C4EC4D5113}"/>
              </a:ext>
            </a:extLst>
          </p:cNvPr>
          <p:cNvSpPr txBox="1"/>
          <p:nvPr/>
        </p:nvSpPr>
        <p:spPr>
          <a:xfrm>
            <a:off x="798655" y="4182326"/>
            <a:ext cx="225706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VB 3</a:t>
            </a:r>
          </a:p>
          <a:p>
            <a:r>
              <a:rPr lang="nl-NL" dirty="0" err="1"/>
              <a:t>Qa</a:t>
            </a:r>
            <a:r>
              <a:rPr lang="nl-NL" dirty="0"/>
              <a:t> = 2P + 14</a:t>
            </a:r>
          </a:p>
          <a:p>
            <a:r>
              <a:rPr lang="nl-NL" dirty="0"/>
              <a:t>2P = </a:t>
            </a:r>
            <a:r>
              <a:rPr lang="nl-NL" dirty="0" err="1"/>
              <a:t>Qa</a:t>
            </a:r>
            <a:r>
              <a:rPr lang="nl-NL" dirty="0"/>
              <a:t> - 14</a:t>
            </a:r>
          </a:p>
          <a:p>
            <a:r>
              <a:rPr lang="nl-NL" dirty="0"/>
              <a:t>P = 0,5Qa - 7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B165102-36DE-B343-B08D-AE558531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661" y="2256822"/>
            <a:ext cx="5686801" cy="43815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37B3D4B-22CA-5249-9E01-44B8001C4E92}"/>
              </a:ext>
            </a:extLst>
          </p:cNvPr>
          <p:cNvSpPr txBox="1"/>
          <p:nvPr/>
        </p:nvSpPr>
        <p:spPr>
          <a:xfrm>
            <a:off x="3541855" y="1076449"/>
            <a:ext cx="713000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Effect van een accijns op de aanbodlijn (</a:t>
            </a:r>
            <a:r>
              <a:rPr lang="nl-NL" dirty="0" err="1"/>
              <a:t>Qa</a:t>
            </a:r>
            <a:r>
              <a:rPr lang="nl-NL" dirty="0"/>
              <a:t> = P – 2) van de vorige dia</a:t>
            </a:r>
          </a:p>
          <a:p>
            <a:r>
              <a:rPr lang="nl-NL" dirty="0"/>
              <a:t>Stel de overheid heft een accijns van € 3 op dit product. Wat gebeurt er dan met de aanbodlijn?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99B908C-9DC9-624F-93C7-C46593FFA713}"/>
              </a:ext>
            </a:extLst>
          </p:cNvPr>
          <p:cNvSpPr txBox="1"/>
          <p:nvPr/>
        </p:nvSpPr>
        <p:spPr>
          <a:xfrm>
            <a:off x="3541853" y="2106595"/>
            <a:ext cx="1944547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 err="1"/>
              <a:t>Qa</a:t>
            </a:r>
            <a:r>
              <a:rPr lang="nl-NL" dirty="0"/>
              <a:t> = P – 2</a:t>
            </a:r>
          </a:p>
          <a:p>
            <a:r>
              <a:rPr lang="nl-NL" dirty="0"/>
              <a:t>P = </a:t>
            </a:r>
            <a:r>
              <a:rPr lang="nl-NL" dirty="0" err="1"/>
              <a:t>Qa</a:t>
            </a:r>
            <a:r>
              <a:rPr lang="nl-NL" dirty="0"/>
              <a:t> + 2</a:t>
            </a:r>
          </a:p>
          <a:p>
            <a:r>
              <a:rPr lang="nl-NL" dirty="0"/>
              <a:t>Plus accijns €3</a:t>
            </a:r>
          </a:p>
          <a:p>
            <a:endParaRPr lang="nl-NL" dirty="0"/>
          </a:p>
          <a:p>
            <a:r>
              <a:rPr lang="nl-NL" dirty="0"/>
              <a:t>P = </a:t>
            </a:r>
            <a:r>
              <a:rPr lang="nl-NL" dirty="0" err="1"/>
              <a:t>Qa</a:t>
            </a:r>
            <a:r>
              <a:rPr lang="nl-NL" dirty="0"/>
              <a:t> + 2 + 3</a:t>
            </a:r>
          </a:p>
          <a:p>
            <a:r>
              <a:rPr lang="nl-NL" dirty="0"/>
              <a:t>P = </a:t>
            </a:r>
            <a:r>
              <a:rPr lang="nl-NL" dirty="0" err="1"/>
              <a:t>Qa</a:t>
            </a:r>
            <a:r>
              <a:rPr lang="nl-NL" dirty="0"/>
              <a:t> + 5</a:t>
            </a:r>
          </a:p>
          <a:p>
            <a:r>
              <a:rPr lang="nl-NL" dirty="0" err="1"/>
              <a:t>Qa</a:t>
            </a:r>
            <a:r>
              <a:rPr lang="nl-NL" dirty="0"/>
              <a:t> = P - 5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5D8053C-C26E-134F-8792-16D679C89941}"/>
              </a:ext>
            </a:extLst>
          </p:cNvPr>
          <p:cNvCxnSpPr/>
          <p:nvPr/>
        </p:nvCxnSpPr>
        <p:spPr>
          <a:xfrm flipV="1">
            <a:off x="6794341" y="2604304"/>
            <a:ext cx="3784923" cy="26043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0A9B8B8E-66B7-5649-A570-5F6E57569FC0}"/>
              </a:ext>
            </a:extLst>
          </p:cNvPr>
          <p:cNvSpPr txBox="1"/>
          <p:nvPr/>
        </p:nvSpPr>
        <p:spPr>
          <a:xfrm>
            <a:off x="9403979" y="2485915"/>
            <a:ext cx="1175285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1600" dirty="0" err="1"/>
              <a:t>Qa</a:t>
            </a:r>
            <a:r>
              <a:rPr lang="nl-NL" sz="1600" dirty="0"/>
              <a:t> = P - 5</a:t>
            </a:r>
          </a:p>
        </p:txBody>
      </p:sp>
      <p:sp>
        <p:nvSpPr>
          <p:cNvPr id="13" name="Pijl omhoog 12">
            <a:extLst>
              <a:ext uri="{FF2B5EF4-FFF2-40B4-BE49-F238E27FC236}">
                <a16:creationId xmlns:a16="http://schemas.microsoft.com/office/drawing/2014/main" id="{26F8B3D5-2E29-B64D-9C3F-EA7D70515542}"/>
              </a:ext>
            </a:extLst>
          </p:cNvPr>
          <p:cNvSpPr/>
          <p:nvPr/>
        </p:nvSpPr>
        <p:spPr>
          <a:xfrm>
            <a:off x="9793386" y="3121098"/>
            <a:ext cx="153021" cy="42838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 omhoog 13">
            <a:extLst>
              <a:ext uri="{FF2B5EF4-FFF2-40B4-BE49-F238E27FC236}">
                <a16:creationId xmlns:a16="http://schemas.microsoft.com/office/drawing/2014/main" id="{923DD26D-70A4-424E-8772-C19E05865AB6}"/>
              </a:ext>
            </a:extLst>
          </p:cNvPr>
          <p:cNvSpPr/>
          <p:nvPr/>
        </p:nvSpPr>
        <p:spPr>
          <a:xfrm>
            <a:off x="7268528" y="4834641"/>
            <a:ext cx="153022" cy="47428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4537D84-3B5F-ED4E-AF7F-6A35F9955526}"/>
              </a:ext>
            </a:extLst>
          </p:cNvPr>
          <p:cNvSpPr txBox="1"/>
          <p:nvPr/>
        </p:nvSpPr>
        <p:spPr>
          <a:xfrm>
            <a:off x="3196374" y="86380"/>
            <a:ext cx="6325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3.4 Prijs, aanbod en producentensurplus</a:t>
            </a:r>
          </a:p>
        </p:txBody>
      </p:sp>
    </p:spTree>
    <p:extLst>
      <p:ext uri="{BB962C8B-B14F-4D97-AF65-F5344CB8AC3E}">
        <p14:creationId xmlns:p14="http://schemas.microsoft.com/office/powerpoint/2010/main" val="18175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86</TotalTime>
  <Words>798</Words>
  <Application>Microsoft Macintosh PowerPoint</Application>
  <PresentationFormat>Breedbeeld</PresentationFormat>
  <Paragraphs>237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Druppel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8</cp:revision>
  <dcterms:created xsi:type="dcterms:W3CDTF">2019-04-19T07:30:21Z</dcterms:created>
  <dcterms:modified xsi:type="dcterms:W3CDTF">2019-08-18T17:49:13Z</dcterms:modified>
</cp:coreProperties>
</file>