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69" r:id="rId2"/>
    <p:sldId id="270" r:id="rId3"/>
    <p:sldId id="257" r:id="rId4"/>
    <p:sldId id="278" r:id="rId5"/>
    <p:sldId id="258" r:id="rId6"/>
    <p:sldId id="256" r:id="rId7"/>
    <p:sldId id="281" r:id="rId8"/>
    <p:sldId id="259" r:id="rId9"/>
    <p:sldId id="282" r:id="rId10"/>
    <p:sldId id="261" r:id="rId11"/>
    <p:sldId id="283" r:id="rId12"/>
    <p:sldId id="284" r:id="rId13"/>
    <p:sldId id="277" r:id="rId14"/>
    <p:sldId id="263" r:id="rId15"/>
    <p:sldId id="265" r:id="rId16"/>
    <p:sldId id="280" r:id="rId17"/>
    <p:sldId id="260" r:id="rId18"/>
    <p:sldId id="279" r:id="rId19"/>
    <p:sldId id="264" r:id="rId20"/>
    <p:sldId id="262" r:id="rId21"/>
    <p:sldId id="268" r:id="rId22"/>
    <p:sldId id="273" r:id="rId23"/>
    <p:sldId id="27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0B5B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6"/>
  </p:normalViewPr>
  <p:slideViewPr>
    <p:cSldViewPr>
      <p:cViewPr varScale="1">
        <p:scale>
          <a:sx n="98" d="100"/>
          <a:sy n="98" d="100"/>
        </p:scale>
        <p:origin x="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5117D-AA48-4B49-AE7A-B0F31FE54EFF}" type="datetimeFigureOut">
              <a:rPr lang="nl-NL" smtClean="0"/>
              <a:t>06-09-19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77935-29BC-B640-9A92-559159D11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5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0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5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2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54FA9C-6ADE-473B-98B7-937D1ED91626}" type="datetimeFigureOut">
              <a:rPr lang="nl-NL" smtClean="0">
                <a:solidFill>
                  <a:srgbClr val="073E87"/>
                </a:solidFill>
              </a:rPr>
              <a:pPr/>
              <a:t>06-09-19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649109-2980-4729-9A20-897C242561C8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Welvaart en groei – deel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7256"/>
            <a:ext cx="6768752" cy="45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54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De overheid kan proberen de kosten in de prijs te krijgen</a:t>
            </a:r>
          </a:p>
          <a:p>
            <a:pPr lvl="1"/>
            <a:r>
              <a:rPr lang="nl-NL" dirty="0"/>
              <a:t>door extra ‘overlastbelasting’ op vliegticket (milieuheffing)</a:t>
            </a:r>
          </a:p>
          <a:p>
            <a:pPr lvl="1"/>
            <a:r>
              <a:rPr lang="nl-NL" dirty="0"/>
              <a:t>door luchthavens te verplichten om de kosten van het isoleren van woningen te betalen</a:t>
            </a:r>
          </a:p>
          <a:p>
            <a:pPr lvl="1"/>
            <a:r>
              <a:rPr lang="nl-NL" dirty="0" err="1"/>
              <a:t>enz</a:t>
            </a:r>
            <a:r>
              <a:rPr lang="nl-NL" dirty="0"/>
              <a:t>…</a:t>
            </a:r>
          </a:p>
          <a:p>
            <a:r>
              <a:rPr lang="nl-NL" dirty="0"/>
              <a:t>Zo worden maatschappelijke kosten weer private kosten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 private kosten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2667000" cy="133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3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6"/>
          <p:cNvSpPr txBox="1">
            <a:spLocks/>
          </p:cNvSpPr>
          <p:nvPr/>
        </p:nvSpPr>
        <p:spPr>
          <a:xfrm>
            <a:off x="571472" y="214290"/>
            <a:ext cx="6257940" cy="5111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8A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dirty="0"/>
              <a:t>Externe effecten in model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55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5255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255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255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55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255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255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975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6695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415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8135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8855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948264" y="5676363"/>
            <a:ext cx="208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18" name="Tekstvak 17"/>
          <p:cNvSpPr txBox="1"/>
          <p:nvPr/>
        </p:nvSpPr>
        <p:spPr>
          <a:xfrm rot="16200000">
            <a:off x="4419484" y="1961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751056" y="43743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751056" y="36543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751056" y="30062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751056" y="22768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646281" y="15660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759168" y="5310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492592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7212672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7932752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8580824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5255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5547421" y="1741975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31" name="Rechte verbindingslijn 30"/>
          <p:cNvCxnSpPr/>
          <p:nvPr/>
        </p:nvCxnSpPr>
        <p:spPr>
          <a:xfrm flipV="1">
            <a:off x="5255112" y="2780928"/>
            <a:ext cx="3592016" cy="18094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8514149" y="2825794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sp>
        <p:nvSpPr>
          <p:cNvPr id="33" name="Rechthoek 32"/>
          <p:cNvSpPr/>
          <p:nvPr/>
        </p:nvSpPr>
        <p:spPr>
          <a:xfrm>
            <a:off x="8480246" y="1818323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C00000"/>
                </a:solidFill>
              </a:rPr>
              <a:t>Q’</a:t>
            </a:r>
            <a:r>
              <a:rPr lang="nl-NL" baseline="-25000" dirty="0" err="1">
                <a:solidFill>
                  <a:srgbClr val="C00000"/>
                </a:solidFill>
              </a:rPr>
              <a:t>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4" name="Tijdelijke aanduiding voor inhoud 2"/>
          <p:cNvSpPr txBox="1">
            <a:spLocks/>
          </p:cNvSpPr>
          <p:nvPr/>
        </p:nvSpPr>
        <p:spPr>
          <a:xfrm>
            <a:off x="457200" y="2922266"/>
            <a:ext cx="4038600" cy="35071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1600" dirty="0"/>
              <a:t>Marktmodel van een vliegreis naar Egypte: </a:t>
            </a:r>
          </a:p>
          <a:p>
            <a:pPr marL="0" indent="0">
              <a:buFont typeface="Arial" pitchFamily="34" charset="0"/>
              <a:buNone/>
            </a:pPr>
            <a:r>
              <a:rPr lang="nl-NL" sz="1600" dirty="0"/>
              <a:t>in de uitgangssituatie: </a:t>
            </a:r>
          </a:p>
          <a:p>
            <a:pPr marL="180975" lvl="1" indent="0">
              <a:buFont typeface="Arial" pitchFamily="34" charset="0"/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-¼P + 250</a:t>
            </a:r>
          </a:p>
          <a:p>
            <a:pPr marL="180975" lvl="1" indent="0">
              <a:buFont typeface="Arial" pitchFamily="34" charset="0"/>
              <a:buNone/>
            </a:pPr>
            <a:r>
              <a:rPr lang="nl-NL" sz="1600" dirty="0" err="1">
                <a:solidFill>
                  <a:srgbClr val="7030A0"/>
                </a:solidFill>
              </a:rPr>
              <a:t>Q</a:t>
            </a:r>
            <a:r>
              <a:rPr lang="nl-NL" sz="1600" baseline="-25000" dirty="0" err="1">
                <a:solidFill>
                  <a:srgbClr val="7030A0"/>
                </a:solidFill>
              </a:rPr>
              <a:t>a</a:t>
            </a:r>
            <a:r>
              <a:rPr lang="nl-NL" sz="1600" dirty="0">
                <a:solidFill>
                  <a:srgbClr val="7030A0"/>
                </a:solidFill>
              </a:rPr>
              <a:t> = ½P – 100 (alleen private kosten)</a:t>
            </a:r>
          </a:p>
          <a:p>
            <a:pPr marL="180975" indent="0">
              <a:buFont typeface="Arial" pitchFamily="34" charset="0"/>
              <a:buNone/>
            </a:pPr>
            <a:endParaRPr lang="nl-NL" sz="2000" dirty="0"/>
          </a:p>
          <a:p>
            <a:pPr marL="180975" lvl="1" indent="0">
              <a:buNone/>
            </a:pPr>
            <a:r>
              <a:rPr lang="nl-NL" sz="1600" dirty="0" err="1">
                <a:solidFill>
                  <a:srgbClr val="C00000"/>
                </a:solidFill>
              </a:rPr>
              <a:t>Q’</a:t>
            </a:r>
            <a:r>
              <a:rPr lang="nl-NL" sz="1600" baseline="-25000" dirty="0" err="1">
                <a:solidFill>
                  <a:srgbClr val="C00000"/>
                </a:solidFill>
              </a:rPr>
              <a:t>a</a:t>
            </a:r>
            <a:r>
              <a:rPr lang="nl-NL" sz="1600" dirty="0">
                <a:solidFill>
                  <a:srgbClr val="C00000"/>
                </a:solidFill>
              </a:rPr>
              <a:t> = ½P – 250 (incl. </a:t>
            </a:r>
            <a:r>
              <a:rPr lang="nl-NL" sz="1600" dirty="0" err="1">
                <a:solidFill>
                  <a:srgbClr val="C00000"/>
                </a:solidFill>
              </a:rPr>
              <a:t>maatsch.kst</a:t>
            </a:r>
            <a:r>
              <a:rPr lang="nl-NL" sz="1600" dirty="0">
                <a:solidFill>
                  <a:srgbClr val="C00000"/>
                </a:solidFill>
              </a:rPr>
              <a:t> € 300)</a:t>
            </a:r>
          </a:p>
          <a:p>
            <a:pPr marL="0" indent="0">
              <a:buFont typeface="Arial" pitchFamily="34" charset="0"/>
              <a:buNone/>
            </a:pPr>
            <a:endParaRPr lang="nl-NL" sz="2200" dirty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5255112" y="3626265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7200740" y="3686070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V="1">
            <a:off x="5263496" y="1710100"/>
            <a:ext cx="3592016" cy="18094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Ovaal 37"/>
          <p:cNvSpPr/>
          <p:nvPr/>
        </p:nvSpPr>
        <p:spPr>
          <a:xfrm>
            <a:off x="7133817" y="356646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/>
          <p:nvPr/>
        </p:nvSpPr>
        <p:spPr>
          <a:xfrm>
            <a:off x="6419825" y="2862461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5273030" y="2922265"/>
            <a:ext cx="1127745" cy="2679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6485427" y="2996952"/>
            <a:ext cx="1107" cy="223201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hthoek 41"/>
          <p:cNvSpPr/>
          <p:nvPr/>
        </p:nvSpPr>
        <p:spPr>
          <a:xfrm>
            <a:off x="4612733" y="3492729"/>
            <a:ext cx="61587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indent="0" algn="ctr">
              <a:buNone/>
            </a:pPr>
            <a:r>
              <a:rPr lang="nl-NL" sz="1200" dirty="0"/>
              <a:t>466,67</a:t>
            </a:r>
          </a:p>
        </p:txBody>
      </p:sp>
      <p:sp>
        <p:nvSpPr>
          <p:cNvPr id="43" name="Rechthoek 42"/>
          <p:cNvSpPr/>
          <p:nvPr/>
        </p:nvSpPr>
        <p:spPr>
          <a:xfrm>
            <a:off x="4610100" y="2786628"/>
            <a:ext cx="61587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indent="0" algn="ctr">
              <a:buNone/>
            </a:pPr>
            <a:r>
              <a:rPr lang="nl-NL" sz="1200" dirty="0"/>
              <a:t>666,67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41" y="1160026"/>
            <a:ext cx="2714625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kstvak 43"/>
          <p:cNvSpPr txBox="1"/>
          <p:nvPr/>
        </p:nvSpPr>
        <p:spPr>
          <a:xfrm>
            <a:off x="7124236" y="2564184"/>
            <a:ext cx="1598515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C00000"/>
                </a:solidFill>
              </a:rPr>
              <a:t>maatschappelijke kosten</a:t>
            </a: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7895752" y="2272656"/>
            <a:ext cx="0" cy="91825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8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Vrije vorm 43"/>
          <p:cNvSpPr/>
          <p:nvPr/>
        </p:nvSpPr>
        <p:spPr>
          <a:xfrm>
            <a:off x="5267325" y="2552700"/>
            <a:ext cx="1928813" cy="2014538"/>
          </a:xfrm>
          <a:custGeom>
            <a:avLst/>
            <a:gdLst>
              <a:gd name="connsiteX0" fmla="*/ 1928813 w 1928813"/>
              <a:gd name="connsiteY0" fmla="*/ 1033463 h 2014538"/>
              <a:gd name="connsiteX1" fmla="*/ 1928813 w 1928813"/>
              <a:gd name="connsiteY1" fmla="*/ 0 h 2014538"/>
              <a:gd name="connsiteX2" fmla="*/ 0 w 1928813"/>
              <a:gd name="connsiteY2" fmla="*/ 981075 h 2014538"/>
              <a:gd name="connsiteX3" fmla="*/ 4763 w 1928813"/>
              <a:gd name="connsiteY3" fmla="*/ 2014538 h 2014538"/>
              <a:gd name="connsiteX4" fmla="*/ 1928813 w 1928813"/>
              <a:gd name="connsiteY4" fmla="*/ 1033463 h 20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813" h="2014538">
                <a:moveTo>
                  <a:pt x="1928813" y="1033463"/>
                </a:moveTo>
                <a:lnTo>
                  <a:pt x="1928813" y="0"/>
                </a:lnTo>
                <a:lnTo>
                  <a:pt x="0" y="981075"/>
                </a:lnTo>
                <a:cubicBezTo>
                  <a:pt x="1588" y="1325563"/>
                  <a:pt x="3175" y="1670050"/>
                  <a:pt x="4763" y="2014538"/>
                </a:cubicBezTo>
                <a:lnTo>
                  <a:pt x="1928813" y="103346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Vrije vorm 47"/>
          <p:cNvSpPr/>
          <p:nvPr/>
        </p:nvSpPr>
        <p:spPr>
          <a:xfrm>
            <a:off x="6481763" y="2547938"/>
            <a:ext cx="714375" cy="1404937"/>
          </a:xfrm>
          <a:custGeom>
            <a:avLst/>
            <a:gdLst>
              <a:gd name="connsiteX0" fmla="*/ 0 w 714375"/>
              <a:gd name="connsiteY0" fmla="*/ 357187 h 1404937"/>
              <a:gd name="connsiteX1" fmla="*/ 9525 w 714375"/>
              <a:gd name="connsiteY1" fmla="*/ 1404937 h 1404937"/>
              <a:gd name="connsiteX2" fmla="*/ 714375 w 714375"/>
              <a:gd name="connsiteY2" fmla="*/ 1057275 h 1404937"/>
              <a:gd name="connsiteX3" fmla="*/ 709612 w 714375"/>
              <a:gd name="connsiteY3" fmla="*/ 0 h 1404937"/>
              <a:gd name="connsiteX4" fmla="*/ 0 w 714375"/>
              <a:gd name="connsiteY4" fmla="*/ 357187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5" h="1404937">
                <a:moveTo>
                  <a:pt x="0" y="357187"/>
                </a:moveTo>
                <a:lnTo>
                  <a:pt x="9525" y="1404937"/>
                </a:lnTo>
                <a:lnTo>
                  <a:pt x="714375" y="1057275"/>
                </a:lnTo>
                <a:cubicBezTo>
                  <a:pt x="712787" y="704850"/>
                  <a:pt x="711200" y="352425"/>
                  <a:pt x="709612" y="0"/>
                </a:cubicBezTo>
                <a:lnTo>
                  <a:pt x="0" y="357187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26"/>
          <p:cNvSpPr txBox="1">
            <a:spLocks/>
          </p:cNvSpPr>
          <p:nvPr/>
        </p:nvSpPr>
        <p:spPr>
          <a:xfrm>
            <a:off x="571472" y="214290"/>
            <a:ext cx="6257940" cy="5111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8A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A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dirty="0"/>
              <a:t>Externe effecten in model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55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5255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255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255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55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255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255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975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6695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415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8135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8855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948264" y="5676363"/>
            <a:ext cx="208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18" name="Tekstvak 17"/>
          <p:cNvSpPr txBox="1"/>
          <p:nvPr/>
        </p:nvSpPr>
        <p:spPr>
          <a:xfrm rot="16200000">
            <a:off x="4419484" y="1961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751056" y="43743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751056" y="36543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751056" y="30062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751056" y="22768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646281" y="15660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759168" y="5310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492592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7212672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7932752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8580824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5255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5547421" y="1741975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31" name="Rechte verbindingslijn 30"/>
          <p:cNvCxnSpPr/>
          <p:nvPr/>
        </p:nvCxnSpPr>
        <p:spPr>
          <a:xfrm flipV="1">
            <a:off x="5255112" y="2780928"/>
            <a:ext cx="3592016" cy="18094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8514149" y="2825794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sp>
        <p:nvSpPr>
          <p:cNvPr id="33" name="Rechthoek 32"/>
          <p:cNvSpPr/>
          <p:nvPr/>
        </p:nvSpPr>
        <p:spPr>
          <a:xfrm>
            <a:off x="8480246" y="1818323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C00000"/>
                </a:solidFill>
              </a:rPr>
              <a:t>Q’</a:t>
            </a:r>
            <a:r>
              <a:rPr lang="nl-NL" baseline="-25000" dirty="0" err="1">
                <a:solidFill>
                  <a:srgbClr val="C00000"/>
                </a:solidFill>
              </a:rPr>
              <a:t>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4" name="Tijdelijke aanduiding voor inhoud 2"/>
          <p:cNvSpPr txBox="1">
            <a:spLocks/>
          </p:cNvSpPr>
          <p:nvPr/>
        </p:nvSpPr>
        <p:spPr>
          <a:xfrm>
            <a:off x="457200" y="1285860"/>
            <a:ext cx="4293856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1600" dirty="0"/>
              <a:t>Marktmodel in de uitgangssituatie: </a:t>
            </a:r>
          </a:p>
          <a:p>
            <a:pPr marL="85725" lvl="1" indent="0">
              <a:buFont typeface="Arial" pitchFamily="34" charset="0"/>
              <a:buNone/>
            </a:pP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-¼P + 250</a:t>
            </a:r>
          </a:p>
          <a:p>
            <a:pPr marL="85725" lvl="1" indent="0">
              <a:buFont typeface="Arial" pitchFamily="34" charset="0"/>
              <a:buNone/>
            </a:pPr>
            <a:r>
              <a:rPr lang="nl-NL" sz="1600" dirty="0" err="1">
                <a:solidFill>
                  <a:srgbClr val="7030A0"/>
                </a:solidFill>
              </a:rPr>
              <a:t>Q</a:t>
            </a:r>
            <a:r>
              <a:rPr lang="nl-NL" sz="1600" baseline="-25000" dirty="0" err="1">
                <a:solidFill>
                  <a:srgbClr val="7030A0"/>
                </a:solidFill>
              </a:rPr>
              <a:t>a</a:t>
            </a:r>
            <a:r>
              <a:rPr lang="nl-NL" sz="1600" dirty="0">
                <a:solidFill>
                  <a:srgbClr val="7030A0"/>
                </a:solidFill>
              </a:rPr>
              <a:t> = ½P – 100 (private kosten)</a:t>
            </a:r>
          </a:p>
          <a:p>
            <a:pPr marL="85725" lvl="1" indent="0">
              <a:buNone/>
            </a:pPr>
            <a:r>
              <a:rPr lang="nl-NL" sz="1600" dirty="0" err="1">
                <a:solidFill>
                  <a:srgbClr val="C00000"/>
                </a:solidFill>
              </a:rPr>
              <a:t>Q’</a:t>
            </a:r>
            <a:r>
              <a:rPr lang="nl-NL" sz="1600" baseline="-25000" dirty="0" err="1">
                <a:solidFill>
                  <a:srgbClr val="C00000"/>
                </a:solidFill>
              </a:rPr>
              <a:t>a</a:t>
            </a:r>
            <a:r>
              <a:rPr lang="nl-NL" sz="1600" dirty="0">
                <a:solidFill>
                  <a:srgbClr val="C00000"/>
                </a:solidFill>
              </a:rPr>
              <a:t> = ½P – 250 (incl. </a:t>
            </a:r>
            <a:r>
              <a:rPr lang="nl-NL" sz="1600" dirty="0" err="1">
                <a:solidFill>
                  <a:srgbClr val="C00000"/>
                </a:solidFill>
              </a:rPr>
              <a:t>maatsch</a:t>
            </a:r>
            <a:r>
              <a:rPr lang="nl-NL" sz="1600" dirty="0">
                <a:solidFill>
                  <a:srgbClr val="C00000"/>
                </a:solidFill>
              </a:rPr>
              <a:t> </a:t>
            </a:r>
            <a:r>
              <a:rPr lang="nl-NL" sz="1600" dirty="0" err="1">
                <a:solidFill>
                  <a:srgbClr val="C00000"/>
                </a:solidFill>
              </a:rPr>
              <a:t>kst</a:t>
            </a:r>
            <a:r>
              <a:rPr lang="nl-NL" sz="1600" dirty="0">
                <a:solidFill>
                  <a:srgbClr val="C00000"/>
                </a:solidFill>
              </a:rPr>
              <a:t>, € 300)</a:t>
            </a:r>
          </a:p>
          <a:p>
            <a:pPr marL="85725" lvl="1" indent="0">
              <a:buNone/>
            </a:pPr>
            <a:endParaRPr lang="nl-NL" sz="1600" dirty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nl-NL" sz="1600" dirty="0"/>
              <a:t>De </a:t>
            </a:r>
            <a:r>
              <a:rPr lang="nl-NL" sz="1600" dirty="0" err="1"/>
              <a:t>maatschap.kst</a:t>
            </a:r>
            <a:r>
              <a:rPr lang="nl-NL" sz="1600" dirty="0"/>
              <a:t>.  zijn € 300 per ticket</a:t>
            </a:r>
          </a:p>
          <a:p>
            <a:pPr marL="0" lvl="1" indent="0">
              <a:buNone/>
            </a:pPr>
            <a:endParaRPr lang="nl-NL" sz="1600" dirty="0"/>
          </a:p>
          <a:p>
            <a:pPr marL="0" lvl="1" indent="0">
              <a:buNone/>
            </a:pPr>
            <a:r>
              <a:rPr lang="nl-NL" sz="1600" dirty="0"/>
              <a:t>De totale maatschappelijke kosten zijn:</a:t>
            </a:r>
          </a:p>
          <a:p>
            <a:pPr marL="0" lvl="1" indent="0">
              <a:buNone/>
            </a:pPr>
            <a:r>
              <a:rPr lang="nl-NL" sz="1600" dirty="0"/>
              <a:t>133.333 stuks x € 300 = €40.000.000</a:t>
            </a:r>
          </a:p>
          <a:p>
            <a:pPr marL="0" lvl="1" indent="0">
              <a:buNone/>
            </a:pPr>
            <a:endParaRPr lang="nl-NL" sz="1600" dirty="0"/>
          </a:p>
          <a:p>
            <a:pPr marL="0" lvl="1" indent="0">
              <a:buNone/>
            </a:pPr>
            <a:r>
              <a:rPr lang="nl-NL" sz="1600" dirty="0"/>
              <a:t>Wanneer we de maatschappelijke kosten doorberekenen (</a:t>
            </a:r>
            <a:r>
              <a:rPr lang="nl-NL" sz="1600" dirty="0" err="1">
                <a:solidFill>
                  <a:srgbClr val="C00000"/>
                </a:solidFill>
              </a:rPr>
              <a:t>Q’</a:t>
            </a:r>
            <a:r>
              <a:rPr lang="nl-NL" sz="1600" baseline="-25000" dirty="0" err="1">
                <a:solidFill>
                  <a:srgbClr val="C00000"/>
                </a:solidFill>
              </a:rPr>
              <a:t>a</a:t>
            </a:r>
            <a:r>
              <a:rPr lang="nl-NL" sz="1600" dirty="0"/>
              <a:t>), daalt de productie naar 83.333 stuks.</a:t>
            </a:r>
          </a:p>
          <a:p>
            <a:pPr marL="0" lvl="1" indent="0">
              <a:buNone/>
            </a:pPr>
            <a:endParaRPr lang="nl-NL" sz="1600" dirty="0"/>
          </a:p>
          <a:p>
            <a:pPr marL="0" lvl="1" indent="0">
              <a:buNone/>
            </a:pPr>
            <a:r>
              <a:rPr lang="nl-NL" sz="1600" dirty="0"/>
              <a:t>Daardoor nemen ook de totale maatschappelijke kosten af!</a:t>
            </a:r>
          </a:p>
          <a:p>
            <a:pPr marL="0" lvl="1" indent="0">
              <a:buNone/>
            </a:pPr>
            <a:r>
              <a:rPr lang="nl-NL" sz="1600" dirty="0"/>
              <a:t>Met (133.333-83.333) x € 300 = </a:t>
            </a:r>
            <a:r>
              <a:rPr lang="nl-NL" sz="1600"/>
              <a:t>€ 15.000.000</a:t>
            </a:r>
            <a:endParaRPr lang="nl-NL" sz="1600" dirty="0"/>
          </a:p>
          <a:p>
            <a:pPr marL="0" indent="0">
              <a:buFont typeface="Arial" pitchFamily="34" charset="0"/>
              <a:buNone/>
            </a:pPr>
            <a:endParaRPr lang="nl-NL" sz="2200" dirty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5255112" y="3626265"/>
            <a:ext cx="1878705" cy="70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7200740" y="3686070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V="1">
            <a:off x="5263496" y="1710100"/>
            <a:ext cx="3592016" cy="18094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Ovaal 37"/>
          <p:cNvSpPr/>
          <p:nvPr/>
        </p:nvSpPr>
        <p:spPr>
          <a:xfrm>
            <a:off x="7133817" y="356646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/>
          <p:nvPr/>
        </p:nvSpPr>
        <p:spPr>
          <a:xfrm>
            <a:off x="6419825" y="2862461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5273030" y="2922265"/>
            <a:ext cx="1127745" cy="267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6485427" y="2996952"/>
            <a:ext cx="1107" cy="223201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hthoek 41"/>
          <p:cNvSpPr/>
          <p:nvPr/>
        </p:nvSpPr>
        <p:spPr>
          <a:xfrm>
            <a:off x="4612733" y="3492729"/>
            <a:ext cx="61587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indent="0" algn="ctr">
              <a:buNone/>
            </a:pPr>
            <a:r>
              <a:rPr lang="nl-NL" sz="1200" dirty="0"/>
              <a:t>466,67</a:t>
            </a:r>
          </a:p>
        </p:txBody>
      </p:sp>
      <p:sp>
        <p:nvSpPr>
          <p:cNvPr id="43" name="Rechthoek 42"/>
          <p:cNvSpPr/>
          <p:nvPr/>
        </p:nvSpPr>
        <p:spPr>
          <a:xfrm>
            <a:off x="4610100" y="2786628"/>
            <a:ext cx="615874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lvl="1" indent="0" algn="ctr">
              <a:buNone/>
            </a:pPr>
            <a:r>
              <a:rPr lang="nl-NL" sz="1200" dirty="0"/>
              <a:t>666,67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7299770" y="2663815"/>
            <a:ext cx="1598515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100" dirty="0">
                <a:solidFill>
                  <a:srgbClr val="C00000"/>
                </a:solidFill>
              </a:rPr>
              <a:t>maatschappelijke kosten</a:t>
            </a:r>
          </a:p>
        </p:txBody>
      </p:sp>
      <p:cxnSp>
        <p:nvCxnSpPr>
          <p:cNvPr id="46" name="Rechte verbindingslijn met pijl 45"/>
          <p:cNvCxnSpPr/>
          <p:nvPr/>
        </p:nvCxnSpPr>
        <p:spPr>
          <a:xfrm>
            <a:off x="7200740" y="2614846"/>
            <a:ext cx="0" cy="91825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PIJL-RECHTS 46"/>
          <p:cNvSpPr/>
          <p:nvPr/>
        </p:nvSpPr>
        <p:spPr>
          <a:xfrm rot="10800000">
            <a:off x="6521145" y="5106446"/>
            <a:ext cx="663519" cy="26409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2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18" y="1412776"/>
            <a:ext cx="7604506" cy="48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1619672" y="260648"/>
            <a:ext cx="6192688" cy="936104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l"/>
            <a:r>
              <a:rPr lang="nl-NL" sz="2400" dirty="0"/>
              <a:t>Samengevat productiefactoren en inkomens</a:t>
            </a:r>
          </a:p>
        </p:txBody>
      </p:sp>
    </p:spTree>
    <p:extLst>
      <p:ext uri="{BB962C8B-B14F-4D97-AF65-F5344CB8AC3E}">
        <p14:creationId xmlns:p14="http://schemas.microsoft.com/office/powerpoint/2010/main" val="107558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5202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Alle lichamelijke en geestelijke inzet van mensen met het doel economische middelen (geld) te verkrijgen</a:t>
            </a:r>
          </a:p>
          <a:p>
            <a:r>
              <a:rPr lang="nl-NL" dirty="0"/>
              <a:t>Heterogeen goed</a:t>
            </a:r>
          </a:p>
          <a:p>
            <a:r>
              <a:rPr lang="nl-NL" dirty="0"/>
              <a:t>Beloning noem je loon</a:t>
            </a:r>
          </a:p>
          <a:p>
            <a:r>
              <a:rPr lang="nl-NL" dirty="0"/>
              <a:t>Participatiegraad en deeltijdwerk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3816424" cy="778098"/>
          </a:xfrm>
          <a:solidFill>
            <a:schemeClr val="accent3"/>
          </a:solidFill>
        </p:spPr>
        <p:txBody>
          <a:bodyPr/>
          <a:lstStyle/>
          <a:p>
            <a:r>
              <a:rPr lang="nl-NL" dirty="0"/>
              <a:t>Arbeid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0" y="4725144"/>
            <a:ext cx="423755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99" y="4759601"/>
            <a:ext cx="4381274" cy="87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164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l-NL" dirty="0"/>
              <a:t>de natuurlijke omgeving,</a:t>
            </a:r>
          </a:p>
          <a:p>
            <a:r>
              <a:rPr lang="nl-NL" dirty="0"/>
              <a:t>de aanwezige natuurlijke hulpbronnen,</a:t>
            </a:r>
          </a:p>
          <a:p>
            <a:r>
              <a:rPr lang="nl-NL" dirty="0"/>
              <a:t>de ligging van het bedrijf of het land.</a:t>
            </a:r>
          </a:p>
          <a:p>
            <a:endParaRPr lang="nl-NL" dirty="0"/>
          </a:p>
          <a:p>
            <a:r>
              <a:rPr lang="nl-NL" dirty="0"/>
              <a:t>Ook de factor natuur is in grote mate heterogeen. </a:t>
            </a:r>
          </a:p>
          <a:p>
            <a:r>
              <a:rPr lang="nl-NL" dirty="0"/>
              <a:t>Steeds meer aandacht  i.v.m. de uitputting van natuurlijke hulpbronnen en de steeds verdergaande milieuvervuiling</a:t>
            </a:r>
          </a:p>
          <a:p>
            <a:r>
              <a:rPr lang="nl-NL" dirty="0"/>
              <a:t>Beloning = pacht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456384" cy="778098"/>
          </a:xfrm>
          <a:solidFill>
            <a:schemeClr val="accent3"/>
          </a:solidFill>
        </p:spPr>
        <p:txBody>
          <a:bodyPr/>
          <a:lstStyle/>
          <a:p>
            <a:r>
              <a:rPr lang="nl-NL" dirty="0"/>
              <a:t>Natuur</a:t>
            </a:r>
          </a:p>
        </p:txBody>
      </p:sp>
    </p:spTree>
    <p:extLst>
      <p:ext uri="{BB962C8B-B14F-4D97-AF65-F5344CB8AC3E}">
        <p14:creationId xmlns:p14="http://schemas.microsoft.com/office/powerpoint/2010/main" val="32926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19672" y="338328"/>
            <a:ext cx="5976664" cy="858424"/>
          </a:xfrm>
          <a:solidFill>
            <a:schemeClr val="accent3"/>
          </a:solidFill>
        </p:spPr>
        <p:txBody>
          <a:bodyPr/>
          <a:lstStyle/>
          <a:p>
            <a:r>
              <a:rPr lang="nl-NL" dirty="0"/>
              <a:t>Ondernemerschap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71600" y="1742861"/>
            <a:ext cx="7128792" cy="4985980"/>
          </a:xfrm>
          <a:prstGeom prst="rect">
            <a:avLst/>
          </a:prstGeom>
          <a:solidFill>
            <a:srgbClr val="E0B5BA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Wil je in loondienst werken of als zelfstandig ondernemer?</a:t>
            </a:r>
          </a:p>
          <a:p>
            <a:r>
              <a:rPr lang="nl-NL" sz="2000" dirty="0"/>
              <a:t>In loondienst heb je de zekerheid van een vast inkomen</a:t>
            </a:r>
          </a:p>
          <a:p>
            <a:endParaRPr lang="nl-NL" sz="2000" dirty="0"/>
          </a:p>
          <a:p>
            <a:r>
              <a:rPr lang="nl-NL" sz="2000" dirty="0"/>
              <a:t>Als ondernemer bestaat je winst uit je opbrengst minus alle kosten.</a:t>
            </a:r>
          </a:p>
          <a:p>
            <a:r>
              <a:rPr lang="nl-NL" sz="2000" dirty="0"/>
              <a:t>Als ondernemer heb je allerlei zorgen: problemen met personeel, voldoende orders zien te krijgen, de belastingdienst, steeds veranderende wetgeving, de verantwoordelijkheid: kortom je ligt weleens wakker</a:t>
            </a:r>
          </a:p>
          <a:p>
            <a:endParaRPr lang="nl-NL" sz="2000" dirty="0"/>
          </a:p>
          <a:p>
            <a:r>
              <a:rPr lang="nl-NL" sz="2000" dirty="0"/>
              <a:t>Trek het bedrag dat je in loondienst (€ 35.000) had kunnen verdienen af van je winst (€ 55.000) en je hebt het zogenaamde ondernemersloon (€ 20.000)</a:t>
            </a:r>
          </a:p>
          <a:p>
            <a:endParaRPr lang="nl-NL" sz="2000" dirty="0"/>
          </a:p>
          <a:p>
            <a:r>
              <a:rPr lang="nl-NL" sz="2000" dirty="0"/>
              <a:t>Kan het ondernemersloon (ondernemerspremie) negatief zijn?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1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219256" cy="403244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b="1" dirty="0"/>
              <a:t>kapitaalgoederen </a:t>
            </a:r>
            <a:r>
              <a:rPr lang="nl-NL" dirty="0"/>
              <a:t>of investeringsgoederen</a:t>
            </a:r>
          </a:p>
          <a:p>
            <a:r>
              <a:rPr lang="nl-NL" b="1" dirty="0"/>
              <a:t>kapitaal (</a:t>
            </a:r>
            <a:r>
              <a:rPr lang="nl-NL" dirty="0"/>
              <a:t>geld, machines en gereedschappen, die bedrijven met geld aanschaffen</a:t>
            </a:r>
          </a:p>
          <a:p>
            <a:r>
              <a:rPr lang="nl-NL" b="1" i="1" dirty="0"/>
              <a:t>vaste</a:t>
            </a:r>
            <a:r>
              <a:rPr lang="nl-NL" i="1" dirty="0"/>
              <a:t> </a:t>
            </a:r>
            <a:r>
              <a:rPr lang="nl-NL" dirty="0"/>
              <a:t>kapitaalgoederen en </a:t>
            </a:r>
            <a:r>
              <a:rPr lang="nl-NL" b="1" i="1" dirty="0"/>
              <a:t>vlottende</a:t>
            </a:r>
            <a:r>
              <a:rPr lang="nl-NL" i="1" dirty="0"/>
              <a:t> </a:t>
            </a:r>
            <a:r>
              <a:rPr lang="nl-NL" dirty="0"/>
              <a:t>kapitaalgoederen</a:t>
            </a:r>
          </a:p>
          <a:p>
            <a:r>
              <a:rPr lang="nl-NL" b="1" dirty="0"/>
              <a:t>Innovatie</a:t>
            </a:r>
            <a:r>
              <a:rPr lang="nl-NL" dirty="0"/>
              <a:t> (proces of product)</a:t>
            </a:r>
          </a:p>
          <a:p>
            <a:r>
              <a:rPr lang="nl-NL" b="1" dirty="0"/>
              <a:t>diepte-investering</a:t>
            </a:r>
            <a:r>
              <a:rPr lang="nl-NL" dirty="0"/>
              <a:t> en </a:t>
            </a:r>
            <a:r>
              <a:rPr lang="nl-NL" b="1" dirty="0"/>
              <a:t>breedte-investering</a:t>
            </a:r>
            <a:r>
              <a:rPr lang="nl-NL" dirty="0"/>
              <a:t>. </a:t>
            </a:r>
            <a:r>
              <a:rPr lang="nl-NL" sz="2400" dirty="0"/>
              <a:t>Bij een diepte-investering neemt de k</a:t>
            </a:r>
            <a:r>
              <a:rPr lang="nl-NL" sz="2400" b="1" dirty="0"/>
              <a:t>apitaalintensiteit </a:t>
            </a:r>
            <a:r>
              <a:rPr lang="nl-NL" sz="2400" dirty="0"/>
              <a:t>(ook wel de kapitaal/</a:t>
            </a:r>
            <a:r>
              <a:rPr lang="nl-NL" sz="2400" dirty="0" err="1"/>
              <a:t>arbeidverhouding</a:t>
            </a:r>
            <a:r>
              <a:rPr lang="nl-NL" sz="2400" dirty="0"/>
              <a:t>)</a:t>
            </a:r>
          </a:p>
          <a:p>
            <a:r>
              <a:rPr lang="nl-NL" dirty="0">
                <a:latin typeface="Arial" pitchFamily="34" charset="0"/>
                <a:cs typeface="Arial" pitchFamily="34" charset="0"/>
              </a:rPr>
              <a:t>Beloning = rente, huur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104456" cy="850106"/>
          </a:xfrm>
          <a:solidFill>
            <a:schemeClr val="accent3"/>
          </a:solidFill>
        </p:spPr>
        <p:txBody>
          <a:bodyPr/>
          <a:lstStyle/>
          <a:p>
            <a:r>
              <a:rPr lang="nl-NL" dirty="0"/>
              <a:t>Kapitaal</a:t>
            </a:r>
          </a:p>
        </p:txBody>
      </p:sp>
    </p:spTree>
    <p:extLst>
      <p:ext uri="{BB962C8B-B14F-4D97-AF65-F5344CB8AC3E}">
        <p14:creationId xmlns:p14="http://schemas.microsoft.com/office/powerpoint/2010/main" val="13735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3429000"/>
            <a:ext cx="1800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Bruto</a:t>
            </a:r>
          </a:p>
          <a:p>
            <a:r>
              <a:rPr lang="nl-NL" dirty="0"/>
              <a:t>investeringen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35328" y="2573135"/>
            <a:ext cx="1800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Netto</a:t>
            </a:r>
          </a:p>
          <a:p>
            <a:r>
              <a:rPr lang="nl-NL" dirty="0"/>
              <a:t>investeringen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735328" y="4365104"/>
            <a:ext cx="1800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Vervangings</a:t>
            </a:r>
            <a:endParaRPr lang="nl-NL" dirty="0"/>
          </a:p>
          <a:p>
            <a:r>
              <a:rPr lang="nl-NL" dirty="0"/>
              <a:t>investeringen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44008" y="1700808"/>
            <a:ext cx="1800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Voorraad</a:t>
            </a:r>
          </a:p>
          <a:p>
            <a:r>
              <a:rPr lang="nl-NL" dirty="0"/>
              <a:t>investeringen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44008" y="3578940"/>
            <a:ext cx="1800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Uitbreidings</a:t>
            </a:r>
            <a:endParaRPr lang="nl-NL" dirty="0"/>
          </a:p>
          <a:p>
            <a:r>
              <a:rPr lang="nl-NL" dirty="0"/>
              <a:t>investeringen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76256" y="1700808"/>
            <a:ext cx="165618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Vlottende</a:t>
            </a:r>
          </a:p>
          <a:p>
            <a:r>
              <a:rPr lang="nl-NL" dirty="0"/>
              <a:t>investeringen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870236" y="4365103"/>
            <a:ext cx="195023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Investeringen  in</a:t>
            </a:r>
          </a:p>
          <a:p>
            <a:r>
              <a:rPr lang="nl-NL" dirty="0"/>
              <a:t>Vaste activa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1763688" y="2896300"/>
            <a:ext cx="792088" cy="532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1763688" y="4075331"/>
            <a:ext cx="792088" cy="61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7" idx="3"/>
            <a:endCxn id="9" idx="1"/>
          </p:cNvCxnSpPr>
          <p:nvPr/>
        </p:nvCxnSpPr>
        <p:spPr>
          <a:xfrm>
            <a:off x="6444208" y="202397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endCxn id="7" idx="1"/>
          </p:cNvCxnSpPr>
          <p:nvPr/>
        </p:nvCxnSpPr>
        <p:spPr>
          <a:xfrm flipV="1">
            <a:off x="3635428" y="2023974"/>
            <a:ext cx="1008580" cy="468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5868144" y="4225271"/>
            <a:ext cx="1002093" cy="462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3995936" y="3429000"/>
            <a:ext cx="539592" cy="473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4644008" y="4740958"/>
            <a:ext cx="222622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323528" y="4456770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Ib = In + </a:t>
            </a:r>
            <a:r>
              <a:rPr lang="nl-NL" sz="2400" dirty="0" err="1"/>
              <a:t>Iv</a:t>
            </a:r>
            <a:endParaRPr lang="nl-NL" sz="2400" dirty="0"/>
          </a:p>
          <a:p>
            <a:r>
              <a:rPr lang="nl-NL" sz="2400" dirty="0" err="1"/>
              <a:t>Iv</a:t>
            </a:r>
            <a:r>
              <a:rPr lang="nl-NL" sz="2400" dirty="0"/>
              <a:t> = A</a:t>
            </a:r>
          </a:p>
          <a:p>
            <a:r>
              <a:rPr lang="nl-NL" sz="2400" dirty="0"/>
              <a:t>In = </a:t>
            </a:r>
            <a:r>
              <a:rPr lang="nl-NL" sz="2400" dirty="0" err="1"/>
              <a:t>Iu</a:t>
            </a:r>
            <a:r>
              <a:rPr lang="nl-NL" sz="2400" dirty="0"/>
              <a:t> + Ivo</a:t>
            </a:r>
          </a:p>
          <a:p>
            <a:r>
              <a:rPr lang="nl-NL" sz="2400" dirty="0"/>
              <a:t>I vast = </a:t>
            </a:r>
            <a:r>
              <a:rPr lang="nl-NL" sz="2400" dirty="0" err="1"/>
              <a:t>Iu</a:t>
            </a:r>
            <a:r>
              <a:rPr lang="nl-NL" sz="2400" dirty="0"/>
              <a:t> + </a:t>
            </a:r>
            <a:r>
              <a:rPr lang="nl-NL" sz="2400" dirty="0" err="1"/>
              <a:t>Iv</a:t>
            </a:r>
            <a:endParaRPr lang="nl-NL" sz="2400" dirty="0"/>
          </a:p>
          <a:p>
            <a:r>
              <a:rPr lang="nl-NL" sz="2400" dirty="0"/>
              <a:t>I vlot = Ivo</a:t>
            </a:r>
          </a:p>
        </p:txBody>
      </p:sp>
    </p:spTree>
    <p:extLst>
      <p:ext uri="{BB962C8B-B14F-4D97-AF65-F5344CB8AC3E}">
        <p14:creationId xmlns:p14="http://schemas.microsoft.com/office/powerpoint/2010/main" val="36904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492896"/>
            <a:ext cx="7200800" cy="324036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Gegeven van een volkshuishouding:</a:t>
            </a:r>
          </a:p>
          <a:p>
            <a:pPr marL="0" indent="0">
              <a:buNone/>
            </a:pPr>
            <a:r>
              <a:rPr lang="nl-NL" dirty="0"/>
              <a:t>* Netto investeringen = € 30 miljard</a:t>
            </a:r>
          </a:p>
          <a:p>
            <a:pPr marL="0" indent="0">
              <a:buNone/>
            </a:pPr>
            <a:r>
              <a:rPr lang="nl-NL" dirty="0"/>
              <a:t>* Voorraadinvesteringen = € 4 miljard </a:t>
            </a:r>
          </a:p>
          <a:p>
            <a:pPr>
              <a:buFont typeface="Arial" charset="0"/>
              <a:buChar char="•"/>
            </a:pPr>
            <a:r>
              <a:rPr lang="nl-NL" dirty="0" err="1"/>
              <a:t>Invest</a:t>
            </a:r>
            <a:r>
              <a:rPr lang="nl-NL" dirty="0"/>
              <a:t>. in vaste kapitaalgoederen = € 45 miljard </a:t>
            </a:r>
          </a:p>
          <a:p>
            <a:pPr marL="0" indent="0">
              <a:buNone/>
            </a:pPr>
            <a:r>
              <a:rPr lang="nl-NL" dirty="0"/>
              <a:t>   Bereken de grootte van:</a:t>
            </a:r>
          </a:p>
          <a:p>
            <a:pPr marL="0" indent="0">
              <a:buNone/>
            </a:pPr>
            <a:r>
              <a:rPr lang="nl-NL" dirty="0"/>
              <a:t>   1 de bruto investeringen</a:t>
            </a:r>
          </a:p>
          <a:p>
            <a:pPr marL="0" indent="0">
              <a:buNone/>
            </a:pPr>
            <a:r>
              <a:rPr lang="nl-NL" dirty="0"/>
              <a:t>   2 de uitbreidingsinvesteringen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922114"/>
          </a:xfrm>
          <a:solidFill>
            <a:schemeClr val="accent2"/>
          </a:solidFill>
        </p:spPr>
        <p:txBody>
          <a:bodyPr/>
          <a:lstStyle/>
          <a:p>
            <a:r>
              <a:rPr lang="nl-NL" dirty="0"/>
              <a:t>Voorbeeldsom</a:t>
            </a:r>
          </a:p>
        </p:txBody>
      </p:sp>
    </p:spTree>
    <p:extLst>
      <p:ext uri="{BB962C8B-B14F-4D97-AF65-F5344CB8AC3E}">
        <p14:creationId xmlns:p14="http://schemas.microsoft.com/office/powerpoint/2010/main" val="385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345069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Wat gaan we doen in hoofdstuk 13?</a:t>
            </a:r>
          </a:p>
          <a:p>
            <a:r>
              <a:rPr lang="nl-NL" dirty="0"/>
              <a:t>1 Welvaart en inkomensvorming (externe effecten)</a:t>
            </a:r>
          </a:p>
          <a:p>
            <a:r>
              <a:rPr lang="nl-NL" dirty="0"/>
              <a:t>2 Eenvoudig kringloopschema (productiefactoren en inkomens)</a:t>
            </a:r>
          </a:p>
          <a:p>
            <a:r>
              <a:rPr lang="nl-NL" dirty="0"/>
              <a:t>3 Productiefactoren (arbeid, kapitaal, natuur en ondernemerschap</a:t>
            </a:r>
          </a:p>
          <a:p>
            <a:r>
              <a:rPr lang="nl-NL" dirty="0"/>
              <a:t>4 Verband inkomen, prijzen en koopkracht</a:t>
            </a:r>
          </a:p>
          <a:p>
            <a:r>
              <a:rPr lang="nl-NL" dirty="0"/>
              <a:t>5 Inkomensverdeling en hoe die te beïnvloeden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nl-NL" sz="3200" dirty="0"/>
              <a:t>Inkomensvorming en productiefactoren</a:t>
            </a:r>
          </a:p>
        </p:txBody>
      </p:sp>
    </p:spTree>
    <p:extLst>
      <p:ext uri="{BB962C8B-B14F-4D97-AF65-F5344CB8AC3E}">
        <p14:creationId xmlns:p14="http://schemas.microsoft.com/office/powerpoint/2010/main" val="7498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2816"/>
            <a:ext cx="78488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896544" cy="70609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nl-NL" dirty="0"/>
              <a:t>Uitwerking</a:t>
            </a:r>
          </a:p>
        </p:txBody>
      </p:sp>
    </p:spTree>
    <p:extLst>
      <p:ext uri="{BB962C8B-B14F-4D97-AF65-F5344CB8AC3E}">
        <p14:creationId xmlns:p14="http://schemas.microsoft.com/office/powerpoint/2010/main" val="100221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nl-NL" dirty="0"/>
              <a:t>Verband tussen prijs en koopkracht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0440"/>
            <a:ext cx="8136904" cy="48768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2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54900"/>
            <a:ext cx="4752528" cy="507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  <a:solidFill>
            <a:srgbClr val="5BD078"/>
          </a:solidFill>
        </p:spPr>
        <p:txBody>
          <a:bodyPr>
            <a:normAutofit/>
          </a:bodyPr>
          <a:lstStyle/>
          <a:p>
            <a:r>
              <a:rPr lang="nl-NL" sz="3600" dirty="0"/>
              <a:t>Verband tussen inkomen en koopkracht</a:t>
            </a:r>
          </a:p>
        </p:txBody>
      </p:sp>
    </p:spTree>
    <p:extLst>
      <p:ext uri="{BB962C8B-B14F-4D97-AF65-F5344CB8AC3E}">
        <p14:creationId xmlns:p14="http://schemas.microsoft.com/office/powerpoint/2010/main" val="16730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7" y="3645024"/>
            <a:ext cx="7272808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200" dirty="0"/>
              <a:t>Index koopkracht = </a:t>
            </a:r>
            <a:r>
              <a:rPr lang="nl-NL" sz="3200" baseline="30000" dirty="0"/>
              <a:t>Index inkomen </a:t>
            </a:r>
            <a:r>
              <a:rPr lang="nl-NL" sz="2200" dirty="0"/>
              <a:t>/ </a:t>
            </a:r>
            <a:r>
              <a:rPr lang="nl-NL" sz="3200" baseline="-25000" dirty="0"/>
              <a:t>Index prijspeil </a:t>
            </a:r>
            <a:r>
              <a:rPr lang="nl-NL" sz="2200" dirty="0"/>
              <a:t>x 100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15616" y="1700808"/>
            <a:ext cx="7344816" cy="430887"/>
          </a:xfrm>
          <a:prstGeom prst="rect">
            <a:avLst/>
          </a:prstGeom>
          <a:solidFill>
            <a:srgbClr val="ADE2FE"/>
          </a:solidFill>
        </p:spPr>
        <p:txBody>
          <a:bodyPr wrap="square" rtlCol="0">
            <a:spAutoFit/>
          </a:bodyPr>
          <a:lstStyle/>
          <a:p>
            <a:r>
              <a:rPr lang="nl-NL" sz="2200" dirty="0"/>
              <a:t>Ander woord voor koopkracht is reëel inkomen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15616" y="908720"/>
            <a:ext cx="727280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200" dirty="0"/>
              <a:t>Koopkracht = inkomen / prijspeil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15616" y="2564904"/>
            <a:ext cx="7344816" cy="769441"/>
          </a:xfrm>
          <a:prstGeom prst="rect">
            <a:avLst/>
          </a:prstGeom>
          <a:solidFill>
            <a:srgbClr val="ADE2FE"/>
          </a:solidFill>
        </p:spPr>
        <p:txBody>
          <a:bodyPr wrap="square" rtlCol="0">
            <a:spAutoFit/>
          </a:bodyPr>
          <a:lstStyle/>
          <a:p>
            <a:r>
              <a:rPr lang="nl-NL" sz="2200" dirty="0"/>
              <a:t>Maar we kennen geen maateenheid voor koopkracht en prijspeil</a:t>
            </a:r>
          </a:p>
        </p:txBody>
      </p:sp>
    </p:spTree>
    <p:extLst>
      <p:ext uri="{BB962C8B-B14F-4D97-AF65-F5344CB8AC3E}">
        <p14:creationId xmlns:p14="http://schemas.microsoft.com/office/powerpoint/2010/main" val="39162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32403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387350" indent="-298450">
              <a:tabLst>
                <a:tab pos="352425" algn="l"/>
              </a:tabLst>
            </a:pPr>
            <a:r>
              <a:rPr lang="nl-NL" b="1" dirty="0">
                <a:latin typeface="Arial" pitchFamily="34" charset="0"/>
                <a:cs typeface="Arial" pitchFamily="34" charset="0"/>
              </a:rPr>
              <a:t>Welvaart in enge zin </a:t>
            </a:r>
          </a:p>
          <a:p>
            <a:pPr marL="387350" indent="-298450">
              <a:tabLst>
                <a:tab pos="352425" algn="l"/>
              </a:tabLst>
            </a:pPr>
            <a:r>
              <a:rPr lang="nl-NL" dirty="0">
                <a:latin typeface="Arial" pitchFamily="34" charset="0"/>
                <a:cs typeface="Arial" pitchFamily="34" charset="0"/>
              </a:rPr>
              <a:t>Dan kijken we uitsluitend naar het nationaal inkomen (koopkracht)</a:t>
            </a:r>
          </a:p>
          <a:p>
            <a:pPr marL="88900" indent="0">
              <a:buNone/>
              <a:tabLst>
                <a:tab pos="352425" algn="l"/>
              </a:tabLst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marL="387350" indent="-298450">
              <a:tabLst>
                <a:tab pos="352425" algn="l"/>
              </a:tabLst>
            </a:pPr>
            <a:r>
              <a:rPr lang="nl-NL" b="1" dirty="0">
                <a:latin typeface="Arial" pitchFamily="34" charset="0"/>
                <a:cs typeface="Arial" pitchFamily="34" charset="0"/>
              </a:rPr>
              <a:t>welvaart in ruime zin (welzijn)</a:t>
            </a:r>
          </a:p>
          <a:p>
            <a:pPr marL="387350" indent="-298450">
              <a:tabLst>
                <a:tab pos="352425" algn="l"/>
              </a:tabLst>
            </a:pPr>
            <a:r>
              <a:rPr lang="nl-NL" dirty="0">
                <a:latin typeface="Arial" pitchFamily="34" charset="0"/>
                <a:cs typeface="Arial" pitchFamily="34" charset="0"/>
              </a:rPr>
              <a:t>men houdt nu ook rekening met  externe effecten, zoals de milieugoederen (zowel positief als negatief), gezondheidszorg, onderwijs, veiligheid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enz</a:t>
            </a:r>
            <a:r>
              <a:rPr lang="nl-NL" dirty="0">
                <a:latin typeface="Arial" pitchFamily="34" charset="0"/>
                <a:cs typeface="Arial" pitchFamily="34" charset="0"/>
              </a:rPr>
              <a:t>,.</a:t>
            </a:r>
          </a:p>
          <a:p>
            <a:pPr marL="387350" indent="-298450">
              <a:tabLst>
                <a:tab pos="352425" algn="l"/>
              </a:tabLst>
            </a:pPr>
            <a:r>
              <a:rPr lang="nl-NL" dirty="0">
                <a:latin typeface="Arial" pitchFamily="34" charset="0"/>
                <a:cs typeface="Arial" pitchFamily="34" charset="0"/>
              </a:rPr>
              <a:t>(Human </a:t>
            </a:r>
            <a:r>
              <a:rPr lang="nl-NL" dirty="0" err="1">
                <a:latin typeface="Arial" pitchFamily="34" charset="0"/>
                <a:cs typeface="Arial" pitchFamily="34" charset="0"/>
              </a:rPr>
              <a:t>development</a:t>
            </a:r>
            <a:r>
              <a:rPr lang="nl-NL" dirty="0">
                <a:latin typeface="Arial" pitchFamily="34" charset="0"/>
                <a:cs typeface="Arial" pitchFamily="34" charset="0"/>
              </a:rPr>
              <a:t> index)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266928" cy="85010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nl-NL" sz="2800" dirty="0"/>
              <a:t>Welvaart in ruime en enge zin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68760"/>
            <a:ext cx="1912103" cy="23030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364012"/>
            <a:ext cx="5040560" cy="247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707904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622616" y="24073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508658" y="2283115"/>
            <a:ext cx="159256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Gezinnen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597444" y="4807476"/>
            <a:ext cx="141498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Bedrijven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27584" y="3429000"/>
            <a:ext cx="230425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Markt voor productiefactoren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997431" y="3443569"/>
            <a:ext cx="230425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Markt voor eindproducten</a:t>
            </a:r>
          </a:p>
        </p:txBody>
      </p:sp>
      <p:sp>
        <p:nvSpPr>
          <p:cNvPr id="14" name="Gebogen pijl 13"/>
          <p:cNvSpPr/>
          <p:nvPr/>
        </p:nvSpPr>
        <p:spPr>
          <a:xfrm>
            <a:off x="1403648" y="2283114"/>
            <a:ext cx="1584176" cy="9298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Gebogen pijl 14"/>
          <p:cNvSpPr/>
          <p:nvPr/>
        </p:nvSpPr>
        <p:spPr>
          <a:xfrm rot="5400000">
            <a:off x="5692553" y="2061065"/>
            <a:ext cx="927246" cy="17281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bogen pijl 15"/>
          <p:cNvSpPr/>
          <p:nvPr/>
        </p:nvSpPr>
        <p:spPr>
          <a:xfrm rot="16200000">
            <a:off x="1789675" y="3899187"/>
            <a:ext cx="812123" cy="158417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Gebogen pijl 16"/>
          <p:cNvSpPr/>
          <p:nvPr/>
        </p:nvSpPr>
        <p:spPr>
          <a:xfrm rot="10800000">
            <a:off x="5292078" y="4293096"/>
            <a:ext cx="1533891" cy="9144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 flipH="1">
            <a:off x="1115616" y="2151319"/>
            <a:ext cx="23042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7740352" y="2276872"/>
            <a:ext cx="0" cy="11119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1115616" y="4285213"/>
            <a:ext cx="0" cy="10159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H="1">
            <a:off x="5436096" y="5301208"/>
            <a:ext cx="230425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1115616" y="2199490"/>
            <a:ext cx="0" cy="10134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V="1">
            <a:off x="7740352" y="4285213"/>
            <a:ext cx="0" cy="922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1115616" y="5301208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H="1" flipV="1">
            <a:off x="5436096" y="2276872"/>
            <a:ext cx="2304256" cy="62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1547664" y="580526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PIJL-RECHTS 42"/>
          <p:cNvSpPr/>
          <p:nvPr/>
        </p:nvSpPr>
        <p:spPr>
          <a:xfrm>
            <a:off x="1547664" y="6052646"/>
            <a:ext cx="1224136" cy="2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ekstvak 43"/>
          <p:cNvSpPr txBox="1"/>
          <p:nvPr/>
        </p:nvSpPr>
        <p:spPr>
          <a:xfrm>
            <a:off x="3275856" y="56612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Goederenstroom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3275856" y="605264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Geldstroom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2627784" y="260648"/>
            <a:ext cx="3672408" cy="584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dirty="0"/>
              <a:t>Kringloop schema</a:t>
            </a:r>
          </a:p>
        </p:txBody>
      </p:sp>
    </p:spTree>
    <p:extLst>
      <p:ext uri="{BB962C8B-B14F-4D97-AF65-F5344CB8AC3E}">
        <p14:creationId xmlns:p14="http://schemas.microsoft.com/office/powerpoint/2010/main" val="14592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68761"/>
            <a:ext cx="7408333" cy="54005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nl-NL" dirty="0"/>
              <a:t>Inkomen ontvang je door het beschikbaar stellen van productiefactoren (zie hoofdstuk 4).</a:t>
            </a:r>
          </a:p>
          <a:p>
            <a:r>
              <a:rPr lang="nl-NL" i="1" dirty="0"/>
              <a:t>arbeid, kapitaal, natuur en ondernemerschap</a:t>
            </a:r>
            <a:r>
              <a:rPr lang="nl-NL" dirty="0"/>
              <a:t>.</a:t>
            </a:r>
          </a:p>
          <a:p>
            <a:r>
              <a:rPr lang="nl-NL" dirty="0"/>
              <a:t>Op de </a:t>
            </a:r>
            <a:r>
              <a:rPr lang="nl-NL" i="1" dirty="0"/>
              <a:t>markt voor productiefactoren </a:t>
            </a:r>
            <a:r>
              <a:rPr lang="nl-NL" dirty="0"/>
              <a:t>zijn gezinnen de aanbieders en bedrijven de vragers</a:t>
            </a:r>
          </a:p>
          <a:p>
            <a:r>
              <a:rPr lang="nl-NL" dirty="0"/>
              <a:t>Produceren is het voortbrengen van goederen en diensten met behulp van productiefactoren en grondstoffen</a:t>
            </a:r>
          </a:p>
          <a:p>
            <a:r>
              <a:rPr lang="nl-NL" dirty="0"/>
              <a:t>De productiegrootte wordt bepaald door de vraag naar goederen en diensten (nationaal product = Y)</a:t>
            </a:r>
          </a:p>
          <a:p>
            <a:r>
              <a:rPr lang="nl-NL" dirty="0"/>
              <a:t>De maximale productie hangt af van de kwaliteit en kwantiteit van de productiefactoren (productiecapaciteit = PC)</a:t>
            </a:r>
          </a:p>
          <a:p>
            <a:r>
              <a:rPr lang="nl-NL" dirty="0"/>
              <a:t>Bezettingsgraad is de mate waarin de productiecapaciteit wordt benut (Y/PC x 100%)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nl-NL" sz="3200" dirty="0"/>
              <a:t>Inkomensvorming en productiefactoren</a:t>
            </a:r>
          </a:p>
        </p:txBody>
      </p:sp>
    </p:spTree>
    <p:extLst>
      <p:ext uri="{BB962C8B-B14F-4D97-AF65-F5344CB8AC3E}">
        <p14:creationId xmlns:p14="http://schemas.microsoft.com/office/powerpoint/2010/main" val="39365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532656"/>
          </a:xfrm>
        </p:spPr>
        <p:txBody>
          <a:bodyPr>
            <a:normAutofit fontScale="90000"/>
          </a:bodyPr>
          <a:lstStyle/>
          <a:p>
            <a:r>
              <a:rPr lang="nl-NL" dirty="0"/>
              <a:t>Externe effecten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648072"/>
          </a:xfrm>
        </p:spPr>
        <p:txBody>
          <a:bodyPr/>
          <a:lstStyle/>
          <a:p>
            <a:r>
              <a:rPr lang="nl-NL" dirty="0"/>
              <a:t>een onbetaalde rekening?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6964"/>
            <a:ext cx="4752528" cy="280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3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7408333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dirty="0"/>
              <a:t>Een extern effect is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/>
              <a:t>een onbedoelde bijwerking van consumptie of productie die door een ander dan de veroorzaker wordt ervaren</a:t>
            </a:r>
          </a:p>
          <a:p>
            <a:pPr marL="57150" indent="0">
              <a:buNone/>
            </a:pPr>
            <a:endParaRPr lang="nl-NL" sz="2800" dirty="0"/>
          </a:p>
          <a:p>
            <a:pPr marL="57150" indent="0">
              <a:buNone/>
            </a:pPr>
            <a:r>
              <a:rPr lang="nl-NL" sz="2800" dirty="0"/>
              <a:t>Bijvoorbeeld: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nl-NL" sz="2400" dirty="0"/>
              <a:t>luchtvervuiling bij afvalverbranding (-)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nl-NL" sz="2400" dirty="0"/>
              <a:t>geluidsoverlast van luchtverkeer (-)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nl-NL" sz="2400" dirty="0"/>
              <a:t>goed onderhouden woningen in toeristische gebieden (+)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nl-NL" sz="2400" dirty="0"/>
          </a:p>
          <a:p>
            <a:pPr lvl="1">
              <a:buFont typeface="Wingdings" pitchFamily="2" charset="2"/>
              <a:buChar char="v"/>
            </a:pPr>
            <a:r>
              <a:rPr lang="nl-NL" sz="2400" dirty="0"/>
              <a:t>bij een positieve ervaring leidt het tot extra welvaart</a:t>
            </a:r>
          </a:p>
          <a:p>
            <a:pPr lvl="1">
              <a:buFont typeface="Wingdings" pitchFamily="2" charset="2"/>
              <a:buChar char="v"/>
            </a:pPr>
            <a:r>
              <a:rPr lang="nl-NL" sz="2400" dirty="0"/>
              <a:t>bij een negatieve ervaring gaat het ten koste van de welvaart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Extern effect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821548"/>
            <a:ext cx="2539752" cy="14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dirty="0"/>
              <a:t>Omdat de veroorzaker er geen last van heeft, zijn de externe effecten niet in de prijs verrekend.</a:t>
            </a:r>
          </a:p>
          <a:p>
            <a:pPr marL="0" indent="0">
              <a:buNone/>
            </a:pPr>
            <a:endParaRPr lang="nl-NL" sz="900" dirty="0"/>
          </a:p>
          <a:p>
            <a:pPr marL="0" indent="0">
              <a:buNone/>
            </a:pPr>
            <a:r>
              <a:rPr lang="nl-NL" sz="2400" dirty="0"/>
              <a:t>Voorbeeld: (</a:t>
            </a:r>
            <a:r>
              <a:rPr lang="nl-NL" sz="2400" dirty="0" err="1"/>
              <a:t>geluids</a:t>
            </a:r>
            <a:r>
              <a:rPr lang="nl-NL" sz="2400" dirty="0"/>
              <a:t>)overlast van vliegtuigen</a:t>
            </a:r>
          </a:p>
          <a:p>
            <a:pPr lvl="1">
              <a:buFontTx/>
              <a:buChar char="-"/>
            </a:pPr>
            <a:r>
              <a:rPr lang="nl-NL" sz="2400" dirty="0"/>
              <a:t>plaatsing dubbelglas in huizen</a:t>
            </a:r>
          </a:p>
          <a:p>
            <a:pPr lvl="1">
              <a:buFontTx/>
              <a:buChar char="-"/>
            </a:pPr>
            <a:r>
              <a:rPr lang="nl-NL" sz="2400" dirty="0"/>
              <a:t>slechte nachtrust bewoners</a:t>
            </a:r>
          </a:p>
          <a:p>
            <a:pPr lvl="1">
              <a:buFontTx/>
              <a:buChar char="-"/>
            </a:pPr>
            <a:r>
              <a:rPr lang="nl-NL" sz="2400" dirty="0"/>
              <a:t>dode vogels door botsing met vliegtuigen</a:t>
            </a:r>
          </a:p>
          <a:p>
            <a:pPr marL="0" indent="0">
              <a:buNone/>
            </a:pPr>
            <a:endParaRPr lang="nl-NL" sz="900" dirty="0"/>
          </a:p>
          <a:p>
            <a:pPr marL="0" indent="0">
              <a:buNone/>
            </a:pPr>
            <a:r>
              <a:rPr lang="nl-NL" sz="2400" dirty="0"/>
              <a:t>Omdat zowel de luchtvaartmaatschappij als de klant geen last hebben van genoemde effecten is er geen reden om de prijs van een vliegticket aan te passen!</a:t>
            </a:r>
          </a:p>
          <a:p>
            <a:pPr marL="0" indent="0">
              <a:buNone/>
            </a:pPr>
            <a:endParaRPr lang="nl-NL" sz="2400" dirty="0"/>
          </a:p>
          <a:p>
            <a:pPr marL="0" indent="0" algn="ctr">
              <a:buNone/>
            </a:pPr>
            <a:r>
              <a:rPr lang="nl-NL" sz="2400" b="1" dirty="0">
                <a:solidFill>
                  <a:srgbClr val="C00000"/>
                </a:solidFill>
              </a:rPr>
              <a:t>Blijft de rekening dan onbetaald?</a:t>
            </a:r>
            <a:endParaRPr lang="nl-NL" sz="2800" b="1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onbetaalde rekening?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2592288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marL="576263" indent="-576263"/>
            <a:r>
              <a:rPr lang="nl-NL" dirty="0"/>
              <a:t>Voor een deel komen de kosten (in harde euro’s) bij de belastingbetaler/overheid</a:t>
            </a:r>
          </a:p>
          <a:p>
            <a:pPr lvl="1" indent="-576263"/>
            <a:r>
              <a:rPr lang="nl-NL" dirty="0"/>
              <a:t>subsidie dubbel glas</a:t>
            </a:r>
          </a:p>
          <a:p>
            <a:pPr marL="576263" indent="-576263"/>
            <a:r>
              <a:rPr lang="nl-NL" dirty="0"/>
              <a:t>Voor een deel komen de kosten (waardering ongemak) bij de burgers</a:t>
            </a:r>
          </a:p>
          <a:p>
            <a:pPr lvl="1" indent="-576263"/>
            <a:r>
              <a:rPr lang="nl-NL" dirty="0"/>
              <a:t>slaapgebrek</a:t>
            </a:r>
          </a:p>
          <a:p>
            <a:pPr marL="576263" indent="-576263"/>
            <a:r>
              <a:rPr lang="nl-NL" dirty="0"/>
              <a:t>Voor een deel is het welvaartsverlies nóg ontastbaarder</a:t>
            </a:r>
          </a:p>
          <a:p>
            <a:pPr lvl="1" indent="-576263"/>
            <a:r>
              <a:rPr lang="nl-NL" dirty="0"/>
              <a:t>dode vogels / minder vogels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kosten</a:t>
            </a:r>
          </a:p>
        </p:txBody>
      </p:sp>
    </p:spTree>
    <p:extLst>
      <p:ext uri="{BB962C8B-B14F-4D97-AF65-F5344CB8AC3E}">
        <p14:creationId xmlns:p14="http://schemas.microsoft.com/office/powerpoint/2010/main" val="20347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1018</Words>
  <Application>Microsoft Macintosh PowerPoint</Application>
  <PresentationFormat>Diavoorstelling (4:3)</PresentationFormat>
  <Paragraphs>190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Candara</vt:lpstr>
      <vt:lpstr>Symbol</vt:lpstr>
      <vt:lpstr>Wingdings</vt:lpstr>
      <vt:lpstr>Golfvorm</vt:lpstr>
      <vt:lpstr>Welvaart en groei – deel 1</vt:lpstr>
      <vt:lpstr>Inkomensvorming en productiefactoren</vt:lpstr>
      <vt:lpstr>Welvaart in ruime en enge zin</vt:lpstr>
      <vt:lpstr>PowerPoint-presentatie</vt:lpstr>
      <vt:lpstr>Inkomensvorming en productiefactoren</vt:lpstr>
      <vt:lpstr>Externe effecten</vt:lpstr>
      <vt:lpstr>Extern effect</vt:lpstr>
      <vt:lpstr>Een onbetaalde rekening?</vt:lpstr>
      <vt:lpstr>Maatschappelijke kosten</vt:lpstr>
      <vt:lpstr>Naar private kosten</vt:lpstr>
      <vt:lpstr>PowerPoint-presentatie</vt:lpstr>
      <vt:lpstr>PowerPoint-presentatie</vt:lpstr>
      <vt:lpstr>Samengevat productiefactoren en inkomens</vt:lpstr>
      <vt:lpstr>Arbeid</vt:lpstr>
      <vt:lpstr>Natuur</vt:lpstr>
      <vt:lpstr>Ondernemerschap</vt:lpstr>
      <vt:lpstr>Kapitaal</vt:lpstr>
      <vt:lpstr>PowerPoint-presentatie</vt:lpstr>
      <vt:lpstr>Voorbeeldsom</vt:lpstr>
      <vt:lpstr>Uitwerking</vt:lpstr>
      <vt:lpstr>Verband tussen prijs en koopkracht</vt:lpstr>
      <vt:lpstr>Verband tussen inkomen en koopkracht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 Vermeulen</dc:creator>
  <cp:lastModifiedBy>Microsoft Office User</cp:lastModifiedBy>
  <cp:revision>40</cp:revision>
  <dcterms:created xsi:type="dcterms:W3CDTF">2013-08-30T07:38:18Z</dcterms:created>
  <dcterms:modified xsi:type="dcterms:W3CDTF">2019-09-06T05:44:05Z</dcterms:modified>
</cp:coreProperties>
</file>